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8" autoAdjust="0"/>
    <p:restoredTop sz="94660"/>
  </p:normalViewPr>
  <p:slideViewPr>
    <p:cSldViewPr snapToGrid="0">
      <p:cViewPr varScale="1">
        <p:scale>
          <a:sx n="87" d="100"/>
          <a:sy n="87" d="100"/>
        </p:scale>
        <p:origin x="11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image" Target="../media/image10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6.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4.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FCBEB-BC5A-40C9-8808-3F0AF94A78FC}"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19371-7EFF-419E-959A-65D6B0A45619}" type="slidenum">
              <a:rPr lang="en-US" smtClean="0"/>
              <a:t>‹#›</a:t>
            </a:fld>
            <a:endParaRPr lang="en-US"/>
          </a:p>
        </p:txBody>
      </p:sp>
    </p:spTree>
    <p:extLst>
      <p:ext uri="{BB962C8B-B14F-4D97-AF65-F5344CB8AC3E}">
        <p14:creationId xmlns:p14="http://schemas.microsoft.com/office/powerpoint/2010/main" val="404141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javascript:OpenWindow('./ref/ref30680.htm','lexiwi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E29AF8-B62E-4C29-BDFD-DBF88F90D738}" type="slidenum">
              <a:rPr lang="en-US" altLang="en-US" sz="1300"/>
              <a:pPr>
                <a:spcBef>
                  <a:spcPct val="0"/>
                </a:spcBef>
              </a:pPr>
              <a:t>1</a:t>
            </a:fld>
            <a:endParaRPr lang="en-US" altLang="en-US" sz="13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smtClean="0">
              <a:latin typeface="Arial" panose="020B0604020202020204" pitchFamily="34" charset="0"/>
            </a:endParaRPr>
          </a:p>
        </p:txBody>
      </p:sp>
    </p:spTree>
    <p:extLst>
      <p:ext uri="{BB962C8B-B14F-4D97-AF65-F5344CB8AC3E}">
        <p14:creationId xmlns:p14="http://schemas.microsoft.com/office/powerpoint/2010/main" val="1970533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F569D6-71B4-46FF-9570-E4AD8FEE3483}" type="slidenum">
              <a:rPr lang="en-US" altLang="en-US" smtClean="0">
                <a:latin typeface="Times New Roman" panose="02020603050405020304" pitchFamily="18" charset="0"/>
              </a:rPr>
              <a:pPr/>
              <a:t>17</a:t>
            </a:fld>
            <a:endParaRPr lang="en-US" altLang="en-US"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r>
              <a:rPr lang="en-US" altLang="en-US" sz="700" smtClean="0"/>
              <a:t>Here are nuts and bolts of PSTN. A composition of PSTN…</a:t>
            </a:r>
          </a:p>
          <a:p>
            <a:r>
              <a:rPr lang="en-US" altLang="en-US" sz="700" smtClean="0"/>
              <a:t>Customer Premises Equipment , Transmission medium and the switching nodes…</a:t>
            </a:r>
          </a:p>
          <a:p>
            <a:r>
              <a:rPr lang="en-US" altLang="en-US" sz="700" smtClean="0"/>
              <a:t>Let’s begin with CPE…As the name indicates it is the equipment that is installed by the service provider on a request by a customer at the customer premises. </a:t>
            </a:r>
          </a:p>
          <a:p>
            <a:r>
              <a:rPr lang="en-US" altLang="en-US" sz="700" smtClean="0"/>
              <a:t>Next thing is the transmission medium…</a:t>
            </a:r>
          </a:p>
          <a:p>
            <a:endParaRPr lang="en-US" altLang="en-US" sz="700" smtClean="0"/>
          </a:p>
          <a:p>
            <a:r>
              <a:rPr lang="en-US" altLang="en-US" sz="700" smtClean="0"/>
              <a:t>=============================</a:t>
            </a:r>
          </a:p>
          <a:p>
            <a:r>
              <a:rPr lang="en-US" altLang="en-US" sz="700" smtClean="0"/>
              <a:t>PSTN network is composed of CPE Customer Premise Equipment so called telephone, switching nodes or exchanges and transmission media to interconnection exchanges. </a:t>
            </a:r>
          </a:p>
          <a:p>
            <a:endParaRPr lang="en-US" altLang="en-US" sz="700" b="1" smtClean="0"/>
          </a:p>
          <a:p>
            <a:r>
              <a:rPr lang="en-US" altLang="en-US" sz="700" smtClean="0"/>
              <a:t>Communication media can be classified as wireline and wireless. Under wireline category , we have copper wire which comes in two forms – co-axial cable used for cabel TV and CN and twisted pair used for CN , Telephony. On the other hand we have fiber cable which can be throught of FAT wire. Fat in terms of bandwidth and amount information carrying capacity. By the way , nature of signal gets transmitted through fiber is light. </a:t>
            </a:r>
          </a:p>
          <a:p>
            <a:r>
              <a:rPr lang="en-US" altLang="en-US" sz="700" smtClean="0"/>
              <a:t>Under wireless category we have AIR. Electromagnetic waves of different frequency ranging from low to very high traverse through air. Even though AIR through with EM waves are transmitted is free and non propriatary , the freq. bands are licensed.  </a:t>
            </a:r>
          </a:p>
          <a:p>
            <a:r>
              <a:rPr lang="en-US" altLang="en-US" sz="700" smtClean="0"/>
              <a:t>.</a:t>
            </a:r>
          </a:p>
          <a:p>
            <a:r>
              <a:rPr lang="en-US" altLang="en-US" sz="700" b="1" smtClean="0"/>
              <a:t>VLF</a:t>
            </a:r>
            <a:r>
              <a:rPr lang="en-US" altLang="en-US" sz="700" smtClean="0"/>
              <a:t> = Very Low Frequency		</a:t>
            </a:r>
            <a:r>
              <a:rPr lang="en-US" altLang="en-US" sz="700" b="1" smtClean="0"/>
              <a:t>LF</a:t>
            </a:r>
            <a:r>
              <a:rPr lang="en-US" altLang="en-US" sz="700" smtClean="0"/>
              <a:t> = Low Frequency  (Submarine)  	</a:t>
            </a:r>
            <a:r>
              <a:rPr lang="en-US" altLang="en-US" sz="700" b="1" smtClean="0"/>
              <a:t>MF</a:t>
            </a:r>
            <a:r>
              <a:rPr lang="en-US" altLang="en-US" sz="700" smtClean="0"/>
              <a:t> = Medium Frequency  (AM)</a:t>
            </a:r>
          </a:p>
          <a:p>
            <a:r>
              <a:rPr lang="en-US" altLang="en-US" sz="700" b="1" smtClean="0"/>
              <a:t>HF</a:t>
            </a:r>
            <a:r>
              <a:rPr lang="en-US" altLang="en-US" sz="700" smtClean="0"/>
              <a:t> = High Frequency  (AM) 		</a:t>
            </a:r>
            <a:r>
              <a:rPr lang="en-US" altLang="en-US" sz="700" b="1" smtClean="0"/>
              <a:t>VHF</a:t>
            </a:r>
            <a:r>
              <a:rPr lang="en-US" altLang="en-US" sz="700" smtClean="0"/>
              <a:t> = Very High Frequency  (TV, Mobile)</a:t>
            </a:r>
          </a:p>
          <a:p>
            <a:r>
              <a:rPr lang="en-US" altLang="en-US" sz="700" b="1" smtClean="0"/>
              <a:t>UHF</a:t>
            </a:r>
            <a:r>
              <a:rPr lang="en-US" altLang="en-US" sz="700" smtClean="0"/>
              <a:t> = Ultra High Frequency (TV, Mobile) 	</a:t>
            </a:r>
            <a:r>
              <a:rPr lang="en-US" altLang="en-US" sz="700" b="1" smtClean="0"/>
              <a:t>SHF </a:t>
            </a:r>
            <a:r>
              <a:rPr lang="en-US" altLang="en-US" sz="700" smtClean="0"/>
              <a:t>= Super High Frequency (Satellite)</a:t>
            </a:r>
          </a:p>
          <a:p>
            <a:r>
              <a:rPr lang="en-US" altLang="en-US" sz="700" b="1" smtClean="0"/>
              <a:t>EHF</a:t>
            </a:r>
            <a:r>
              <a:rPr lang="en-US" altLang="en-US" sz="700" smtClean="0"/>
              <a:t> = Extra High Frequency(Satellite)	</a:t>
            </a:r>
            <a:r>
              <a:rPr lang="en-US" altLang="en-US" sz="700" b="1" smtClean="0"/>
              <a:t>OPTICAL</a:t>
            </a:r>
            <a:r>
              <a:rPr lang="en-US" altLang="en-US" sz="700" smtClean="0"/>
              <a:t> = Optical Fiber links (IR)</a:t>
            </a:r>
          </a:p>
          <a:p>
            <a:r>
              <a:rPr lang="en-US" altLang="en-US" sz="700" b="1" smtClean="0"/>
              <a:t>UV</a:t>
            </a:r>
            <a:r>
              <a:rPr lang="en-US" altLang="en-US" sz="700" smtClean="0"/>
              <a:t> = Ultraviolet Light</a:t>
            </a:r>
            <a:endParaRPr lang="en-US" altLang="en-US" sz="700" smtClean="0">
              <a:sym typeface="Symbol" panose="05050102010706020507" pitchFamily="18" charset="2"/>
            </a:endParaRPr>
          </a:p>
          <a:p>
            <a:endParaRPr lang="en-US" altLang="en-US" smtClean="0"/>
          </a:p>
          <a:p>
            <a:r>
              <a:rPr lang="en-US" altLang="en-US" smtClean="0"/>
              <a:t>Nodes : Switches has gone a revolution starting from Manual switching, mechanical switching , electromechanical switching to today’s automatic switching </a:t>
            </a:r>
          </a:p>
          <a:p>
            <a:r>
              <a:rPr lang="en-US" altLang="en-US" smtClean="0"/>
              <a:t>Types : </a:t>
            </a:r>
          </a:p>
          <a:p>
            <a:r>
              <a:rPr lang="en-US" altLang="en-US" smtClean="0"/>
              <a:t>	Local switch </a:t>
            </a:r>
          </a:p>
          <a:p>
            <a:r>
              <a:rPr lang="en-US" altLang="en-US" smtClean="0"/>
              <a:t>	Transit switch </a:t>
            </a:r>
          </a:p>
          <a:p>
            <a:r>
              <a:rPr lang="en-US" altLang="en-US" smtClean="0"/>
              <a:t>	International switch </a:t>
            </a:r>
          </a:p>
          <a:p>
            <a:endParaRPr lang="en-US" altLang="en-US" smtClean="0"/>
          </a:p>
        </p:txBody>
      </p:sp>
    </p:spTree>
    <p:extLst>
      <p:ext uri="{BB962C8B-B14F-4D97-AF65-F5344CB8AC3E}">
        <p14:creationId xmlns:p14="http://schemas.microsoft.com/office/powerpoint/2010/main" val="10576570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77B460-9E4A-4CC1-B0E1-41B44EC72959}" type="slidenum">
              <a:rPr lang="en-US" altLang="en-US"/>
              <a:pPr/>
              <a:t>195</a:t>
            </a:fld>
            <a:endParaRPr lang="en-US" altLang="en-US"/>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914400" y="4343400"/>
            <a:ext cx="5029200" cy="4114800"/>
          </a:xfrm>
          <a:noFill/>
        </p:spPr>
        <p:txBody>
          <a:bodyPr/>
          <a:lstStyle/>
          <a:p>
            <a:pPr eaLnBrk="1" hangingPunct="1">
              <a:lnSpc>
                <a:spcPct val="80000"/>
              </a:lnSpc>
            </a:pPr>
            <a:r>
              <a:rPr lang="en-US" altLang="en-US" sz="800" smtClean="0">
                <a:cs typeface="Times New Roman" panose="02020603050405020304" pitchFamily="18" charset="0"/>
              </a:rPr>
              <a:t>Now, let’s try to understand how DSL is used in broadband…</a:t>
            </a:r>
          </a:p>
          <a:p>
            <a:pPr eaLnBrk="1" hangingPunct="1">
              <a:lnSpc>
                <a:spcPct val="80000"/>
              </a:lnSpc>
            </a:pPr>
            <a:r>
              <a:rPr lang="en-US" altLang="en-US" sz="800" smtClean="0">
                <a:cs typeface="Times New Roman" panose="02020603050405020304" pitchFamily="18" charset="0"/>
              </a:rPr>
              <a:t>DSL is one of the technology which is used in broadband…</a:t>
            </a:r>
          </a:p>
          <a:p>
            <a:pPr eaLnBrk="1" hangingPunct="1">
              <a:lnSpc>
                <a:spcPct val="80000"/>
              </a:lnSpc>
            </a:pPr>
            <a:r>
              <a:rPr lang="en-US" altLang="en-US" sz="800" smtClean="0">
                <a:cs typeface="Times New Roman" panose="02020603050405020304" pitchFamily="18" charset="0"/>
              </a:rPr>
              <a:t>What is DSL ?…DSL means Digital Subscriber Line… It was invented by </a:t>
            </a:r>
            <a:r>
              <a:rPr lang="en-US" altLang="en-US" sz="800" b="1" smtClean="0">
                <a:cs typeface="Times New Roman" panose="02020603050405020304" pitchFamily="18" charset="0"/>
              </a:rPr>
              <a:t>Bellcore, USA…. </a:t>
            </a:r>
            <a:r>
              <a:rPr lang="en-US" altLang="en-US" sz="800" smtClean="0">
                <a:cs typeface="Times New Roman" panose="02020603050405020304" pitchFamily="18" charset="0"/>
              </a:rPr>
              <a:t>It was aimed at bandwidth of 2 Mbps over current copper network.</a:t>
            </a:r>
          </a:p>
          <a:p>
            <a:pPr eaLnBrk="1" hangingPunct="1">
              <a:lnSpc>
                <a:spcPct val="80000"/>
              </a:lnSpc>
            </a:pPr>
            <a:r>
              <a:rPr lang="en-US" altLang="en-US" sz="800" smtClean="0"/>
              <a:t>DSL requires two modems, one at the Telco’s end and the other at the subscribers end. </a:t>
            </a:r>
          </a:p>
          <a:p>
            <a:pPr eaLnBrk="1" hangingPunct="1">
              <a:lnSpc>
                <a:spcPct val="80000"/>
              </a:lnSpc>
            </a:pPr>
            <a:r>
              <a:rPr lang="en-US" altLang="en-US" sz="800" smtClean="0"/>
              <a:t>It also requires D SLAM. A D SLAM is usually found in the Central Office (Exchange). DSLAM combines multiple xDSL access lines into one high speed line.. </a:t>
            </a:r>
          </a:p>
          <a:p>
            <a:pPr eaLnBrk="1" hangingPunct="1">
              <a:lnSpc>
                <a:spcPct val="80000"/>
              </a:lnSpc>
            </a:pPr>
            <a:r>
              <a:rPr lang="en-US" altLang="en-US" sz="800" smtClean="0">
                <a:cs typeface="Times New Roman" panose="02020603050405020304" pitchFamily="18" charset="0"/>
              </a:rPr>
              <a:t>DSL services are dedicated, point-to-point, public network access over twisted-pair copper wire on the </a:t>
            </a:r>
            <a:r>
              <a:rPr lang="en-US" altLang="en-US" sz="800" b="1" smtClean="0">
                <a:cs typeface="Times New Roman" panose="02020603050405020304" pitchFamily="18" charset="0"/>
              </a:rPr>
              <a:t>local loop</a:t>
            </a:r>
            <a:r>
              <a:rPr lang="en-US" altLang="en-US" sz="800" smtClean="0">
                <a:cs typeface="Times New Roman" panose="02020603050405020304" pitchFamily="18" charset="0"/>
              </a:rPr>
              <a:t> (“last mile”) between a network service provider </a:t>
            </a:r>
            <a:r>
              <a:rPr lang="en-US" altLang="en-US" sz="800" b="1" smtClean="0">
                <a:cs typeface="Times New Roman" panose="02020603050405020304" pitchFamily="18" charset="0"/>
              </a:rPr>
              <a:t>(NSP)</a:t>
            </a:r>
            <a:r>
              <a:rPr lang="en-US" altLang="en-US" sz="800" smtClean="0">
                <a:cs typeface="Times New Roman" panose="02020603050405020304" pitchFamily="18" charset="0"/>
              </a:rPr>
              <a:t> central office and the customer site (</a:t>
            </a:r>
            <a:r>
              <a:rPr lang="en-US" altLang="en-US" sz="800" b="1" smtClean="0">
                <a:cs typeface="Times New Roman" panose="02020603050405020304" pitchFamily="18" charset="0"/>
              </a:rPr>
              <a:t>maximum 5.5 km</a:t>
            </a:r>
            <a:r>
              <a:rPr lang="en-US" altLang="en-US" sz="800" smtClean="0">
                <a:cs typeface="Times New Roman" panose="02020603050405020304" pitchFamily="18" charset="0"/>
              </a:rPr>
              <a:t>).</a:t>
            </a:r>
          </a:p>
          <a:p>
            <a:pPr eaLnBrk="1" hangingPunct="1">
              <a:lnSpc>
                <a:spcPct val="80000"/>
              </a:lnSpc>
            </a:pPr>
            <a:r>
              <a:rPr lang="en-US" altLang="en-US" sz="800" b="1" smtClean="0">
                <a:cs typeface="Times New Roman" panose="02020603050405020304" pitchFamily="18" charset="0"/>
              </a:rPr>
              <a:t>In DSL Voice &amp; data travel simultaneously over the same line. </a:t>
            </a:r>
          </a:p>
          <a:p>
            <a:pPr eaLnBrk="1" hangingPunct="1">
              <a:lnSpc>
                <a:spcPct val="80000"/>
              </a:lnSpc>
            </a:pPr>
            <a:endParaRPr lang="en-US" altLang="en-US" sz="800" smtClean="0"/>
          </a:p>
          <a:p>
            <a:pPr eaLnBrk="1" hangingPunct="1">
              <a:lnSpc>
                <a:spcPct val="80000"/>
              </a:lnSpc>
            </a:pPr>
            <a:r>
              <a:rPr lang="en-US" altLang="en-US" sz="800" smtClean="0"/>
              <a:t>The entire bandwidth available on copper is ~ </a:t>
            </a:r>
            <a:r>
              <a:rPr lang="en-US" altLang="en-US" sz="800" b="1" smtClean="0"/>
              <a:t>1 MHz.</a:t>
            </a:r>
            <a:r>
              <a:rPr lang="en-US" altLang="en-US" sz="800" smtClean="0"/>
              <a:t> The xDSL technologies take advantage of this added bandwidth (above 4 KHz) and uses these upper frequencies for data services. Previously this was not possible because of the interference. Advances in </a:t>
            </a:r>
            <a:r>
              <a:rPr lang="en-US" altLang="en-US" sz="800" b="1" smtClean="0"/>
              <a:t>Digital Signal Processing (DSP) </a:t>
            </a:r>
            <a:r>
              <a:rPr lang="en-US" altLang="en-US" sz="800" smtClean="0"/>
              <a:t>have eliminated the near-end cross talk.</a:t>
            </a:r>
            <a:endParaRPr lang="en-US" altLang="en-US" sz="800" smtClean="0">
              <a:cs typeface="Times New Roman" panose="02020603050405020304" pitchFamily="18" charset="0"/>
            </a:endParaRPr>
          </a:p>
          <a:p>
            <a:pPr eaLnBrk="1" hangingPunct="1">
              <a:lnSpc>
                <a:spcPct val="80000"/>
              </a:lnSpc>
            </a:pPr>
            <a:r>
              <a:rPr lang="en-US" altLang="en-US" sz="800" smtClean="0">
                <a:cs typeface="Times New Roman" panose="02020603050405020304" pitchFamily="18" charset="0"/>
              </a:rPr>
              <a:t>The term </a:t>
            </a:r>
            <a:r>
              <a:rPr lang="en-US" altLang="en-US" sz="800" b="1" smtClean="0">
                <a:cs typeface="Times New Roman" panose="02020603050405020304" pitchFamily="18" charset="0"/>
              </a:rPr>
              <a:t>xDSL</a:t>
            </a:r>
            <a:r>
              <a:rPr lang="en-US" altLang="en-US" sz="800" smtClean="0">
                <a:cs typeface="Times New Roman" panose="02020603050405020304" pitchFamily="18" charset="0"/>
              </a:rPr>
              <a:t> covers: ADSL, SDSL, HDSL, RADSL and VDSL.  </a:t>
            </a:r>
          </a:p>
          <a:p>
            <a:pPr eaLnBrk="1" hangingPunct="1">
              <a:lnSpc>
                <a:spcPct val="80000"/>
              </a:lnSpc>
            </a:pPr>
            <a:endParaRPr lang="en-US" altLang="en-US" sz="800" smtClean="0"/>
          </a:p>
          <a:p>
            <a:pPr eaLnBrk="1" hangingPunct="1">
              <a:lnSpc>
                <a:spcPct val="80000"/>
              </a:lnSpc>
            </a:pPr>
            <a:r>
              <a:rPr lang="en-US" altLang="en-US" sz="800" b="1" smtClean="0"/>
              <a:t>Voice from PSTN or data from Internet goes through xDSL line cards and reach every house by POTS network. At the subscriber’s end splitter is used to split the voice and data. Voice enters telephone and data enters the computer. </a:t>
            </a:r>
          </a:p>
          <a:p>
            <a:pPr eaLnBrk="1" hangingPunct="1">
              <a:lnSpc>
                <a:spcPct val="80000"/>
              </a:lnSpc>
            </a:pPr>
            <a:endParaRPr lang="en-US" altLang="en-US" sz="800" b="1" smtClean="0"/>
          </a:p>
          <a:p>
            <a:pPr eaLnBrk="1" hangingPunct="1">
              <a:lnSpc>
                <a:spcPct val="80000"/>
              </a:lnSpc>
            </a:pPr>
            <a:r>
              <a:rPr lang="en-US" altLang="en-US" sz="900" b="1" smtClean="0"/>
              <a:t>Let us talk about ADSL …ADSL stands for </a:t>
            </a:r>
            <a:r>
              <a:rPr lang="en-US" altLang="en-US" sz="500" b="1" smtClean="0"/>
              <a:t>Asymmetric Digital Subscriber Line</a:t>
            </a:r>
          </a:p>
          <a:p>
            <a:pPr eaLnBrk="1" hangingPunct="1">
              <a:lnSpc>
                <a:spcPct val="80000"/>
              </a:lnSpc>
            </a:pPr>
            <a:endParaRPr lang="en-US" altLang="en-US" sz="800" b="1" smtClean="0"/>
          </a:p>
          <a:p>
            <a:pPr eaLnBrk="1" hangingPunct="1">
              <a:lnSpc>
                <a:spcPct val="80000"/>
              </a:lnSpc>
            </a:pPr>
            <a:r>
              <a:rPr lang="en-US" altLang="en-US" sz="800" smtClean="0">
                <a:cs typeface="Times New Roman" panose="02020603050405020304" pitchFamily="18" charset="0"/>
              </a:rPr>
              <a:t>ADSL can literally transform the existing public information network from one limited to voice, text and low-resolution graphics to a powerful, ubiquitous system capable of bringing multimedia, including full motion video to every house.</a:t>
            </a:r>
          </a:p>
          <a:p>
            <a:pPr eaLnBrk="1" hangingPunct="1">
              <a:lnSpc>
                <a:spcPct val="80000"/>
              </a:lnSpc>
            </a:pPr>
            <a:r>
              <a:rPr lang="en-US" altLang="en-US" sz="800" smtClean="0">
                <a:cs typeface="Times New Roman" panose="02020603050405020304" pitchFamily="18" charset="0"/>
              </a:rPr>
              <a:t>ADSL technology is asymmetric. It allows </a:t>
            </a:r>
            <a:r>
              <a:rPr lang="en-US" altLang="en-US" sz="800" b="1" smtClean="0">
                <a:cs typeface="Times New Roman" panose="02020603050405020304" pitchFamily="18" charset="0"/>
              </a:rPr>
              <a:t>more bandwidth downstream and less bandwidth upstream. Downstream means </a:t>
            </a:r>
            <a:r>
              <a:rPr lang="en-US" altLang="en-US" sz="800" smtClean="0">
                <a:cs typeface="Times New Roman" panose="02020603050405020304" pitchFamily="18" charset="0"/>
              </a:rPr>
              <a:t>from Service Provider’s central office to the customer site.  </a:t>
            </a:r>
          </a:p>
          <a:p>
            <a:pPr eaLnBrk="1" hangingPunct="1">
              <a:lnSpc>
                <a:spcPct val="80000"/>
              </a:lnSpc>
            </a:pPr>
            <a:r>
              <a:rPr lang="en-US" altLang="en-US" sz="800" smtClean="0">
                <a:cs typeface="Times New Roman" panose="02020603050405020304" pitchFamily="18" charset="0"/>
              </a:rPr>
              <a:t>This asymmetry, combined with always-on access (no call set up), makes ADSL ideal for net-surfing, video-on-demand and remote LAN access. </a:t>
            </a:r>
          </a:p>
          <a:p>
            <a:pPr eaLnBrk="1" hangingPunct="1">
              <a:lnSpc>
                <a:spcPct val="80000"/>
              </a:lnSpc>
            </a:pPr>
            <a:r>
              <a:rPr lang="en-US" altLang="en-US" sz="800" smtClean="0">
                <a:cs typeface="Times New Roman" panose="02020603050405020304" pitchFamily="18" charset="0"/>
              </a:rPr>
              <a:t>ADSL transmits more than </a:t>
            </a:r>
            <a:r>
              <a:rPr lang="en-US" altLang="en-US" sz="800" b="1" smtClean="0">
                <a:cs typeface="Times New Roman" panose="02020603050405020304" pitchFamily="18" charset="0"/>
              </a:rPr>
              <a:t>6 Mbps</a:t>
            </a:r>
            <a:r>
              <a:rPr lang="en-US" altLang="en-US" sz="800" smtClean="0">
                <a:cs typeface="Times New Roman" panose="02020603050405020304" pitchFamily="18" charset="0"/>
              </a:rPr>
              <a:t> to a subscriber. This expands existing capacity by a factor of </a:t>
            </a:r>
            <a:r>
              <a:rPr lang="en-US" altLang="en-US" sz="800" b="1" smtClean="0">
                <a:cs typeface="Times New Roman" panose="02020603050405020304" pitchFamily="18" charset="0"/>
              </a:rPr>
              <a:t>50</a:t>
            </a:r>
            <a:r>
              <a:rPr lang="en-US" altLang="en-US" sz="800" smtClean="0">
                <a:cs typeface="Times New Roman" panose="02020603050405020304" pitchFamily="18" charset="0"/>
              </a:rPr>
              <a:t> or more without new cabling.</a:t>
            </a:r>
          </a:p>
        </p:txBody>
      </p:sp>
    </p:spTree>
    <p:extLst>
      <p:ext uri="{BB962C8B-B14F-4D97-AF65-F5344CB8AC3E}">
        <p14:creationId xmlns:p14="http://schemas.microsoft.com/office/powerpoint/2010/main" val="5773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8E74F3-8D90-4F67-8509-DA92BAE4CBA5}" type="slidenum">
              <a:rPr lang="en-US" altLang="en-US"/>
              <a:pPr/>
              <a:t>196</a:t>
            </a:fld>
            <a:endParaRPr lang="en-US"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r>
              <a:rPr lang="en-US" altLang="en-US" smtClean="0"/>
              <a:t>ADSL provides higher bit rate from network towards subscriber(down Stream) than the Upstream data (user to Network)  Hence it is called Assymetric.It uses the same Local loop of Copper that is used for conventional POT.</a:t>
            </a:r>
          </a:p>
          <a:p>
            <a:pPr eaLnBrk="1" hangingPunct="1"/>
            <a:r>
              <a:rPr lang="en-US" altLang="en-US" smtClean="0"/>
              <a:t>However the factors such as distance between switch &amp; the user &amp; size of cable all matter for Quality of service.</a:t>
            </a:r>
          </a:p>
          <a:p>
            <a:pPr eaLnBrk="1" hangingPunct="1"/>
            <a:r>
              <a:rPr lang="en-US" altLang="en-US" smtClean="0"/>
              <a:t>The achievable data down stream is 8Mbps while on upstream it is 1Mbps.</a:t>
            </a:r>
          </a:p>
        </p:txBody>
      </p:sp>
    </p:spTree>
    <p:extLst>
      <p:ext uri="{BB962C8B-B14F-4D97-AF65-F5344CB8AC3E}">
        <p14:creationId xmlns:p14="http://schemas.microsoft.com/office/powerpoint/2010/main" val="22385058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5F2CCF-D8C6-4D07-B235-B0E2522BF13A}" type="slidenum">
              <a:rPr lang="en-US" altLang="en-US"/>
              <a:pPr/>
              <a:t>197</a:t>
            </a:fld>
            <a:endParaRPr lang="en-US"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r>
              <a:rPr lang="en-US" altLang="en-US" smtClean="0"/>
              <a:t>Let’s move on to another technology …SONET/SDH</a:t>
            </a:r>
          </a:p>
        </p:txBody>
      </p:sp>
    </p:spTree>
    <p:extLst>
      <p:ext uri="{BB962C8B-B14F-4D97-AF65-F5344CB8AC3E}">
        <p14:creationId xmlns:p14="http://schemas.microsoft.com/office/powerpoint/2010/main" val="2208801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66F0F1-42E8-40AD-9528-FB4A73BC0A52}" type="slidenum">
              <a:rPr lang="en-US" altLang="en-US"/>
              <a:pPr/>
              <a:t>198</a:t>
            </a:fld>
            <a:endParaRPr lang="en-US" altLang="en-US"/>
          </a:p>
        </p:txBody>
      </p:sp>
      <p:sp>
        <p:nvSpPr>
          <p:cNvPr id="19459" name="Rectangle 2"/>
          <p:cNvSpPr>
            <a:spLocks noGrp="1" noRot="1" noChangeAspect="1" noChangeArrowheads="1" noTextEdit="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z="900" smtClean="0"/>
              <a:t>What is SONET or SDH ? …Why it is an important technology ?…</a:t>
            </a:r>
          </a:p>
          <a:p>
            <a:pPr eaLnBrk="1" hangingPunct="1"/>
            <a:r>
              <a:rPr lang="en-US" altLang="en-US" sz="900" smtClean="0"/>
              <a:t>SONET stands for Synchronous Optical Network….It is the ANSI standard</a:t>
            </a:r>
          </a:p>
          <a:p>
            <a:pPr eaLnBrk="1" hangingPunct="1"/>
            <a:r>
              <a:rPr lang="en-US" altLang="en-US" sz="900" smtClean="0"/>
              <a:t>SDH stands for Synchronous Digital Hierarchy….It is the ITU-T standard.</a:t>
            </a:r>
          </a:p>
          <a:p>
            <a:pPr eaLnBrk="1" hangingPunct="1"/>
            <a:endParaRPr lang="en-US" altLang="en-US" sz="900" smtClean="0"/>
          </a:p>
          <a:p>
            <a:pPr eaLnBrk="1" hangingPunct="1"/>
            <a:r>
              <a:rPr lang="en-US" altLang="en-US" sz="900" smtClean="0"/>
              <a:t>SONET or SDH is a synchronous network. A single clock is used to handle the timing of transmission and equipment across the entire network. </a:t>
            </a:r>
          </a:p>
          <a:p>
            <a:pPr eaLnBrk="1" hangingPunct="1"/>
            <a:r>
              <a:rPr lang="en-US" altLang="en-US" sz="900" smtClean="0"/>
              <a:t>It is highly predictable system….It also has a very powerful frame design….SONET/SDH is high speed, low cost system.</a:t>
            </a:r>
          </a:p>
          <a:p>
            <a:pPr eaLnBrk="1" hangingPunct="1"/>
            <a:endParaRPr lang="en-US" altLang="en-US" sz="900" smtClean="0"/>
          </a:p>
          <a:p>
            <a:pPr eaLnBrk="1" hangingPunct="1"/>
            <a:r>
              <a:rPr lang="en-US" altLang="en-US" sz="900" smtClean="0"/>
              <a:t>SONET/SDH contains recommendations for the standardization of fiber optic transmission system equipment sold by different manufacturers…. </a:t>
            </a:r>
          </a:p>
          <a:p>
            <a:pPr eaLnBrk="1" hangingPunct="1"/>
            <a:r>
              <a:rPr lang="en-US" altLang="en-US" sz="900" smtClean="0"/>
              <a:t>SONET/SDH is flexible to carry signals from incompatible tributary systems like DS-0, DS-1 etc.</a:t>
            </a:r>
          </a:p>
          <a:p>
            <a:pPr eaLnBrk="1" hangingPunct="1"/>
            <a:endParaRPr lang="en-US" altLang="en-US" sz="900" smtClean="0"/>
          </a:p>
          <a:p>
            <a:pPr eaLnBrk="1" hangingPunct="1"/>
            <a:r>
              <a:rPr lang="en-US" altLang="en-US" sz="900" smtClean="0"/>
              <a:t>SONET is a multiplexed transport mechanism….SONET can be a carrier for Broadband services , particularly ATM and B-ISDN.</a:t>
            </a:r>
          </a:p>
          <a:p>
            <a:pPr eaLnBrk="1" hangingPunct="1"/>
            <a:endParaRPr lang="en-US" altLang="en-US" b="1" smtClean="0"/>
          </a:p>
        </p:txBody>
      </p:sp>
    </p:spTree>
    <p:extLst>
      <p:ext uri="{BB962C8B-B14F-4D97-AF65-F5344CB8AC3E}">
        <p14:creationId xmlns:p14="http://schemas.microsoft.com/office/powerpoint/2010/main" val="28705280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E423D8-CB21-4275-BB17-D3EBC0A937F1}" type="slidenum">
              <a:rPr lang="en-US" altLang="en-US"/>
              <a:pPr/>
              <a:t>199</a:t>
            </a:fld>
            <a:endParaRPr lang="en-US" altLang="en-US"/>
          </a:p>
        </p:txBody>
      </p:sp>
      <p:sp>
        <p:nvSpPr>
          <p:cNvPr id="21507" name="Rectangle 2"/>
          <p:cNvSpPr>
            <a:spLocks noGrp="1" noRot="1" noChangeAspect="1" noChangeArrowheads="1" noTextEdit="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z="900" smtClean="0"/>
              <a:t>What is SONET or SDH ? …Why it is an important technology ?…</a:t>
            </a:r>
          </a:p>
          <a:p>
            <a:pPr eaLnBrk="1" hangingPunct="1"/>
            <a:r>
              <a:rPr lang="en-US" altLang="en-US" sz="900" smtClean="0"/>
              <a:t>SONET stands for Synchronous Optical Network….It is the ANSI standard</a:t>
            </a:r>
          </a:p>
          <a:p>
            <a:pPr eaLnBrk="1" hangingPunct="1"/>
            <a:r>
              <a:rPr lang="en-US" altLang="en-US" sz="900" smtClean="0"/>
              <a:t>SDH stands for Synchronous Digital Hierarchy….It is the ITU-T standard.</a:t>
            </a:r>
          </a:p>
          <a:p>
            <a:pPr eaLnBrk="1" hangingPunct="1"/>
            <a:endParaRPr lang="en-US" altLang="en-US" sz="900" smtClean="0"/>
          </a:p>
          <a:p>
            <a:pPr eaLnBrk="1" hangingPunct="1"/>
            <a:r>
              <a:rPr lang="en-US" altLang="en-US" sz="900" smtClean="0"/>
              <a:t>SONET or SDH is a synchronous network. A single clock is used to handle the timing of transmission and equipment across the entire network. </a:t>
            </a:r>
          </a:p>
          <a:p>
            <a:pPr eaLnBrk="1" hangingPunct="1"/>
            <a:r>
              <a:rPr lang="en-US" altLang="en-US" sz="900" smtClean="0"/>
              <a:t>It is highly predictable system….It also has a very powerful frame design….SONET/SDH is high speed, low cost system.</a:t>
            </a:r>
          </a:p>
          <a:p>
            <a:pPr eaLnBrk="1" hangingPunct="1"/>
            <a:endParaRPr lang="en-US" altLang="en-US" sz="900" smtClean="0"/>
          </a:p>
          <a:p>
            <a:pPr eaLnBrk="1" hangingPunct="1"/>
            <a:r>
              <a:rPr lang="en-US" altLang="en-US" sz="900" smtClean="0"/>
              <a:t>SONET/SDH contains recommendations for the standardization of fiber optic transmission system equipment sold by different manufacturers…. </a:t>
            </a:r>
          </a:p>
          <a:p>
            <a:pPr eaLnBrk="1" hangingPunct="1"/>
            <a:r>
              <a:rPr lang="en-US" altLang="en-US" sz="900" smtClean="0"/>
              <a:t>SONET/SDH is flexible to carry signals from incompatible tributary systems like DS-0, DS-1 etc.</a:t>
            </a:r>
          </a:p>
          <a:p>
            <a:pPr eaLnBrk="1" hangingPunct="1"/>
            <a:endParaRPr lang="en-US" altLang="en-US" sz="900" smtClean="0"/>
          </a:p>
          <a:p>
            <a:pPr eaLnBrk="1" hangingPunct="1"/>
            <a:r>
              <a:rPr lang="en-US" altLang="en-US" sz="900" smtClean="0"/>
              <a:t>SONET is a multiplexed transport mechanism….SONET can be a carrier for Broadband services , particularly ATM and B-ISDN.</a:t>
            </a:r>
          </a:p>
          <a:p>
            <a:pPr eaLnBrk="1" hangingPunct="1"/>
            <a:endParaRPr lang="en-US" altLang="en-US" b="1" smtClean="0"/>
          </a:p>
        </p:txBody>
      </p:sp>
    </p:spTree>
    <p:extLst>
      <p:ext uri="{BB962C8B-B14F-4D97-AF65-F5344CB8AC3E}">
        <p14:creationId xmlns:p14="http://schemas.microsoft.com/office/powerpoint/2010/main" val="36815473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3A9D04-54EF-4109-BA31-58F85CA4AB67}" type="slidenum">
              <a:rPr lang="en-US" altLang="en-US"/>
              <a:pPr/>
              <a:t>200</a:t>
            </a:fld>
            <a:endParaRPr lang="en-US" alt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b="1" smtClean="0"/>
              <a:t>SONET relies on three basic devices: The diagram shows a complete SONET system…</a:t>
            </a:r>
          </a:p>
          <a:p>
            <a:pPr eaLnBrk="1" hangingPunct="1"/>
            <a:r>
              <a:rPr lang="en-US" altLang="en-US" b="1" smtClean="0"/>
              <a:t>At the lower leftnmost side we have STS MUX and </a:t>
            </a:r>
            <a:r>
              <a:rPr lang="en-US" altLang="en-US" smtClean="0"/>
              <a:t>At the rightmost side we have </a:t>
            </a:r>
            <a:r>
              <a:rPr lang="en-US" altLang="en-US" b="1" smtClean="0"/>
              <a:t>STS DEMUX</a:t>
            </a:r>
            <a:endParaRPr lang="en-US" altLang="en-US" smtClean="0"/>
          </a:p>
          <a:p>
            <a:pPr eaLnBrk="1" hangingPunct="1"/>
            <a:r>
              <a:rPr lang="en-US" altLang="en-US" b="1" smtClean="0"/>
              <a:t>STS MUX :</a:t>
            </a:r>
            <a:r>
              <a:rPr lang="en-US" altLang="en-US" smtClean="0"/>
              <a:t> multiplexes the signals from multiple sources into an STS signal or STS demultiplexer  demultipluxex STS signal into different destination signals.</a:t>
            </a:r>
          </a:p>
          <a:p>
            <a:pPr eaLnBrk="1" hangingPunct="1"/>
            <a:endParaRPr lang="en-US" altLang="en-US" b="1" smtClean="0"/>
          </a:p>
          <a:p>
            <a:pPr eaLnBrk="1" hangingPunct="1"/>
            <a:r>
              <a:rPr lang="en-US" altLang="en-US" b="1" smtClean="0"/>
              <a:t>Regenerator …</a:t>
            </a:r>
            <a:r>
              <a:rPr lang="en-US" altLang="en-US" smtClean="0"/>
              <a:t> It is a repeater that takes optical signal and regenerate it. </a:t>
            </a:r>
          </a:p>
          <a:p>
            <a:pPr eaLnBrk="1" hangingPunct="1"/>
            <a:endParaRPr lang="en-US" altLang="en-US" b="1" smtClean="0"/>
          </a:p>
          <a:p>
            <a:pPr eaLnBrk="1" hangingPunct="1"/>
            <a:r>
              <a:rPr lang="en-US" altLang="en-US" b="1" smtClean="0"/>
              <a:t>ADD/DROP MUX …ADM….</a:t>
            </a:r>
            <a:r>
              <a:rPr lang="en-US" altLang="en-US" smtClean="0"/>
              <a:t> They can add signals coming from different sources into a given path or remove a desired signal from a path and redirect it without Demuxing the entire signal.  </a:t>
            </a:r>
          </a:p>
          <a:p>
            <a:pPr eaLnBrk="1" hangingPunct="1"/>
            <a:endParaRPr lang="en-US" altLang="en-US" smtClean="0"/>
          </a:p>
        </p:txBody>
      </p:sp>
    </p:spTree>
    <p:extLst>
      <p:ext uri="{BB962C8B-B14F-4D97-AF65-F5344CB8AC3E}">
        <p14:creationId xmlns:p14="http://schemas.microsoft.com/office/powerpoint/2010/main" val="6199955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2C3A30-EEAE-4EF4-9788-825A7E728C28}" type="slidenum">
              <a:rPr lang="en-US" altLang="en-US"/>
              <a:pPr/>
              <a:t>201</a:t>
            </a:fld>
            <a:endParaRPr lang="en-US" altLang="en-US"/>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228600" indent="-228600" eaLnBrk="1" hangingPunct="1"/>
            <a:r>
              <a:rPr lang="en-US" altLang="en-US" b="1" smtClean="0"/>
              <a:t>SONET defines four layers…</a:t>
            </a:r>
          </a:p>
          <a:p>
            <a:pPr marL="228600" indent="-228600" eaLnBrk="1" hangingPunct="1"/>
            <a:r>
              <a:rPr lang="en-US" altLang="en-US" smtClean="0"/>
              <a:t>The photonic layer is the lowest …and performs …physical layer activities. </a:t>
            </a:r>
          </a:p>
          <a:p>
            <a:pPr marL="228600" indent="-228600" eaLnBrk="1" hangingPunct="1"/>
            <a:r>
              <a:rPr lang="en-US" altLang="en-US" smtClean="0"/>
              <a:t>The section, line and path layers correspond to the OSI model’s data link layer.</a:t>
            </a:r>
          </a:p>
          <a:p>
            <a:pPr marL="228600" indent="-228600" eaLnBrk="1" hangingPunct="1"/>
            <a:r>
              <a:rPr lang="en-US" altLang="en-US" smtClean="0"/>
              <a:t>The diagram shows the relationship between the devices used in SONET transmission and the four layers of the standard. </a:t>
            </a:r>
          </a:p>
          <a:p>
            <a:pPr marL="228600" indent="-228600" eaLnBrk="1" hangingPunct="1"/>
            <a:r>
              <a:rPr lang="en-US" altLang="en-US" smtClean="0"/>
              <a:t>STS Multiplexer is a a four layer device.</a:t>
            </a:r>
          </a:p>
          <a:p>
            <a:pPr marL="228600" indent="-228600" eaLnBrk="1" hangingPunct="1"/>
            <a:r>
              <a:rPr lang="en-US" altLang="en-US" smtClean="0"/>
              <a:t>ADD/DROP Multiplexer is a three layer device.</a:t>
            </a:r>
          </a:p>
          <a:p>
            <a:pPr marL="228600" indent="-228600" eaLnBrk="1" hangingPunct="1"/>
            <a:r>
              <a:rPr lang="en-US" altLang="en-US" smtClean="0"/>
              <a:t>A Regenerator is a two layer device.</a:t>
            </a:r>
          </a:p>
          <a:p>
            <a:pPr marL="228600" indent="-228600" eaLnBrk="1" hangingPunct="1"/>
            <a:endParaRPr lang="en-US" altLang="en-US" smtClean="0"/>
          </a:p>
          <a:p>
            <a:pPr marL="228600" indent="-228600" eaLnBrk="1" hangingPunct="1"/>
            <a:endParaRPr lang="en-US" altLang="en-US" smtClean="0"/>
          </a:p>
        </p:txBody>
      </p:sp>
    </p:spTree>
    <p:extLst>
      <p:ext uri="{BB962C8B-B14F-4D97-AF65-F5344CB8AC3E}">
        <p14:creationId xmlns:p14="http://schemas.microsoft.com/office/powerpoint/2010/main" val="23670795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5F0EEE-6DEF-4491-B405-8377920B54B2}" type="slidenum">
              <a:rPr lang="en-US" altLang="en-US"/>
              <a:pPr/>
              <a:t>202</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VC-Virtual Container  ( pay Load)</a:t>
            </a:r>
          </a:p>
        </p:txBody>
      </p:sp>
    </p:spTree>
    <p:extLst>
      <p:ext uri="{BB962C8B-B14F-4D97-AF65-F5344CB8AC3E}">
        <p14:creationId xmlns:p14="http://schemas.microsoft.com/office/powerpoint/2010/main" val="3939434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3E7D2A-5FFA-422C-A30C-BAB86A27CCA4}" type="slidenum">
              <a:rPr lang="en-US" altLang="en-US"/>
              <a:pPr/>
              <a:t>205</a:t>
            </a:fld>
            <a:endParaRPr lang="en-US"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r>
              <a:rPr lang="en-US" altLang="en-US" smtClean="0"/>
              <a:t>Let’s end out discussion with another interesting technology called ‘ATM’…</a:t>
            </a:r>
          </a:p>
          <a:p>
            <a:pPr eaLnBrk="1" hangingPunct="1"/>
            <a:r>
              <a:rPr lang="en-US" altLang="en-US" smtClean="0"/>
              <a:t>By the way, ATM stands for Asynchronus Tranfer Mode…</a:t>
            </a:r>
          </a:p>
          <a:p>
            <a:pPr eaLnBrk="1" hangingPunct="1"/>
            <a:r>
              <a:rPr lang="en-US" altLang="en-US" smtClean="0"/>
              <a:t>It is a Cell Relay protocol designed by the ATM forum and adopted by ITU-T…</a:t>
            </a:r>
          </a:p>
        </p:txBody>
      </p:sp>
    </p:spTree>
    <p:extLst>
      <p:ext uri="{BB962C8B-B14F-4D97-AF65-F5344CB8AC3E}">
        <p14:creationId xmlns:p14="http://schemas.microsoft.com/office/powerpoint/2010/main" val="35001514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DB92E8-FF95-42E3-9477-E706FDD3A3CD}" type="slidenum">
              <a:rPr lang="en-US" altLang="en-US"/>
              <a:pPr/>
              <a:t>206</a:t>
            </a:fld>
            <a:endParaRPr lang="en-US" altLang="en-US"/>
          </a:p>
        </p:txBody>
      </p:sp>
      <p:sp>
        <p:nvSpPr>
          <p:cNvPr id="33795" name="Rectangle 2"/>
          <p:cNvSpPr>
            <a:spLocks noGrp="1" noRot="1" noChangeAspect="1" noChangeArrowheads="1" noTextEdit="1"/>
          </p:cNvSpPr>
          <p:nvPr>
            <p:ph type="sldImg"/>
          </p:nvPr>
        </p:nvSpPr>
        <p:spPr>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b="1" smtClean="0"/>
              <a:t>What are the design goals of ATM ?….</a:t>
            </a:r>
          </a:p>
          <a:p>
            <a:pPr eaLnBrk="1" hangingPunct="1"/>
            <a:r>
              <a:rPr lang="en-US" altLang="en-US" b="1" smtClean="0"/>
              <a:t>There are many design goals of ATM …The first and the most important amongst them is ..</a:t>
            </a:r>
          </a:p>
          <a:p>
            <a:pPr eaLnBrk="1" hangingPunct="1"/>
            <a:r>
              <a:rPr lang="en-US" altLang="en-US" sz="1100" smtClean="0"/>
              <a:t>Optimization of the use of high-data-rate transmission media especially Optical Fiber. In addition it offers a large bandwidth …</a:t>
            </a:r>
          </a:p>
          <a:p>
            <a:pPr eaLnBrk="1" hangingPunct="1"/>
            <a:r>
              <a:rPr lang="en-US" altLang="en-US" sz="1100" smtClean="0"/>
              <a:t>The second design goal is a system that can have interface with the existing systems for wide area connectivity…As we know..ATM is basically used for WAN applications…and so the interfaces are very important…</a:t>
            </a:r>
          </a:p>
          <a:p>
            <a:pPr eaLnBrk="1" hangingPunct="1"/>
            <a:r>
              <a:rPr lang="en-US" altLang="en-US" sz="1100" smtClean="0"/>
              <a:t>Third …it is an inexpensive technology…</a:t>
            </a:r>
          </a:p>
          <a:p>
            <a:pPr eaLnBrk="1" hangingPunct="1"/>
            <a:r>
              <a:rPr lang="en-US" altLang="en-US" sz="1100" smtClean="0"/>
              <a:t>Fourth ….The new system should work with existing telecom hierarchies ….For example ….local loops, long distance carriers etc.</a:t>
            </a:r>
          </a:p>
          <a:p>
            <a:pPr eaLnBrk="1" hangingPunct="1"/>
            <a:r>
              <a:rPr lang="en-US" altLang="en-US" sz="1100" smtClean="0"/>
              <a:t>Fifth….The system should be connection-oriented to ensure accurate and predictable delivery</a:t>
            </a:r>
          </a:p>
          <a:p>
            <a:pPr eaLnBrk="1" hangingPunct="1"/>
            <a:r>
              <a:rPr lang="en-US" altLang="en-US" sz="1100" smtClean="0"/>
              <a:t>And the last one I.e. sixth ….To move as many functions to hardware as possible</a:t>
            </a:r>
          </a:p>
          <a:p>
            <a:pPr eaLnBrk="1" hangingPunct="1"/>
            <a:r>
              <a:rPr lang="en-US" altLang="en-US" sz="1100" b="1" smtClean="0"/>
              <a:t>So there were goals in mind when ATM was designed…</a:t>
            </a:r>
          </a:p>
          <a:p>
            <a:pPr eaLnBrk="1" hangingPunct="1"/>
            <a:endParaRPr lang="en-US" altLang="en-US" b="1" smtClean="0"/>
          </a:p>
        </p:txBody>
      </p:sp>
    </p:spTree>
    <p:extLst>
      <p:ext uri="{BB962C8B-B14F-4D97-AF65-F5344CB8AC3E}">
        <p14:creationId xmlns:p14="http://schemas.microsoft.com/office/powerpoint/2010/main" val="2058556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8AEB6E-75E9-4445-8C51-AF5E34A1A565}" type="slidenum">
              <a:rPr lang="en-US" altLang="en-US" smtClean="0">
                <a:latin typeface="Times New Roman" panose="02020603050405020304" pitchFamily="18" charset="0"/>
              </a:rPr>
              <a:pPr/>
              <a:t>18</a:t>
            </a:fld>
            <a:endParaRPr lang="en-US" altLang="en-US" smtClean="0">
              <a:latin typeface="Times New Roman" panose="02020603050405020304" pitchFamily="18" charset="0"/>
            </a:endParaRPr>
          </a:p>
        </p:txBody>
      </p:sp>
      <p:sp>
        <p:nvSpPr>
          <p:cNvPr id="20483" name="Rectangle 2050"/>
          <p:cNvSpPr>
            <a:spLocks noGrp="1" noRot="1" noChangeAspect="1" noChangeArrowheads="1" noTextEdit="1"/>
          </p:cNvSpPr>
          <p:nvPr>
            <p:ph type="sldImg"/>
          </p:nvPr>
        </p:nvSpPr>
        <p:spPr>
          <a:ln/>
        </p:spPr>
      </p:sp>
      <p:sp>
        <p:nvSpPr>
          <p:cNvPr id="20484" name="Rectangle 2051"/>
          <p:cNvSpPr>
            <a:spLocks noGrp="1" noChangeArrowheads="1"/>
          </p:cNvSpPr>
          <p:nvPr>
            <p:ph type="body" idx="1"/>
          </p:nvPr>
        </p:nvSpPr>
        <p:spPr>
          <a:xfrm>
            <a:off x="685800" y="4343400"/>
            <a:ext cx="5486400" cy="4114800"/>
          </a:xfrm>
          <a:noFill/>
        </p:spPr>
        <p:txBody>
          <a:bodyPr/>
          <a:lstStyle/>
          <a:p>
            <a:r>
              <a:rPr lang="en-US" altLang="en-US" smtClean="0"/>
              <a:t>PSTN is a combination of core network and access networks. </a:t>
            </a:r>
          </a:p>
          <a:p>
            <a:r>
              <a:rPr lang="en-US" altLang="en-US" b="1" smtClean="0"/>
              <a:t>Core Network:</a:t>
            </a:r>
          </a:p>
          <a:p>
            <a:pPr>
              <a:spcBef>
                <a:spcPct val="50000"/>
              </a:spcBef>
            </a:pPr>
            <a:r>
              <a:rPr lang="en-US" altLang="en-US" smtClean="0"/>
              <a:t>Combination of switching centers and transmission systems connecting switching centers. Switches are arranged in hierarchical meshy way. Transmission medium used in Fiber optic or air to send micro waves. </a:t>
            </a:r>
          </a:p>
          <a:p>
            <a:r>
              <a:rPr lang="en-US" altLang="en-US" b="1" smtClean="0"/>
              <a:t>Access Network </a:t>
            </a:r>
            <a:r>
              <a:rPr lang="en-US" altLang="en-US" smtClean="0"/>
              <a:t>is the portion of public switched network that connects access node (edge of access n/w) to the individual subscriber</a:t>
            </a:r>
          </a:p>
          <a:p>
            <a:r>
              <a:rPr lang="en-US" altLang="en-US" smtClean="0"/>
              <a:t>Access network in world is predominantly twisted copper wire connected to Analog telephone. </a:t>
            </a:r>
          </a:p>
        </p:txBody>
      </p:sp>
    </p:spTree>
    <p:extLst>
      <p:ext uri="{BB962C8B-B14F-4D97-AF65-F5344CB8AC3E}">
        <p14:creationId xmlns:p14="http://schemas.microsoft.com/office/powerpoint/2010/main" val="28190370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B4BC4F-261E-4EE8-8A87-95FA84E6558C}" type="slidenum">
              <a:rPr lang="en-US" altLang="en-US"/>
              <a:pPr/>
              <a:t>207</a:t>
            </a:fld>
            <a:endParaRPr lang="en-US"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lnSpc>
                <a:spcPct val="90000"/>
              </a:lnSpc>
            </a:pPr>
            <a:r>
              <a:rPr lang="en-US" altLang="en-US" sz="900" b="1" smtClean="0"/>
              <a:t>Cell Network: It uses the cell as a basic unit of data exchange. A cell is defined as a small fixed sized block of information. All data are loaded into identical cells that can be transmitted with complete predictability and uniformity. All cells are then multiplexed with other cells and routed through the cell network. This avoids the problem of multiplexing different sized packets.  </a:t>
            </a:r>
          </a:p>
          <a:p>
            <a:pPr eaLnBrk="1" hangingPunct="1">
              <a:lnSpc>
                <a:spcPct val="90000"/>
              </a:lnSpc>
            </a:pPr>
            <a:r>
              <a:rPr lang="en-US" altLang="en-US" sz="900" b="1" smtClean="0"/>
              <a:t>Let us try to understand what are Cell Networks and how ATM multiplexing is done ? …</a:t>
            </a:r>
          </a:p>
          <a:p>
            <a:pPr eaLnBrk="1" hangingPunct="1">
              <a:lnSpc>
                <a:spcPct val="90000"/>
              </a:lnSpc>
            </a:pPr>
            <a:r>
              <a:rPr lang="en-US" altLang="en-US" sz="900" b="1" smtClean="0"/>
              <a:t>ATM is made of cells the way we have packets in IP network…Only difference is cell is of fixed size where as IP packet is of variable size….</a:t>
            </a:r>
          </a:p>
          <a:p>
            <a:pPr eaLnBrk="1" hangingPunct="1">
              <a:lnSpc>
                <a:spcPct val="90000"/>
              </a:lnSpc>
            </a:pPr>
            <a:r>
              <a:rPr lang="en-US" altLang="en-US" sz="900" b="1" smtClean="0"/>
              <a:t>…It uses the cell as a basic unit of data exchange. </a:t>
            </a:r>
          </a:p>
          <a:p>
            <a:pPr eaLnBrk="1" hangingPunct="1">
              <a:lnSpc>
                <a:spcPct val="90000"/>
              </a:lnSpc>
            </a:pPr>
            <a:r>
              <a:rPr lang="en-US" altLang="en-US" sz="900" b="1" smtClean="0"/>
              <a:t>A cell is defined as a small fixed sized block of information. </a:t>
            </a:r>
          </a:p>
          <a:p>
            <a:pPr eaLnBrk="1" hangingPunct="1">
              <a:lnSpc>
                <a:spcPct val="90000"/>
              </a:lnSpc>
            </a:pPr>
            <a:r>
              <a:rPr lang="en-US" altLang="en-US" sz="900" b="1" smtClean="0"/>
              <a:t>All data are loaded into identical cells that can be transmitted with complete predictability and uniformity. </a:t>
            </a:r>
          </a:p>
          <a:p>
            <a:pPr eaLnBrk="1" hangingPunct="1">
              <a:lnSpc>
                <a:spcPct val="90000"/>
              </a:lnSpc>
            </a:pPr>
            <a:r>
              <a:rPr lang="en-US" altLang="en-US" sz="900" b="1" smtClean="0"/>
              <a:t>All cells are then multiplexed with other cells and routed through the cell network. </a:t>
            </a:r>
          </a:p>
          <a:p>
            <a:pPr eaLnBrk="1" hangingPunct="1">
              <a:lnSpc>
                <a:spcPct val="90000"/>
              </a:lnSpc>
            </a:pPr>
            <a:r>
              <a:rPr lang="en-US" altLang="en-US" sz="900" b="1" smtClean="0"/>
              <a:t>This avoids the problem of multiplexing different sized packets and so the predictability is very high…</a:t>
            </a:r>
          </a:p>
          <a:p>
            <a:pPr eaLnBrk="1" hangingPunct="1">
              <a:lnSpc>
                <a:spcPct val="90000"/>
              </a:lnSpc>
            </a:pPr>
            <a:r>
              <a:rPr lang="en-US" altLang="en-US" sz="900" b="1" smtClean="0"/>
              <a:t>ATM is asynchronous TDM I.e. Time Division Multiplexing… It uses fix sized slots. ATM mux. fills the slot with a cell from any input channel that has a cell; the slot remains empty if none of the channels has a cell to send. </a:t>
            </a:r>
          </a:p>
          <a:p>
            <a:pPr eaLnBrk="1" hangingPunct="1">
              <a:lnSpc>
                <a:spcPct val="90000"/>
              </a:lnSpc>
            </a:pPr>
            <a:r>
              <a:rPr lang="en-US" altLang="en-US" sz="900" b="1" smtClean="0"/>
              <a:t>For example. You see in the diagram …there is a multiplexer and there are 3 channels …Channel 1 , Channel 2 and Channel 3 </a:t>
            </a:r>
          </a:p>
          <a:p>
            <a:pPr eaLnBrk="1" hangingPunct="1">
              <a:lnSpc>
                <a:spcPct val="90000"/>
              </a:lnSpc>
            </a:pPr>
            <a:r>
              <a:rPr lang="en-US" altLang="en-US" sz="900" b="1" smtClean="0"/>
              <a:t>Channel 1 has 3 slots …A1 , A2 and A3…which are filled with cells…</a:t>
            </a:r>
          </a:p>
          <a:p>
            <a:pPr eaLnBrk="1" hangingPunct="1">
              <a:lnSpc>
                <a:spcPct val="90000"/>
              </a:lnSpc>
            </a:pPr>
            <a:r>
              <a:rPr lang="en-US" altLang="en-US" sz="900" b="1" smtClean="0"/>
              <a:t>Channel 2 has 2 slots …B1 and B2</a:t>
            </a:r>
          </a:p>
          <a:p>
            <a:pPr eaLnBrk="1" hangingPunct="1">
              <a:lnSpc>
                <a:spcPct val="90000"/>
              </a:lnSpc>
            </a:pPr>
            <a:r>
              <a:rPr lang="en-US" altLang="en-US" sz="900" b="1" smtClean="0"/>
              <a:t>And finally Channel 3 has again 3 slots …C1, C2 and C3…</a:t>
            </a:r>
          </a:p>
          <a:p>
            <a:pPr eaLnBrk="1" hangingPunct="1">
              <a:lnSpc>
                <a:spcPct val="90000"/>
              </a:lnSpc>
            </a:pPr>
            <a:r>
              <a:rPr lang="en-US" altLang="en-US" sz="900" b="1" smtClean="0"/>
              <a:t>Now all the channels are fed to a multiplexer…Look at the output of a multiplexer…First it goes to A1, then C1, </a:t>
            </a:r>
          </a:p>
          <a:p>
            <a:pPr eaLnBrk="1" hangingPunct="1">
              <a:lnSpc>
                <a:spcPct val="90000"/>
              </a:lnSpc>
            </a:pPr>
            <a:r>
              <a:rPr lang="en-US" altLang="en-US" sz="900" b="1" smtClean="0"/>
              <a:t>then A2, followed by B1 , followed by C2 and so on….</a:t>
            </a:r>
          </a:p>
          <a:p>
            <a:pPr eaLnBrk="1" hangingPunct="1">
              <a:lnSpc>
                <a:spcPct val="90000"/>
              </a:lnSpc>
            </a:pPr>
            <a:r>
              <a:rPr lang="en-US" altLang="en-US" sz="900" b="1" smtClean="0"/>
              <a:t>Here between A1 and C1 the slot of was empty …but the output of the multiplexer is not empty …because it has bypassed that slot… This is how ATM multiplexer works…</a:t>
            </a:r>
          </a:p>
        </p:txBody>
      </p:sp>
    </p:spTree>
    <p:extLst>
      <p:ext uri="{BB962C8B-B14F-4D97-AF65-F5344CB8AC3E}">
        <p14:creationId xmlns:p14="http://schemas.microsoft.com/office/powerpoint/2010/main" val="28078584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47F011-B9B1-4017-8918-D5F683068176}" type="slidenum">
              <a:rPr lang="en-US" altLang="en-US"/>
              <a:pPr/>
              <a:t>209</a:t>
            </a:fld>
            <a:endParaRPr lang="en-US" altLang="en-US"/>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t>Now let us see what are ATM layers and how they are used …</a:t>
            </a:r>
          </a:p>
          <a:p>
            <a:pPr eaLnBrk="1" hangingPunct="1"/>
            <a:r>
              <a:rPr lang="en-US" altLang="en-US" smtClean="0"/>
              <a:t>In ATM there are  3 standard layers defined…</a:t>
            </a:r>
          </a:p>
          <a:p>
            <a:pPr eaLnBrk="1" hangingPunct="1"/>
            <a:r>
              <a:rPr lang="en-US" altLang="en-US" smtClean="0"/>
              <a:t>From top to bottom …they are Application layer or to be very specific AAL …Application Adaptation Layer…..then we have ATM layer and then Physical layer...</a:t>
            </a:r>
          </a:p>
          <a:p>
            <a:pPr eaLnBrk="1" hangingPunct="1"/>
            <a:r>
              <a:rPr lang="en-US" altLang="en-US" smtClean="0"/>
              <a:t>The diagram shows it very clearly…</a:t>
            </a:r>
          </a:p>
          <a:p>
            <a:pPr eaLnBrk="1" hangingPunct="1"/>
            <a:r>
              <a:rPr lang="en-US" altLang="en-US" smtClean="0"/>
              <a:t>By the way, each cell of ATM is of 53 bytes out of which 5 bytes is header and remaining 48 bytes are left for payload or data…</a:t>
            </a:r>
          </a:p>
        </p:txBody>
      </p:sp>
    </p:spTree>
    <p:extLst>
      <p:ext uri="{BB962C8B-B14F-4D97-AF65-F5344CB8AC3E}">
        <p14:creationId xmlns:p14="http://schemas.microsoft.com/office/powerpoint/2010/main" val="4262493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FD0BFA-F842-4A88-9E75-0C14C09E50E8}" type="slidenum">
              <a:rPr lang="en-US" altLang="en-US"/>
              <a:pPr/>
              <a:t>210</a:t>
            </a:fld>
            <a:endParaRPr lang="en-US" altLang="en-US"/>
          </a:p>
        </p:txBody>
      </p:sp>
      <p:sp>
        <p:nvSpPr>
          <p:cNvPr id="40963" name="Rectangle 2"/>
          <p:cNvSpPr>
            <a:spLocks noGrp="1" noRot="1" noChangeAspect="1" noChangeArrowheads="1" noTextEdit="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t>What is ATM architecture ?</a:t>
            </a:r>
          </a:p>
          <a:p>
            <a:pPr eaLnBrk="1" hangingPunct="1"/>
            <a:endParaRPr lang="en-US" altLang="en-US" smtClean="0"/>
          </a:p>
          <a:p>
            <a:pPr eaLnBrk="1" hangingPunct="1"/>
            <a:r>
              <a:rPr lang="en-US" altLang="en-US" smtClean="0"/>
              <a:t>ATM is a cell switched network. </a:t>
            </a:r>
          </a:p>
          <a:p>
            <a:pPr eaLnBrk="1" hangingPunct="1"/>
            <a:r>
              <a:rPr lang="en-US" altLang="en-US" smtClean="0"/>
              <a:t>The user access devices are called as end points are connected through a UNI, user-to-network interface to the switches inside the network.  You can see them in the diagram at extreme left and extreme right…</a:t>
            </a:r>
          </a:p>
          <a:p>
            <a:pPr eaLnBrk="1" hangingPunct="1"/>
            <a:r>
              <a:rPr lang="en-US" altLang="en-US" smtClean="0"/>
              <a:t>The switches are connected through network-to-network interfaces (NNI) this is shown in the middle of the diagram..</a:t>
            </a:r>
          </a:p>
          <a:p>
            <a:pPr eaLnBrk="1" hangingPunct="1"/>
            <a:r>
              <a:rPr lang="en-US" altLang="en-US" smtClean="0"/>
              <a:t>ATM switches are shown in the yellow blocks…All yellow boxes I.e. ATM switches are connected using NNI …</a:t>
            </a:r>
          </a:p>
          <a:p>
            <a:pPr eaLnBrk="1" hangingPunct="1"/>
            <a:r>
              <a:rPr lang="en-US" altLang="en-US" smtClean="0"/>
              <a:t> </a:t>
            </a:r>
          </a:p>
        </p:txBody>
      </p:sp>
    </p:spTree>
    <p:extLst>
      <p:ext uri="{BB962C8B-B14F-4D97-AF65-F5344CB8AC3E}">
        <p14:creationId xmlns:p14="http://schemas.microsoft.com/office/powerpoint/2010/main" val="32862637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90CB23-33A7-4CB5-8392-699C7CCEB8B2}" type="slidenum">
              <a:rPr lang="en-US" altLang="en-US"/>
              <a:pPr/>
              <a:t>211</a:t>
            </a:fld>
            <a:endParaRPr lang="en-US" altLang="en-US"/>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t>Let us try to understand what are TPs , VPs and VCs in the context of ATM ?</a:t>
            </a:r>
          </a:p>
          <a:p>
            <a:pPr eaLnBrk="1" hangingPunct="1"/>
            <a:r>
              <a:rPr lang="en-US" altLang="en-US" smtClean="0"/>
              <a:t>TPs are transmission paths …Connection between two end points is accomplished through these TPs</a:t>
            </a:r>
          </a:p>
          <a:p>
            <a:pPr eaLnBrk="1" hangingPunct="1"/>
            <a:r>
              <a:rPr lang="en-US" altLang="en-US" smtClean="0"/>
              <a:t>Transmission path …TP …is a physical connection  which can be wire , cable or satellite connection…</a:t>
            </a:r>
          </a:p>
          <a:p>
            <a:pPr eaLnBrk="1" hangingPunct="1"/>
            <a:r>
              <a:rPr lang="en-US" altLang="en-US" b="1" smtClean="0"/>
              <a:t>Between end point and switch or between two switches…</a:t>
            </a:r>
          </a:p>
          <a:p>
            <a:pPr eaLnBrk="1" hangingPunct="1"/>
            <a:r>
              <a:rPr lang="en-US" altLang="en-US" smtClean="0"/>
              <a:t>What are VPS ? VPs is nothing but virtual paths … Transmission path is divided into Virtual Paths as shown in the figure …</a:t>
            </a:r>
          </a:p>
          <a:p>
            <a:pPr eaLnBrk="1" hangingPunct="1"/>
            <a:r>
              <a:rPr lang="en-US" altLang="en-US" smtClean="0"/>
              <a:t>Virtual path provides a connection or set of connection between two switches…</a:t>
            </a:r>
          </a:p>
          <a:p>
            <a:pPr eaLnBrk="1" hangingPunct="1"/>
            <a:r>
              <a:rPr lang="en-US" altLang="en-US" smtClean="0"/>
              <a:t>Think of virtual path as a highway …that connects two cities.. A set of all highways is a transmission path…</a:t>
            </a:r>
          </a:p>
          <a:p>
            <a:pPr eaLnBrk="1" hangingPunct="1"/>
            <a:r>
              <a:rPr lang="en-US" altLang="en-US" smtClean="0"/>
              <a:t>Now …let us study what are VCs…..VCs are nothing but virtual circuits…All cells belonging the same message follow the same virtual circuit…</a:t>
            </a:r>
          </a:p>
          <a:p>
            <a:pPr eaLnBrk="1" hangingPunct="1"/>
            <a:r>
              <a:rPr lang="en-US" altLang="en-US" smtClean="0"/>
              <a:t>and remain in their original order until they reach the destination … Think of virtual circuit as the lanes of express high way…</a:t>
            </a:r>
          </a:p>
          <a:p>
            <a:pPr eaLnBrk="1" hangingPunct="1"/>
            <a:r>
              <a:rPr lang="en-US" altLang="en-US" smtClean="0"/>
              <a:t>Figure shows a clear cut relation TP, VPs and VCs…</a:t>
            </a:r>
          </a:p>
          <a:p>
            <a:pPr eaLnBrk="1" hangingPunct="1"/>
            <a:r>
              <a:rPr lang="en-US" altLang="en-US" smtClean="0"/>
              <a:t>By the way, between end point and Switch there is a VC and between two switches there is VP…</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29472741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6AF00F-D7BD-4769-9E20-C1BC333239B9}" type="slidenum">
              <a:rPr lang="en-US" altLang="en-US"/>
              <a:pPr/>
              <a:t>212</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r>
              <a:rPr lang="en-US" altLang="en-US" smtClean="0"/>
              <a:t>GFC-Generic Flow control-provides flow control at UNI level.</a:t>
            </a:r>
          </a:p>
          <a:p>
            <a:pPr eaLnBrk="1" hangingPunct="1"/>
            <a:r>
              <a:rPr lang="en-US" altLang="en-US" smtClean="0"/>
              <a:t>VPI: Virtual Path Identifier</a:t>
            </a:r>
          </a:p>
          <a:p>
            <a:pPr eaLnBrk="1" hangingPunct="1"/>
            <a:r>
              <a:rPr lang="en-US" altLang="en-US" smtClean="0"/>
              <a:t>VCI-Virtual Circuit Identifier</a:t>
            </a:r>
          </a:p>
          <a:p>
            <a:pPr eaLnBrk="1" hangingPunct="1"/>
            <a:r>
              <a:rPr lang="en-US" altLang="en-US" smtClean="0"/>
              <a:t>PT-Pay Load Type.</a:t>
            </a:r>
          </a:p>
          <a:p>
            <a:pPr eaLnBrk="1" hangingPunct="1"/>
            <a:r>
              <a:rPr lang="en-US" altLang="en-US" smtClean="0"/>
              <a:t>CLP: Cell loss priority which is provided for congestion control.A cell with CLP 1 is retained as long as there are cells with a  CLP = 0.</a:t>
            </a:r>
          </a:p>
        </p:txBody>
      </p:sp>
    </p:spTree>
    <p:extLst>
      <p:ext uri="{BB962C8B-B14F-4D97-AF65-F5344CB8AC3E}">
        <p14:creationId xmlns:p14="http://schemas.microsoft.com/office/powerpoint/2010/main" val="6110473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AC32AB-53C9-4D1F-AA34-268B363DD1AD}" type="slidenum">
              <a:rPr lang="en-US" altLang="en-US"/>
              <a:pPr/>
              <a:t>216</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r>
              <a:rPr lang="en-US" altLang="en-US" smtClean="0"/>
              <a:t>Let’s move on to wireless access technology area and try to understand technologies such as BlueTooth, Wi-fi and Wi-max at an abstract level…</a:t>
            </a:r>
          </a:p>
          <a:p>
            <a:pPr eaLnBrk="1" hangingPunct="1"/>
            <a:endParaRPr lang="en-US" altLang="en-US" smtClean="0"/>
          </a:p>
        </p:txBody>
      </p:sp>
    </p:spTree>
    <p:extLst>
      <p:ext uri="{BB962C8B-B14F-4D97-AF65-F5344CB8AC3E}">
        <p14:creationId xmlns:p14="http://schemas.microsoft.com/office/powerpoint/2010/main" val="7203321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A8AF9B-2B60-4313-8A01-0655A8FD08BA}" type="slidenum">
              <a:rPr lang="en-US" altLang="en-US"/>
              <a:pPr/>
              <a:t>219</a:t>
            </a:fld>
            <a:endParaRPr lang="en-US" alt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r>
              <a:rPr lang="en-US" altLang="en-US" smtClean="0"/>
              <a:t>The wireless Puzzle !!!</a:t>
            </a:r>
          </a:p>
          <a:p>
            <a:pPr eaLnBrk="1" hangingPunct="1"/>
            <a:r>
              <a:rPr lang="en-US" altLang="en-US" smtClean="0"/>
              <a:t>There are lot of jargens and standards in the wirelss access areaad.</a:t>
            </a:r>
          </a:p>
          <a:p>
            <a:pPr eaLnBrk="1" hangingPunct="1"/>
            <a:r>
              <a:rPr lang="en-US" altLang="en-US" smtClean="0"/>
              <a:t>Some of them have been depicted in this area like….VSAT, Bluetooth , 8o2.15 , 802.11 , gprs , wi-max , umts etc…</a:t>
            </a:r>
          </a:p>
        </p:txBody>
      </p:sp>
    </p:spTree>
    <p:extLst>
      <p:ext uri="{BB962C8B-B14F-4D97-AF65-F5344CB8AC3E}">
        <p14:creationId xmlns:p14="http://schemas.microsoft.com/office/powerpoint/2010/main" val="34800624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10D67C-5DBB-4B04-B1F3-30A28F40E459}" type="slidenum">
              <a:rPr lang="en-US" altLang="en-US"/>
              <a:pPr/>
              <a:t>220</a:t>
            </a:fld>
            <a:endParaRPr lang="en-US" alt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r>
              <a:rPr lang="en-US" altLang="en-US" smtClean="0"/>
              <a:t>Wireless standards ….</a:t>
            </a:r>
          </a:p>
          <a:p>
            <a:pPr eaLnBrk="1" hangingPunct="1"/>
            <a:r>
              <a:rPr lang="en-US" altLang="en-US" smtClean="0"/>
              <a:t>IEEE has specified different standards in …different access areas …This is a pictorial representation of different wireless technology standards…</a:t>
            </a:r>
          </a:p>
          <a:p>
            <a:pPr eaLnBrk="1" hangingPunct="1"/>
            <a:r>
              <a:rPr lang="en-US" altLang="en-US" smtClean="0"/>
              <a:t>The picture shows that …how range and …coverage various across various IEEE wireless standards…</a:t>
            </a:r>
          </a:p>
          <a:p>
            <a:pPr eaLnBrk="1" hangingPunct="1"/>
            <a:r>
              <a:rPr lang="en-US" altLang="en-US" smtClean="0"/>
              <a:t>The standard which works at smallest range and coverage is PAN …I.e. personal aread network…it is also called as WPAN…Bluetoothe operates in this area..Technically this standard is known as eight o two dot fifteen…</a:t>
            </a:r>
          </a:p>
          <a:p>
            <a:pPr eaLnBrk="1" hangingPunct="1"/>
            <a:r>
              <a:rPr lang="en-US" altLang="en-US" smtClean="0"/>
              <a:t>Moving up the chain…wireless lan network which is also called as Wi-Fi. Where IEEE 802.11 standard flavors are operating …</a:t>
            </a:r>
          </a:p>
          <a:p>
            <a:pPr eaLnBrk="1" hangingPunct="1"/>
            <a:r>
              <a:rPr lang="en-US" altLang="en-US" smtClean="0"/>
              <a:t>Is is also called WLAN ..Wireless LAN…</a:t>
            </a:r>
          </a:p>
          <a:p>
            <a:pPr eaLnBrk="1" hangingPunct="1"/>
            <a:r>
              <a:rPr lang="en-US" altLang="en-US" smtClean="0"/>
              <a:t>Then we have Wirelss Man network …or so called WMAN…It is also called as Wi-Max standard…and IEEE standard is 802.16 …</a:t>
            </a:r>
          </a:p>
          <a:p>
            <a:pPr eaLnBrk="1" hangingPunct="1"/>
            <a:r>
              <a:rPr lang="en-US" altLang="en-US" smtClean="0"/>
              <a:t>And above it the WWAN I.e. Wireless WAN where IEEE standard eight o two dot twenty is present </a:t>
            </a:r>
          </a:p>
        </p:txBody>
      </p:sp>
    </p:spTree>
    <p:extLst>
      <p:ext uri="{BB962C8B-B14F-4D97-AF65-F5344CB8AC3E}">
        <p14:creationId xmlns:p14="http://schemas.microsoft.com/office/powerpoint/2010/main" val="19135547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5EB28E-630F-43C1-AC27-A15878D10A1D}" type="slidenum">
              <a:rPr lang="en-US" altLang="en-US"/>
              <a:pPr/>
              <a:t>221</a:t>
            </a:fld>
            <a:endParaRPr lang="en-US" altLang="en-US"/>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r>
              <a:rPr lang="en-US" altLang="en-US" smtClean="0"/>
              <a:t>Blue tooth technology ….</a:t>
            </a:r>
          </a:p>
          <a:p>
            <a:pPr eaLnBrk="1" hangingPunct="1"/>
            <a:r>
              <a:rPr lang="en-US" altLang="en-US" smtClean="0"/>
              <a:t>Bluetooth  is a wireless technology </a:t>
            </a:r>
          </a:p>
          <a:p>
            <a:pPr eaLnBrk="1" hangingPunct="1"/>
            <a:r>
              <a:rPr lang="en-US" altLang="en-US" smtClean="0"/>
              <a:t>It’s a short-range communications technology…intended to replace the cables connecting portable and/or fixed devices while maintaining high levels of security. </a:t>
            </a:r>
          </a:p>
          <a:p>
            <a:pPr eaLnBrk="1" hangingPunct="1"/>
            <a:r>
              <a:rPr lang="en-US" altLang="en-US" smtClean="0"/>
              <a:t>..Used by mobiles devices such as phones , computers and PDAs</a:t>
            </a:r>
          </a:p>
          <a:p>
            <a:pPr eaLnBrk="1" hangingPunct="1"/>
            <a:r>
              <a:rPr lang="en-US" altLang="en-US" smtClean="0"/>
              <a:t>Blue tooth predominantly operates in the unlicensed spectrum of 2.45 Ghz Freq band</a:t>
            </a:r>
          </a:p>
          <a:p>
            <a:pPr algn="just" eaLnBrk="1" hangingPunct="1"/>
            <a:r>
              <a:rPr lang="en-US" altLang="en-US" smtClean="0"/>
              <a:t>The diagrams shows how blue tooth enables devices such as C&lt; laptop, PDA and handicam interact with each other</a:t>
            </a:r>
          </a:p>
          <a:p>
            <a:pPr algn="just" eaLnBrk="1" hangingPunct="1"/>
            <a:r>
              <a:rPr lang="en-US" altLang="en-US" smtClean="0"/>
              <a:t>IEE Standard for blue tooth is </a:t>
            </a:r>
            <a:r>
              <a:rPr lang="en-GB" altLang="en-US" sz="1000" smtClean="0"/>
              <a:t>IEEE 802.15</a:t>
            </a:r>
          </a:p>
          <a:p>
            <a:pPr algn="just" eaLnBrk="1" hangingPunct="1"/>
            <a:endParaRPr lang="en-US" altLang="en-US" sz="1000" smtClean="0"/>
          </a:p>
        </p:txBody>
      </p:sp>
    </p:spTree>
    <p:extLst>
      <p:ext uri="{BB962C8B-B14F-4D97-AF65-F5344CB8AC3E}">
        <p14:creationId xmlns:p14="http://schemas.microsoft.com/office/powerpoint/2010/main" val="29019657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3EEEE5-5B1B-432E-B2D9-4769B834B473}" type="slidenum">
              <a:rPr lang="en-US" altLang="en-US"/>
              <a:pPr/>
              <a:t>222</a:t>
            </a:fld>
            <a:endParaRPr lang="en-US"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r>
              <a:rPr lang="en-US" altLang="en-US" smtClean="0"/>
              <a:t>Now we move onto another wireless standard called Wi-FI…</a:t>
            </a:r>
          </a:p>
          <a:p>
            <a:pPr eaLnBrk="1" hangingPunct="1"/>
            <a:r>
              <a:rPr lang="en-US" altLang="en-US" smtClean="0"/>
              <a:t>Wi-Fi is an acronym of </a:t>
            </a:r>
            <a:r>
              <a:rPr lang="en-GB" altLang="en-US" smtClean="0"/>
              <a:t>Wireless Fidelity</a:t>
            </a:r>
          </a:p>
          <a:p>
            <a:pPr eaLnBrk="1" hangingPunct="1"/>
            <a:r>
              <a:rPr lang="en-GB" altLang="en-US" smtClean="0"/>
              <a:t>Wi-Fi is a generic term that refers to the IEEE 802.11 communications standard for Wireless Local Area Networks (WLANs).</a:t>
            </a:r>
          </a:p>
          <a:p>
            <a:pPr algn="just" eaLnBrk="1" hangingPunct="1"/>
            <a:r>
              <a:rPr lang="en-GB" altLang="en-US" smtClean="0"/>
              <a:t>Wi-Fi Network connect computers to each other, to the internet and to the wired network. </a:t>
            </a:r>
          </a:p>
          <a:p>
            <a:pPr algn="just" eaLnBrk="1" hangingPunct="1"/>
            <a:r>
              <a:rPr lang="en-US" altLang="en-US" smtClean="0"/>
              <a:t>Wi-Fi uses licensed and un-licensed spectrum based on range.</a:t>
            </a:r>
          </a:p>
          <a:p>
            <a:pPr algn="just" eaLnBrk="1" hangingPunct="1"/>
            <a:r>
              <a:rPr lang="en-US" altLang="en-US" smtClean="0"/>
              <a:t>The different Standards are …</a:t>
            </a:r>
            <a:r>
              <a:rPr lang="en-GB" altLang="en-US" sz="1000" smtClean="0"/>
              <a:t>IEEE 802.11a … IEEE 802.11b and IEEE 802.11g</a:t>
            </a:r>
            <a:endParaRPr lang="en-GB" altLang="en-US" smtClean="0"/>
          </a:p>
          <a:p>
            <a:pPr algn="just" eaLnBrk="1" hangingPunct="1"/>
            <a:r>
              <a:rPr lang="en-US" altLang="en-US" smtClean="0"/>
              <a:t>Primarily, </a:t>
            </a:r>
            <a:r>
              <a:rPr lang="en-GB" altLang="en-US" sz="1000" smtClean="0"/>
              <a:t>IEEE 802.11b and IEEE 802.11g are being higly used in the market…</a:t>
            </a:r>
          </a:p>
          <a:p>
            <a:pPr algn="just" eaLnBrk="1" hangingPunct="1"/>
            <a:r>
              <a:rPr lang="en-GB" altLang="en-US" sz="1000" smtClean="0"/>
              <a:t>As the diagram depcits … wirered network connected to Internet is connected to the wirelss wi-fi world through Access Point which is as if acting like a brings between wirelss and wireline network</a:t>
            </a:r>
          </a:p>
          <a:p>
            <a:pPr algn="just" eaLnBrk="1" hangingPunct="1"/>
            <a:r>
              <a:rPr lang="en-GB" altLang="en-US" sz="1000" smtClean="0"/>
              <a:t>…Wi-fi enabled network can access other wi-Fi devices or wireed network devices through this Access Point…</a:t>
            </a:r>
          </a:p>
          <a:p>
            <a:pPr algn="just" eaLnBrk="1" hangingPunct="1"/>
            <a:endParaRPr lang="en-GB" altLang="en-US" sz="1000" smtClean="0"/>
          </a:p>
        </p:txBody>
      </p:sp>
    </p:spTree>
    <p:extLst>
      <p:ext uri="{BB962C8B-B14F-4D97-AF65-F5344CB8AC3E}">
        <p14:creationId xmlns:p14="http://schemas.microsoft.com/office/powerpoint/2010/main" val="199887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32EF5E-D267-43AD-9D6B-1338870BE122}" type="slidenum">
              <a:rPr lang="en-US" altLang="en-US" smtClean="0">
                <a:latin typeface="Times New Roman" panose="02020603050405020304" pitchFamily="18" charset="0"/>
              </a:rPr>
              <a:pPr/>
              <a:t>19</a:t>
            </a:fld>
            <a:endParaRPr lang="en-US" altLang="en-US" smtClean="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r>
              <a:rPr lang="en-US" altLang="en-US" smtClean="0"/>
              <a:t>This is how a typical access network composition will look like. What you see over here is a wireline access network. Here every where in the access network there is wire. By the way in case of PSTN, access network uses twisted pair wire.</a:t>
            </a:r>
          </a:p>
          <a:p>
            <a:r>
              <a:rPr lang="en-US" altLang="en-US" smtClean="0"/>
              <a:t>Let’s begin a journey from Customer premises equipment or so called telephone. Telephone of connected to wall socket. Wall socket is connection to distribution point which is typically a red box or a blue box. It is basically a passive concentration point. From Distribution point connections are brought onto a pillar and from Pillar multiple such connections are brought and terminated at MDF situated in the local exchange. By the MDF stands for Main Distribution Frame. Behind MDF, there is LIC card which will take care of A-2-D and D-2-A conversion i.e. analog to digital and digital to analog conversion in case of digital exchange. </a:t>
            </a:r>
          </a:p>
          <a:p>
            <a:r>
              <a:rPr lang="en-US" altLang="en-US" smtClean="0"/>
              <a:t>=======</a:t>
            </a:r>
          </a:p>
          <a:p>
            <a:r>
              <a:rPr lang="en-US" altLang="en-US" smtClean="0"/>
              <a:t>Let’s have a look some terminology with reference to access network.</a:t>
            </a:r>
          </a:p>
          <a:p>
            <a:r>
              <a:rPr lang="en-US" altLang="en-US" smtClean="0"/>
              <a:t>Local Loop :</a:t>
            </a:r>
          </a:p>
          <a:p>
            <a:r>
              <a:rPr lang="en-US" altLang="en-US" smtClean="0"/>
              <a:t>The </a:t>
            </a:r>
            <a:r>
              <a:rPr lang="en-US" altLang="en-US" i="1" smtClean="0"/>
              <a:t>local loop</a:t>
            </a:r>
            <a:r>
              <a:rPr lang="en-US" altLang="en-US" smtClean="0"/>
              <a:t> is the telephone line that runs from the telephone company’s local exchange to your home or business. It is also called as Subscriber local loop or In the US Telecom scenario it called as “Last Mile”. It starts with Telephone at the subscribers end which is connected to wall socket, which in turn are connected to distribution point were all line are from the wall sockets in localized area are collected . DPs are connected to Pillar which a concentration point for DPs and finally all lines from Piller are terminated at MDF i.e. Main Distribution Frame at local exchange. Transmission of voice from telephone to exchange is analog in nature. </a:t>
            </a:r>
            <a:r>
              <a:rPr lang="en-US" altLang="en-US" sz="1400" smtClean="0">
                <a:latin typeface="Arial" panose="020B0604020202020204" pitchFamily="34" charset="0"/>
              </a:rPr>
              <a:t>It is interesting to note that power for telephone is provided by an exchange.</a:t>
            </a:r>
            <a:r>
              <a:rPr lang="en-US" altLang="en-US" sz="1400" b="1" smtClean="0">
                <a:latin typeface="Arial" panose="020B0604020202020204" pitchFamily="34" charset="0"/>
              </a:rPr>
              <a:t> </a:t>
            </a:r>
            <a:endParaRPr lang="th-TH" altLang="en-US" sz="1400" b="1" smtClean="0">
              <a:latin typeface="Arial" panose="020B0604020202020204" pitchFamily="34" charset="0"/>
            </a:endParaRPr>
          </a:p>
          <a:p>
            <a:endParaRPr lang="en-US" altLang="en-US" smtClean="0"/>
          </a:p>
        </p:txBody>
      </p:sp>
    </p:spTree>
    <p:extLst>
      <p:ext uri="{BB962C8B-B14F-4D97-AF65-F5344CB8AC3E}">
        <p14:creationId xmlns:p14="http://schemas.microsoft.com/office/powerpoint/2010/main" val="32706938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006495-006E-4FF3-A139-9AD86B67AFF9}" type="slidenum">
              <a:rPr lang="en-US" altLang="en-US"/>
              <a:pPr/>
              <a:t>223</a:t>
            </a:fld>
            <a:endParaRPr lang="en-US"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algn="just" eaLnBrk="1" hangingPunct="1"/>
            <a:r>
              <a:rPr lang="en-GB" altLang="en-US" sz="1000" smtClean="0"/>
              <a:t>Elements of Wi-Fi network ….</a:t>
            </a:r>
          </a:p>
          <a:p>
            <a:pPr algn="just" eaLnBrk="1" hangingPunct="1"/>
            <a:r>
              <a:rPr lang="en-GB" altLang="en-US" sz="1000" smtClean="0"/>
              <a:t>There are primarily three elements of Wi-Fi network …First one amongst them is an access point </a:t>
            </a:r>
          </a:p>
          <a:p>
            <a:pPr algn="just" eaLnBrk="1" hangingPunct="1"/>
            <a:r>
              <a:rPr lang="en-US" altLang="en-US" smtClean="0"/>
              <a:t>Access Point or AP is a wireless LAN transceiver or “base station” that can connect one or many wireless devices simultaneously to the Interne</a:t>
            </a:r>
          </a:p>
          <a:p>
            <a:pPr algn="just" eaLnBrk="1" hangingPunct="1"/>
            <a:r>
              <a:rPr lang="en-US" altLang="en-US" smtClean="0"/>
              <a:t>Second element is a wi-card card …They accept the wireless signal and relay information….They can be internal and external ….e.g PCMCIA Card for Laptop and PCI Card for Desktop PC ….</a:t>
            </a:r>
          </a:p>
          <a:p>
            <a:pPr algn="just" eaLnBrk="1" hangingPunct="1"/>
            <a:r>
              <a:rPr lang="en-US" altLang="en-US" smtClean="0"/>
              <a:t>Then the third element is Safeguards  ….Firewalls and anti-virus software protect networks from uninvited users and keep information secure.</a:t>
            </a:r>
          </a:p>
          <a:p>
            <a:pPr algn="just" eaLnBrk="1" hangingPunct="1"/>
            <a:endParaRPr lang="en-US" altLang="en-US" smtClean="0"/>
          </a:p>
          <a:p>
            <a:pPr algn="just"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2125881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1929A1-AF15-471F-926C-33031304DF44}" type="slidenum">
              <a:rPr lang="en-US" altLang="en-US"/>
              <a:pPr/>
              <a:t>224</a:t>
            </a:fld>
            <a:endParaRPr lang="en-US"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r>
              <a:rPr lang="en-US" altLang="en-US" smtClean="0"/>
              <a:t>Now let’s try to understand ‘How a Wi-Fi network works’ ?</a:t>
            </a:r>
          </a:p>
          <a:p>
            <a:pPr algn="just" eaLnBrk="1" hangingPunct="1"/>
            <a:r>
              <a:rPr lang="en-GB" altLang="en-US" smtClean="0"/>
              <a:t>Basic concept is same as Walkie talkies.</a:t>
            </a:r>
          </a:p>
          <a:p>
            <a:pPr algn="just" eaLnBrk="1" hangingPunct="1"/>
            <a:r>
              <a:rPr lang="en-GB" altLang="en-US" smtClean="0"/>
              <a:t>A Wi-Fi hotspot is created by installing an access point to an internet connection.</a:t>
            </a:r>
          </a:p>
          <a:p>
            <a:pPr algn="just" eaLnBrk="1" hangingPunct="1"/>
            <a:r>
              <a:rPr lang="en-GB" altLang="en-US" smtClean="0"/>
              <a:t>An access point acts as a base station. </a:t>
            </a:r>
          </a:p>
          <a:p>
            <a:pPr algn="just" eaLnBrk="1" hangingPunct="1"/>
            <a:r>
              <a:rPr lang="en-GB" altLang="en-US" smtClean="0"/>
              <a:t>When Wi-Fi enabled device encounters a hotspot the device can then connect to that network wirelessly.</a:t>
            </a:r>
          </a:p>
          <a:p>
            <a:pPr algn="just" eaLnBrk="1" hangingPunct="1"/>
            <a:r>
              <a:rPr lang="en-GB" altLang="en-US" smtClean="0"/>
              <a:t>A single access point can support up to 30 users and can function within a range of 100 – 150 feet indoors and up to 300 feet outdoors.</a:t>
            </a:r>
          </a:p>
          <a:p>
            <a:pPr algn="just" eaLnBrk="1" hangingPunct="1"/>
            <a:r>
              <a:rPr lang="en-GB" altLang="en-US" smtClean="0"/>
              <a:t>Many access points can be connected to each other via Ethernet cables to create a single large network.</a:t>
            </a:r>
          </a:p>
          <a:p>
            <a:pPr eaLnBrk="1" hangingPunct="1"/>
            <a:endParaRPr lang="en-US" altLang="en-US" smtClean="0"/>
          </a:p>
        </p:txBody>
      </p:sp>
    </p:spTree>
    <p:extLst>
      <p:ext uri="{BB962C8B-B14F-4D97-AF65-F5344CB8AC3E}">
        <p14:creationId xmlns:p14="http://schemas.microsoft.com/office/powerpoint/2010/main" val="2667096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70C5CE-B61F-4905-AE80-0D4D67D8826B}" type="slidenum">
              <a:rPr lang="en-US" altLang="en-US"/>
              <a:pPr/>
              <a:t>225</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r>
              <a:rPr lang="en-US" altLang="en-US" smtClean="0"/>
              <a:t>Different Wi-fi applications are mentioned here…</a:t>
            </a:r>
          </a:p>
          <a:p>
            <a:pPr eaLnBrk="1" hangingPunct="1"/>
            <a:r>
              <a:rPr lang="en-US" altLang="en-US" smtClean="0"/>
              <a:t>We can use it at home.. </a:t>
            </a:r>
            <a:r>
              <a:rPr lang="en-GB" altLang="en-US" smtClean="0"/>
              <a:t>Small Businesses or SOHO …Large Corporations &amp; Campuses …Health Care</a:t>
            </a:r>
          </a:p>
          <a:p>
            <a:pPr eaLnBrk="1" hangingPunct="1"/>
            <a:r>
              <a:rPr lang="en-GB" altLang="en-US" smtClean="0"/>
              <a:t>Wireless ISP (WISP) …Travellers</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40779626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49127C-B6D5-4CB7-90A3-E5D2A57987A6}" type="slidenum">
              <a:rPr lang="en-US" altLang="en-US"/>
              <a:pPr/>
              <a:t>226</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en-US" altLang="en-US" smtClean="0"/>
              <a:t>Now we move on to the third wireless access technology called Wi-Max…</a:t>
            </a:r>
          </a:p>
          <a:p>
            <a:pPr eaLnBrk="1" hangingPunct="1"/>
            <a:r>
              <a:rPr lang="en-US" altLang="en-US" b="1" smtClean="0"/>
              <a:t>Wi max stands for ….W</a:t>
            </a:r>
            <a:r>
              <a:rPr lang="en-US" altLang="en-US" smtClean="0"/>
              <a:t>orldwide </a:t>
            </a:r>
            <a:r>
              <a:rPr lang="en-US" altLang="en-US" b="1" smtClean="0"/>
              <a:t>I</a:t>
            </a:r>
            <a:r>
              <a:rPr lang="en-US" altLang="en-US" smtClean="0"/>
              <a:t>nteroperability for </a:t>
            </a:r>
            <a:r>
              <a:rPr lang="en-US" altLang="en-US" b="1" smtClean="0"/>
              <a:t>M</a:t>
            </a:r>
            <a:r>
              <a:rPr lang="en-US" altLang="en-US" smtClean="0"/>
              <a:t>icrowave </a:t>
            </a:r>
            <a:r>
              <a:rPr lang="en-US" altLang="en-US" b="1" smtClean="0"/>
              <a:t>A</a:t>
            </a:r>
            <a:r>
              <a:rPr lang="en-US" altLang="en-US" smtClean="0"/>
              <a:t>ccess</a:t>
            </a:r>
          </a:p>
          <a:p>
            <a:pPr eaLnBrk="1" hangingPunct="1"/>
            <a:r>
              <a:rPr lang="en-US" altLang="en-US" smtClean="0"/>
              <a:t>It uses IEEE 802.16 standards-based wireless technology poised to be the next best thing</a:t>
            </a:r>
          </a:p>
          <a:p>
            <a:pPr eaLnBrk="1" hangingPunct="1"/>
            <a:r>
              <a:rPr lang="en-US" altLang="en-US" smtClean="0"/>
              <a:t>It Aims to provide high-throughput wireless broadband connections over long distances</a:t>
            </a:r>
          </a:p>
          <a:p>
            <a:pPr eaLnBrk="1" hangingPunct="1"/>
            <a:r>
              <a:rPr lang="en-US" altLang="en-US" smtClean="0"/>
              <a:t>Fixed last-mile broadband access as a replacement or substitute for wired DSL, cable, or T1/E1 connections</a:t>
            </a:r>
          </a:p>
          <a:p>
            <a:pPr eaLnBrk="1" hangingPunct="1"/>
            <a:r>
              <a:rPr lang="en-US" altLang="en-US" smtClean="0"/>
              <a:t>Hotspot subscriber and backhaul provider connections supported</a:t>
            </a:r>
          </a:p>
          <a:p>
            <a:pPr eaLnBrk="1" hangingPunct="1"/>
            <a:r>
              <a:rPr lang="en-US" altLang="en-US" smtClean="0"/>
              <a:t>High-speed enterprise connectivity for business </a:t>
            </a:r>
          </a:p>
          <a:p>
            <a:pPr eaLnBrk="1" hangingPunct="1"/>
            <a:r>
              <a:rPr lang="en-US" altLang="en-US" smtClean="0"/>
              <a:t>There are two different standards in Wi-max…</a:t>
            </a:r>
          </a:p>
          <a:p>
            <a:pPr eaLnBrk="1" hangingPunct="1"/>
            <a:r>
              <a:rPr lang="en-US" altLang="en-US" smtClean="0"/>
              <a:t>IEEE 802.16-2000 …. A standard for fixed subscriber and provider backhaul standards; racing to production</a:t>
            </a:r>
          </a:p>
          <a:p>
            <a:pPr eaLnBrk="1" hangingPunct="1"/>
            <a:r>
              <a:rPr lang="en-US" altLang="en-US" smtClean="0"/>
              <a:t>Then IEEE 802.16e, it is for ….mobility for subscribers, finalizing standards; racing to prototypes</a:t>
            </a:r>
          </a:p>
          <a:p>
            <a:pPr eaLnBrk="1" hangingPunct="1"/>
            <a:r>
              <a:rPr lang="en-US" altLang="en-US" smtClean="0"/>
              <a:t>These are two broad standards…</a:t>
            </a:r>
          </a:p>
          <a:p>
            <a:pPr eaLnBrk="1" hangingPunct="1"/>
            <a:endParaRPr lang="en-US" altLang="en-US" smtClean="0"/>
          </a:p>
        </p:txBody>
      </p:sp>
    </p:spTree>
    <p:extLst>
      <p:ext uri="{BB962C8B-B14F-4D97-AF65-F5344CB8AC3E}">
        <p14:creationId xmlns:p14="http://schemas.microsoft.com/office/powerpoint/2010/main" val="12429036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769BA2-1632-4788-BD75-80476C6AB865}" type="slidenum">
              <a:rPr lang="en-US" altLang="en-US"/>
              <a:pPr/>
              <a:t>227</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r>
              <a:rPr lang="en-US" altLang="en-US" smtClean="0"/>
              <a:t>Wi-Max architecture and different components involved in a Wi-Max network…</a:t>
            </a:r>
          </a:p>
          <a:p>
            <a:pPr eaLnBrk="1" hangingPunct="1"/>
            <a:r>
              <a:rPr lang="en-US" altLang="en-US" smtClean="0"/>
              <a:t>The core component of Wi-Max system is a subscriber station or othrwise know as CPE I.e Customer Premises Equipment..</a:t>
            </a:r>
          </a:p>
          <a:p>
            <a:pPr eaLnBrk="1" hangingPunct="1"/>
            <a:r>
              <a:rPr lang="en-US" altLang="en-US" smtClean="0"/>
              <a:t>In this diagram CPE is shown </a:t>
            </a:r>
          </a:p>
          <a:p>
            <a:pPr eaLnBrk="1" hangingPunct="1"/>
            <a:r>
              <a:rPr lang="en-US" altLang="en-US" smtClean="0"/>
              <a:t>Second component is a base station ..Base station and one or more subscriber stations or CPEs can form a cell…with point to multi-point structure…</a:t>
            </a:r>
          </a:p>
          <a:p>
            <a:pPr eaLnBrk="1" hangingPunct="1"/>
            <a:r>
              <a:rPr lang="en-US" altLang="en-US" smtClean="0"/>
              <a:t>Base station in this diagram is shown with the green tower present at the center of the diagram…</a:t>
            </a:r>
          </a:p>
          <a:p>
            <a:pPr eaLnBrk="1" hangingPunct="1"/>
            <a:r>
              <a:rPr lang="en-US" altLang="en-US" smtClean="0"/>
              <a:t>Apart from this different elements of network are shown over here…like …The network management system or so called NMS which is used to monitor the whole wi-max network…the Local exchange to which Wi-max base station can be connected …</a:t>
            </a:r>
          </a:p>
          <a:p>
            <a:pPr eaLnBrk="1" hangingPunct="1"/>
            <a:r>
              <a:rPr lang="en-US" altLang="en-US" smtClean="0"/>
              <a:t>Then 2G/3G gateway to which wi-max network is connected …</a:t>
            </a:r>
          </a:p>
          <a:p>
            <a:pPr eaLnBrk="1" hangingPunct="1"/>
            <a:r>
              <a:rPr lang="en-US" altLang="en-US" smtClean="0"/>
              <a:t>And wi-max network is connected to ISP Internet Service Provider through a router which is part of data network like TCP/IP …</a:t>
            </a:r>
          </a:p>
          <a:p>
            <a:pPr eaLnBrk="1" hangingPunct="1"/>
            <a:r>
              <a:rPr lang="en-US" altLang="en-US" smtClean="0"/>
              <a:t>So a typical Wi-Max architecture is represented in this diagram…</a:t>
            </a:r>
          </a:p>
          <a:p>
            <a:pPr eaLnBrk="1" hangingPunct="1"/>
            <a:endParaRPr lang="en-US" altLang="en-US" smtClean="0"/>
          </a:p>
        </p:txBody>
      </p:sp>
    </p:spTree>
    <p:extLst>
      <p:ext uri="{BB962C8B-B14F-4D97-AF65-F5344CB8AC3E}">
        <p14:creationId xmlns:p14="http://schemas.microsoft.com/office/powerpoint/2010/main" val="11271308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FE808B-94EE-48B5-9541-F64F3A651B4B}" type="slidenum">
              <a:rPr lang="en-US" altLang="en-US"/>
              <a:pPr/>
              <a:t>228</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Let’s have a look at Wi-max Features…</a:t>
            </a:r>
          </a:p>
          <a:p>
            <a:pPr eaLnBrk="1" hangingPunct="1"/>
            <a:r>
              <a:rPr lang="en-US" altLang="en-US" smtClean="0"/>
              <a:t>It provides long Range, High Data Rate…the range can be maximum upto maximum of 50 kms in a frequency range of 2 –11 GHz…</a:t>
            </a:r>
          </a:p>
          <a:p>
            <a:pPr eaLnBrk="1" hangingPunct="1"/>
            <a:r>
              <a:rPr lang="en-US" altLang="en-US" smtClean="0"/>
              <a:t>And data rate can reach upto 280 megabytes/per second…</a:t>
            </a:r>
          </a:p>
          <a:p>
            <a:pPr eaLnBrk="1" hangingPunct="1"/>
            <a:r>
              <a:rPr lang="en-US" altLang="en-US" smtClean="0"/>
              <a:t>Wi-max provides less susceptibility to interference…</a:t>
            </a:r>
          </a:p>
          <a:p>
            <a:pPr eaLnBrk="1" hangingPunct="1"/>
            <a:r>
              <a:rPr lang="en-US" altLang="en-US" smtClean="0"/>
              <a:t>Very viable mobile alternative to DSL and cable…</a:t>
            </a:r>
          </a:p>
          <a:p>
            <a:pPr eaLnBrk="1" hangingPunct="1"/>
            <a:r>
              <a:rPr lang="en-US" altLang="en-US" smtClean="0"/>
              <a:t>Subscribers receive wireless broadband data delivery to the home</a:t>
            </a:r>
          </a:p>
          <a:p>
            <a:pPr eaLnBrk="1" hangingPunct="1"/>
            <a:r>
              <a:rPr lang="en-US" altLang="en-US" smtClean="0"/>
              <a:t>And Plug and Play installation</a:t>
            </a:r>
          </a:p>
          <a:p>
            <a:pPr eaLnBrk="1" hangingPunct="1"/>
            <a:endParaRPr lang="en-US" altLang="en-US" smtClean="0"/>
          </a:p>
        </p:txBody>
      </p:sp>
    </p:spTree>
    <p:extLst>
      <p:ext uri="{BB962C8B-B14F-4D97-AF65-F5344CB8AC3E}">
        <p14:creationId xmlns:p14="http://schemas.microsoft.com/office/powerpoint/2010/main" val="13142297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03328E-620B-4C8C-8285-4267780F8646}" type="slidenum">
              <a:rPr lang="en-US" altLang="en-US"/>
              <a:pPr/>
              <a:t>229</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Here goes a comparison between Wi-Fi and Wi-Max network….</a:t>
            </a:r>
          </a:p>
          <a:p>
            <a:pPr eaLnBrk="1" hangingPunct="1"/>
            <a:r>
              <a:rPr lang="en-US" altLang="en-US" smtClean="0"/>
              <a:t>Just read the table…</a:t>
            </a:r>
          </a:p>
          <a:p>
            <a:pPr eaLnBrk="1" hangingPunct="1"/>
            <a:endParaRPr lang="en-US" altLang="en-US" smtClean="0"/>
          </a:p>
          <a:p>
            <a:pPr eaLnBrk="1" hangingPunct="1"/>
            <a:r>
              <a:rPr lang="en-US" altLang="en-US" smtClean="0"/>
              <a:t>With this we come towards an end of the module ‘Wireless Access technology – Bluetooth , Wi-fi and Wi-Max’</a:t>
            </a:r>
          </a:p>
          <a:p>
            <a:pPr eaLnBrk="1" hangingPunct="1"/>
            <a:endParaRPr lang="en-US" altLang="en-US" smtClean="0"/>
          </a:p>
        </p:txBody>
      </p:sp>
    </p:spTree>
    <p:extLst>
      <p:ext uri="{BB962C8B-B14F-4D97-AF65-F5344CB8AC3E}">
        <p14:creationId xmlns:p14="http://schemas.microsoft.com/office/powerpoint/2010/main" val="2450492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CFE6F4-7DAB-4170-9FA2-47909D6E1E6F}" type="slidenum">
              <a:rPr lang="en-US" altLang="en-US" smtClean="0">
                <a:latin typeface="Times New Roman" panose="02020603050405020304" pitchFamily="18" charset="0"/>
              </a:rPr>
              <a:pPr/>
              <a:t>232</a:t>
            </a:fld>
            <a:endParaRPr lang="en-US" altLang="en-US"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572580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16D609-60B2-479F-85AC-D9C82AA286F4}" type="slidenum">
              <a:rPr lang="en-US" altLang="en-US" smtClean="0">
                <a:latin typeface="Times New Roman" panose="02020603050405020304" pitchFamily="18" charset="0"/>
              </a:rPr>
              <a:pPr/>
              <a:t>258</a:t>
            </a:fld>
            <a:endParaRPr lang="en-US" altLang="en-US" smtClean="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696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075CF0-9136-4471-93D2-B29B197A1CFC}" type="slidenum">
              <a:rPr lang="en-US" altLang="en-US" smtClean="0">
                <a:latin typeface="Times New Roman" panose="02020603050405020304" pitchFamily="18" charset="0"/>
              </a:rPr>
              <a:pPr/>
              <a:t>20</a:t>
            </a:fld>
            <a:endParaRPr lang="en-US" altLang="en-US" smtClean="0">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685800" y="4343400"/>
            <a:ext cx="5486400" cy="4114800"/>
          </a:xfrm>
          <a:noFill/>
        </p:spPr>
        <p:txBody>
          <a:bodyPr/>
          <a:lstStyle/>
          <a:p>
            <a:pPr>
              <a:lnSpc>
                <a:spcPct val="90000"/>
              </a:lnSpc>
            </a:pPr>
            <a:r>
              <a:rPr lang="en-US" altLang="en-US" sz="1000" smtClean="0"/>
              <a:t>…this is especially a solution …. Where wire can not reach for whet ever reason and exchange has facility</a:t>
            </a:r>
          </a:p>
        </p:txBody>
      </p:sp>
    </p:spTree>
    <p:extLst>
      <p:ext uri="{BB962C8B-B14F-4D97-AF65-F5344CB8AC3E}">
        <p14:creationId xmlns:p14="http://schemas.microsoft.com/office/powerpoint/2010/main" val="368226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8AF072-A255-4446-B1E7-4C0E94C5E1DA}" type="slidenum">
              <a:rPr lang="en-US" altLang="en-US" smtClean="0">
                <a:latin typeface="Times New Roman" panose="02020603050405020304" pitchFamily="18" charset="0"/>
              </a:rPr>
              <a:pPr/>
              <a:t>22</a:t>
            </a:fld>
            <a:endParaRPr lang="en-US" altLang="en-US" smtClean="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spcBef>
                <a:spcPct val="0"/>
              </a:spcBef>
            </a:pPr>
            <a:r>
              <a:rPr lang="en-US" altLang="en-US" smtClean="0">
                <a:solidFill>
                  <a:srgbClr val="CC3300"/>
                </a:solidFill>
              </a:rPr>
              <a:t>Slide added for clarity. It is repeated else where also.</a:t>
            </a:r>
          </a:p>
          <a:p>
            <a:endParaRPr lang="en-US" altLang="en-US" smtClean="0"/>
          </a:p>
        </p:txBody>
      </p:sp>
    </p:spTree>
    <p:extLst>
      <p:ext uri="{BB962C8B-B14F-4D97-AF65-F5344CB8AC3E}">
        <p14:creationId xmlns:p14="http://schemas.microsoft.com/office/powerpoint/2010/main" val="265235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8E34DD-7E53-49FB-9A53-504502E0485D}" type="slidenum">
              <a:rPr lang="en-US" altLang="en-US" smtClean="0">
                <a:latin typeface="Times New Roman" panose="02020603050405020304" pitchFamily="18" charset="0"/>
              </a:rPr>
              <a:pPr/>
              <a:t>23</a:t>
            </a:fld>
            <a:endParaRPr lang="en-US" altLang="en-US" smtClean="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9387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AE80D5-31B7-46EE-93EF-9DEB9EC405B3}" type="slidenum">
              <a:rPr lang="en-US" altLang="en-US" smtClean="0">
                <a:latin typeface="Times New Roman" panose="02020603050405020304" pitchFamily="18" charset="0"/>
              </a:rPr>
              <a:pPr/>
              <a:t>24</a:t>
            </a:fld>
            <a:endParaRPr lang="en-US" altLang="en-US" smtClean="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685800" y="4343400"/>
            <a:ext cx="5486400" cy="4114800"/>
          </a:xfrm>
          <a:noFill/>
        </p:spPr>
        <p:txBody>
          <a:bodyPr/>
          <a:lstStyle/>
          <a:p>
            <a:pPr>
              <a:lnSpc>
                <a:spcPct val="80000"/>
              </a:lnSpc>
            </a:pPr>
            <a:r>
              <a:rPr lang="th-TH" altLang="en-US" sz="800" b="1" smtClean="0"/>
              <a:t>Local Loop</a:t>
            </a:r>
            <a:r>
              <a:rPr lang="th-TH" altLang="en-US" sz="800" smtClean="0"/>
              <a:t>  </a:t>
            </a:r>
            <a:endParaRPr lang="en-US" altLang="en-US" sz="800" smtClean="0"/>
          </a:p>
          <a:p>
            <a:pPr lvl="1">
              <a:lnSpc>
                <a:spcPct val="80000"/>
              </a:lnSpc>
            </a:pPr>
            <a:r>
              <a:rPr lang="th-TH" altLang="en-US" sz="800" smtClean="0"/>
              <a:t>the pair of wires that runs from the Telephone Exchange into our home or business office</a:t>
            </a:r>
            <a:r>
              <a:rPr lang="en-US" altLang="en-US" sz="800" smtClean="0"/>
              <a:t> connecting to CPE</a:t>
            </a:r>
            <a:r>
              <a:rPr lang="th-TH" altLang="en-US" sz="800" smtClean="0"/>
              <a:t>.</a:t>
            </a:r>
          </a:p>
          <a:p>
            <a:pPr>
              <a:lnSpc>
                <a:spcPct val="80000"/>
              </a:lnSpc>
            </a:pPr>
            <a:r>
              <a:rPr lang="en-US" altLang="en-US" sz="800" b="1" smtClean="0"/>
              <a:t>Local Exchange </a:t>
            </a:r>
          </a:p>
          <a:p>
            <a:pPr lvl="1">
              <a:lnSpc>
                <a:spcPct val="80000"/>
              </a:lnSpc>
            </a:pPr>
            <a:r>
              <a:rPr lang="th-TH" altLang="en-US" sz="800" smtClean="0"/>
              <a:t>is the hub </a:t>
            </a:r>
            <a:r>
              <a:rPr lang="en-US" altLang="en-US" sz="800" smtClean="0"/>
              <a:t>for location’s telephone network </a:t>
            </a:r>
            <a:endParaRPr lang="en-US" altLang="en-US" sz="800" b="1" smtClean="0"/>
          </a:p>
          <a:p>
            <a:pPr>
              <a:lnSpc>
                <a:spcPct val="80000"/>
              </a:lnSpc>
            </a:pPr>
            <a:r>
              <a:rPr lang="th-TH" altLang="en-US" sz="800" b="1" smtClean="0"/>
              <a:t>Central Office</a:t>
            </a:r>
            <a:r>
              <a:rPr lang="th-TH" altLang="en-US" sz="800" smtClean="0"/>
              <a:t>  </a:t>
            </a:r>
            <a:endParaRPr lang="en-US" altLang="en-US" sz="800" smtClean="0"/>
          </a:p>
          <a:p>
            <a:pPr lvl="1">
              <a:lnSpc>
                <a:spcPct val="80000"/>
              </a:lnSpc>
            </a:pPr>
            <a:r>
              <a:rPr lang="th-TH" altLang="en-US" sz="800" smtClean="0"/>
              <a:t>is the hub of a city’s telephone network, providing power for the telephones, routing the calls ,and recording the necessary billing information. Also known as Telephone Exchange</a:t>
            </a:r>
            <a:r>
              <a:rPr lang="en-US" altLang="en-US" sz="800" smtClean="0"/>
              <a:t>. If you place a long distance call, the central office passes your telephone call off to a long distance provider.</a:t>
            </a:r>
            <a:endParaRPr lang="th-TH" altLang="en-US" sz="800" smtClean="0"/>
          </a:p>
          <a:p>
            <a:pPr>
              <a:lnSpc>
                <a:spcPct val="80000"/>
              </a:lnSpc>
            </a:pPr>
            <a:r>
              <a:rPr lang="th-TH" altLang="en-US" sz="800" b="1" smtClean="0"/>
              <a:t>Trunk </a:t>
            </a:r>
            <a:endParaRPr lang="en-US" altLang="en-US" sz="800" b="1" smtClean="0"/>
          </a:p>
          <a:p>
            <a:pPr>
              <a:lnSpc>
                <a:spcPct val="80000"/>
              </a:lnSpc>
            </a:pPr>
            <a:r>
              <a:rPr lang="en-US" altLang="en-US" sz="800" smtClean="0"/>
              <a:t>A </a:t>
            </a:r>
            <a:r>
              <a:rPr lang="en-US" altLang="en-US" sz="800" i="1" smtClean="0"/>
              <a:t>trunk</a:t>
            </a:r>
            <a:r>
              <a:rPr lang="en-US" altLang="en-US" sz="800" smtClean="0"/>
              <a:t> is a special telephone line that runs between central offices and other telephone company switching centers.</a:t>
            </a:r>
          </a:p>
          <a:p>
            <a:pPr>
              <a:lnSpc>
                <a:spcPct val="80000"/>
              </a:lnSpc>
            </a:pPr>
            <a:r>
              <a:rPr lang="en-US" altLang="en-US" sz="800" smtClean="0"/>
              <a:t>A trunk is usually digital, high speed, and carries multiple telephone circuits.  </a:t>
            </a:r>
          </a:p>
          <a:p>
            <a:pPr>
              <a:lnSpc>
                <a:spcPct val="80000"/>
              </a:lnSpc>
            </a:pPr>
            <a:endParaRPr lang="en-US" altLang="en-US" sz="800" b="1" smtClean="0"/>
          </a:p>
          <a:p>
            <a:pPr>
              <a:lnSpc>
                <a:spcPct val="80000"/>
              </a:lnSpc>
            </a:pPr>
            <a:r>
              <a:rPr lang="th-TH" altLang="en-US" sz="800" b="1" smtClean="0"/>
              <a:t>Switch</a:t>
            </a:r>
            <a:r>
              <a:rPr lang="th-TH" altLang="en-US" sz="800" smtClean="0"/>
              <a:t>  </a:t>
            </a:r>
            <a:endParaRPr lang="en-US" altLang="en-US" sz="800" smtClean="0"/>
          </a:p>
          <a:p>
            <a:pPr lvl="1">
              <a:lnSpc>
                <a:spcPct val="80000"/>
              </a:lnSpc>
            </a:pPr>
            <a:r>
              <a:rPr lang="th-TH" altLang="en-US" sz="800" smtClean="0"/>
              <a:t>a device that routes communications to different parties.</a:t>
            </a:r>
          </a:p>
          <a:p>
            <a:pPr>
              <a:lnSpc>
                <a:spcPct val="80000"/>
              </a:lnSpc>
            </a:pPr>
            <a:r>
              <a:rPr lang="en-US" altLang="en-US" sz="800" b="1" smtClean="0"/>
              <a:t>LATA (Local Access Transport Area</a:t>
            </a:r>
            <a:r>
              <a:rPr lang="en-US" altLang="en-US" sz="800" i="1" smtClean="0"/>
              <a:t> )  Again in US context the area being server by local exchange is called LATA. </a:t>
            </a:r>
            <a:endParaRPr lang="en-US" altLang="en-US" sz="800" b="1" smtClean="0"/>
          </a:p>
          <a:p>
            <a:pPr>
              <a:lnSpc>
                <a:spcPct val="80000"/>
              </a:lnSpc>
            </a:pPr>
            <a:r>
              <a:rPr lang="en-US" altLang="en-US" sz="800" smtClean="0"/>
              <a:t>The USA is divided into a few hundred </a:t>
            </a:r>
            <a:r>
              <a:rPr lang="en-US" altLang="en-US" sz="800" i="1" smtClean="0"/>
              <a:t>local access transport areas (LATAs).</a:t>
            </a:r>
            <a:endParaRPr lang="en-US" altLang="en-US" sz="800" smtClean="0"/>
          </a:p>
          <a:p>
            <a:pPr>
              <a:lnSpc>
                <a:spcPct val="80000"/>
              </a:lnSpc>
            </a:pPr>
            <a:endParaRPr lang="en-US" altLang="en-US" sz="800" smtClean="0"/>
          </a:p>
          <a:p>
            <a:pPr>
              <a:lnSpc>
                <a:spcPct val="80000"/>
              </a:lnSpc>
            </a:pPr>
            <a:r>
              <a:rPr lang="en-US" altLang="en-US" sz="800" b="1" smtClean="0"/>
              <a:t>LEC ( Local Exchange Carrier ) </a:t>
            </a:r>
          </a:p>
          <a:p>
            <a:pPr>
              <a:lnSpc>
                <a:spcPct val="80000"/>
              </a:lnSpc>
            </a:pPr>
            <a:r>
              <a:rPr lang="en-US" altLang="en-US" sz="800" smtClean="0"/>
              <a:t>Telco operator who offers services in LATA are called Local exchange carrier. If your call stays within a LATA, it is a local distance call and is handled by a local telephone company called LEC.</a:t>
            </a:r>
          </a:p>
          <a:p>
            <a:pPr>
              <a:lnSpc>
                <a:spcPct val="80000"/>
              </a:lnSpc>
            </a:pPr>
            <a:endParaRPr lang="en-US" altLang="en-US" sz="800" smtClean="0"/>
          </a:p>
          <a:p>
            <a:pPr>
              <a:lnSpc>
                <a:spcPct val="80000"/>
              </a:lnSpc>
            </a:pPr>
            <a:r>
              <a:rPr lang="en-US" altLang="en-US" sz="800" b="1" smtClean="0"/>
              <a:t>IXC ( Inter Exchange Carrier ) </a:t>
            </a:r>
          </a:p>
          <a:p>
            <a:pPr>
              <a:lnSpc>
                <a:spcPct val="80000"/>
              </a:lnSpc>
            </a:pPr>
            <a:r>
              <a:rPr lang="en-US" altLang="en-US" sz="800" smtClean="0"/>
              <a:t>If your call goes from one LATA to another and happens to be a long distance call and is handled by a long distance telephone company called Inter exchange carrier. MCI , Sprint , AT&amp;T are dominant players in IXC  area. </a:t>
            </a:r>
          </a:p>
          <a:p>
            <a:pPr>
              <a:lnSpc>
                <a:spcPct val="80000"/>
              </a:lnSpc>
            </a:pPr>
            <a:endParaRPr lang="en-US" altLang="en-US" sz="800" b="1" smtClean="0"/>
          </a:p>
          <a:p>
            <a:pPr>
              <a:lnSpc>
                <a:spcPct val="80000"/>
              </a:lnSpc>
            </a:pPr>
            <a:r>
              <a:rPr lang="en-US" altLang="en-US" sz="800" smtClean="0"/>
              <a:t>A telephone number is an unique identification of subscriber in the world. To uniquely identify one subscriber , telephone number consists of Country code , city/area code, an exchange code and a subscriber number. </a:t>
            </a:r>
          </a:p>
        </p:txBody>
      </p:sp>
    </p:spTree>
    <p:extLst>
      <p:ext uri="{BB962C8B-B14F-4D97-AF65-F5344CB8AC3E}">
        <p14:creationId xmlns:p14="http://schemas.microsoft.com/office/powerpoint/2010/main" val="155156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6E6A59-69A7-43EF-A575-22267D446C01}" type="slidenum">
              <a:rPr lang="en-US" altLang="en-US" smtClean="0">
                <a:latin typeface="Times New Roman" panose="02020603050405020304" pitchFamily="18" charset="0"/>
              </a:rPr>
              <a:pPr/>
              <a:t>26</a:t>
            </a:fld>
            <a:endParaRPr lang="en-US" altLang="en-US" smtClean="0">
              <a:latin typeface="Times New Roman" panose="02020603050405020304"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r>
              <a:rPr lang="en-US" altLang="en-US" smtClean="0"/>
              <a:t>LATA …Local Access Transport Area </a:t>
            </a:r>
          </a:p>
          <a:p>
            <a:r>
              <a:rPr lang="en-US" altLang="en-US" smtClean="0"/>
              <a:t>LEC : Local Exchange Carrier</a:t>
            </a:r>
          </a:p>
          <a:p>
            <a:r>
              <a:rPr lang="en-US" altLang="en-US" smtClean="0"/>
              <a:t>IXC : Interexchange Carrier </a:t>
            </a:r>
          </a:p>
          <a:p>
            <a:r>
              <a:rPr lang="en-US" altLang="en-US" smtClean="0"/>
              <a:t>POP: Point of Presence </a:t>
            </a:r>
          </a:p>
        </p:txBody>
      </p:sp>
    </p:spTree>
    <p:extLst>
      <p:ext uri="{BB962C8B-B14F-4D97-AF65-F5344CB8AC3E}">
        <p14:creationId xmlns:p14="http://schemas.microsoft.com/office/powerpoint/2010/main" val="63745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EBB424A-24E5-4E28-B360-4D83625F5EB9}"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r>
              <a:rPr lang="en-US" altLang="en-US" smtClean="0"/>
              <a:t>Let’s have a look at a small module called ‘Standards, Protocols and Standard Oraganizations’.</a:t>
            </a:r>
          </a:p>
          <a:p>
            <a:endParaRPr lang="en-US" altLang="en-US" smtClean="0"/>
          </a:p>
        </p:txBody>
      </p:sp>
    </p:spTree>
    <p:extLst>
      <p:ext uri="{BB962C8B-B14F-4D97-AF65-F5344CB8AC3E}">
        <p14:creationId xmlns:p14="http://schemas.microsoft.com/office/powerpoint/2010/main" val="103487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33B813A-3D61-473A-8A74-7AB52FF0A7CC}"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r>
              <a:rPr lang="en-US" altLang="en-US" smtClean="0"/>
              <a:t>Syntax refers to structure or format of the data, meaning order in which they are presented. Example  in a protocol the Address /Control/Data/FCs is the sequence.</a:t>
            </a:r>
          </a:p>
          <a:p>
            <a:r>
              <a:rPr lang="en-US" altLang="en-US" smtClean="0"/>
              <a:t>Semantics: Semantics refers to meaning of each section of bits.</a:t>
            </a:r>
          </a:p>
          <a:p>
            <a:r>
              <a:rPr lang="en-US" altLang="en-US" smtClean="0"/>
              <a:t>Timing: Refers to when data to be sent &amp; how fast they can be sent for proper reception.</a:t>
            </a:r>
          </a:p>
        </p:txBody>
      </p:sp>
    </p:spTree>
    <p:extLst>
      <p:ext uri="{BB962C8B-B14F-4D97-AF65-F5344CB8AC3E}">
        <p14:creationId xmlns:p14="http://schemas.microsoft.com/office/powerpoint/2010/main" val="64679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07D8628-B93D-4BD6-A60D-DE4EAC620F30}" type="slidenum">
              <a:rPr lang="en-US" altLang="en-US" sz="1300"/>
              <a:pPr>
                <a:spcBef>
                  <a:spcPct val="0"/>
                </a:spcBef>
              </a:pPr>
              <a:t>3</a:t>
            </a:fld>
            <a:endParaRPr lang="en-US" altLang="en-US" sz="13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TELCO : Telecom Company </a:t>
            </a:r>
          </a:p>
        </p:txBody>
      </p:sp>
    </p:spTree>
    <p:extLst>
      <p:ext uri="{BB962C8B-B14F-4D97-AF65-F5344CB8AC3E}">
        <p14:creationId xmlns:p14="http://schemas.microsoft.com/office/powerpoint/2010/main" val="4249882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FE24230-7B2A-481C-8C60-D9848F20C97E}"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r>
              <a:rPr lang="en-US" altLang="en-US" smtClean="0"/>
              <a:t>ITU …</a:t>
            </a:r>
            <a:r>
              <a:rPr lang="en-US" altLang="en-US" sz="1400" smtClean="0"/>
              <a:t>The </a:t>
            </a:r>
            <a:r>
              <a:rPr lang="en-US" altLang="en-US" sz="1400" b="1" smtClean="0">
                <a:solidFill>
                  <a:srgbClr val="CC3300"/>
                </a:solidFill>
              </a:rPr>
              <a:t>I</a:t>
            </a:r>
            <a:r>
              <a:rPr lang="en-US" altLang="en-US" sz="1400" smtClean="0"/>
              <a:t>nternational </a:t>
            </a:r>
            <a:r>
              <a:rPr lang="en-US" altLang="en-US" sz="1400" b="1" smtClean="0">
                <a:solidFill>
                  <a:srgbClr val="CC3300"/>
                </a:solidFill>
              </a:rPr>
              <a:t>T</a:t>
            </a:r>
            <a:r>
              <a:rPr lang="en-US" altLang="en-US" sz="1400" smtClean="0"/>
              <a:t>elecommunication </a:t>
            </a:r>
            <a:r>
              <a:rPr lang="en-US" altLang="en-US" sz="1400" b="1" smtClean="0">
                <a:solidFill>
                  <a:srgbClr val="CC3300"/>
                </a:solidFill>
              </a:rPr>
              <a:t>U</a:t>
            </a:r>
            <a:r>
              <a:rPr lang="en-US" altLang="en-US" sz="1400" smtClean="0"/>
              <a:t>nion (ITU) ..which formerly was knows as CCITT…</a:t>
            </a:r>
          </a:p>
          <a:p>
            <a:r>
              <a:rPr lang="en-US" altLang="en-US" sz="1400" smtClean="0"/>
              <a:t>It is an </a:t>
            </a:r>
            <a:r>
              <a:rPr lang="en-US" altLang="en-US" smtClean="0"/>
              <a:t>International organization with word wide presence. It is the oldest UN organization …founded in 1865 having headquarter in Geneva. Each UN member country has the right to become a member of it. </a:t>
            </a:r>
          </a:p>
          <a:p>
            <a:r>
              <a:rPr lang="en-US" altLang="en-US" smtClean="0"/>
              <a:t>Under ITU there are various sub divisions called ITU-T …ITU for telephony, ITU-R ..ITU for radio and ITU-D …for development…Beneath every of this there are study and research groups who constantly endeavor for research activities in a particular domain.</a:t>
            </a:r>
          </a:p>
          <a:p>
            <a:endParaRPr lang="en-US" altLang="en-US" smtClean="0"/>
          </a:p>
          <a:p>
            <a:endParaRPr lang="en-US" altLang="en-US" sz="1400" smtClean="0"/>
          </a:p>
          <a:p>
            <a:endParaRPr lang="en-US" altLang="en-US" smtClean="0"/>
          </a:p>
        </p:txBody>
      </p:sp>
    </p:spTree>
    <p:extLst>
      <p:ext uri="{BB962C8B-B14F-4D97-AF65-F5344CB8AC3E}">
        <p14:creationId xmlns:p14="http://schemas.microsoft.com/office/powerpoint/2010/main" val="3893605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BF2B866-134E-4A1B-85B0-DFB881D63366}"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lvl="1"/>
            <a:r>
              <a:rPr lang="en-GB" altLang="en-US" sz="1400" smtClean="0"/>
              <a:t>So let’s end this small modules with the </a:t>
            </a:r>
            <a:r>
              <a:rPr lang="en-US" altLang="en-US" smtClean="0"/>
              <a:t>Factors affecting communication evolution. </a:t>
            </a:r>
          </a:p>
          <a:p>
            <a:pPr lvl="1"/>
            <a:r>
              <a:rPr lang="en-US" altLang="en-US" smtClean="0"/>
              <a:t>There are basically four major factors that can impact communication evolution …</a:t>
            </a:r>
            <a:r>
              <a:rPr lang="en-GB" altLang="en-US" smtClean="0"/>
              <a:t>Technology, Regulation, Markets and the Standards…</a:t>
            </a:r>
          </a:p>
          <a:p>
            <a:r>
              <a:rPr lang="en-GB" altLang="en-US" smtClean="0"/>
              <a:t>    Technology basically talks about …can it be built.. Regulation talks about …it is allowed ?  Any operator working any where emitting frequencies in any range of any power …Is this allowed ? Market basically talks about …will it sell ? You  have got a technology which technically very powerful but it is not commercially that much successful…A good examples of this is a Satellite phone.  Satellite phone is technical success but it is not commercially as attractive to end customer …. And the standard will talk about …will it interoperate ? Because now a days we have got N number of communication technolgoies, technical infrastructures as well as protocols existing…So unless and until they marry with each other …interoperate with each other..communication will very limited and restrictive….It is quite important to note in today’s and future context that ‘Single standalone technology may not survive in a long run …however nice it may be’…. It needs to create a bond with others…</a:t>
            </a:r>
          </a:p>
          <a:p>
            <a:r>
              <a:rPr lang="en-GB" altLang="en-US" smtClean="0"/>
              <a:t>So …Let’s understand some facts !!!</a:t>
            </a:r>
          </a:p>
          <a:p>
            <a:r>
              <a:rPr lang="en-GB" altLang="en-US" sz="1400" smtClean="0"/>
              <a:t>1) Availability of a technology does not mean it will sell. I have already talked about an example called Satellite </a:t>
            </a:r>
          </a:p>
          <a:p>
            <a:r>
              <a:rPr lang="en-GB" altLang="en-US" sz="1400" smtClean="0"/>
              <a:t>phones.</a:t>
            </a:r>
          </a:p>
          <a:p>
            <a:r>
              <a:rPr lang="en-GB" altLang="en-US" sz="1400" smtClean="0"/>
              <a:t>2) It is never very clear beforehand whether a market exists for a product or service…so again a very important thing from a marketting perspective.</a:t>
            </a:r>
          </a:p>
          <a:p>
            <a:r>
              <a:rPr lang="en-GB" altLang="en-US" sz="1400" smtClean="0"/>
              <a:t>3) Regulation authorities and the standards will talk about monopoly…i.e. they would talk about moving away from monopoly in this globalized world…and making that standards essential so that interoperability would be easy …</a:t>
            </a:r>
          </a:p>
          <a:p>
            <a:endParaRPr lang="en-GB" altLang="en-US" sz="1400" smtClean="0"/>
          </a:p>
          <a:p>
            <a:r>
              <a:rPr lang="en-GB" altLang="en-US" sz="1400" smtClean="0"/>
              <a:t>With this we come towards and end of topic called ‘Standard Protocols and standard organizations’.</a:t>
            </a:r>
          </a:p>
          <a:p>
            <a:endParaRPr lang="en-US" altLang="en-US" smtClean="0"/>
          </a:p>
        </p:txBody>
      </p:sp>
    </p:spTree>
    <p:extLst>
      <p:ext uri="{BB962C8B-B14F-4D97-AF65-F5344CB8AC3E}">
        <p14:creationId xmlns:p14="http://schemas.microsoft.com/office/powerpoint/2010/main" val="1363012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D7F7C55-34FF-4F3A-B643-ECFF737935FD}"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xfrm>
            <a:off x="393700" y="692150"/>
            <a:ext cx="6070600" cy="3414713"/>
          </a:xfrm>
          <a:solidFill>
            <a:srgbClr val="FFFFFF"/>
          </a:solidFill>
          <a:ln/>
        </p:spPr>
      </p:sp>
      <p:sp>
        <p:nvSpPr>
          <p:cNvPr id="20484" name="Rectangle 3"/>
          <p:cNvSpPr>
            <a:spLocks noGrp="1" noChangeArrowheads="1"/>
          </p:cNvSpPr>
          <p:nvPr>
            <p:ph type="body" idx="1"/>
          </p:nvPr>
        </p:nvSpPr>
        <p:spPr>
          <a:xfrm>
            <a:off x="914400" y="4344988"/>
            <a:ext cx="5029200" cy="4114800"/>
          </a:xfrm>
          <a:solidFill>
            <a:srgbClr val="FFFFFF"/>
          </a:solidFill>
          <a:ln>
            <a:solidFill>
              <a:srgbClr val="000000"/>
            </a:solidFill>
            <a:miter lim="800000"/>
            <a:headEnd/>
            <a:tailEnd/>
          </a:ln>
        </p:spPr>
        <p:txBody>
          <a:bodyPr lIns="90681" tIns="45341" rIns="90681" bIns="45341"/>
          <a:lstStyle/>
          <a:p>
            <a:pPr defTabSz="1039813"/>
            <a:endParaRPr lang="en-US" altLang="en-US" smtClean="0"/>
          </a:p>
        </p:txBody>
      </p:sp>
    </p:spTree>
    <p:extLst>
      <p:ext uri="{BB962C8B-B14F-4D97-AF65-F5344CB8AC3E}">
        <p14:creationId xmlns:p14="http://schemas.microsoft.com/office/powerpoint/2010/main" val="3173778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EFC109-CA46-4ADB-9A10-6793EF0E8596}" type="slidenum">
              <a:rPr lang="en-US" altLang="en-US" smtClean="0">
                <a:latin typeface="Times New Roman" panose="02020603050405020304" pitchFamily="18" charset="0"/>
              </a:rPr>
              <a:pPr/>
              <a:t>41</a:t>
            </a:fld>
            <a:endParaRPr lang="en-US" altLang="en-US"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r>
              <a:rPr lang="en-US" altLang="en-US" smtClean="0"/>
              <a:t>Let’s try to understand basic concepts of communication as well as basics of transmission media… So basics of Communication and transmission media..</a:t>
            </a:r>
          </a:p>
          <a:p>
            <a:endParaRPr lang="en-US" altLang="en-US" smtClean="0"/>
          </a:p>
          <a:p>
            <a:endParaRPr lang="en-US" altLang="en-US" smtClean="0"/>
          </a:p>
        </p:txBody>
      </p:sp>
    </p:spTree>
    <p:extLst>
      <p:ext uri="{BB962C8B-B14F-4D97-AF65-F5344CB8AC3E}">
        <p14:creationId xmlns:p14="http://schemas.microsoft.com/office/powerpoint/2010/main" val="2743793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54C9AF-1BCF-491B-AF86-619078A962B5}" type="slidenum">
              <a:rPr lang="en-US" altLang="en-US" smtClean="0">
                <a:latin typeface="Times New Roman" panose="02020603050405020304" pitchFamily="18" charset="0"/>
              </a:rPr>
              <a:pPr/>
              <a:t>44</a:t>
            </a:fld>
            <a:endParaRPr lang="en-US" altLang="en-US"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a:lnSpc>
                <a:spcPct val="90000"/>
              </a:lnSpc>
            </a:pPr>
            <a:r>
              <a:rPr lang="en-US" altLang="en-US" sz="900" smtClean="0"/>
              <a:t>Everything is communication evolves around a signal…so let’s try to understand more details about the signal…By the way there are two types of signals…one is called analog signal and another is called digital signal…Under analog signal category we have further classification such as periodic signal …the one which is repetative in nature and aperiodic i.e. random signal…</a:t>
            </a:r>
          </a:p>
          <a:p>
            <a:pPr>
              <a:lnSpc>
                <a:spcPct val="90000"/>
              </a:lnSpc>
            </a:pPr>
            <a:endParaRPr lang="en-US" altLang="en-US" sz="900" smtClean="0"/>
          </a:p>
          <a:p>
            <a:pPr>
              <a:lnSpc>
                <a:spcPct val="90000"/>
              </a:lnSpc>
            </a:pPr>
            <a:r>
              <a:rPr lang="en-US" altLang="en-US" sz="900" smtClean="0"/>
              <a:t>As said early…periodic signal is the one where there is repetation of a signal which is happening after a certain interval of a time…on the contrary in case of aperiodic signal there is no such phenomenon called repeatation…Rather random signals would come under this category…</a:t>
            </a:r>
          </a:p>
          <a:p>
            <a:pPr>
              <a:lnSpc>
                <a:spcPct val="90000"/>
              </a:lnSpc>
            </a:pPr>
            <a:endParaRPr lang="en-US" altLang="en-US" sz="900" smtClean="0"/>
          </a:p>
          <a:p>
            <a:pPr>
              <a:lnSpc>
                <a:spcPct val="90000"/>
              </a:lnSpc>
            </a:pPr>
            <a:r>
              <a:rPr lang="en-US" altLang="en-US" sz="900" smtClean="0"/>
              <a:t>What is shown in the front is a typical periodic signal called sine wave which all of us are aware of …</a:t>
            </a:r>
          </a:p>
          <a:p>
            <a:pPr>
              <a:lnSpc>
                <a:spcPct val="90000"/>
              </a:lnSpc>
            </a:pPr>
            <a:r>
              <a:rPr lang="en-US" altLang="en-US" sz="900" smtClean="0"/>
              <a:t>Every analog signal has which a periodic signal has got three important characterisgtics – Number 1 …Amplitude, Number 2 …time period of the signal which indirectly denotes the Frequency and Number 3 …Phase…</a:t>
            </a:r>
          </a:p>
          <a:p>
            <a:pPr>
              <a:lnSpc>
                <a:spcPct val="90000"/>
              </a:lnSpc>
            </a:pPr>
            <a:r>
              <a:rPr lang="en-US" altLang="en-US" sz="900" smtClean="0"/>
              <a:t>First and foremost important characteristics of a signal is Amplitude or strength…More is amplitude …more will be peak value and more peak-to-peak value…</a:t>
            </a:r>
          </a:p>
          <a:p>
            <a:pPr>
              <a:lnSpc>
                <a:spcPct val="90000"/>
              </a:lnSpc>
            </a:pPr>
            <a:r>
              <a:rPr lang="en-US" altLang="en-US" sz="900" smtClean="0"/>
              <a:t>Now in this case this particular signal is getting repeated only once in one second …by the way frequency is nothing but number of repeations of signal per second and the unit of freq. is Hz. Because the above signal is getting repeated once we call the frequency of this signal as 1 Hz..But is this signal would have repeated 1000 times …the freq. would have been 1000 Hz or so called 1Khz. On similar fashion, 10 rest to 6 times repeatation in one second gives rise to frequency of 1 Mhz…By the way, if number of repetations are more then the time period of one signal becomes less…so needless to say that frequency is time period of a signal are inversely proportional. More freqency …less time period and vice-varsa…</a:t>
            </a:r>
          </a:p>
          <a:p>
            <a:pPr>
              <a:lnSpc>
                <a:spcPct val="90000"/>
              </a:lnSpc>
            </a:pPr>
            <a:r>
              <a:rPr lang="en-US" altLang="en-US" sz="900" smtClean="0"/>
              <a:t>And the last characteristics is a phase….which talks about where is signal starting…In the present case, signal starts at 0 that is why we say sine of 0 as 0 but in case of COSINE signal it starts at 90…this is called phase of a signal</a:t>
            </a:r>
          </a:p>
          <a:p>
            <a:pPr>
              <a:lnSpc>
                <a:spcPct val="90000"/>
              </a:lnSpc>
            </a:pPr>
            <a:r>
              <a:rPr lang="en-US" altLang="en-US" sz="900" smtClean="0"/>
              <a:t>So the three important attributes of a signal are – amplitude , frequency and phase and one can change one or more of these characteristics…</a:t>
            </a:r>
          </a:p>
        </p:txBody>
      </p:sp>
    </p:spTree>
    <p:extLst>
      <p:ext uri="{BB962C8B-B14F-4D97-AF65-F5344CB8AC3E}">
        <p14:creationId xmlns:p14="http://schemas.microsoft.com/office/powerpoint/2010/main" val="1492670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1B5079-442A-4786-B183-0F6E5A5CFBBA}" type="slidenum">
              <a:rPr lang="en-US" altLang="en-US" smtClean="0">
                <a:latin typeface="Times New Roman" panose="02020603050405020304" pitchFamily="18" charset="0"/>
              </a:rPr>
              <a:pPr/>
              <a:t>45</a:t>
            </a:fld>
            <a:endParaRPr lang="en-US" altLang="en-US" smtClean="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r>
              <a:rPr lang="en-US" altLang="en-US" smtClean="0"/>
              <a:t>Shown in the figure are two analog periodic signals of different amplitude and frequency…Frequency of signal drawn above is less than the one shown below. Frequency of signal shown below is 6 Hz because it is repeating 6 times a second…</a:t>
            </a:r>
          </a:p>
          <a:p>
            <a:endParaRPr lang="en-US" altLang="en-US" smtClean="0"/>
          </a:p>
        </p:txBody>
      </p:sp>
    </p:spTree>
    <p:extLst>
      <p:ext uri="{BB962C8B-B14F-4D97-AF65-F5344CB8AC3E}">
        <p14:creationId xmlns:p14="http://schemas.microsoft.com/office/powerpoint/2010/main" val="16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8ECD1B-E664-4AFA-B904-759EF45EC3FF}" type="slidenum">
              <a:rPr lang="en-US" altLang="en-US" smtClean="0">
                <a:latin typeface="Times New Roman" panose="02020603050405020304" pitchFamily="18" charset="0"/>
              </a:rPr>
              <a:pPr/>
              <a:t>46</a:t>
            </a:fld>
            <a:endParaRPr lang="en-US" altLang="en-US" smtClean="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r>
              <a:rPr lang="en-US" altLang="en-US" smtClean="0"/>
              <a:t>This is a typical digitals signal…And unlike analog signal which has infinite amplitude variations , digital signal has only two variations and that is why it is also referred as BINARY signal…</a:t>
            </a:r>
          </a:p>
          <a:p>
            <a:r>
              <a:rPr lang="en-US" altLang="en-US" smtClean="0"/>
              <a:t>Here you can have amplitude either as 5 volts represented as 1 or 0 volts represented as 0…By the way, here I am taking about TTL level…IN TTL , voltage 5 corresponds to representation 1 and voltage 0 corresponds to representation 0…</a:t>
            </a:r>
          </a:p>
          <a:p>
            <a:r>
              <a:rPr lang="en-US" altLang="en-US" smtClean="0"/>
              <a:t>A time period for which a particular bit is on or off is called as BIT INTERVAL…It is possible to have bit interval being different but let’s not go that complexity for the time being…In the case shown above, bit interval is same…Now..number of bits which are tranmitted in 1 second is called Bits Per Second or BPS. It is called bit rate…In this case bit rate is 8 bps… Again if you reduce the bit interval , bit rate will be more and vice-varsa…</a:t>
            </a:r>
          </a:p>
          <a:p>
            <a:r>
              <a:rPr lang="en-US" altLang="en-US" smtClean="0"/>
              <a:t>BPS in digital signal is equivalent to frequency in analog signal..</a:t>
            </a:r>
          </a:p>
          <a:p>
            <a:r>
              <a:rPr lang="en-US" altLang="en-US" smtClean="0"/>
              <a:t>Now a days we have a CPU of the order of GHz where clock frequency is of the order of 10 rest to 9 per second…</a:t>
            </a:r>
          </a:p>
          <a:p>
            <a:r>
              <a:rPr lang="en-US" altLang="en-US" smtClean="0"/>
              <a:t>10 rest to 12 is called Tera Hz…</a:t>
            </a:r>
          </a:p>
        </p:txBody>
      </p:sp>
    </p:spTree>
    <p:extLst>
      <p:ext uri="{BB962C8B-B14F-4D97-AF65-F5344CB8AC3E}">
        <p14:creationId xmlns:p14="http://schemas.microsoft.com/office/powerpoint/2010/main" val="568763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D17645-D72D-4D22-B73B-C841C65BE493}" type="slidenum">
              <a:rPr lang="en-US" altLang="en-US" smtClean="0">
                <a:latin typeface="Times New Roman" panose="02020603050405020304" pitchFamily="18" charset="0"/>
              </a:rPr>
              <a:pPr/>
              <a:t>47</a:t>
            </a:fld>
            <a:endParaRPr lang="en-US" altLang="en-US"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r>
              <a:rPr lang="en-US" altLang="en-US" smtClean="0"/>
              <a:t>Now lets begin with an important topic called transmission media…</a:t>
            </a:r>
          </a:p>
          <a:p>
            <a:r>
              <a:rPr lang="en-US" altLang="en-US" smtClean="0"/>
              <a:t>These are the one which will carry the signals…</a:t>
            </a:r>
          </a:p>
          <a:p>
            <a:r>
              <a:rPr lang="en-US" altLang="en-US" smtClean="0"/>
              <a:t>Classification is as shown in the figure…Guided transmission medium or so called Wired and un-guided or wireless…</a:t>
            </a:r>
          </a:p>
          <a:p>
            <a:r>
              <a:rPr lang="en-US" altLang="en-US" smtClean="0"/>
              <a:t>Under guided transmission medium we have further classification such as twisted pair , co-axial and fiber where as unguided medium happens to be an air…In twisted pair and coaxial cable data is transferred in terms of electrical signals, in fiber it is transferred in the form if light whereas in air electromagnetic waves are transferred….</a:t>
            </a:r>
          </a:p>
          <a:p>
            <a:r>
              <a:rPr lang="en-US" altLang="en-US" smtClean="0"/>
              <a:t>By the way, guided medium is also called bounded medium with unguided as unbounded…</a:t>
            </a:r>
          </a:p>
        </p:txBody>
      </p:sp>
    </p:spTree>
    <p:extLst>
      <p:ext uri="{BB962C8B-B14F-4D97-AF65-F5344CB8AC3E}">
        <p14:creationId xmlns:p14="http://schemas.microsoft.com/office/powerpoint/2010/main" val="173770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66EE572-66A7-420D-BC05-8AF5A45B51A0}" type="slidenum">
              <a:rPr lang="en-US" altLang="en-US" smtClean="0">
                <a:latin typeface="Times New Roman" panose="02020603050405020304" pitchFamily="18" charset="0"/>
              </a:rPr>
              <a:pPr/>
              <a:t>48</a:t>
            </a:fld>
            <a:endParaRPr lang="en-US" altLang="en-US"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r>
              <a:rPr lang="en-US" altLang="en-US" smtClean="0"/>
              <a:t>Let’s start with co-axial cable…</a:t>
            </a:r>
          </a:p>
          <a:p>
            <a:r>
              <a:rPr lang="en-US" altLang="en-US" smtClean="0"/>
              <a:t>Explain construction… Shown in the figure is a typical structure of a co-axial cable…</a:t>
            </a:r>
          </a:p>
          <a:p>
            <a:r>
              <a:rPr lang="en-US" altLang="en-US" smtClean="0"/>
              <a:t>……</a:t>
            </a:r>
          </a:p>
          <a:p>
            <a:r>
              <a:rPr lang="en-US" altLang="en-US" smtClean="0"/>
              <a:t>It is called co-axial because…</a:t>
            </a:r>
          </a:p>
          <a:p>
            <a:endParaRPr lang="en-US" altLang="en-US" smtClean="0"/>
          </a:p>
          <a:p>
            <a:r>
              <a:rPr lang="en-US" altLang="en-US" smtClean="0"/>
              <a:t>Category and use..</a:t>
            </a:r>
          </a:p>
          <a:p>
            <a:r>
              <a:rPr lang="en-US" altLang="en-US" smtClean="0"/>
              <a:t>Cable tv v/s computer network cable…</a:t>
            </a:r>
          </a:p>
        </p:txBody>
      </p:sp>
    </p:spTree>
    <p:extLst>
      <p:ext uri="{BB962C8B-B14F-4D97-AF65-F5344CB8AC3E}">
        <p14:creationId xmlns:p14="http://schemas.microsoft.com/office/powerpoint/2010/main" val="2387262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615EBF-0F9F-4100-B6B9-011E038FC026}" type="slidenum">
              <a:rPr lang="en-US" altLang="en-US" smtClean="0">
                <a:latin typeface="Times New Roman" panose="02020603050405020304" pitchFamily="18" charset="0"/>
              </a:rPr>
              <a:pPr/>
              <a:t>51</a:t>
            </a:fld>
            <a:endParaRPr lang="en-US" altLang="en-US" smtClean="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r>
              <a:rPr lang="en-US" altLang="en-US" smtClean="0"/>
              <a:t>Another very interesting transmission medium called Fiber optic cable…</a:t>
            </a:r>
          </a:p>
          <a:p>
            <a:r>
              <a:rPr lang="en-US" altLang="en-US" smtClean="0"/>
              <a:t>Transmits digital signals in the form of pulses of light…so need a converter to convert signal in analog form to digital and then to light while sending and reverse process while receiving….</a:t>
            </a:r>
          </a:p>
          <a:p>
            <a:r>
              <a:rPr lang="en-US" altLang="en-US" smtClean="0"/>
              <a:t>Electical </a:t>
            </a:r>
            <a:r>
              <a:rPr lang="en-US" altLang="en-US" smtClean="0">
                <a:sym typeface="Wingdings" panose="05000000000000000000" pitchFamily="2" charset="2"/>
              </a:rPr>
              <a:t> light …laser .. Light emitting diode </a:t>
            </a:r>
          </a:p>
          <a:p>
            <a:r>
              <a:rPr lang="en-US" altLang="en-US" smtClean="0">
                <a:sym typeface="Wingdings" panose="05000000000000000000" pitchFamily="2" charset="2"/>
              </a:rPr>
              <a:t>light  </a:t>
            </a:r>
            <a:r>
              <a:rPr lang="en-US" altLang="en-US" smtClean="0"/>
              <a:t>Electrical </a:t>
            </a:r>
            <a:r>
              <a:rPr lang="en-US" altLang="en-US" smtClean="0">
                <a:sym typeface="Wingdings" panose="05000000000000000000" pitchFamily="2" charset="2"/>
              </a:rPr>
              <a:t>…photo diodes , photo transistors..</a:t>
            </a:r>
          </a:p>
          <a:p>
            <a:r>
              <a:rPr lang="en-US" altLang="en-US" smtClean="0">
                <a:sym typeface="Wingdings" panose="05000000000000000000" pitchFamily="2" charset="2"/>
              </a:rPr>
              <a:t>Communication medium is glass </a:t>
            </a:r>
          </a:p>
        </p:txBody>
      </p:sp>
    </p:spTree>
    <p:extLst>
      <p:ext uri="{BB962C8B-B14F-4D97-AF65-F5344CB8AC3E}">
        <p14:creationId xmlns:p14="http://schemas.microsoft.com/office/powerpoint/2010/main" val="252049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59A6A3A-2B1E-4B14-A134-518E68C4700B}" type="slidenum">
              <a:rPr lang="en-US" altLang="en-US" sz="1300"/>
              <a:pPr>
                <a:spcBef>
                  <a:spcPct val="0"/>
                </a:spcBef>
              </a:pPr>
              <a:t>8</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TELCO stands for Telecom Company </a:t>
            </a:r>
          </a:p>
        </p:txBody>
      </p:sp>
    </p:spTree>
    <p:extLst>
      <p:ext uri="{BB962C8B-B14F-4D97-AF65-F5344CB8AC3E}">
        <p14:creationId xmlns:p14="http://schemas.microsoft.com/office/powerpoint/2010/main" val="547206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B5812F-8D7C-4AC0-B5D2-A8C1B344E1C9}" type="slidenum">
              <a:rPr lang="en-US" altLang="en-US" smtClean="0">
                <a:latin typeface="Times New Roman" panose="02020603050405020304" pitchFamily="18" charset="0"/>
              </a:rPr>
              <a:pPr/>
              <a:t>52</a:t>
            </a:fld>
            <a:endParaRPr lang="en-US" altLang="en-US" smtClean="0">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r>
              <a:rPr lang="en-US" altLang="en-US" smtClean="0"/>
              <a:t>Multi Mode Cable:Multiple beam of light source move thro core in different paths.</a:t>
            </a:r>
          </a:p>
          <a:p>
            <a:pPr>
              <a:buFontTx/>
              <a:buChar char="•"/>
            </a:pPr>
            <a:r>
              <a:rPr lang="en-US" altLang="en-US" smtClean="0"/>
              <a:t>Multimode Step Index:Has the density of core remaining constant from center to edges.Sice there is abrupt change in density at the edge due to lower density thus causing a step.This abruptness causes the distortion.</a:t>
            </a:r>
          </a:p>
          <a:p>
            <a:pPr>
              <a:buFontTx/>
              <a:buChar char="•"/>
            </a:pPr>
            <a:r>
              <a:rPr lang="en-US" altLang="en-US" smtClean="0"/>
              <a:t> Multimode Graded Index: Here the density of core varies, highest at the center &amp; lowest at the edge. This variable density causes the light to converge at regular intervals. Thus if this convergence is at the receiver the received signal will have better distortion figures compared to Step index.</a:t>
            </a:r>
          </a:p>
          <a:p>
            <a:pPr>
              <a:buFontTx/>
              <a:buChar char="•"/>
            </a:pPr>
            <a:r>
              <a:rPr lang="en-US" altLang="en-US" smtClean="0"/>
              <a:t>Single Mode: In this mode the core is manufactured with lower density or index of refraction with lesser diameter of core. This decrease in density results in propagation of beams almost horizontal, thus delay &amp; distortion is minimum. All beams arrive at destination together.Most preferred for long distance communication, but most expensive.</a:t>
            </a:r>
          </a:p>
        </p:txBody>
      </p:sp>
    </p:spTree>
    <p:extLst>
      <p:ext uri="{BB962C8B-B14F-4D97-AF65-F5344CB8AC3E}">
        <p14:creationId xmlns:p14="http://schemas.microsoft.com/office/powerpoint/2010/main" val="10183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56D72-D565-452F-B98E-A1B290BA9681}" type="slidenum">
              <a:rPr lang="en-US" altLang="en-US"/>
              <a:pPr/>
              <a:t>57</a:t>
            </a:fld>
            <a:endParaRPr lang="en-US" altLang="en-US"/>
          </a:p>
        </p:txBody>
      </p:sp>
      <p:sp>
        <p:nvSpPr>
          <p:cNvPr id="1292290" name="Rectangle 2"/>
          <p:cNvSpPr>
            <a:spLocks noGrp="1" noRot="1" noChangeAspect="1" noChangeArrowheads="1" noTextEdit="1"/>
          </p:cNvSpPr>
          <p:nvPr>
            <p:ph type="sldImg"/>
          </p:nvPr>
        </p:nvSpPr>
        <p:spPr>
          <a:ln/>
        </p:spPr>
      </p:sp>
      <p:sp>
        <p:nvSpPr>
          <p:cNvPr id="1292291" name="Rectangle 3"/>
          <p:cNvSpPr>
            <a:spLocks noGrp="1" noChangeArrowheads="1"/>
          </p:cNvSpPr>
          <p:nvPr>
            <p:ph type="body" idx="1"/>
          </p:nvPr>
        </p:nvSpPr>
        <p:spPr>
          <a:xfrm>
            <a:off x="838200" y="4343400"/>
            <a:ext cx="5334000" cy="4114800"/>
          </a:xfrm>
        </p:spPr>
        <p:txBody>
          <a:bodyPr/>
          <a:lstStyle/>
          <a:p>
            <a:pPr>
              <a:lnSpc>
                <a:spcPct val="90000"/>
              </a:lnSpc>
            </a:pPr>
            <a:r>
              <a:rPr lang="en-US" altLang="en-US" sz="800">
                <a:latin typeface="Arial" panose="020B0604020202020204" pitchFamily="34" charset="0"/>
              </a:rPr>
              <a:t>Let’s being a discussion on another small module called ‘Transmission Parameters’…</a:t>
            </a:r>
          </a:p>
          <a:p>
            <a:pPr>
              <a:lnSpc>
                <a:spcPct val="90000"/>
              </a:lnSpc>
            </a:pPr>
            <a:endParaRPr lang="en-US" altLang="en-US" sz="800">
              <a:latin typeface="Arial" panose="020B0604020202020204" pitchFamily="34" charset="0"/>
            </a:endParaRPr>
          </a:p>
        </p:txBody>
      </p:sp>
    </p:spTree>
    <p:extLst>
      <p:ext uri="{BB962C8B-B14F-4D97-AF65-F5344CB8AC3E}">
        <p14:creationId xmlns:p14="http://schemas.microsoft.com/office/powerpoint/2010/main" val="25436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9D1A9F-C1EB-4C3D-AE5B-F1E0D015C68F}" type="slidenum">
              <a:rPr lang="en-US" altLang="en-US"/>
              <a:pPr/>
              <a:t>60</a:t>
            </a:fld>
            <a:endParaRPr lang="en-US" altLang="en-US"/>
          </a:p>
        </p:txBody>
      </p:sp>
      <p:sp>
        <p:nvSpPr>
          <p:cNvPr id="806914" name="Rectangle 2"/>
          <p:cNvSpPr>
            <a:spLocks noGrp="1" noRot="1" noChangeAspect="1" noChangeArrowheads="1" noTextEdit="1"/>
          </p:cNvSpPr>
          <p:nvPr>
            <p:ph type="sldImg"/>
          </p:nvPr>
        </p:nvSpPr>
        <p:spPr>
          <a:ln/>
        </p:spPr>
      </p:sp>
      <p:sp>
        <p:nvSpPr>
          <p:cNvPr id="806915" name="Rectangle 3"/>
          <p:cNvSpPr>
            <a:spLocks noGrp="1" noChangeArrowheads="1"/>
          </p:cNvSpPr>
          <p:nvPr>
            <p:ph type="body" idx="1"/>
          </p:nvPr>
        </p:nvSpPr>
        <p:spPr>
          <a:xfrm>
            <a:off x="685800" y="4343400"/>
            <a:ext cx="5486400" cy="4114800"/>
          </a:xfrm>
        </p:spPr>
        <p:txBody>
          <a:bodyPr/>
          <a:lstStyle/>
          <a:p>
            <a:r>
              <a:rPr lang="en-US" altLang="en-US" sz="700">
                <a:latin typeface="Arial" panose="020B0604020202020204" pitchFamily="34" charset="0"/>
              </a:rPr>
              <a:t>There are different transmission line parameters that affect the transmission of a signal…</a:t>
            </a:r>
          </a:p>
          <a:p>
            <a:r>
              <a:rPr lang="en-US" altLang="en-US" sz="700">
                <a:latin typeface="Arial" panose="020B0604020202020204" pitchFamily="34" charset="0"/>
              </a:rPr>
              <a:t>Out of which no.1 bandwidth of transmission medium can affect ..</a:t>
            </a:r>
          </a:p>
          <a:p>
            <a:r>
              <a:rPr lang="en-US" altLang="en-US" sz="700">
                <a:latin typeface="Arial" panose="020B0604020202020204" pitchFamily="34" charset="0"/>
              </a:rPr>
              <a:t>No.2. attenuation of a signal when a signal traverses through transmission medium</a:t>
            </a:r>
          </a:p>
          <a:p>
            <a:r>
              <a:rPr lang="en-US" altLang="en-US" sz="700">
                <a:latin typeface="Arial" panose="020B0604020202020204" pitchFamily="34" charset="0"/>
              </a:rPr>
              <a:t>No.3  noise …4 cross talk and the last one is external interference…</a:t>
            </a:r>
          </a:p>
          <a:p>
            <a:r>
              <a:rPr lang="en-US" altLang="en-US" sz="700">
                <a:latin typeface="Arial" panose="020B0604020202020204" pitchFamily="34" charset="0"/>
              </a:rPr>
              <a:t>So let’s have a look at one by one…</a:t>
            </a:r>
          </a:p>
        </p:txBody>
      </p:sp>
    </p:spTree>
    <p:extLst>
      <p:ext uri="{BB962C8B-B14F-4D97-AF65-F5344CB8AC3E}">
        <p14:creationId xmlns:p14="http://schemas.microsoft.com/office/powerpoint/2010/main" val="3045194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A0EC8B-092C-434D-AFAC-1E48D7922CC2}" type="slidenum">
              <a:rPr lang="en-US" altLang="en-US"/>
              <a:pPr/>
              <a:t>61</a:t>
            </a:fld>
            <a:endParaRPr lang="en-US" altLang="en-US"/>
          </a:p>
        </p:txBody>
      </p:sp>
      <p:sp>
        <p:nvSpPr>
          <p:cNvPr id="1293314" name="Rectangle 2"/>
          <p:cNvSpPr>
            <a:spLocks noGrp="1" noRot="1" noChangeAspect="1" noChangeArrowheads="1" noTextEdit="1"/>
          </p:cNvSpPr>
          <p:nvPr>
            <p:ph type="sldImg"/>
          </p:nvPr>
        </p:nvSpPr>
        <p:spPr>
          <a:ln/>
        </p:spPr>
      </p:sp>
      <p:sp>
        <p:nvSpPr>
          <p:cNvPr id="1293315" name="Rectangle 3"/>
          <p:cNvSpPr>
            <a:spLocks noGrp="1" noChangeArrowheads="1"/>
          </p:cNvSpPr>
          <p:nvPr>
            <p:ph type="body" idx="1"/>
          </p:nvPr>
        </p:nvSpPr>
        <p:spPr/>
        <p:txBody>
          <a:bodyPr/>
          <a:lstStyle/>
          <a:p>
            <a:pPr>
              <a:spcBef>
                <a:spcPts val="500"/>
              </a:spcBef>
              <a:spcAft>
                <a:spcPts val="500"/>
              </a:spcAft>
            </a:pPr>
            <a:r>
              <a:rPr lang="en-US" altLang="en-US" sz="700">
                <a:latin typeface="Arial" panose="020B0604020202020204" pitchFamily="34" charset="0"/>
              </a:rPr>
              <a:t>Bandwidth… bandwidth of communicaiton channel is nothing but </a:t>
            </a:r>
            <a:r>
              <a:rPr lang="en-US" altLang="en-US"/>
              <a:t>range of frequencies that can be carried across a given transmission channel</a:t>
            </a:r>
          </a:p>
          <a:p>
            <a:pPr>
              <a:spcBef>
                <a:spcPts val="500"/>
              </a:spcBef>
              <a:spcAft>
                <a:spcPts val="500"/>
              </a:spcAft>
            </a:pPr>
            <a:r>
              <a:rPr lang="en-US" altLang="en-US"/>
              <a:t>So with this , every tranmission medium has some limit on highest frequency components that can be passed through without any distortion…</a:t>
            </a:r>
          </a:p>
          <a:p>
            <a:pPr>
              <a:spcBef>
                <a:spcPts val="500"/>
              </a:spcBef>
              <a:spcAft>
                <a:spcPts val="500"/>
              </a:spcAft>
            </a:pPr>
            <a:r>
              <a:rPr lang="en-US" altLang="en-US"/>
              <a:t>None of the communication medium has got infinite bandwidth..Shown towards the left side of the figure is a picture depicting increase in the bandwidth as you go from twisted pair to fiber…Technically bandwidth is nothing but highest frequency component – lowest frequency component. Assuming that lowest frequency component to be zero, bandwidth of communication channel is equal to highest frequency component…</a:t>
            </a:r>
          </a:p>
          <a:p>
            <a:pPr>
              <a:spcBef>
                <a:spcPts val="500"/>
              </a:spcBef>
              <a:spcAft>
                <a:spcPts val="500"/>
              </a:spcAft>
            </a:pPr>
            <a:r>
              <a:rPr lang="en-US" altLang="en-US"/>
              <a:t>Shown on the right side a typical human voice bandwidth i.e. what human can speak….having maximum frequency component of 4Khz so we say bandwidth of human voice as 4 KHz in the idel condition. However, real usable bandwidth of human voice is from 300Hz to 3300 Hz i.e. 3 KHz…Even air as communication medium has got such a bandwidth that it can transmit extreme low to extreme high frequencies. Radio , TV and satellite communication uses air as a communication channel….Optical fiber can transmit signals in Terahertz range…</a:t>
            </a:r>
          </a:p>
          <a:p>
            <a:pPr>
              <a:spcBef>
                <a:spcPts val="500"/>
              </a:spcBef>
              <a:spcAft>
                <a:spcPts val="500"/>
              </a:spcAft>
            </a:pPr>
            <a:r>
              <a:rPr lang="en-US" altLang="en-US"/>
              <a:t>So in nut shell bandwidth of such communication media is so high that to utilize it to an optimism extent , we always send multiple signals through the same medium by using a technique called multiplexing which we will see soon…</a:t>
            </a:r>
          </a:p>
          <a:p>
            <a:pPr>
              <a:spcBef>
                <a:spcPts val="500"/>
              </a:spcBef>
              <a:spcAft>
                <a:spcPts val="500"/>
              </a:spcAft>
            </a:pPr>
            <a:endParaRPr lang="en-US" altLang="en-US"/>
          </a:p>
        </p:txBody>
      </p:sp>
    </p:spTree>
    <p:extLst>
      <p:ext uri="{BB962C8B-B14F-4D97-AF65-F5344CB8AC3E}">
        <p14:creationId xmlns:p14="http://schemas.microsoft.com/office/powerpoint/2010/main" val="1326511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380412-9A7E-40E8-ADF2-8F9B5553490A}" type="slidenum">
              <a:rPr lang="en-US" altLang="en-US"/>
              <a:pPr/>
              <a:t>62</a:t>
            </a:fld>
            <a:endParaRPr lang="en-US" altLang="en-US"/>
          </a:p>
        </p:txBody>
      </p:sp>
      <p:sp>
        <p:nvSpPr>
          <p:cNvPr id="1300482" name="Rectangle 2"/>
          <p:cNvSpPr>
            <a:spLocks noGrp="1" noRot="1" noChangeAspect="1" noChangeArrowheads="1" noTextEdit="1"/>
          </p:cNvSpPr>
          <p:nvPr>
            <p:ph type="sldImg"/>
          </p:nvPr>
        </p:nvSpPr>
        <p:spPr>
          <a:ln/>
        </p:spPr>
      </p:sp>
      <p:sp>
        <p:nvSpPr>
          <p:cNvPr id="1300483" name="Rectangle 3"/>
          <p:cNvSpPr>
            <a:spLocks noGrp="1" noChangeArrowheads="1"/>
          </p:cNvSpPr>
          <p:nvPr>
            <p:ph type="body" idx="1"/>
          </p:nvPr>
        </p:nvSpPr>
        <p:spPr/>
        <p:txBody>
          <a:bodyPr/>
          <a:lstStyle/>
          <a:p>
            <a:r>
              <a:rPr lang="en-US" altLang="en-US"/>
              <a:t>This is another example of bandwidth…Highest freq. component is 5000 and lowest one is 1000 , so bandwidth is 5000-1000 which is equal to 4000…</a:t>
            </a:r>
          </a:p>
          <a:p>
            <a:r>
              <a:rPr lang="en-US" altLang="en-US"/>
              <a:t>By the way, shown below is a digital signal square wave being passed thorough transmission medium which gets distorted when passed through because digital signal can be though of as sum of infinite collection of sine and cosine waves of different frequency , amplitude and phase. This is a basis for fourier series which was explained by a scientist called fourier. And none of the communication medium has infinite bandwidth so that they can pass on digital signal as it is…And that is presizely what has happened above….few of high frequency  components which could not get through the communication medium ,so they got lost and that is why the shape of the signal at the output side…Solution to this problem is given by a phenomenon called Modulation which we will see soon..</a:t>
            </a:r>
          </a:p>
          <a:p>
            <a:endParaRPr lang="en-US" altLang="en-US"/>
          </a:p>
        </p:txBody>
      </p:sp>
    </p:spTree>
    <p:extLst>
      <p:ext uri="{BB962C8B-B14F-4D97-AF65-F5344CB8AC3E}">
        <p14:creationId xmlns:p14="http://schemas.microsoft.com/office/powerpoint/2010/main" val="2091206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0C901-C894-4F02-AA19-D396F4BBCC63}" type="slidenum">
              <a:rPr lang="en-US" altLang="en-US"/>
              <a:pPr/>
              <a:t>63</a:t>
            </a:fld>
            <a:endParaRPr lang="en-US" altLang="en-US"/>
          </a:p>
        </p:txBody>
      </p:sp>
      <p:sp>
        <p:nvSpPr>
          <p:cNvPr id="1294338" name="Rectangle 2"/>
          <p:cNvSpPr>
            <a:spLocks noGrp="1" noRot="1" noChangeAspect="1" noChangeArrowheads="1" noTextEdit="1"/>
          </p:cNvSpPr>
          <p:nvPr>
            <p:ph type="sldImg"/>
          </p:nvPr>
        </p:nvSpPr>
        <p:spPr>
          <a:ln/>
        </p:spPr>
      </p:sp>
      <p:sp>
        <p:nvSpPr>
          <p:cNvPr id="1294339" name="Rectangle 3"/>
          <p:cNvSpPr>
            <a:spLocks noGrp="1" noChangeArrowheads="1"/>
          </p:cNvSpPr>
          <p:nvPr>
            <p:ph type="body" idx="1"/>
          </p:nvPr>
        </p:nvSpPr>
        <p:spPr/>
        <p:txBody>
          <a:bodyPr/>
          <a:lstStyle/>
          <a:p>
            <a:pPr>
              <a:spcBef>
                <a:spcPts val="500"/>
              </a:spcBef>
              <a:spcAft>
                <a:spcPts val="500"/>
              </a:spcAft>
            </a:pPr>
            <a:r>
              <a:rPr lang="en-US" altLang="en-US" sz="700">
                <a:latin typeface="Arial" panose="020B0604020202020204" pitchFamily="34" charset="0"/>
              </a:rPr>
              <a:t>Attenuation ..Attenuation manifests itself as a reduction of the signal's amplitude in the receiver. Attenuation  is </a:t>
            </a:r>
            <a:r>
              <a:rPr lang="en-US" altLang="en-US"/>
              <a:t>Opposite of amplification and it is something to do with reduction of signal strength…When you pass the signal through any transmission medium, because of the characteristics of the medium, signal strength gets reduced. This reduction factor depends on the type of communication medium. It is least in fiber optic and most in Air.  Analogy…hitting a ball on the ground…ground offers resistance and slows down the speed of ball…If ground would have been resistance less then ball would have traversed infinitely…which is practically not possible…</a:t>
            </a:r>
          </a:p>
          <a:p>
            <a:pPr>
              <a:spcBef>
                <a:spcPts val="500"/>
              </a:spcBef>
              <a:spcAft>
                <a:spcPts val="500"/>
              </a:spcAft>
            </a:pPr>
            <a:r>
              <a:rPr lang="en-US" altLang="en-US"/>
              <a:t>Because of this phenomenon signal strength is reduced to such an extent that signal becomes unintelligible …so there is need of amplification…Shown on left side a typical amplification process and right below is the same one in digital context… Note that in CN context, this amplifier is called as repeater….By the way , amount of attenuation is always measures in decibels.</a:t>
            </a:r>
          </a:p>
          <a:p>
            <a:pPr>
              <a:spcBef>
                <a:spcPts val="500"/>
              </a:spcBef>
              <a:spcAft>
                <a:spcPts val="500"/>
              </a:spcAft>
            </a:pPr>
            <a:r>
              <a:rPr lang="en-US" altLang="en-US"/>
              <a:t>Here we should understand one thing that attenuation is in nobody’s hand… none of the transmission media are ideal …moreover transmission media are passive in nature..…so attenuation is a part of life…and repeater or amplifiers are required if we want to send signal towards much longer distance…</a:t>
            </a:r>
          </a:p>
        </p:txBody>
      </p:sp>
    </p:spTree>
    <p:extLst>
      <p:ext uri="{BB962C8B-B14F-4D97-AF65-F5344CB8AC3E}">
        <p14:creationId xmlns:p14="http://schemas.microsoft.com/office/powerpoint/2010/main" val="2626330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AB419E-5CF4-414B-BCDE-BBE463BACFCA}" type="slidenum">
              <a:rPr lang="en-US" altLang="en-US"/>
              <a:pPr/>
              <a:t>64</a:t>
            </a:fld>
            <a:endParaRPr lang="en-US" altLang="en-US"/>
          </a:p>
        </p:txBody>
      </p:sp>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p:txBody>
          <a:bodyPr/>
          <a:lstStyle/>
          <a:p>
            <a:pPr>
              <a:spcBef>
                <a:spcPts val="500"/>
              </a:spcBef>
              <a:spcAft>
                <a:spcPts val="500"/>
              </a:spcAft>
            </a:pPr>
            <a:r>
              <a:rPr lang="en-US" altLang="en-US" sz="700">
                <a:latin typeface="Arial" panose="020B0604020202020204" pitchFamily="34" charset="0"/>
              </a:rPr>
              <a:t>Another factor affecting transmission is noise…so let’s try to understand this attribute </a:t>
            </a:r>
          </a:p>
          <a:p>
            <a:pPr>
              <a:spcBef>
                <a:spcPts val="500"/>
              </a:spcBef>
              <a:spcAft>
                <a:spcPts val="500"/>
              </a:spcAft>
            </a:pPr>
            <a:r>
              <a:rPr lang="en-US" altLang="en-US" sz="700">
                <a:latin typeface="Arial" panose="020B0604020202020204" pitchFamily="34" charset="0"/>
              </a:rPr>
              <a:t>Also it is worth to mention that communucation media being passive and non-intellegent, can not differentiate between noise and a signal…so it is not the duty of communication medium to resist the noise… It is duty of end equipments and protocols embeded therein to make sure that WHAT IS SENT IS WHAT IS RECEIVED. To tackle this, we must have error detection and error correction techniques built in at both end equipments or protocols…</a:t>
            </a:r>
          </a:p>
          <a:p>
            <a:pPr>
              <a:spcBef>
                <a:spcPts val="500"/>
              </a:spcBef>
              <a:spcAft>
                <a:spcPts val="500"/>
              </a:spcAft>
            </a:pPr>
            <a:r>
              <a:rPr lang="en-US" altLang="en-US" sz="700">
                <a:latin typeface="Arial" panose="020B0604020202020204" pitchFamily="34" charset="0"/>
              </a:rPr>
              <a:t>Noise factor varies across the communication media ….In air it is maximum whereas in fiber optic it is minimum…but we cannot say, that the error can not happen…</a:t>
            </a:r>
          </a:p>
          <a:p>
            <a:pPr>
              <a:spcBef>
                <a:spcPts val="500"/>
              </a:spcBef>
              <a:spcAft>
                <a:spcPts val="500"/>
              </a:spcAft>
            </a:pPr>
            <a:endParaRPr lang="en-US" altLang="en-US" sz="700">
              <a:latin typeface="Arial" panose="020B0604020202020204" pitchFamily="34" charset="0"/>
            </a:endParaRPr>
          </a:p>
        </p:txBody>
      </p:sp>
    </p:spTree>
    <p:extLst>
      <p:ext uri="{BB962C8B-B14F-4D97-AF65-F5344CB8AC3E}">
        <p14:creationId xmlns:p14="http://schemas.microsoft.com/office/powerpoint/2010/main" val="2488057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DB558-A300-4905-8CBB-B2A703790994}" type="slidenum">
              <a:rPr lang="en-US" altLang="en-US"/>
              <a:pPr/>
              <a:t>65</a:t>
            </a:fld>
            <a:endParaRPr lang="en-US" altLang="en-US"/>
          </a:p>
        </p:txBody>
      </p:sp>
      <p:sp>
        <p:nvSpPr>
          <p:cNvPr id="1301506" name="Rectangle 2"/>
          <p:cNvSpPr>
            <a:spLocks noGrp="1" noRot="1" noChangeAspect="1" noChangeArrowheads="1" noTextEdit="1"/>
          </p:cNvSpPr>
          <p:nvPr>
            <p:ph type="sldImg"/>
          </p:nvPr>
        </p:nvSpPr>
        <p:spPr>
          <a:ln/>
        </p:spPr>
      </p:sp>
      <p:sp>
        <p:nvSpPr>
          <p:cNvPr id="1301507" name="Rectangle 3"/>
          <p:cNvSpPr>
            <a:spLocks noGrp="1" noChangeArrowheads="1"/>
          </p:cNvSpPr>
          <p:nvPr>
            <p:ph type="body" idx="1"/>
          </p:nvPr>
        </p:nvSpPr>
        <p:spPr/>
        <p:txBody>
          <a:bodyPr/>
          <a:lstStyle/>
          <a:p>
            <a:r>
              <a:rPr lang="en-US" altLang="en-US"/>
              <a:t>Typical classification of noise called ‘External noise’ or Internal noise is shown in the figure…</a:t>
            </a:r>
          </a:p>
          <a:p>
            <a:r>
              <a:rPr lang="en-US" altLang="en-US"/>
              <a:t>Under external noise category we have ….so and so …. Which you can not eliminate …Radio TV really needs to take care of this…</a:t>
            </a:r>
          </a:p>
        </p:txBody>
      </p:sp>
    </p:spTree>
    <p:extLst>
      <p:ext uri="{BB962C8B-B14F-4D97-AF65-F5344CB8AC3E}">
        <p14:creationId xmlns:p14="http://schemas.microsoft.com/office/powerpoint/2010/main" val="1087587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15A6B-6342-4A94-A83A-201223AE4295}" type="slidenum">
              <a:rPr lang="en-US" altLang="en-US"/>
              <a:pPr/>
              <a:t>66</a:t>
            </a:fld>
            <a:endParaRPr lang="en-US" alt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r>
              <a:rPr lang="en-US" altLang="en-US"/>
              <a:t>How to evaluate a communication system from a noise perspective ? So solution towards this is SNR…Signal to Noise ratio…. Communication system is said to be better if SNR is more…</a:t>
            </a:r>
          </a:p>
          <a:p>
            <a:r>
              <a:rPr lang="en-US" altLang="en-US"/>
              <a:t>Explain SNR eqn…</a:t>
            </a:r>
          </a:p>
          <a:p>
            <a:r>
              <a:rPr lang="en-US" altLang="en-US"/>
              <a:t>tell that Pn not in controll, so what you can control is Ps ..signal power. If we want more power, we need to have powerful amplifiers…</a:t>
            </a:r>
          </a:p>
        </p:txBody>
      </p:sp>
    </p:spTree>
    <p:extLst>
      <p:ext uri="{BB962C8B-B14F-4D97-AF65-F5344CB8AC3E}">
        <p14:creationId xmlns:p14="http://schemas.microsoft.com/office/powerpoint/2010/main" val="3983079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7FD85-489B-4473-AFF2-0511E80F39F4}" type="slidenum">
              <a:rPr lang="en-US" altLang="en-US"/>
              <a:pPr/>
              <a:t>70</a:t>
            </a:fld>
            <a:endParaRPr lang="en-US" altLang="en-US"/>
          </a:p>
        </p:txBody>
      </p:sp>
      <p:sp>
        <p:nvSpPr>
          <p:cNvPr id="1292290" name="Rectangle 2"/>
          <p:cNvSpPr>
            <a:spLocks noGrp="1" noRot="1" noChangeAspect="1" noChangeArrowheads="1" noTextEdit="1"/>
          </p:cNvSpPr>
          <p:nvPr>
            <p:ph type="sldImg"/>
          </p:nvPr>
        </p:nvSpPr>
        <p:spPr>
          <a:ln/>
        </p:spPr>
      </p:sp>
      <p:sp>
        <p:nvSpPr>
          <p:cNvPr id="1292291" name="Rectangle 3"/>
          <p:cNvSpPr>
            <a:spLocks noGrp="1" noChangeArrowheads="1"/>
          </p:cNvSpPr>
          <p:nvPr>
            <p:ph type="body" idx="1"/>
          </p:nvPr>
        </p:nvSpPr>
        <p:spPr/>
        <p:txBody>
          <a:bodyPr/>
          <a:lstStyle/>
          <a:p>
            <a:r>
              <a:rPr lang="en-US" altLang="en-US" sz="1800"/>
              <a:t>Let’s begin a discussion on Digital Communication</a:t>
            </a:r>
          </a:p>
        </p:txBody>
      </p:sp>
    </p:spTree>
    <p:extLst>
      <p:ext uri="{BB962C8B-B14F-4D97-AF65-F5344CB8AC3E}">
        <p14:creationId xmlns:p14="http://schemas.microsoft.com/office/powerpoint/2010/main" val="13944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3509A77-F30A-4A70-9612-89BBC35D10C1}" type="slidenum">
              <a:rPr lang="en-US" altLang="en-US" sz="1300"/>
              <a:pPr>
                <a:spcBef>
                  <a:spcPct val="0"/>
                </a:spcBef>
              </a:pPr>
              <a:t>9</a:t>
            </a:fld>
            <a:endParaRPr lang="en-US" altLang="en-US" sz="1300"/>
          </a:p>
        </p:txBody>
      </p:sp>
      <p:sp>
        <p:nvSpPr>
          <p:cNvPr id="18435" name="Rectangle 2"/>
          <p:cNvSpPr>
            <a:spLocks noGrp="1" noRot="1" noChangeAspect="1" noChangeArrowheads="1" noTextEdit="1"/>
          </p:cNvSpPr>
          <p:nvPr>
            <p:ph type="sldImg"/>
          </p:nvPr>
        </p:nvSpPr>
        <p:spPr>
          <a:xfrm>
            <a:off x="458788" y="720725"/>
            <a:ext cx="6400800" cy="3600450"/>
          </a:xfrm>
          <a:ln/>
        </p:spPr>
      </p:sp>
      <p:sp>
        <p:nvSpPr>
          <p:cNvPr id="18436" name="Rectangle 3"/>
          <p:cNvSpPr>
            <a:spLocks noGrp="1" noChangeArrowheads="1"/>
          </p:cNvSpPr>
          <p:nvPr>
            <p:ph type="body" idx="1"/>
          </p:nvPr>
        </p:nvSpPr>
        <p:spPr>
          <a:xfrm>
            <a:off x="974725" y="4560888"/>
            <a:ext cx="5365750" cy="4319587"/>
          </a:xfrm>
          <a:noFill/>
        </p:spPr>
        <p:txBody>
          <a:bodyPr/>
          <a:lstStyle/>
          <a:p>
            <a:pPr eaLnBrk="1" hangingPunct="1"/>
            <a:endParaRPr lang="en-GB" altLang="en-US" smtClean="0">
              <a:latin typeface="Arial" panose="020B0604020202020204" pitchFamily="34" charset="0"/>
            </a:endParaRPr>
          </a:p>
        </p:txBody>
      </p:sp>
    </p:spTree>
    <p:extLst>
      <p:ext uri="{BB962C8B-B14F-4D97-AF65-F5344CB8AC3E}">
        <p14:creationId xmlns:p14="http://schemas.microsoft.com/office/powerpoint/2010/main" val="2580362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C4557E-7129-4D74-A542-C5390DE8FA2E}" type="slidenum">
              <a:rPr lang="en-US" altLang="en-US"/>
              <a:pPr/>
              <a:t>73</a:t>
            </a:fld>
            <a:endParaRPr lang="en-US" altLang="en-US"/>
          </a:p>
        </p:txBody>
      </p:sp>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p:txBody>
          <a:bodyPr/>
          <a:lstStyle/>
          <a:p>
            <a:r>
              <a:rPr lang="en-US" altLang="en-US"/>
              <a:t>Digital signal can be thought of as series of 1’s and 0’s. </a:t>
            </a:r>
          </a:p>
          <a:p>
            <a:r>
              <a:rPr lang="en-US" altLang="en-US"/>
              <a:t>We have already seen concepts like bit interval, bit rate and so on…</a:t>
            </a:r>
          </a:p>
        </p:txBody>
      </p:sp>
    </p:spTree>
    <p:extLst>
      <p:ext uri="{BB962C8B-B14F-4D97-AF65-F5344CB8AC3E}">
        <p14:creationId xmlns:p14="http://schemas.microsoft.com/office/powerpoint/2010/main" val="1172610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33F6E-11AD-4B6C-B3ED-3A30114E24EF}" type="slidenum">
              <a:rPr lang="en-US" altLang="en-US"/>
              <a:pPr/>
              <a:t>74</a:t>
            </a:fld>
            <a:endParaRPr lang="en-US" altLang="en-US"/>
          </a:p>
        </p:txBody>
      </p:sp>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p:txBody>
          <a:bodyPr/>
          <a:lstStyle/>
          <a:p>
            <a:r>
              <a:rPr lang="en-US" altLang="en-US" sz="1800"/>
              <a:t>Technology: Sees a drop in cost due to LSI and VLSI </a:t>
            </a:r>
          </a:p>
          <a:p>
            <a:r>
              <a:rPr lang="en-US" altLang="en-US" sz="1800"/>
              <a:t>Capacity utilization : Digital techniques can more easily and cheaply utilize, through multiplexing, available transmission links of high bandwidth. Security and privacy: Encryption techniques are more readily applied to digital data</a:t>
            </a:r>
          </a:p>
        </p:txBody>
      </p:sp>
    </p:spTree>
    <p:extLst>
      <p:ext uri="{BB962C8B-B14F-4D97-AF65-F5344CB8AC3E}">
        <p14:creationId xmlns:p14="http://schemas.microsoft.com/office/powerpoint/2010/main" val="1692254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950ADD-E2F9-46CB-980A-FB0281278997}" type="slidenum">
              <a:rPr lang="en-US" altLang="en-US"/>
              <a:pPr/>
              <a:t>75</a:t>
            </a:fld>
            <a:endParaRPr lang="en-US" altLang="en-US"/>
          </a:p>
        </p:txBody>
      </p:sp>
      <p:sp>
        <p:nvSpPr>
          <p:cNvPr id="1320962" name="Rectangle 2"/>
          <p:cNvSpPr>
            <a:spLocks noGrp="1" noRot="1" noChangeAspect="1" noChangeArrowheads="1" noTextEdit="1"/>
          </p:cNvSpPr>
          <p:nvPr>
            <p:ph type="sldImg"/>
          </p:nvPr>
        </p:nvSpPr>
        <p:spPr>
          <a:ln/>
        </p:spPr>
      </p:sp>
      <p:sp>
        <p:nvSpPr>
          <p:cNvPr id="1320963" name="Rectangle 3"/>
          <p:cNvSpPr>
            <a:spLocks noGrp="1" noChangeArrowheads="1"/>
          </p:cNvSpPr>
          <p:nvPr>
            <p:ph type="body" idx="1"/>
          </p:nvPr>
        </p:nvSpPr>
        <p:spPr/>
        <p:txBody>
          <a:bodyPr/>
          <a:lstStyle/>
          <a:p>
            <a:r>
              <a:rPr lang="en-US" altLang="en-US">
                <a:solidFill>
                  <a:srgbClr val="3C5658"/>
                </a:solidFill>
              </a:rPr>
              <a:t>A/D conversion technique called Pulse Code Modulation PCM involves following processes:</a:t>
            </a:r>
          </a:p>
          <a:p>
            <a:pPr lvl="1"/>
            <a:r>
              <a:rPr lang="en-US" altLang="en-US">
                <a:solidFill>
                  <a:srgbClr val="3C5658"/>
                </a:solidFill>
              </a:rPr>
              <a:t>Sampling/Pulse Amplitude Modulation (PAM)</a:t>
            </a:r>
          </a:p>
          <a:p>
            <a:pPr lvl="1"/>
            <a:r>
              <a:rPr lang="en-US" altLang="en-US">
                <a:solidFill>
                  <a:srgbClr val="3C5658"/>
                </a:solidFill>
              </a:rPr>
              <a:t>Quantization: which when combined with sampling, allows for representing Analog signal in Discrete form. </a:t>
            </a:r>
          </a:p>
          <a:p>
            <a:pPr lvl="1"/>
            <a:r>
              <a:rPr lang="en-US" altLang="en-US">
                <a:solidFill>
                  <a:srgbClr val="3C5658"/>
                </a:solidFill>
              </a:rPr>
              <a:t>Compression forms an important part in Quantization.</a:t>
            </a:r>
          </a:p>
          <a:p>
            <a:pPr lvl="1"/>
            <a:r>
              <a:rPr lang="en-US" altLang="en-US">
                <a:solidFill>
                  <a:srgbClr val="3C5658"/>
                </a:solidFill>
              </a:rPr>
              <a:t>    Corresponding TO NA/Europe we have </a:t>
            </a:r>
            <a:r>
              <a:rPr lang="el-GR" altLang="en-US">
                <a:solidFill>
                  <a:srgbClr val="3C5658"/>
                </a:solidFill>
              </a:rPr>
              <a:t>μ</a:t>
            </a:r>
            <a:r>
              <a:rPr lang="en-US" altLang="en-US">
                <a:solidFill>
                  <a:srgbClr val="3C5658"/>
                </a:solidFill>
              </a:rPr>
              <a:t>-law or A-law compression techniques.</a:t>
            </a:r>
          </a:p>
          <a:p>
            <a:pPr lvl="1"/>
            <a:r>
              <a:rPr lang="en-US" altLang="en-US">
                <a:solidFill>
                  <a:srgbClr val="3C5658"/>
                </a:solidFill>
              </a:rPr>
              <a:t>Encoding process: To translate the discrete set of sample values to a more appropriate form of signal.</a:t>
            </a:r>
          </a:p>
          <a:p>
            <a:pPr lvl="1"/>
            <a:r>
              <a:rPr lang="en-US" altLang="en-US">
                <a:solidFill>
                  <a:srgbClr val="3C5658"/>
                </a:solidFill>
              </a:rPr>
              <a:t>Transmitting: Sending the bits in suitable form by using line coding techniques</a:t>
            </a:r>
          </a:p>
          <a:p>
            <a:endParaRPr lang="en-US" altLang="en-US">
              <a:solidFill>
                <a:srgbClr val="3C5658"/>
              </a:solidFill>
            </a:endParaRPr>
          </a:p>
          <a:p>
            <a:r>
              <a:rPr lang="en-US" altLang="en-US">
                <a:solidFill>
                  <a:srgbClr val="3C5658"/>
                </a:solidFill>
              </a:rPr>
              <a:t>PCM generator produces a series of numbers, or digits.Each one of these digits(in binary code) always represents the approximate amplitude of the signal sample at that instant.</a:t>
            </a:r>
          </a:p>
          <a:p>
            <a:endParaRPr lang="en-US" altLang="en-US"/>
          </a:p>
        </p:txBody>
      </p:sp>
    </p:spTree>
    <p:extLst>
      <p:ext uri="{BB962C8B-B14F-4D97-AF65-F5344CB8AC3E}">
        <p14:creationId xmlns:p14="http://schemas.microsoft.com/office/powerpoint/2010/main" val="2415905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2A89FB-0B13-4B47-87D4-DB7DEEC9F50A}" type="slidenum">
              <a:rPr lang="en-US" altLang="en-US"/>
              <a:pPr/>
              <a:t>79</a:t>
            </a:fld>
            <a:endParaRPr lang="en-US" altLang="en-US"/>
          </a:p>
        </p:txBody>
      </p:sp>
      <p:sp>
        <p:nvSpPr>
          <p:cNvPr id="1299458" name="Rectangle 4098"/>
          <p:cNvSpPr>
            <a:spLocks noGrp="1" noRot="1" noChangeAspect="1" noChangeArrowheads="1" noTextEdit="1"/>
          </p:cNvSpPr>
          <p:nvPr>
            <p:ph type="sldImg"/>
          </p:nvPr>
        </p:nvSpPr>
        <p:spPr>
          <a:ln/>
        </p:spPr>
      </p:sp>
      <p:sp>
        <p:nvSpPr>
          <p:cNvPr id="1299459" name="Rectangle 4099"/>
          <p:cNvSpPr>
            <a:spLocks noGrp="1" noChangeArrowheads="1"/>
          </p:cNvSpPr>
          <p:nvPr>
            <p:ph type="body" idx="1"/>
          </p:nvPr>
        </p:nvSpPr>
        <p:spPr/>
        <p:txBody>
          <a:bodyPr/>
          <a:lstStyle/>
          <a:p>
            <a:r>
              <a:rPr lang="en-US" altLang="en-US"/>
              <a:t>Let’s start with PSTN Introduction..By the way PSTN stands for Public switch telephone network</a:t>
            </a:r>
          </a:p>
          <a:p>
            <a:endParaRPr lang="en-US" altLang="en-US"/>
          </a:p>
        </p:txBody>
      </p:sp>
    </p:spTree>
    <p:extLst>
      <p:ext uri="{BB962C8B-B14F-4D97-AF65-F5344CB8AC3E}">
        <p14:creationId xmlns:p14="http://schemas.microsoft.com/office/powerpoint/2010/main" val="2338655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814C17-0946-44BD-AE6B-7ED7D157E3D0}" type="slidenum">
              <a:rPr lang="en-US" altLang="en-US"/>
              <a:pPr/>
              <a:t>82</a:t>
            </a:fld>
            <a:endParaRPr lang="en-US" altLang="en-US"/>
          </a:p>
        </p:txBody>
      </p:sp>
      <p:sp>
        <p:nvSpPr>
          <p:cNvPr id="1341442" name="Rectangle 2"/>
          <p:cNvSpPr>
            <a:spLocks noGrp="1" noRot="1" noChangeAspect="1" noChangeArrowheads="1" noTextEdit="1"/>
          </p:cNvSpPr>
          <p:nvPr>
            <p:ph type="sldImg"/>
          </p:nvPr>
        </p:nvSpPr>
        <p:spPr>
          <a:ln/>
        </p:spPr>
      </p:sp>
      <p:sp>
        <p:nvSpPr>
          <p:cNvPr id="1341443" name="Rectangle 3"/>
          <p:cNvSpPr>
            <a:spLocks noGrp="1" noChangeArrowheads="1"/>
          </p:cNvSpPr>
          <p:nvPr>
            <p:ph type="body" idx="1"/>
          </p:nvPr>
        </p:nvSpPr>
        <p:spPr>
          <a:xfrm>
            <a:off x="838200" y="4343400"/>
            <a:ext cx="5334000" cy="4114800"/>
          </a:xfrm>
        </p:spPr>
        <p:txBody>
          <a:bodyPr/>
          <a:lstStyle/>
          <a:p>
            <a:pPr>
              <a:lnSpc>
                <a:spcPct val="90000"/>
              </a:lnSpc>
            </a:pPr>
            <a:r>
              <a:rPr lang="en-US" altLang="en-US" sz="800">
                <a:latin typeface="Arial" panose="020B0604020202020204" pitchFamily="34" charset="0"/>
              </a:rPr>
              <a:t>Modulation Means of controlling the characteristics of a signal in a desired way.</a:t>
            </a:r>
          </a:p>
          <a:p>
            <a:r>
              <a:rPr lang="en-US" altLang="en-US" sz="800">
                <a:latin typeface="Arial" panose="020B0604020202020204" pitchFamily="34" charset="0"/>
              </a:rPr>
              <a:t>Carrier signal A high frequency signal used for digital-to-analog or analog-to-analog modulation. One of the characteristics of the carrier signal (amplitude, frequency or phase) is changed according to the modulating data.</a:t>
            </a:r>
          </a:p>
          <a:p>
            <a:r>
              <a:rPr lang="en-US" altLang="en-US" sz="800">
                <a:latin typeface="Arial" panose="020B0604020202020204" pitchFamily="34" charset="0"/>
              </a:rPr>
              <a:t>In analog signal, the sending device produces a high frequency signl that acts as a basis for the information signal. This base signal is called the carrier signalor carrier frequency. The receiving device is tuned to the frequency of the carrier signal that it expects from the sender. Digital information is then modulated on the carrier signal by modifying one or more of its characteristics (amplitude, frequency, phase). This kind of modification is called modulation (or shift keying) and the information signal is called a modulating signal. </a:t>
            </a:r>
          </a:p>
          <a:p>
            <a:r>
              <a:rPr lang="en-US" altLang="en-US" sz="800">
                <a:latin typeface="Arial" panose="020B0604020202020204" pitchFamily="34" charset="0"/>
              </a:rPr>
              <a:t>Modulation:Modification of  one or more characteristics of a carrier wave by an information bearing signal.</a:t>
            </a:r>
          </a:p>
          <a:p>
            <a:r>
              <a:rPr lang="en-US" altLang="en-US" sz="800">
                <a:latin typeface="Arial" panose="020B0604020202020204" pitchFamily="34" charset="0"/>
              </a:rPr>
              <a:t>Demodulation The process of separating the carrier signal from the information bearing signal.</a:t>
            </a:r>
          </a:p>
          <a:p>
            <a:r>
              <a:rPr lang="en-US" altLang="en-US" sz="800">
                <a:latin typeface="Arial" panose="020B0604020202020204" pitchFamily="34" charset="0"/>
              </a:rPr>
              <a:t>Analog-to-Analog Conversion </a:t>
            </a:r>
          </a:p>
          <a:p>
            <a:r>
              <a:rPr lang="en-US" altLang="en-US" sz="800">
                <a:latin typeface="Arial" panose="020B0604020202020204" pitchFamily="34" charset="0"/>
              </a:rPr>
              <a:t>Often an analog signal is sent over long distances using analog media. For example, voice or music from a radio station, which is naturally an analog signal is transmitted through the air. However, the frequency of the voice or music is not  appropriate for this kind of transmission : the signal should be carried by a </a:t>
            </a:r>
            <a:br>
              <a:rPr lang="en-US" altLang="en-US" sz="800">
                <a:latin typeface="Arial" panose="020B0604020202020204" pitchFamily="34" charset="0"/>
              </a:rPr>
            </a:br>
            <a:r>
              <a:rPr lang="en-US" altLang="en-US" sz="800">
                <a:latin typeface="Arial" panose="020B0604020202020204" pitchFamily="34" charset="0"/>
              </a:rPr>
              <a:t>higher frequency signal. This is called analog-to-analog conversion.  Analog to analog modulation can be accomplished in three ways Amplitude Modulation (AM), Frequency Modulation (FM)  and phase modulation (PM). </a:t>
            </a:r>
          </a:p>
          <a:p>
            <a:r>
              <a:rPr lang="en-US" altLang="en-US" sz="800">
                <a:latin typeface="Arial" panose="020B0604020202020204" pitchFamily="34" charset="0"/>
              </a:rPr>
              <a:t>Amplitude Modulation (AM) In AM transmission, the carrier signal is modulated so that its amplitude varies with the changing amplitudes of the modulating signal. The frequency and phase of the carrier remain the same; only the amplitude changes to follow variations in the information. The modulating signal becomes an envelope to the carrier. The bandwidth of an AM signal is equal to twice the bandwidth of the modulating signal and covers a range centered around the carrier frequency. The bandwidth of an audio signal (speech and music) is usually 5KHZ. Therefore, an AM radio stations needs a minimum bandwidth of 10 KHz. AM stations are allowed carrier frequencies anywhere between 530 and 1700 KHz (1.7 MHz). However, each stations carrier frequency must be separated  from those on either side of it atleast by 10KHz to avoid interference. If one station uses a carrier frequency of 1100 KHz, the next stations carrier frequency cannot be lower than 1110 KHz.</a:t>
            </a:r>
          </a:p>
          <a:p>
            <a:r>
              <a:rPr lang="en-US" altLang="en-US" sz="800">
                <a:latin typeface="Arial" panose="020B0604020202020204" pitchFamily="34" charset="0"/>
              </a:rPr>
              <a:t>FM Modulation In FM transmission, the frequency of the carrier signal is modulated to follow  the changing voltage level(amplitude) of the modulating signal.  The peak amplitude and phase of the carrier signal remain constant, but as the amplitude of the information signal changes, the frequency of the carrier changes correspondingly. The bandwidth of an audio signal (speech and music) broadcast in stereo is almost 15KHz. Each FM radio  station, therefore needs a minimum bandwidth of 150 KHZ. The FCC allows 200 KHz(0.2 MHz) for each station to provide some room for guard bands.FM stations are allowed carrier frequencies anywhere between 88 and 108 Mhz. Stations must be separated by atleast 200 KHz to keep their bandwidths from overlapping.</a:t>
            </a:r>
          </a:p>
        </p:txBody>
      </p:sp>
    </p:spTree>
    <p:extLst>
      <p:ext uri="{BB962C8B-B14F-4D97-AF65-F5344CB8AC3E}">
        <p14:creationId xmlns:p14="http://schemas.microsoft.com/office/powerpoint/2010/main" val="176188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1CA245-1BF8-4836-8044-FEDE9245444A}" type="slidenum">
              <a:rPr lang="en-US" altLang="en-US"/>
              <a:pPr/>
              <a:t>84</a:t>
            </a:fld>
            <a:endParaRPr lang="en-US" altLang="en-US"/>
          </a:p>
        </p:txBody>
      </p:sp>
      <p:sp>
        <p:nvSpPr>
          <p:cNvPr id="1344514" name="Rectangle 2"/>
          <p:cNvSpPr>
            <a:spLocks noGrp="1" noRot="1" noChangeAspect="1" noChangeArrowheads="1" noTextEdit="1"/>
          </p:cNvSpPr>
          <p:nvPr>
            <p:ph type="sldImg"/>
          </p:nvPr>
        </p:nvSpPr>
        <p:spPr>
          <a:ln/>
        </p:spPr>
      </p:sp>
      <p:sp>
        <p:nvSpPr>
          <p:cNvPr id="1344515" name="Rectangle 3"/>
          <p:cNvSpPr>
            <a:spLocks noGrp="1" noChangeArrowheads="1"/>
          </p:cNvSpPr>
          <p:nvPr>
            <p:ph type="body" idx="1"/>
          </p:nvPr>
        </p:nvSpPr>
        <p:spPr/>
        <p:txBody>
          <a:bodyPr/>
          <a:lstStyle/>
          <a:p>
            <a:r>
              <a:rPr lang="en-US" altLang="en-US"/>
              <a:t>Better noise immunity than AM</a:t>
            </a:r>
          </a:p>
        </p:txBody>
      </p:sp>
    </p:spTree>
    <p:extLst>
      <p:ext uri="{BB962C8B-B14F-4D97-AF65-F5344CB8AC3E}">
        <p14:creationId xmlns:p14="http://schemas.microsoft.com/office/powerpoint/2010/main" val="886704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C25543-5E7E-4322-8A45-E8E10978CC03}" type="slidenum">
              <a:rPr lang="en-US" altLang="en-US"/>
              <a:pPr/>
              <a:t>91</a:t>
            </a:fld>
            <a:endParaRPr lang="en-US" altLang="en-US"/>
          </a:p>
        </p:txBody>
      </p:sp>
      <p:sp>
        <p:nvSpPr>
          <p:cNvPr id="1352706" name="Rectangle 2"/>
          <p:cNvSpPr>
            <a:spLocks noGrp="1" noRot="1" noChangeAspect="1" noChangeArrowheads="1" noTextEdit="1"/>
          </p:cNvSpPr>
          <p:nvPr>
            <p:ph type="sldImg"/>
          </p:nvPr>
        </p:nvSpPr>
        <p:spPr>
          <a:xfrm>
            <a:off x="393700" y="692150"/>
            <a:ext cx="6070600" cy="3414713"/>
          </a:xfrm>
          <a:ln/>
        </p:spPr>
      </p:sp>
      <p:sp>
        <p:nvSpPr>
          <p:cNvPr id="1352707" name="Rectangle 3"/>
          <p:cNvSpPr>
            <a:spLocks noGrp="1" noChangeArrowheads="1"/>
          </p:cNvSpPr>
          <p:nvPr>
            <p:ph type="body" idx="1"/>
          </p:nvPr>
        </p:nvSpPr>
        <p:spPr>
          <a:xfrm>
            <a:off x="914400" y="4344988"/>
            <a:ext cx="5029200" cy="4114800"/>
          </a:xfrm>
        </p:spPr>
        <p:txBody>
          <a:bodyPr lIns="90681" tIns="45341" rIns="90681" bIns="45341"/>
          <a:lstStyle/>
          <a:p>
            <a:pPr defTabSz="1039813"/>
            <a:endParaRPr lang="en-US" altLang="en-US"/>
          </a:p>
        </p:txBody>
      </p:sp>
    </p:spTree>
    <p:extLst>
      <p:ext uri="{BB962C8B-B14F-4D97-AF65-F5344CB8AC3E}">
        <p14:creationId xmlns:p14="http://schemas.microsoft.com/office/powerpoint/2010/main" val="279006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459255-1F4C-4FBA-8F47-8A3C298A03E2}" type="slidenum">
              <a:rPr lang="en-US" altLang="en-US">
                <a:latin typeface="Times New Roman" panose="02020603050405020304" pitchFamily="18" charset="0"/>
              </a:rPr>
              <a:pPr/>
              <a:t>92</a:t>
            </a:fld>
            <a:endParaRPr lang="en-US" altLang="en-US">
              <a:latin typeface="Times New Roman" panose="02020603050405020304" pitchFamily="18" charset="0"/>
            </a:endParaRPr>
          </a:p>
        </p:txBody>
      </p:sp>
      <p:sp>
        <p:nvSpPr>
          <p:cNvPr id="6147" name="Rectangle 1026"/>
          <p:cNvSpPr>
            <a:spLocks noGrp="1" noRot="1" noChangeAspect="1" noChangeArrowheads="1" noTextEdit="1"/>
          </p:cNvSpPr>
          <p:nvPr>
            <p:ph type="sldImg"/>
          </p:nvPr>
        </p:nvSpPr>
        <p:spPr>
          <a:ln/>
        </p:spPr>
      </p:sp>
      <p:sp>
        <p:nvSpPr>
          <p:cNvPr id="6148" name="Rectangle 1027"/>
          <p:cNvSpPr>
            <a:spLocks noGrp="1" noChangeArrowheads="1"/>
          </p:cNvSpPr>
          <p:nvPr>
            <p:ph type="body" idx="1"/>
          </p:nvPr>
        </p:nvSpPr>
        <p:spPr>
          <a:noFill/>
        </p:spPr>
        <p:txBody>
          <a:bodyPr/>
          <a:lstStyle/>
          <a:p>
            <a:endParaRPr lang="en-US" altLang="en-US" sz="1800" smtClean="0"/>
          </a:p>
        </p:txBody>
      </p:sp>
    </p:spTree>
    <p:extLst>
      <p:ext uri="{BB962C8B-B14F-4D97-AF65-F5344CB8AC3E}">
        <p14:creationId xmlns:p14="http://schemas.microsoft.com/office/powerpoint/2010/main" val="3726766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9C7DCD-6CED-402A-94DC-D88D6D075231}" type="slidenum">
              <a:rPr lang="en-US" altLang="en-US">
                <a:latin typeface="Times New Roman" panose="02020603050405020304" pitchFamily="18" charset="0"/>
              </a:rPr>
              <a:pPr/>
              <a:t>95</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a:spcBef>
                <a:spcPts val="500"/>
              </a:spcBef>
              <a:spcAft>
                <a:spcPts val="500"/>
              </a:spcAft>
            </a:pPr>
            <a:r>
              <a:rPr lang="en-US" altLang="en-US" sz="800" smtClean="0">
                <a:latin typeface="Arial" panose="020B0604020202020204" pitchFamily="34" charset="0"/>
              </a:rPr>
              <a:t>Multiplexing is used to reduce transmission costs - several channels along the same route share the same transmission medium, such as optical fibre</a:t>
            </a:r>
          </a:p>
          <a:p>
            <a:r>
              <a:rPr lang="en-US" altLang="en-US" smtClean="0"/>
              <a:t>By the way, why is multiplexing required ? </a:t>
            </a:r>
          </a:p>
          <a:p>
            <a:r>
              <a:rPr lang="en-US" altLang="en-US" smtClean="0"/>
              <a:t>	Explain concept of sharing and how to use shared medium ?</a:t>
            </a:r>
          </a:p>
        </p:txBody>
      </p:sp>
    </p:spTree>
    <p:extLst>
      <p:ext uri="{BB962C8B-B14F-4D97-AF65-F5344CB8AC3E}">
        <p14:creationId xmlns:p14="http://schemas.microsoft.com/office/powerpoint/2010/main" val="3612262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E8366D-521E-436F-87F3-F067CB4C9893}" type="slidenum">
              <a:rPr lang="en-US" altLang="en-US">
                <a:latin typeface="Times New Roman" panose="02020603050405020304" pitchFamily="18" charset="0"/>
              </a:rPr>
              <a:pPr/>
              <a:t>96</a:t>
            </a:fld>
            <a:endParaRPr lang="en-US" altLang="en-US">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r>
              <a:rPr lang="en-US" altLang="en-US" smtClean="0"/>
              <a:t>Separation of the whole spectrum into smaller frequency bands</a:t>
            </a:r>
          </a:p>
          <a:p>
            <a:r>
              <a:rPr lang="en-US" altLang="en-US" smtClean="0"/>
              <a:t>A channel gets a certain band of the spectrum for the whole time</a:t>
            </a:r>
          </a:p>
        </p:txBody>
      </p:sp>
    </p:spTree>
    <p:extLst>
      <p:ext uri="{BB962C8B-B14F-4D97-AF65-F5344CB8AC3E}">
        <p14:creationId xmlns:p14="http://schemas.microsoft.com/office/powerpoint/2010/main" val="124953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97CFDB-FF1D-4E03-8BDE-98045893E581}" type="slidenum">
              <a:rPr lang="en-US" altLang="en-US" smtClean="0">
                <a:latin typeface="Times New Roman" panose="02020603050405020304" pitchFamily="18" charset="0"/>
              </a:rPr>
              <a:pPr/>
              <a:t>10</a:t>
            </a:fld>
            <a:endParaRPr lang="en-US" altLang="en-US" smtClean="0">
              <a:latin typeface="Times New Roman" panose="02020603050405020304" pitchFamily="18" charset="0"/>
            </a:endParaRPr>
          </a:p>
        </p:txBody>
      </p:sp>
      <p:sp>
        <p:nvSpPr>
          <p:cNvPr id="6147" name="Rectangle 4098"/>
          <p:cNvSpPr>
            <a:spLocks noGrp="1" noRot="1" noChangeAspect="1" noChangeArrowheads="1" noTextEdit="1"/>
          </p:cNvSpPr>
          <p:nvPr>
            <p:ph type="sldImg"/>
          </p:nvPr>
        </p:nvSpPr>
        <p:spPr>
          <a:ln/>
        </p:spPr>
      </p:sp>
      <p:sp>
        <p:nvSpPr>
          <p:cNvPr id="6148" name="Rectangle 4099"/>
          <p:cNvSpPr>
            <a:spLocks noGrp="1" noChangeArrowheads="1"/>
          </p:cNvSpPr>
          <p:nvPr>
            <p:ph type="body" idx="1"/>
          </p:nvPr>
        </p:nvSpPr>
        <p:spPr>
          <a:noFill/>
        </p:spPr>
        <p:txBody>
          <a:bodyPr/>
          <a:lstStyle/>
          <a:p>
            <a:r>
              <a:rPr lang="en-US" altLang="en-US" smtClean="0"/>
              <a:t>Let’s start with PSTN Introduction..By the way PSTN stands for Public switch telephone network</a:t>
            </a:r>
          </a:p>
          <a:p>
            <a:endParaRPr lang="en-US" altLang="en-US" smtClean="0"/>
          </a:p>
        </p:txBody>
      </p:sp>
    </p:spTree>
    <p:extLst>
      <p:ext uri="{BB962C8B-B14F-4D97-AF65-F5344CB8AC3E}">
        <p14:creationId xmlns:p14="http://schemas.microsoft.com/office/powerpoint/2010/main" val="3401746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857688-E32D-4064-A6C9-59F0A1517408}" type="slidenum">
              <a:rPr lang="en-US" altLang="en-US">
                <a:latin typeface="Times New Roman" panose="02020603050405020304" pitchFamily="18" charset="0"/>
              </a:rPr>
              <a:pPr/>
              <a:t>98</a:t>
            </a:fld>
            <a:endParaRPr lang="en-US" altLang="en-US">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r>
              <a:rPr lang="en-US" altLang="en-US" smtClean="0"/>
              <a:t>Analogy is : Express high way with lanes where is multiple cars are going simultaneously…In a sense, here bandwidth of road is divided..</a:t>
            </a:r>
          </a:p>
        </p:txBody>
      </p:sp>
    </p:spTree>
    <p:extLst>
      <p:ext uri="{BB962C8B-B14F-4D97-AF65-F5344CB8AC3E}">
        <p14:creationId xmlns:p14="http://schemas.microsoft.com/office/powerpoint/2010/main" val="153301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58AD24-E9EC-437C-B6AB-962A9EB03E03}" type="slidenum">
              <a:rPr lang="en-US" altLang="en-US">
                <a:latin typeface="Times New Roman" panose="02020603050405020304" pitchFamily="18" charset="0"/>
              </a:rPr>
              <a:pPr/>
              <a:t>101</a:t>
            </a:fld>
            <a:endParaRPr lang="en-US" altLang="en-US">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r>
              <a:rPr lang="en-US" altLang="en-US" smtClean="0">
                <a:solidFill>
                  <a:srgbClr val="3C5658"/>
                </a:solidFill>
              </a:rPr>
              <a:t>Advantages</a:t>
            </a:r>
          </a:p>
          <a:p>
            <a:pPr lvl="1"/>
            <a:r>
              <a:rPr lang="en-US" altLang="en-US" smtClean="0">
                <a:solidFill>
                  <a:srgbClr val="3C5658"/>
                </a:solidFill>
              </a:rPr>
              <a:t>only one carrier in the medium at any time </a:t>
            </a:r>
          </a:p>
          <a:p>
            <a:pPr lvl="1"/>
            <a:r>
              <a:rPr lang="en-US" altLang="en-US" smtClean="0">
                <a:solidFill>
                  <a:srgbClr val="3C5658"/>
                </a:solidFill>
              </a:rPr>
              <a:t>throughput high even for many users</a:t>
            </a:r>
          </a:p>
          <a:p>
            <a:endParaRPr lang="en-US" altLang="en-US" smtClean="0">
              <a:solidFill>
                <a:srgbClr val="3C5658"/>
              </a:solidFill>
            </a:endParaRPr>
          </a:p>
          <a:p>
            <a:r>
              <a:rPr lang="en-US" altLang="en-US" smtClean="0">
                <a:solidFill>
                  <a:srgbClr val="3C5658"/>
                </a:solidFill>
              </a:rPr>
              <a:t>Disadvantages</a:t>
            </a:r>
          </a:p>
          <a:p>
            <a:pPr lvl="1"/>
            <a:r>
              <a:rPr lang="en-US" altLang="en-US" smtClean="0">
                <a:solidFill>
                  <a:srgbClr val="3C5658"/>
                </a:solidFill>
              </a:rPr>
              <a:t>precise synchronization necessary</a:t>
            </a:r>
          </a:p>
          <a:p>
            <a:pPr lvl="1"/>
            <a:r>
              <a:rPr lang="en-US" altLang="en-US" smtClean="0">
                <a:solidFill>
                  <a:srgbClr val="3C5658"/>
                </a:solidFill>
              </a:rPr>
              <a:t>Wastage of bandwidth of if nothing present at that timeslot</a:t>
            </a:r>
          </a:p>
          <a:p>
            <a:endParaRPr lang="en-US" altLang="en-US" smtClean="0">
              <a:solidFill>
                <a:srgbClr val="3C5658"/>
              </a:solidFill>
            </a:endParaRPr>
          </a:p>
          <a:p>
            <a:r>
              <a:rPr lang="en-US" altLang="en-US" smtClean="0">
                <a:solidFill>
                  <a:srgbClr val="3C5658"/>
                </a:solidFill>
              </a:rPr>
              <a:t>Applications</a:t>
            </a:r>
          </a:p>
          <a:p>
            <a:pPr lvl="1"/>
            <a:r>
              <a:rPr lang="en-US" altLang="en-US" smtClean="0">
                <a:solidFill>
                  <a:srgbClr val="3C5658"/>
                </a:solidFill>
              </a:rPr>
              <a:t>Telephony</a:t>
            </a:r>
          </a:p>
        </p:txBody>
      </p:sp>
    </p:spTree>
    <p:extLst>
      <p:ext uri="{BB962C8B-B14F-4D97-AF65-F5344CB8AC3E}">
        <p14:creationId xmlns:p14="http://schemas.microsoft.com/office/powerpoint/2010/main" val="3223737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342B65-54CE-49E3-9B68-51A0B561AA23}" type="slidenum">
              <a:rPr lang="en-US" altLang="en-US">
                <a:latin typeface="Times New Roman" panose="02020603050405020304" pitchFamily="18" charset="0"/>
              </a:rPr>
              <a:pPr/>
              <a:t>104</a:t>
            </a:fld>
            <a:endParaRPr lang="en-US" altLang="en-US">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r>
              <a:rPr lang="en-US" altLang="en-US" smtClean="0"/>
              <a:t>The NA &amp; Europeans decided on 2 different compression techniques base on </a:t>
            </a:r>
            <a:r>
              <a:rPr lang="el-GR" altLang="en-US" smtClean="0">
                <a:cs typeface="Times New Roman" panose="02020603050405020304" pitchFamily="18" charset="0"/>
              </a:rPr>
              <a:t>μ</a:t>
            </a:r>
            <a:r>
              <a:rPr lang="en-US" altLang="en-US" smtClean="0">
                <a:cs typeface="Times New Roman" panose="02020603050405020304" pitchFamily="18" charset="0"/>
              </a:rPr>
              <a:t>-Law &amp; A-law respectively.</a:t>
            </a:r>
          </a:p>
          <a:p>
            <a:r>
              <a:rPr lang="en-US" altLang="en-US" smtClean="0">
                <a:cs typeface="Times New Roman" panose="02020603050405020304" pitchFamily="18" charset="0"/>
              </a:rPr>
              <a:t>This led to 2 different incompatible PCM systems throughout the world.</a:t>
            </a:r>
            <a:endParaRPr lang="el-GR" altLang="en-US" smtClean="0">
              <a:cs typeface="Times New Roman" panose="02020603050405020304" pitchFamily="18" charset="0"/>
            </a:endParaRPr>
          </a:p>
        </p:txBody>
      </p:sp>
    </p:spTree>
    <p:extLst>
      <p:ext uri="{BB962C8B-B14F-4D97-AF65-F5344CB8AC3E}">
        <p14:creationId xmlns:p14="http://schemas.microsoft.com/office/powerpoint/2010/main" val="3350722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470121-0ABE-47F8-8FD8-3BCBD9BFBFA3}" type="slidenum">
              <a:rPr lang="en-US" altLang="en-US">
                <a:latin typeface="Times New Roman" panose="02020603050405020304" pitchFamily="18" charset="0"/>
              </a:rPr>
              <a:pPr/>
              <a:t>106</a:t>
            </a:fld>
            <a:endParaRPr lang="en-US" altLang="en-US">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r>
              <a:rPr lang="en-US" altLang="en-US" sz="800" smtClean="0">
                <a:latin typeface="Arial" panose="020B0604020202020204" pitchFamily="34" charset="0"/>
              </a:rPr>
              <a:t>Now one question that often comes up at this point is T1,  and  DS1. It is known that  they both operate at 1.5 Mb/s, so they say, "Well, what's the difference between the two? Why do I need two words to mean the same thing?” It turns out that they are oftentimes confused, or oftentimes used interchangeably; but there is a difference between them, that if you use them properly, you can avoid some confusion. </a:t>
            </a:r>
          </a:p>
          <a:p>
            <a:r>
              <a:rPr lang="en-US" altLang="en-US" sz="800" smtClean="0">
                <a:latin typeface="Arial" panose="020B0604020202020204" pitchFamily="34" charset="0"/>
              </a:rPr>
              <a:t>T1 refers to the physical transport facility. So, for example, T1 is  the connectors, the cabling, the repeater spacing—all the things you need to electrically send the signal at 1.5 Mb/s over twisted wire pair. So we're sending this 1.544 million b/s signal over twisted wire pair using T1 electronics. </a:t>
            </a:r>
          </a:p>
          <a:p>
            <a:r>
              <a:rPr lang="en-US" altLang="en-US" sz="800" smtClean="0">
                <a:latin typeface="Arial" panose="020B0604020202020204" pitchFamily="34" charset="0"/>
              </a:rPr>
              <a:t>Digital Signal Level 1(DS1), is a particular signal format operating at that same 1.5 Mb/s rate. So DS1defines things like the pulse shapes and their spacing, and the framing format and channelization. So in essence,  T1 Carrier defines the electrical system to carry the signal; DS1 defines the actual signal</a:t>
            </a:r>
            <a:r>
              <a:rPr lang="en-US" altLang="en-US" sz="800" u="sng" smtClean="0">
                <a:solidFill>
                  <a:srgbClr val="0000FF"/>
                </a:solidFill>
                <a:latin typeface="Arial" panose="020B0604020202020204" pitchFamily="34" charset="0"/>
                <a:hlinkClick r:id="rId3"/>
              </a:rPr>
              <a:t>l</a:t>
            </a:r>
            <a:r>
              <a:rPr lang="en-US" altLang="en-US" sz="800" smtClean="0">
                <a:latin typeface="Arial" panose="020B0604020202020204" pitchFamily="34" charset="0"/>
              </a:rPr>
              <a:t>. Where you start seeing differences is, for example, a T1 line operating at 1.5 Mb/s, carry a signal format other than a DS1. Similarly, a DS1 signal can be carried  on physical facilities other than aT1; for example, over a radio link. </a:t>
            </a:r>
          </a:p>
          <a:p>
            <a:r>
              <a:rPr lang="en-US" altLang="en-US" sz="800" smtClean="0">
                <a:latin typeface="Arial" panose="020B0604020202020204" pitchFamily="34" charset="0"/>
              </a:rPr>
              <a:t>Also, as I go up to the transmission hierarchy— a DS3 carries 28DS1 signals, but it's not carrying any T1s because a T1 is a physical facility . So for a DS3 (which is carried on a T3, by the way) I could have coming in 28 T1s, each of those 28 T1s, is carrying a DS1 signal. I take those DS1 signals off of the T1s, multiplex them together to form a DS3 signal that we'll then carry on a T3. </a:t>
            </a:r>
          </a:p>
          <a:p>
            <a:r>
              <a:rPr lang="en-US" altLang="en-US" sz="800" smtClean="0">
                <a:latin typeface="Arial" panose="020B0604020202020204" pitchFamily="34" charset="0"/>
              </a:rPr>
              <a:t>So the T is the physical facility and its implementation; the DS is the actual signal format that you're carrying. The DS will go on other kinds of physical facilities; the T is a fixed type of physical facility.</a:t>
            </a:r>
          </a:p>
          <a:p>
            <a:endParaRPr lang="en-US" altLang="en-US" sz="800" smtClean="0">
              <a:latin typeface="Arial" panose="020B0604020202020204" pitchFamily="34" charset="0"/>
            </a:endParaRPr>
          </a:p>
          <a:p>
            <a:endParaRPr lang="en-US" altLang="en-US" smtClean="0"/>
          </a:p>
        </p:txBody>
      </p:sp>
    </p:spTree>
    <p:extLst>
      <p:ext uri="{BB962C8B-B14F-4D97-AF65-F5344CB8AC3E}">
        <p14:creationId xmlns:p14="http://schemas.microsoft.com/office/powerpoint/2010/main" val="1928201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33815-341D-4954-A6D3-E50894EBADA5}" type="slidenum">
              <a:rPr lang="en-US" altLang="en-US">
                <a:latin typeface="Times New Roman" panose="02020603050405020304" pitchFamily="18" charset="0"/>
              </a:rPr>
              <a:pPr/>
              <a:t>107</a:t>
            </a:fld>
            <a:endParaRPr lang="en-US" altLang="en-US">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r>
              <a:rPr lang="en-US" altLang="en-US" smtClean="0"/>
              <a:t>End of the session…</a:t>
            </a:r>
          </a:p>
        </p:txBody>
      </p:sp>
    </p:spTree>
    <p:extLst>
      <p:ext uri="{BB962C8B-B14F-4D97-AF65-F5344CB8AC3E}">
        <p14:creationId xmlns:p14="http://schemas.microsoft.com/office/powerpoint/2010/main" val="412438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93D9E8-DCC3-4FA2-9EC3-F36606B4ECD0}" type="slidenum">
              <a:rPr lang="en-US" altLang="en-US">
                <a:latin typeface="Times New Roman" panose="02020603050405020304" pitchFamily="18" charset="0"/>
              </a:rPr>
              <a:pPr/>
              <a:t>109</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xfrm>
            <a:off x="393700" y="692150"/>
            <a:ext cx="6070600" cy="3414713"/>
          </a:xfrm>
          <a:solidFill>
            <a:srgbClr val="FFFFFF"/>
          </a:solidFill>
          <a:ln/>
        </p:spPr>
      </p:sp>
      <p:sp>
        <p:nvSpPr>
          <p:cNvPr id="31748" name="Rectangle 3"/>
          <p:cNvSpPr>
            <a:spLocks noGrp="1" noChangeArrowheads="1"/>
          </p:cNvSpPr>
          <p:nvPr>
            <p:ph type="body" idx="1"/>
          </p:nvPr>
        </p:nvSpPr>
        <p:spPr>
          <a:xfrm>
            <a:off x="914400" y="4344988"/>
            <a:ext cx="5029200" cy="4114800"/>
          </a:xfrm>
          <a:solidFill>
            <a:srgbClr val="FFFFFF"/>
          </a:solidFill>
          <a:ln>
            <a:solidFill>
              <a:srgbClr val="000000"/>
            </a:solidFill>
            <a:miter lim="800000"/>
            <a:headEnd/>
            <a:tailEnd/>
          </a:ln>
        </p:spPr>
        <p:txBody>
          <a:bodyPr lIns="90681" tIns="45341" rIns="90681" bIns="45341"/>
          <a:lstStyle/>
          <a:p>
            <a:pPr defTabSz="1039813"/>
            <a:endParaRPr lang="en-US" altLang="en-US" smtClean="0"/>
          </a:p>
        </p:txBody>
      </p:sp>
    </p:spTree>
    <p:extLst>
      <p:ext uri="{BB962C8B-B14F-4D97-AF65-F5344CB8AC3E}">
        <p14:creationId xmlns:p14="http://schemas.microsoft.com/office/powerpoint/2010/main" val="524132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9EF2B6-3A48-4087-BBF0-1BF49EB75E34}" type="slidenum">
              <a:rPr lang="en-US" altLang="en-US" smtClean="0">
                <a:latin typeface="Times New Roman" panose="02020603050405020304" pitchFamily="18" charset="0"/>
              </a:rPr>
              <a:pPr/>
              <a:t>110</a:t>
            </a:fld>
            <a:endParaRPr lang="en-US" altLang="en-US"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r>
              <a:rPr lang="en-US" altLang="en-US" sz="1800" smtClean="0"/>
              <a:t>Let’s begin with another module called ‘PSTN Switching’…</a:t>
            </a:r>
          </a:p>
        </p:txBody>
      </p:sp>
    </p:spTree>
    <p:extLst>
      <p:ext uri="{BB962C8B-B14F-4D97-AF65-F5344CB8AC3E}">
        <p14:creationId xmlns:p14="http://schemas.microsoft.com/office/powerpoint/2010/main" val="2775858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88D71A-444F-4868-BB9B-2AD7038EDDE6}" type="slidenum">
              <a:rPr lang="en-US" altLang="en-US" smtClean="0">
                <a:latin typeface="Times New Roman" panose="02020603050405020304" pitchFamily="18" charset="0"/>
              </a:rPr>
              <a:pPr/>
              <a:t>113</a:t>
            </a:fld>
            <a:endParaRPr lang="en-US" altLang="en-US"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r>
              <a:rPr lang="en-US" altLang="en-US" smtClean="0"/>
              <a:t>Here is a classical ITU-T definition of switching…</a:t>
            </a:r>
          </a:p>
        </p:txBody>
      </p:sp>
    </p:spTree>
    <p:extLst>
      <p:ext uri="{BB962C8B-B14F-4D97-AF65-F5344CB8AC3E}">
        <p14:creationId xmlns:p14="http://schemas.microsoft.com/office/powerpoint/2010/main" val="1418938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5C3AC3-C138-4A34-B6D3-8DC73A5B892B}" type="slidenum">
              <a:rPr lang="en-US" altLang="en-US" smtClean="0">
                <a:latin typeface="Times New Roman" panose="02020603050405020304" pitchFamily="18" charset="0"/>
              </a:rPr>
              <a:pPr/>
              <a:t>114</a:t>
            </a:fld>
            <a:endParaRPr lang="en-US" altLang="en-US" smtClean="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r>
              <a:rPr lang="en-US" altLang="en-US" smtClean="0"/>
              <a:t>PSTN uses circuit switching where as computer network uses packet switching. Let’s understand , What is meant by circuit switching.</a:t>
            </a:r>
          </a:p>
          <a:p>
            <a:r>
              <a:rPr lang="en-US" altLang="en-US" smtClean="0"/>
              <a:t>Circuit switching creates a direct physical connection between two devices. By moving the lever of the switches , any telephone on the left side can be connected to any telephone on the right side. To be very specific and perfect , circuit switching reserves resources between end to end entities. Resource in PSTN context is a time slot. </a:t>
            </a:r>
          </a:p>
          <a:p>
            <a:r>
              <a:rPr lang="en-US" altLang="en-US" smtClean="0"/>
              <a:t>Circuit switch is a device with n inputs and m outputs that creates a temporary connection between input link and output link. The number of inputs does not have to match with number of outputs. </a:t>
            </a:r>
          </a:p>
          <a:p>
            <a:r>
              <a:rPr lang="en-US" altLang="en-US" smtClean="0"/>
              <a:t>Circuit switching today either use either of two technologies : Space division switches OR time division switches. </a:t>
            </a:r>
          </a:p>
        </p:txBody>
      </p:sp>
    </p:spTree>
    <p:extLst>
      <p:ext uri="{BB962C8B-B14F-4D97-AF65-F5344CB8AC3E}">
        <p14:creationId xmlns:p14="http://schemas.microsoft.com/office/powerpoint/2010/main" val="1810827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40D7F0-98DF-43F6-B8EB-039D4D6D5648}" type="slidenum">
              <a:rPr lang="en-US" altLang="en-US" smtClean="0">
                <a:latin typeface="Times New Roman" panose="02020603050405020304" pitchFamily="18" charset="0"/>
              </a:rPr>
              <a:pPr/>
              <a:t>115</a:t>
            </a:fld>
            <a:endParaRPr lang="en-US" altLang="en-US" smtClean="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marL="228600" indent="-228600"/>
            <a:r>
              <a:rPr lang="en-US" altLang="en-US" smtClean="0"/>
              <a:t>Switch …Device that sets up a communication path on demand and tears it down when it is no longer needed</a:t>
            </a:r>
            <a:br>
              <a:rPr lang="en-US" altLang="en-US" smtClean="0"/>
            </a:br>
            <a:endParaRPr lang="en-US" altLang="en-US" smtClean="0"/>
          </a:p>
          <a:p>
            <a:pPr marL="228600" indent="-228600"/>
            <a:r>
              <a:rPr lang="en-US" altLang="en-US" smtClean="0"/>
              <a:t>The switching systems can be classified into three categories;</a:t>
            </a:r>
          </a:p>
          <a:p>
            <a:pPr marL="228600" indent="-228600"/>
            <a:r>
              <a:rPr lang="en-US" altLang="en-US" smtClean="0"/>
              <a:t>Manual  - where all operation was manual</a:t>
            </a:r>
          </a:p>
          <a:p>
            <a:pPr marL="228600" indent="-228600"/>
            <a:r>
              <a:rPr lang="en-US" altLang="en-US" smtClean="0"/>
              <a:t>Analog  - where operation was automatic but information transfer was analog</a:t>
            </a:r>
          </a:p>
          <a:p>
            <a:pPr marL="228600" indent="-228600"/>
            <a:r>
              <a:rPr lang="en-US" altLang="en-US" smtClean="0"/>
              <a:t>Digital switches where operation was automatic and information transfer was digital.</a:t>
            </a:r>
          </a:p>
        </p:txBody>
      </p:sp>
    </p:spTree>
    <p:extLst>
      <p:ext uri="{BB962C8B-B14F-4D97-AF65-F5344CB8AC3E}">
        <p14:creationId xmlns:p14="http://schemas.microsoft.com/office/powerpoint/2010/main" val="278996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C52951-0E9B-4FDC-8E61-F3331E0E623C}" type="slidenum">
              <a:rPr lang="en-US" altLang="en-US" smtClean="0">
                <a:latin typeface="Times New Roman" panose="02020603050405020304" pitchFamily="18" charset="0"/>
              </a:rPr>
              <a:pPr/>
              <a:t>13</a:t>
            </a:fld>
            <a:endParaRPr lang="en-US" altLang="en-US"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r>
              <a:rPr lang="en-US" altLang="en-US" smtClean="0"/>
              <a:t>Telecommunication evolution</a:t>
            </a:r>
          </a:p>
          <a:p>
            <a:r>
              <a:rPr lang="en-US" altLang="en-US" smtClean="0"/>
              <a:t>Meaning of Tele happens to be far , so it is far or distance communication…</a:t>
            </a:r>
          </a:p>
          <a:p>
            <a:r>
              <a:rPr lang="en-US" altLang="en-US" smtClean="0"/>
              <a:t>Again in the today’s context there is no really no meaning for word ‘FAR’ goes. Nevertheless, I will not be surprised if communication crosses galaxies and planets in the days to come…we may find an address of website like … www.google.nr.milkiway </a:t>
            </a:r>
          </a:p>
          <a:p>
            <a:r>
              <a:rPr lang="en-US" altLang="en-US" smtClean="0"/>
              <a:t>Shown in front are some modes of communication like Telephony, fax, video conference , email etc….</a:t>
            </a:r>
          </a:p>
          <a:p>
            <a:r>
              <a:rPr lang="en-US" altLang="en-US" smtClean="0"/>
              <a:t>Of left side we have a typical Postal mail service …</a:t>
            </a:r>
          </a:p>
          <a:p>
            <a:r>
              <a:rPr lang="en-US" altLang="en-US" smtClean="0"/>
              <a:t>Let’s move on further…</a:t>
            </a:r>
          </a:p>
        </p:txBody>
      </p:sp>
    </p:spTree>
    <p:extLst>
      <p:ext uri="{BB962C8B-B14F-4D97-AF65-F5344CB8AC3E}">
        <p14:creationId xmlns:p14="http://schemas.microsoft.com/office/powerpoint/2010/main" val="1292639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6B77411-5781-46A4-A339-47A0683AAC46}" type="slidenum">
              <a:rPr lang="en-US" altLang="en-US" smtClean="0">
                <a:latin typeface="Times New Roman" panose="02020603050405020304" pitchFamily="18" charset="0"/>
              </a:rPr>
              <a:pPr/>
              <a:t>116</a:t>
            </a:fld>
            <a:endParaRPr lang="en-US" altLang="en-US"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685800" y="4343400"/>
            <a:ext cx="5486400" cy="4114800"/>
          </a:xfrm>
          <a:noFill/>
        </p:spPr>
        <p:txBody>
          <a:bodyPr/>
          <a:lstStyle/>
          <a:p>
            <a:r>
              <a:rPr lang="en-US" altLang="en-US" smtClean="0"/>
              <a:t>Exchanges have undergone revolutionary change starting from Manual till today’s automatic electronic exchange/switch. </a:t>
            </a:r>
          </a:p>
          <a:p>
            <a:pPr>
              <a:spcBef>
                <a:spcPts val="500"/>
              </a:spcBef>
              <a:spcAft>
                <a:spcPts val="500"/>
              </a:spcAft>
            </a:pPr>
            <a:r>
              <a:rPr lang="en-US" altLang="en-US" b="1" smtClean="0"/>
              <a:t>Beginning of this revolution started with Manual exchange wherein all operations carried out  manually by human operators sitting in front of switch board especially dominated by women as seen in the figure.</a:t>
            </a:r>
          </a:p>
          <a:p>
            <a:pPr>
              <a:spcBef>
                <a:spcPts val="500"/>
              </a:spcBef>
              <a:spcAft>
                <a:spcPts val="500"/>
              </a:spcAft>
            </a:pPr>
            <a:r>
              <a:rPr lang="en-US" altLang="en-US" smtClean="0">
                <a:solidFill>
                  <a:srgbClr val="000000"/>
                </a:solidFill>
                <a:latin typeface="Verdana" panose="020B0604030504040204" pitchFamily="34" charset="0"/>
                <a:cs typeface="Times New Roman" panose="02020603050405020304" pitchFamily="18" charset="0"/>
              </a:rPr>
              <a:t>But as the subscriber densities increased the need for automatic exchange was felt and strowger was the one who invented first ever automatic exchange which replaced human operators. </a:t>
            </a:r>
            <a:endParaRPr lang="en-US" altLang="en-US" smtClean="0"/>
          </a:p>
          <a:p>
            <a:endParaRPr lang="en-US" altLang="en-US" smtClean="0"/>
          </a:p>
        </p:txBody>
      </p:sp>
    </p:spTree>
    <p:extLst>
      <p:ext uri="{BB962C8B-B14F-4D97-AF65-F5344CB8AC3E}">
        <p14:creationId xmlns:p14="http://schemas.microsoft.com/office/powerpoint/2010/main" val="2160161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5648C3-C212-4356-A7A2-4885EA130202}" type="slidenum">
              <a:rPr lang="en-US" altLang="en-US" smtClean="0">
                <a:latin typeface="Times New Roman" panose="02020603050405020304" pitchFamily="18" charset="0"/>
              </a:rPr>
              <a:pPr/>
              <a:t>117</a:t>
            </a:fld>
            <a:endParaRPr lang="en-US" altLang="en-US"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r>
              <a:rPr lang="en-US" altLang="en-US" sz="1000" smtClean="0"/>
              <a:t>The construction of strowger exchange involved two-motion selector</a:t>
            </a:r>
            <a:r>
              <a:rPr lang="en-US" altLang="en-US" sz="1400" smtClean="0"/>
              <a:t> as shown in the figure.  </a:t>
            </a:r>
          </a:p>
          <a:p>
            <a:r>
              <a:rPr lang="en-US" altLang="en-US" smtClean="0"/>
              <a:t>Selectors used are constructed using electromechanical rotary switches. </a:t>
            </a:r>
          </a:p>
          <a:p>
            <a:r>
              <a:rPr lang="en-US" altLang="en-US" smtClean="0">
                <a:latin typeface="Arial" panose="020B0604020202020204" pitchFamily="34" charset="0"/>
              </a:rPr>
              <a:t>Exchange transmitted sound in the form of analog signals.</a:t>
            </a:r>
          </a:p>
          <a:p>
            <a:r>
              <a:rPr lang="en-US" altLang="en-US" smtClean="0">
                <a:latin typeface="Arial" panose="020B0604020202020204" pitchFamily="34" charset="0"/>
              </a:rPr>
              <a:t>Since Strowger eliminated the operator, the calling customer must provide the pulses to drive the selector. </a:t>
            </a:r>
            <a:r>
              <a:rPr lang="en-US" altLang="en-US" b="1" smtClean="0">
                <a:latin typeface="Arial" panose="020B0604020202020204" pitchFamily="34" charset="0"/>
              </a:rPr>
              <a:t>The number of pulses in a train is equal to the digit value it represents except in the case of zero, which is represented by 10 pulses</a:t>
            </a:r>
            <a:r>
              <a:rPr lang="en-US" altLang="en-US" smtClean="0">
                <a:latin typeface="Arial" panose="020B0604020202020204" pitchFamily="34" charset="0"/>
              </a:rPr>
              <a:t>. </a:t>
            </a:r>
          </a:p>
          <a:p>
            <a:r>
              <a:rPr lang="en-US" altLang="en-US" smtClean="0">
                <a:latin typeface="Arial" panose="020B0604020202020204" pitchFamily="34" charset="0"/>
              </a:rPr>
              <a:t>Operation : </a:t>
            </a:r>
          </a:p>
          <a:p>
            <a:r>
              <a:rPr lang="en-US" altLang="en-US" smtClean="0"/>
              <a:t>When the digit 5 is dialed, five pulses are generated by the subscriber’s handset and transmitted to the strowger switch.</a:t>
            </a:r>
          </a:p>
          <a:p>
            <a:r>
              <a:rPr lang="en-US" altLang="en-US" smtClean="0"/>
              <a:t>The switch then steps to level 5. and then subscriber dialed 6 wherein switch steps horizontally for the second digit dialled which in this case is 6 and connection is established.</a:t>
            </a:r>
          </a:p>
        </p:txBody>
      </p:sp>
    </p:spTree>
    <p:extLst>
      <p:ext uri="{BB962C8B-B14F-4D97-AF65-F5344CB8AC3E}">
        <p14:creationId xmlns:p14="http://schemas.microsoft.com/office/powerpoint/2010/main" val="3892197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138D95-4089-4EB1-B0B8-9D678FACDA6D}" type="slidenum">
              <a:rPr lang="en-US" altLang="en-US" smtClean="0">
                <a:latin typeface="Times New Roman" panose="02020603050405020304" pitchFamily="18" charset="0"/>
              </a:rPr>
              <a:pPr/>
              <a:t>118</a:t>
            </a:fld>
            <a:endParaRPr lang="en-US" altLang="en-US" smtClean="0">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r>
              <a:rPr lang="en-US" altLang="en-US" smtClean="0"/>
              <a:t>Disadvantages</a:t>
            </a:r>
          </a:p>
          <a:p>
            <a:pPr lvl="1"/>
            <a:r>
              <a:rPr lang="en-US" altLang="en-US" smtClean="0"/>
              <a:t>Expensive relays</a:t>
            </a:r>
          </a:p>
          <a:p>
            <a:pPr lvl="1"/>
            <a:r>
              <a:rPr lang="en-US" altLang="en-US" smtClean="0"/>
              <a:t>Noise due to chattering of delays</a:t>
            </a:r>
          </a:p>
          <a:p>
            <a:pPr lvl="1"/>
            <a:r>
              <a:rPr lang="en-US" altLang="en-US" smtClean="0"/>
              <a:t>Limited capacity due to grid</a:t>
            </a:r>
          </a:p>
          <a:p>
            <a:pPr lvl="1"/>
            <a:endParaRPr lang="en-US" altLang="en-US" smtClean="0"/>
          </a:p>
          <a:p>
            <a:endParaRPr lang="en-US" altLang="en-US" smtClean="0"/>
          </a:p>
        </p:txBody>
      </p:sp>
    </p:spTree>
    <p:extLst>
      <p:ext uri="{BB962C8B-B14F-4D97-AF65-F5344CB8AC3E}">
        <p14:creationId xmlns:p14="http://schemas.microsoft.com/office/powerpoint/2010/main" val="33576069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4C509B-E85C-4DD6-8BAA-5F8D7083B161}" type="slidenum">
              <a:rPr lang="en-US" altLang="en-US" smtClean="0">
                <a:latin typeface="Times New Roman" panose="02020603050405020304" pitchFamily="18" charset="0"/>
              </a:rPr>
              <a:pPr/>
              <a:t>119</a:t>
            </a:fld>
            <a:endParaRPr lang="en-US" altLang="en-US" smtClean="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algn="just"/>
            <a:r>
              <a:rPr lang="en-US" altLang="en-US" b="1" smtClean="0">
                <a:solidFill>
                  <a:srgbClr val="000000"/>
                </a:solidFill>
                <a:latin typeface="Verdana" panose="020B0604030504040204" pitchFamily="34" charset="0"/>
                <a:cs typeface="Times New Roman" panose="02020603050405020304" pitchFamily="18" charset="0"/>
              </a:rPr>
              <a:t>Electronic Exchange or  </a:t>
            </a:r>
            <a:r>
              <a:rPr lang="en-US" altLang="en-US" smtClean="0">
                <a:solidFill>
                  <a:srgbClr val="000000"/>
                </a:solidFill>
                <a:latin typeface="Verdana" panose="020B0604030504040204" pitchFamily="34" charset="0"/>
                <a:cs typeface="Times New Roman" panose="02020603050405020304" pitchFamily="18" charset="0"/>
              </a:rPr>
              <a:t>Digital switches are the one where operation are automatic and information transfer was digital.</a:t>
            </a:r>
            <a:endParaRPr lang="en-US" altLang="en-US" smtClean="0">
              <a:cs typeface="Times New Roman" panose="02020603050405020304" pitchFamily="18" charset="0"/>
            </a:endParaRPr>
          </a:p>
          <a:p>
            <a:r>
              <a:rPr lang="en-US" altLang="en-US" smtClean="0"/>
              <a:t>Conversion of analog to digital and vice-varsa happens here. Information traversal between such exchanges in digital in nature. </a:t>
            </a:r>
          </a:p>
          <a:p>
            <a:r>
              <a:rPr lang="en-US" altLang="en-US" smtClean="0"/>
              <a:t>Typical advantages of these type of changes are :1) Faster call setup and tear down, 2) Optimum utilization of resources , 3) better quality and error control </a:t>
            </a:r>
          </a:p>
          <a:p>
            <a:endParaRPr lang="en-US" altLang="en-US" smtClean="0"/>
          </a:p>
          <a:p>
            <a:endParaRPr lang="en-US" altLang="en-US" smtClean="0"/>
          </a:p>
        </p:txBody>
      </p:sp>
    </p:spTree>
    <p:extLst>
      <p:ext uri="{BB962C8B-B14F-4D97-AF65-F5344CB8AC3E}">
        <p14:creationId xmlns:p14="http://schemas.microsoft.com/office/powerpoint/2010/main" val="2350017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D4CBA8-0A78-4DC5-B581-B493B269985F}" type="slidenum">
              <a:rPr lang="en-US" altLang="en-US" smtClean="0">
                <a:latin typeface="Times New Roman" panose="02020603050405020304" pitchFamily="18" charset="0"/>
              </a:rPr>
              <a:pPr/>
              <a:t>122</a:t>
            </a:fld>
            <a:endParaRPr lang="en-US" altLang="en-US" smtClean="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r>
              <a:rPr lang="en-US" altLang="en-US" smtClean="0"/>
              <a:t>Delete this slide…</a:t>
            </a:r>
          </a:p>
        </p:txBody>
      </p:sp>
    </p:spTree>
    <p:extLst>
      <p:ext uri="{BB962C8B-B14F-4D97-AF65-F5344CB8AC3E}">
        <p14:creationId xmlns:p14="http://schemas.microsoft.com/office/powerpoint/2010/main" val="3973462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9A2C93-80B3-4BA6-9629-9B9EF678BD68}" type="slidenum">
              <a:rPr lang="en-US" altLang="en-US" smtClean="0">
                <a:latin typeface="Times New Roman" panose="02020603050405020304" pitchFamily="18" charset="0"/>
              </a:rPr>
              <a:pPr/>
              <a:t>128</a:t>
            </a:fld>
            <a:endParaRPr lang="en-US" altLang="en-US" smtClean="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a:spcBef>
                <a:spcPts val="500"/>
              </a:spcBef>
              <a:spcAft>
                <a:spcPts val="500"/>
              </a:spcAft>
            </a:pPr>
            <a:r>
              <a:rPr lang="en-US" altLang="en-US" sz="800" b="1" smtClean="0">
                <a:latin typeface="Arial" panose="020B0604020202020204" pitchFamily="34" charset="0"/>
              </a:rPr>
              <a:t>PSTN nodes</a:t>
            </a:r>
          </a:p>
          <a:p>
            <a:pPr>
              <a:spcBef>
                <a:spcPts val="500"/>
              </a:spcBef>
              <a:spcAft>
                <a:spcPts val="500"/>
              </a:spcAft>
            </a:pPr>
            <a:r>
              <a:rPr lang="en-US" altLang="en-US" sz="800" smtClean="0">
                <a:latin typeface="Arial" panose="020B0604020202020204" pitchFamily="34" charset="0"/>
              </a:rPr>
              <a:t>PSTN nodes can be subdivided into three main categories: local exchanges, transit exchanges and international exchanges. Local exchanges are used for the connection of subscribers. Transit exchanges switch traffic within and between different geographical areas. International exchanges, and other gateway-type exchanges, switch traffic to telecommunications networks that belong to other operators.</a:t>
            </a:r>
          </a:p>
          <a:p>
            <a:endParaRPr lang="en-US" altLang="en-US" smtClean="0"/>
          </a:p>
          <a:p>
            <a:endParaRPr lang="en-US" altLang="en-US" smtClean="0"/>
          </a:p>
        </p:txBody>
      </p:sp>
    </p:spTree>
    <p:extLst>
      <p:ext uri="{BB962C8B-B14F-4D97-AF65-F5344CB8AC3E}">
        <p14:creationId xmlns:p14="http://schemas.microsoft.com/office/powerpoint/2010/main" val="27353962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7566B7-7280-49F1-B9AF-B1BCA266D910}" type="slidenum">
              <a:rPr lang="en-US" altLang="en-US" smtClean="0">
                <a:latin typeface="Times New Roman" panose="02020603050405020304" pitchFamily="18" charset="0"/>
              </a:rPr>
              <a:pPr/>
              <a:t>129</a:t>
            </a:fld>
            <a:endParaRPr lang="en-US" altLang="en-US" smtClean="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xfrm>
            <a:off x="393700" y="692150"/>
            <a:ext cx="6070600" cy="3416300"/>
          </a:xfrm>
          <a:ln/>
        </p:spPr>
      </p:sp>
      <p:sp>
        <p:nvSpPr>
          <p:cNvPr id="35844" name="Rectangle 3"/>
          <p:cNvSpPr>
            <a:spLocks noGrp="1" noChangeArrowheads="1"/>
          </p:cNvSpPr>
          <p:nvPr>
            <p:ph type="body" idx="1"/>
          </p:nvPr>
        </p:nvSpPr>
        <p:spPr>
          <a:noFill/>
        </p:spPr>
        <p:txBody>
          <a:bodyPr/>
          <a:lstStyle/>
          <a:p>
            <a:r>
              <a:rPr lang="en-US" altLang="en-US" smtClean="0"/>
              <a:t>This is another classification of exchange hierarchy. Theme is same names are changed. </a:t>
            </a:r>
          </a:p>
          <a:p>
            <a:r>
              <a:rPr lang="en-US" altLang="en-US" smtClean="0"/>
              <a:t>Basic Principle remains same. </a:t>
            </a:r>
          </a:p>
          <a:p>
            <a:r>
              <a:rPr lang="en-US" altLang="en-US" smtClean="0"/>
              <a:t>Higher is the level , higher is the load so is switching speed so is bandwidth requirement. </a:t>
            </a:r>
          </a:p>
        </p:txBody>
      </p:sp>
    </p:spTree>
    <p:extLst>
      <p:ext uri="{BB962C8B-B14F-4D97-AF65-F5344CB8AC3E}">
        <p14:creationId xmlns:p14="http://schemas.microsoft.com/office/powerpoint/2010/main" val="18937356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6F82F2-5DC5-4DE0-B78A-7D1942623041}" type="slidenum">
              <a:rPr lang="en-US" altLang="en-US">
                <a:latin typeface="Times New Roman" panose="02020603050405020304" pitchFamily="18" charset="0"/>
              </a:rPr>
              <a:pPr/>
              <a:t>137</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xfrm>
            <a:off x="-195263" y="685800"/>
            <a:ext cx="7124701" cy="4008438"/>
          </a:xfrm>
          <a:ln/>
        </p:spPr>
      </p:sp>
      <p:sp>
        <p:nvSpPr>
          <p:cNvPr id="10244" name="Rectangle 3"/>
          <p:cNvSpPr>
            <a:spLocks noGrp="1" noChangeArrowheads="1"/>
          </p:cNvSpPr>
          <p:nvPr>
            <p:ph type="body" idx="1"/>
          </p:nvPr>
        </p:nvSpPr>
        <p:spPr>
          <a:xfrm>
            <a:off x="420688" y="5240338"/>
            <a:ext cx="6100762" cy="3903662"/>
          </a:xfrm>
          <a:noFill/>
        </p:spPr>
        <p:txBody>
          <a:bodyPr/>
          <a:lstStyle/>
          <a:p>
            <a:pPr>
              <a:lnSpc>
                <a:spcPct val="130000"/>
              </a:lnSpc>
            </a:pPr>
            <a:r>
              <a:rPr lang="en-US" altLang="en-US" sz="1600" b="1" smtClean="0"/>
              <a:t>Supervisory</a:t>
            </a:r>
            <a:r>
              <a:rPr lang="en-US" altLang="en-US" sz="1600" smtClean="0"/>
              <a:t> Signals are from subscriber to initiate or terminate the call or to invoke the facility(offhook onhook) </a:t>
            </a:r>
          </a:p>
          <a:p>
            <a:pPr>
              <a:lnSpc>
                <a:spcPct val="130000"/>
              </a:lnSpc>
            </a:pPr>
            <a:r>
              <a:rPr lang="en-US" altLang="en-US" sz="1600" b="1" smtClean="0"/>
              <a:t>Information</a:t>
            </a:r>
            <a:r>
              <a:rPr lang="en-US" altLang="en-US" sz="1600" smtClean="0"/>
              <a:t> Signal is from exchange to subscriber indicating the progress of the call (tones)</a:t>
            </a:r>
          </a:p>
          <a:p>
            <a:pPr>
              <a:lnSpc>
                <a:spcPct val="130000"/>
              </a:lnSpc>
            </a:pPr>
            <a:r>
              <a:rPr lang="en-US" altLang="en-US" sz="1600" b="1" smtClean="0"/>
              <a:t>Address</a:t>
            </a:r>
            <a:r>
              <a:rPr lang="en-US" altLang="en-US" sz="1600" smtClean="0"/>
              <a:t> Signal from subscriber to exchange or between the exchanges gives the called party number of the facility (destination)</a:t>
            </a:r>
          </a:p>
          <a:p>
            <a:pPr>
              <a:lnSpc>
                <a:spcPct val="130000"/>
              </a:lnSpc>
            </a:pPr>
            <a:r>
              <a:rPr lang="en-US" altLang="en-US" sz="1600" b="1" smtClean="0"/>
              <a:t>Control</a:t>
            </a:r>
            <a:r>
              <a:rPr lang="en-US" altLang="en-US" sz="1600" smtClean="0"/>
              <a:t> Signal between switches to initiate or terminate the call.</a:t>
            </a:r>
          </a:p>
          <a:p>
            <a:pPr>
              <a:lnSpc>
                <a:spcPct val="130000"/>
              </a:lnSpc>
            </a:pPr>
            <a:r>
              <a:rPr lang="en-US" altLang="en-US" sz="1600" b="1" smtClean="0"/>
              <a:t>Alerting</a:t>
            </a:r>
            <a:r>
              <a:rPr lang="en-US" altLang="en-US" sz="1600" smtClean="0"/>
              <a:t> Signal from switch to subscriber indicating the arrival of the call.</a:t>
            </a:r>
          </a:p>
          <a:p>
            <a:endParaRPr lang="en-US" altLang="en-US" sz="1600" smtClean="0"/>
          </a:p>
        </p:txBody>
      </p:sp>
    </p:spTree>
    <p:extLst>
      <p:ext uri="{BB962C8B-B14F-4D97-AF65-F5344CB8AC3E}">
        <p14:creationId xmlns:p14="http://schemas.microsoft.com/office/powerpoint/2010/main" val="232512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87D7FE-EAF6-47A7-B82C-D2D5379FB26A}" type="slidenum">
              <a:rPr lang="en-US" altLang="en-US">
                <a:latin typeface="Times New Roman" panose="02020603050405020304" pitchFamily="18" charset="0"/>
              </a:rPr>
              <a:pPr/>
              <a:t>138</a:t>
            </a:fld>
            <a:endParaRPr lang="en-US" altLang="en-US">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r>
              <a:rPr lang="en-US" altLang="en-US" smtClean="0"/>
              <a:t>Dial tone , ring tone , off hook , on hook are couple of other examples of subscriber local loop signalling.</a:t>
            </a:r>
          </a:p>
        </p:txBody>
      </p:sp>
    </p:spTree>
    <p:extLst>
      <p:ext uri="{BB962C8B-B14F-4D97-AF65-F5344CB8AC3E}">
        <p14:creationId xmlns:p14="http://schemas.microsoft.com/office/powerpoint/2010/main" val="2947061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60F0DF-109F-4B02-960F-7A502A13BC2B}" type="slidenum">
              <a:rPr lang="en-US" altLang="en-US">
                <a:latin typeface="Times New Roman" panose="02020603050405020304" pitchFamily="18" charset="0"/>
              </a:rPr>
              <a:pPr/>
              <a:t>141</a:t>
            </a:fld>
            <a:endParaRPr lang="en-US" altLang="en-US">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r>
              <a:rPr lang="en-US" altLang="en-US" sz="1400" smtClean="0"/>
              <a:t>Signaling in circuit-switched networks</a:t>
            </a:r>
            <a:r>
              <a:rPr lang="en-US" altLang="en-US" sz="1600" smtClean="0"/>
              <a:t/>
            </a:r>
            <a:br>
              <a:rPr lang="en-US" altLang="en-US" sz="1600" smtClean="0"/>
            </a:br>
            <a:r>
              <a:rPr lang="en-US" altLang="en-US" sz="1600" smtClean="0"/>
              <a:t>- 	</a:t>
            </a:r>
            <a:r>
              <a:rPr lang="en-US" altLang="en-US" smtClean="0"/>
              <a:t>Old signaling systems may also use traffic channels for signaling</a:t>
            </a:r>
            <a:br>
              <a:rPr lang="en-US" altLang="en-US" smtClean="0"/>
            </a:br>
            <a:r>
              <a:rPr lang="en-GB" altLang="en-US" smtClean="0"/>
              <a:t>Signalling is slow</a:t>
            </a:r>
          </a:p>
          <a:p>
            <a:r>
              <a:rPr lang="en-GB" altLang="en-US" smtClean="0"/>
              <a:t>Information capacity is limited and used inefficiently</a:t>
            </a:r>
          </a:p>
          <a:p>
            <a:r>
              <a:rPr lang="en-GB" altLang="en-US" smtClean="0"/>
              <a:t>Limited or no capacity for non call-related information</a:t>
            </a:r>
          </a:p>
          <a:p>
            <a:r>
              <a:rPr lang="en-GB" altLang="en-US" smtClean="0"/>
              <a:t>Applies to telephony only - cannot cover new services</a:t>
            </a:r>
          </a:p>
          <a:p>
            <a:r>
              <a:rPr lang="en-GB" altLang="en-US" smtClean="0"/>
              <a:t>Signalling capacity reserved for the slot</a:t>
            </a:r>
          </a:p>
          <a:p>
            <a:pPr lvl="1"/>
            <a:endParaRPr lang="en-GB" altLang="en-US" smtClean="0"/>
          </a:p>
          <a:p>
            <a:pPr lvl="1"/>
            <a:endParaRPr lang="en-US" altLang="en-US" smtClean="0"/>
          </a:p>
        </p:txBody>
      </p:sp>
    </p:spTree>
    <p:extLst>
      <p:ext uri="{BB962C8B-B14F-4D97-AF65-F5344CB8AC3E}">
        <p14:creationId xmlns:p14="http://schemas.microsoft.com/office/powerpoint/2010/main" val="362409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6D1D91-2354-4283-82D2-C717DFBDE46C}" type="slidenum">
              <a:rPr lang="en-US" altLang="en-US" smtClean="0">
                <a:latin typeface="Times New Roman" panose="02020603050405020304" pitchFamily="18" charset="0"/>
              </a:rPr>
              <a:pPr/>
              <a:t>14</a:t>
            </a:fld>
            <a:endParaRPr lang="en-US" altLang="en-US" smtClean="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r>
              <a:rPr lang="en-US" altLang="en-US" smtClean="0"/>
              <a:t>Here are typical milestones achieved in the area of communication..yearwise</a:t>
            </a:r>
          </a:p>
          <a:p>
            <a:r>
              <a:rPr lang="en-US" altLang="en-US" smtClean="0"/>
              <a:t>1837: A major break throrugh …</a:t>
            </a:r>
            <a:r>
              <a:rPr lang="en-US" altLang="en-US" b="1" smtClean="0"/>
              <a:t>Samuel Morse </a:t>
            </a:r>
            <a:r>
              <a:rPr lang="en-US" altLang="en-US" smtClean="0"/>
              <a:t>invented </a:t>
            </a:r>
            <a:r>
              <a:rPr lang="en-US" altLang="en-US" b="1" smtClean="0"/>
              <a:t>telegraph…</a:t>
            </a:r>
            <a:r>
              <a:rPr lang="en-US" altLang="en-US" smtClean="0"/>
              <a:t>prior to that communication was in very very initial stage…In this mode of communication information or data was transferred as a morse code </a:t>
            </a:r>
          </a:p>
          <a:p>
            <a:r>
              <a:rPr lang="en-US" altLang="en-US" smtClean="0"/>
              <a:t>Year 1858.. This is the year where first ever transoceanic telegraph cable was laid </a:t>
            </a:r>
          </a:p>
          <a:p>
            <a:r>
              <a:rPr lang="en-US" altLang="en-US" smtClean="0"/>
              <a:t>Again a major break though in year 1876: </a:t>
            </a:r>
            <a:r>
              <a:rPr lang="en-US" altLang="en-US" b="1" smtClean="0"/>
              <a:t>Alexander Graham Bell </a:t>
            </a:r>
            <a:r>
              <a:rPr lang="en-US" altLang="en-US" smtClean="0"/>
              <a:t>invented </a:t>
            </a:r>
            <a:r>
              <a:rPr lang="en-US" altLang="en-US" b="1" smtClean="0"/>
              <a:t>telephone</a:t>
            </a:r>
          </a:p>
          <a:p>
            <a:r>
              <a:rPr lang="en-US" altLang="en-US" smtClean="0"/>
              <a:t>Year 1877… Bell Telephone company was formed</a:t>
            </a:r>
          </a:p>
          <a:p>
            <a:r>
              <a:rPr lang="en-US" altLang="en-US" smtClean="0"/>
              <a:t>1885… Incorporation of AT&amp;T</a:t>
            </a:r>
          </a:p>
          <a:p>
            <a:r>
              <a:rPr lang="en-US" altLang="en-US" smtClean="0"/>
              <a:t>Again a very major breakthrough in 1892…</a:t>
            </a:r>
            <a:r>
              <a:rPr lang="en-US" altLang="en-US" b="1" smtClean="0"/>
              <a:t>Invention </a:t>
            </a:r>
            <a:r>
              <a:rPr lang="en-US" altLang="en-US" smtClean="0"/>
              <a:t>of </a:t>
            </a:r>
            <a:r>
              <a:rPr lang="en-US" altLang="en-US" b="1" smtClean="0"/>
              <a:t>Strowger exchange </a:t>
            </a:r>
            <a:r>
              <a:rPr lang="en-US" altLang="en-US" smtClean="0"/>
              <a:t>Because prior to that what we had was a manual exchange but credit goes to this gentleman called Strowzer who have replaced human intervention and invented first ever automatic exchange that is why the name Strowzer exchange</a:t>
            </a:r>
          </a:p>
          <a:p>
            <a:r>
              <a:rPr lang="en-US" altLang="en-US" smtClean="0"/>
              <a:t>Year 1912: Limitations of Strowzer exchange  lead to an </a:t>
            </a:r>
            <a:r>
              <a:rPr lang="en-US" altLang="en-US" b="1" smtClean="0"/>
              <a:t>Invention </a:t>
            </a:r>
            <a:r>
              <a:rPr lang="en-US" altLang="en-US" smtClean="0"/>
              <a:t>of initial </a:t>
            </a:r>
            <a:r>
              <a:rPr lang="en-US" altLang="en-US" b="1" smtClean="0"/>
              <a:t>crossbar exchange</a:t>
            </a:r>
          </a:p>
          <a:p>
            <a:r>
              <a:rPr lang="en-US" altLang="en-US" smtClean="0"/>
              <a:t>And finally year 1971 where First electronic exchange was developed….</a:t>
            </a:r>
          </a:p>
          <a:p>
            <a:endParaRPr lang="en-US" altLang="en-US" smtClean="0"/>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782558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5EE9DF-1247-42E2-B668-89925EFCFD31}" type="slidenum">
              <a:rPr lang="en-US" altLang="en-US">
                <a:latin typeface="Times New Roman" panose="02020603050405020304" pitchFamily="18" charset="0"/>
              </a:rPr>
              <a:pPr/>
              <a:t>142</a:t>
            </a:fld>
            <a:endParaRPr lang="en-US" altLang="en-US">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a:spcBef>
                <a:spcPts val="500"/>
              </a:spcBef>
              <a:spcAft>
                <a:spcPts val="500"/>
              </a:spcAft>
            </a:pPr>
            <a:r>
              <a:rPr lang="en-US" altLang="en-US" smtClean="0">
                <a:latin typeface="Arial" panose="020B0604020202020204" pitchFamily="34" charset="0"/>
              </a:rPr>
              <a:t>The most modern form of interexchange signalling on circuit-switched connections is common channel signalling (CCS). </a:t>
            </a:r>
            <a:r>
              <a:rPr lang="en-US" altLang="en-US" i="1" smtClean="0">
                <a:latin typeface="Arial" panose="020B0604020202020204" pitchFamily="34" charset="0"/>
              </a:rPr>
              <a:t>SS7, which belongs to this category, is predominant in modern digital networks. </a:t>
            </a:r>
            <a:r>
              <a:rPr lang="en-US" altLang="en-US" smtClean="0">
                <a:latin typeface="Arial" panose="020B0604020202020204" pitchFamily="34" charset="0"/>
              </a:rPr>
              <a:t>CCS requires a separate signalling network; that is, the signals have a bearer service of their own. Because the signalling network executes this bearer service, it can be accessed by users other than the PSTN. Other typical users are ISDN and the PLMN.</a:t>
            </a:r>
          </a:p>
          <a:p>
            <a:endParaRPr lang="en-US" altLang="en-US" smtClean="0"/>
          </a:p>
        </p:txBody>
      </p:sp>
    </p:spTree>
    <p:extLst>
      <p:ext uri="{BB962C8B-B14F-4D97-AF65-F5344CB8AC3E}">
        <p14:creationId xmlns:p14="http://schemas.microsoft.com/office/powerpoint/2010/main" val="1935452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647AAF-5072-4DA9-B826-7AF3E2DFEB0F}" type="slidenum">
              <a:rPr lang="en-US" altLang="en-US">
                <a:latin typeface="Times New Roman" panose="02020603050405020304" pitchFamily="18" charset="0"/>
              </a:rPr>
              <a:pPr/>
              <a:t>144</a:t>
            </a:fld>
            <a:endParaRPr lang="en-US" altLang="en-US">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r>
              <a:rPr lang="en-US" altLang="en-US" smtClean="0"/>
              <a:t>The Service Swiching point or the SSP are telecom switches equipped with SS7-capabile software. They are used to originate, terminate or switch calls</a:t>
            </a:r>
          </a:p>
          <a:p>
            <a:endParaRPr lang="en-US" altLang="en-US" smtClean="0"/>
          </a:p>
          <a:p>
            <a:endParaRPr lang="en-US" altLang="en-US" smtClean="0"/>
          </a:p>
        </p:txBody>
      </p:sp>
    </p:spTree>
    <p:extLst>
      <p:ext uri="{BB962C8B-B14F-4D97-AF65-F5344CB8AC3E}">
        <p14:creationId xmlns:p14="http://schemas.microsoft.com/office/powerpoint/2010/main" val="30476363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83AFB1-22E9-45A5-82EA-9207D84F9E9C}" type="slidenum">
              <a:rPr lang="en-US" altLang="en-US">
                <a:latin typeface="Times New Roman" panose="02020603050405020304" pitchFamily="18" charset="0"/>
              </a:rPr>
              <a:pPr/>
              <a:t>145</a:t>
            </a:fld>
            <a:endParaRPr lang="en-US" altLang="en-US">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r>
              <a:rPr lang="en-US" altLang="en-US" smtClean="0"/>
              <a:t>The Signal Transfer Points or the STP receive and route the incoming signaling messages towards the proper destination. They also perform specialized and complex routing functions</a:t>
            </a:r>
          </a:p>
          <a:p>
            <a:endParaRPr lang="en-US" altLang="en-US" smtClean="0"/>
          </a:p>
        </p:txBody>
      </p:sp>
    </p:spTree>
    <p:extLst>
      <p:ext uri="{BB962C8B-B14F-4D97-AF65-F5344CB8AC3E}">
        <p14:creationId xmlns:p14="http://schemas.microsoft.com/office/powerpoint/2010/main" val="3651534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7875A7-6507-4BA0-A6E5-D1AB12C0E97D}" type="slidenum">
              <a:rPr lang="en-US" altLang="en-US">
                <a:latin typeface="Times New Roman" panose="02020603050405020304" pitchFamily="18" charset="0"/>
              </a:rPr>
              <a:pPr/>
              <a:t>146</a:t>
            </a:fld>
            <a:endParaRPr lang="en-US" altLang="en-US">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marL="228600" indent="-228600"/>
            <a:r>
              <a:rPr lang="en-US" altLang="en-US" smtClean="0"/>
              <a:t>The Signaling Control Point or the SCP is a specialized node in the network that hosts the software and the data for services like </a:t>
            </a:r>
          </a:p>
          <a:p>
            <a:pPr marL="228600" indent="-228600">
              <a:buFontTx/>
              <a:buAutoNum type="arabicParenR"/>
            </a:pPr>
            <a:r>
              <a:rPr lang="en-US" altLang="en-US" smtClean="0"/>
              <a:t>1-800 numbers i.e. toll free numbers</a:t>
            </a:r>
          </a:p>
          <a:p>
            <a:pPr marL="228600" indent="-228600">
              <a:buFontTx/>
              <a:buAutoNum type="arabicParenR"/>
            </a:pPr>
            <a:r>
              <a:rPr lang="en-US" altLang="en-US" smtClean="0"/>
              <a:t> Local number portability , calling cards , prepaid etc. 	Note that a database is associated with SCP</a:t>
            </a:r>
          </a:p>
        </p:txBody>
      </p:sp>
    </p:spTree>
    <p:extLst>
      <p:ext uri="{BB962C8B-B14F-4D97-AF65-F5344CB8AC3E}">
        <p14:creationId xmlns:p14="http://schemas.microsoft.com/office/powerpoint/2010/main" val="36650211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9AB3E-D220-4403-8BF3-7E1E4EB4F2DF}" type="slidenum">
              <a:rPr lang="en-US" altLang="en-US">
                <a:latin typeface="Times New Roman" panose="02020603050405020304" pitchFamily="18" charset="0"/>
              </a:rPr>
              <a:pPr/>
              <a:t>147</a:t>
            </a:fld>
            <a:endParaRPr lang="en-US" altLang="en-US">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r>
              <a:rPr lang="en-US" altLang="en-US" smtClean="0"/>
              <a:t>The Intelligent Peripheral or the IP is the node that provides the IVR (interactive voice resource) functionalities. It plays announcements and prompts and collects user information. </a:t>
            </a:r>
          </a:p>
          <a:p>
            <a:r>
              <a:rPr lang="en-US" altLang="en-US" smtClean="0"/>
              <a:t>All the nodes in an SS7 network are connected via signaling data links with varied specification. </a:t>
            </a:r>
          </a:p>
          <a:p>
            <a:endParaRPr lang="en-US" altLang="en-US" smtClean="0"/>
          </a:p>
        </p:txBody>
      </p:sp>
    </p:spTree>
    <p:extLst>
      <p:ext uri="{BB962C8B-B14F-4D97-AF65-F5344CB8AC3E}">
        <p14:creationId xmlns:p14="http://schemas.microsoft.com/office/powerpoint/2010/main" val="2986093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0F2D7D-5D28-4D12-A536-EB57A859B2C1}" type="slidenum">
              <a:rPr lang="en-US" altLang="en-US">
                <a:latin typeface="Times New Roman" panose="02020603050405020304" pitchFamily="18" charset="0"/>
              </a:rPr>
              <a:pPr/>
              <a:t>148</a:t>
            </a:fld>
            <a:endParaRPr lang="en-US" altLang="en-US">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r>
              <a:rPr lang="en-US" altLang="en-US" smtClean="0"/>
              <a:t>Sequence of call set up.</a:t>
            </a:r>
          </a:p>
          <a:p>
            <a:r>
              <a:rPr lang="en-US" altLang="en-US" smtClean="0"/>
              <a:t>1.IAM = Initial Address message .required destination number is sent to destination SSP via its own STP by reserving a Trunk (Ckt no5 in this case).</a:t>
            </a:r>
          </a:p>
          <a:p>
            <a:r>
              <a:rPr lang="en-US" altLang="en-US" smtClean="0"/>
              <a:t>2.Upon confirming the required number is available the destination side SSP2 confirms to calling SSP1 by a ACM=Address complete message through its own associated STP,by reserving the Trunk ckt 5..</a:t>
            </a:r>
          </a:p>
          <a:p>
            <a:r>
              <a:rPr lang="en-US" altLang="en-US" smtClean="0"/>
              <a:t>Called party fed Ring by SSP2 while SSP1 after receiving ACM feeds Ring back tone (RBT) to Calling party.</a:t>
            </a:r>
          </a:p>
          <a:p>
            <a:r>
              <a:rPr lang="en-US" altLang="en-US" smtClean="0"/>
              <a:t>3.When called subscriber Answers by lifting his hand set SSP2 sends ANM=Answer Message to SSP1 &amp; removes ring to called subscriber.SSP2 upon receiving ANM removes the RBT to caller &amp; now both parties will be connected by SSP1/SSP2 on Ckt 5.</a:t>
            </a:r>
          </a:p>
          <a:p>
            <a:r>
              <a:rPr lang="en-US" altLang="en-US" smtClean="0"/>
              <a:t>4.When either party disconnects(in figure party1 disconnects) a REL = Release message is sent to destination SSP(SSP2) asking for release of call by disconnecting CKt 5.</a:t>
            </a:r>
          </a:p>
          <a:p>
            <a:r>
              <a:rPr lang="en-US" altLang="en-US" smtClean="0"/>
              <a:t>5.SSP2 after disconnection sends back a RLC =Release complete message to SSP 1 Confirming release of Circuit.</a:t>
            </a:r>
          </a:p>
          <a:p>
            <a:r>
              <a:rPr lang="en-US" altLang="en-US" smtClean="0"/>
              <a:t>Ckt 5 is now available for other calls</a:t>
            </a:r>
          </a:p>
        </p:txBody>
      </p:sp>
    </p:spTree>
    <p:extLst>
      <p:ext uri="{BB962C8B-B14F-4D97-AF65-F5344CB8AC3E}">
        <p14:creationId xmlns:p14="http://schemas.microsoft.com/office/powerpoint/2010/main" val="5679760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B39490-60A1-478A-8888-E5A5DEF44742}" type="slidenum">
              <a:rPr lang="en-US" altLang="en-US">
                <a:latin typeface="Times New Roman" panose="02020603050405020304" pitchFamily="18" charset="0"/>
              </a:rPr>
              <a:pPr/>
              <a:t>151</a:t>
            </a:fld>
            <a:endParaRPr lang="en-US" altLang="en-US">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solidFill>
            <a:srgbClr val="FFFFFF"/>
          </a:solidFill>
          <a:ln/>
        </p:spPr>
      </p:sp>
      <p:sp>
        <p:nvSpPr>
          <p:cNvPr id="512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lnSpc>
                <a:spcPct val="80000"/>
              </a:lnSpc>
              <a:spcBef>
                <a:spcPts val="500"/>
              </a:spcBef>
              <a:spcAft>
                <a:spcPts val="500"/>
              </a:spcAft>
            </a:pPr>
            <a:r>
              <a:rPr lang="en-US" altLang="en-US" sz="1000" smtClean="0">
                <a:latin typeface="Arial" panose="020B0604020202020204" pitchFamily="34" charset="0"/>
              </a:rPr>
              <a:t>Let’s have a tour of some advanced technologies such as ISDN …GSM …GPRS and TCP/IP</a:t>
            </a:r>
          </a:p>
        </p:txBody>
      </p:sp>
    </p:spTree>
    <p:extLst>
      <p:ext uri="{BB962C8B-B14F-4D97-AF65-F5344CB8AC3E}">
        <p14:creationId xmlns:p14="http://schemas.microsoft.com/office/powerpoint/2010/main" val="34984672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19551B-E70A-458D-97A9-0B66F5CA5FB8}" type="slidenum">
              <a:rPr lang="en-US" altLang="en-US">
                <a:latin typeface="Times New Roman" panose="02020603050405020304" pitchFamily="18" charset="0"/>
              </a:rPr>
              <a:pPr/>
              <a:t>155</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solidFill>
            <a:srgbClr val="FFFFFF"/>
          </a:solidFill>
          <a:ln/>
        </p:spPr>
      </p:sp>
      <p:sp>
        <p:nvSpPr>
          <p:cNvPr id="1024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spcBef>
                <a:spcPct val="0"/>
              </a:spcBef>
            </a:pPr>
            <a:r>
              <a:rPr lang="en-US" altLang="en-US" sz="1000" smtClean="0">
                <a:latin typeface="Arial" panose="020B0604020202020204" pitchFamily="34" charset="0"/>
              </a:rPr>
              <a:t>======</a:t>
            </a:r>
          </a:p>
          <a:p>
            <a:pPr eaLnBrk="1" hangingPunct="1">
              <a:spcBef>
                <a:spcPct val="0"/>
              </a:spcBef>
            </a:pPr>
            <a:r>
              <a:rPr lang="en-US" altLang="en-US" sz="1000" smtClean="0">
                <a:latin typeface="Arial" panose="020B0604020202020204" pitchFamily="34" charset="0"/>
              </a:rPr>
              <a:t>The basic service is intended to meet the needs of most individual users, including residential subscribers and very small offices. </a:t>
            </a:r>
          </a:p>
          <a:p>
            <a:pPr eaLnBrk="1" hangingPunct="1">
              <a:spcBef>
                <a:spcPct val="0"/>
              </a:spcBef>
            </a:pPr>
            <a:r>
              <a:rPr lang="en-US" altLang="en-US" sz="1000" smtClean="0">
                <a:latin typeface="Arial" panose="020B0604020202020204" pitchFamily="34" charset="0"/>
              </a:rPr>
              <a:t>It allows simultaneous use of voice and several data applications, such as internet access, a link to central alarm service, facsimile, teletex and so on. </a:t>
            </a:r>
          </a:p>
          <a:p>
            <a:pPr eaLnBrk="1" hangingPunct="1">
              <a:spcBef>
                <a:spcPct val="50000"/>
              </a:spcBef>
            </a:pPr>
            <a:r>
              <a:rPr lang="en-US" altLang="en-US" sz="1000" smtClean="0">
                <a:latin typeface="Arial" panose="020B0604020202020204" pitchFamily="34" charset="0"/>
              </a:rPr>
              <a:t>These services could be accessed through a single multifunction terminal or several separate terminals. </a:t>
            </a:r>
          </a:p>
          <a:p>
            <a:pPr eaLnBrk="1" hangingPunct="1">
              <a:spcBef>
                <a:spcPct val="50000"/>
              </a:spcBef>
            </a:pPr>
            <a:r>
              <a:rPr lang="en-US" altLang="en-US" sz="1000" smtClean="0">
                <a:latin typeface="Arial" panose="020B0604020202020204" pitchFamily="34" charset="0"/>
              </a:rPr>
              <a:t>In either case, a single physical interface is provided. Most existing two-wire local loops can support this interface.</a:t>
            </a:r>
          </a:p>
          <a:p>
            <a:pPr eaLnBrk="1" hangingPunct="1">
              <a:spcBef>
                <a:spcPct val="50000"/>
              </a:spcBef>
            </a:pPr>
            <a:endParaRPr lang="en-US" altLang="en-US" sz="1000" smtClean="0">
              <a:latin typeface="Arial" panose="020B0604020202020204" pitchFamily="34" charset="0"/>
            </a:endParaRPr>
          </a:p>
          <a:p>
            <a:pPr eaLnBrk="1" hangingPunct="1">
              <a:spcBef>
                <a:spcPct val="0"/>
              </a:spcBef>
              <a:buFontTx/>
              <a:buChar char="•"/>
            </a:pPr>
            <a:r>
              <a:rPr lang="en-US" altLang="en-US" sz="2400" b="1" u="sng" smtClean="0">
                <a:latin typeface="Arial" panose="020B0604020202020204" pitchFamily="34" charset="0"/>
              </a:rPr>
              <a:t>Primary Access</a:t>
            </a:r>
            <a:r>
              <a:rPr lang="en-US" altLang="en-US" sz="2400" smtClean="0">
                <a:latin typeface="Arial" panose="020B0604020202020204" pitchFamily="34" charset="0"/>
              </a:rPr>
              <a:t> is intended for users with greater capacity requirements, such as </a:t>
            </a:r>
            <a:br>
              <a:rPr lang="en-US" altLang="en-US" sz="2400" smtClean="0">
                <a:latin typeface="Arial" panose="020B0604020202020204" pitchFamily="34" charset="0"/>
              </a:rPr>
            </a:br>
            <a:r>
              <a:rPr lang="en-US" altLang="en-US" sz="2400" smtClean="0">
                <a:latin typeface="Arial" panose="020B0604020202020204" pitchFamily="34" charset="0"/>
              </a:rPr>
              <a:t>     offices with a digital PBX or a LAN.</a:t>
            </a:r>
          </a:p>
          <a:p>
            <a:pPr eaLnBrk="1" hangingPunct="1">
              <a:spcBef>
                <a:spcPct val="0"/>
              </a:spcBef>
              <a:buFontTx/>
              <a:buChar char="•"/>
            </a:pPr>
            <a:r>
              <a:rPr lang="en-US" altLang="en-US" sz="2400" smtClean="0">
                <a:latin typeface="Arial" panose="020B0604020202020204" pitchFamily="34" charset="0"/>
              </a:rPr>
              <a:t>   The U.S., Canada, and Japan makes use of a transmission structure based on </a:t>
            </a:r>
            <a:br>
              <a:rPr lang="en-US" altLang="en-US" sz="2400" smtClean="0">
                <a:latin typeface="Arial" panose="020B0604020202020204" pitchFamily="34" charset="0"/>
              </a:rPr>
            </a:br>
            <a:r>
              <a:rPr lang="en-US" altLang="en-US" sz="2400" smtClean="0">
                <a:latin typeface="Arial" panose="020B0604020202020204" pitchFamily="34" charset="0"/>
              </a:rPr>
              <a:t>     1.544 Kbps; this corresponds to the T-1 transmission facility of AT&amp;T. </a:t>
            </a:r>
          </a:p>
          <a:p>
            <a:pPr eaLnBrk="1" hangingPunct="1">
              <a:spcBef>
                <a:spcPct val="0"/>
              </a:spcBef>
              <a:buFontTx/>
              <a:buChar char="•"/>
            </a:pPr>
            <a:r>
              <a:rPr lang="en-US" altLang="en-US" sz="2400" smtClean="0">
                <a:latin typeface="Arial" panose="020B0604020202020204" pitchFamily="34" charset="0"/>
              </a:rPr>
              <a:t>   In Europe, 2.048 Mbps is the standard rate, both of these data rates are provided as </a:t>
            </a:r>
            <a:br>
              <a:rPr lang="en-US" altLang="en-US" sz="2400" smtClean="0">
                <a:latin typeface="Arial" panose="020B0604020202020204" pitchFamily="34" charset="0"/>
              </a:rPr>
            </a:br>
            <a:r>
              <a:rPr lang="en-US" altLang="en-US" sz="2400" smtClean="0">
                <a:latin typeface="Arial" panose="020B0604020202020204" pitchFamily="34" charset="0"/>
              </a:rPr>
              <a:t>    a primary interface service. </a:t>
            </a:r>
          </a:p>
          <a:p>
            <a:pPr eaLnBrk="1" hangingPunct="1">
              <a:spcBef>
                <a:spcPct val="0"/>
              </a:spcBef>
              <a:buFontTx/>
              <a:buChar char="•"/>
            </a:pPr>
            <a:r>
              <a:rPr lang="en-US" altLang="en-US" sz="2400" smtClean="0">
                <a:latin typeface="Arial" panose="020B0604020202020204" pitchFamily="34" charset="0"/>
              </a:rPr>
              <a:t>  Typically, the channel structure for the 1.544 Mbps rate will be 23 B channels plus </a:t>
            </a:r>
            <a:br>
              <a:rPr lang="en-US" altLang="en-US" sz="2400" smtClean="0">
                <a:latin typeface="Arial" panose="020B0604020202020204" pitchFamily="34" charset="0"/>
              </a:rPr>
            </a:br>
            <a:r>
              <a:rPr lang="en-US" altLang="en-US" sz="2400" smtClean="0">
                <a:latin typeface="Arial" panose="020B0604020202020204" pitchFamily="34" charset="0"/>
              </a:rPr>
              <a:t>    one 64 Kbps D Channel and the 2.048 Mbps rate, 30 B Channels plus one 64 Kbps </a:t>
            </a:r>
            <a:br>
              <a:rPr lang="en-US" altLang="en-US" sz="2400" smtClean="0">
                <a:latin typeface="Arial" panose="020B0604020202020204" pitchFamily="34" charset="0"/>
              </a:rPr>
            </a:br>
            <a:r>
              <a:rPr lang="en-US" altLang="en-US" sz="2400" smtClean="0">
                <a:latin typeface="Arial" panose="020B0604020202020204" pitchFamily="34" charset="0"/>
              </a:rPr>
              <a:t>    D Channel. </a:t>
            </a:r>
          </a:p>
          <a:p>
            <a:pPr eaLnBrk="1" hangingPunct="1">
              <a:spcBef>
                <a:spcPct val="0"/>
              </a:spcBef>
              <a:buFontTx/>
              <a:buChar char="•"/>
            </a:pPr>
            <a:r>
              <a:rPr lang="en-US" altLang="en-US" sz="2400" smtClean="0">
                <a:latin typeface="Arial" panose="020B0604020202020204" pitchFamily="34" charset="0"/>
              </a:rPr>
              <a:t>  It is possible for a consumer with lesser requirements to employ fewer B Channels, </a:t>
            </a:r>
            <a:br>
              <a:rPr lang="en-US" altLang="en-US" sz="2400" smtClean="0">
                <a:latin typeface="Arial" panose="020B0604020202020204" pitchFamily="34" charset="0"/>
              </a:rPr>
            </a:br>
            <a:r>
              <a:rPr lang="en-US" altLang="en-US" sz="2400" smtClean="0">
                <a:latin typeface="Arial" panose="020B0604020202020204" pitchFamily="34" charset="0"/>
              </a:rPr>
              <a:t>   in which case the channel structure is nB+D, where n ranges from 1 to 23 or from 1 </a:t>
            </a:r>
            <a:br>
              <a:rPr lang="en-US" altLang="en-US" sz="2400" smtClean="0">
                <a:latin typeface="Arial" panose="020B0604020202020204" pitchFamily="34" charset="0"/>
              </a:rPr>
            </a:br>
            <a:r>
              <a:rPr lang="en-US" altLang="en-US" sz="2400" smtClean="0">
                <a:latin typeface="Arial" panose="020B0604020202020204" pitchFamily="34" charset="0"/>
              </a:rPr>
              <a:t>   to 30 for the two primary services.</a:t>
            </a:r>
          </a:p>
          <a:p>
            <a:pPr eaLnBrk="1" hangingPunct="1">
              <a:spcBef>
                <a:spcPct val="0"/>
              </a:spcBef>
              <a:buFontTx/>
              <a:buChar char="•"/>
            </a:pPr>
            <a:r>
              <a:rPr lang="en-US" altLang="en-US" sz="2400" smtClean="0">
                <a:latin typeface="Arial" panose="020B0604020202020204" pitchFamily="34" charset="0"/>
              </a:rPr>
              <a:t> A customer with high data rate demands may be provided with more than one </a:t>
            </a:r>
            <a:br>
              <a:rPr lang="en-US" altLang="en-US" sz="2400" smtClean="0">
                <a:latin typeface="Arial" panose="020B0604020202020204" pitchFamily="34" charset="0"/>
              </a:rPr>
            </a:br>
            <a:r>
              <a:rPr lang="en-US" altLang="en-US" sz="2400" smtClean="0">
                <a:latin typeface="Arial" panose="020B0604020202020204" pitchFamily="34" charset="0"/>
              </a:rPr>
              <a:t>  primary physical interface. </a:t>
            </a:r>
          </a:p>
          <a:p>
            <a:pPr eaLnBrk="1" hangingPunct="1">
              <a:spcBef>
                <a:spcPct val="0"/>
              </a:spcBef>
              <a:buFontTx/>
              <a:buChar char="•"/>
            </a:pPr>
            <a:r>
              <a:rPr lang="en-US" altLang="en-US" sz="2400" smtClean="0">
                <a:latin typeface="Arial" panose="020B0604020202020204" pitchFamily="34" charset="0"/>
              </a:rPr>
              <a:t> In this case, a single D channel on one of the interfaces may suffice for all signaling </a:t>
            </a:r>
            <a:br>
              <a:rPr lang="en-US" altLang="en-US" sz="2400" smtClean="0">
                <a:latin typeface="Arial" panose="020B0604020202020204" pitchFamily="34" charset="0"/>
              </a:rPr>
            </a:br>
            <a:r>
              <a:rPr lang="en-US" altLang="en-US" sz="2400" smtClean="0">
                <a:latin typeface="Arial" panose="020B0604020202020204" pitchFamily="34" charset="0"/>
              </a:rPr>
              <a:t>  needs, and the other interfaces may consist solely of B Channels ( 24B or 31 B).</a:t>
            </a:r>
          </a:p>
          <a:p>
            <a:pPr eaLnBrk="1" hangingPunct="1">
              <a:spcBef>
                <a:spcPct val="0"/>
              </a:spcBef>
              <a:buFontTx/>
              <a:buChar char="•"/>
            </a:pPr>
            <a:r>
              <a:rPr lang="en-US" altLang="en-US" sz="2400" smtClean="0">
                <a:latin typeface="Arial" panose="020B0604020202020204" pitchFamily="34" charset="0"/>
              </a:rPr>
              <a:t> The primary interface may also be used to support H Channels. </a:t>
            </a:r>
          </a:p>
          <a:p>
            <a:pPr eaLnBrk="1" hangingPunct="1">
              <a:spcBef>
                <a:spcPct val="0"/>
              </a:spcBef>
              <a:buFontTx/>
              <a:buChar char="•"/>
            </a:pPr>
            <a:r>
              <a:rPr lang="en-US" altLang="en-US" sz="2400" smtClean="0">
                <a:latin typeface="Arial" panose="020B0604020202020204" pitchFamily="34" charset="0"/>
              </a:rPr>
              <a:t> Some of these structures include a 64 Kbps D Channel for control signaling. When </a:t>
            </a:r>
            <a:br>
              <a:rPr lang="en-US" altLang="en-US" sz="2400" smtClean="0">
                <a:latin typeface="Arial" panose="020B0604020202020204" pitchFamily="34" charset="0"/>
              </a:rPr>
            </a:br>
            <a:r>
              <a:rPr lang="en-US" altLang="en-US" sz="2400" smtClean="0">
                <a:latin typeface="Arial" panose="020B0604020202020204" pitchFamily="34" charset="0"/>
              </a:rPr>
              <a:t>   no  D channels are present, it is assumed that a D channel on another primary </a:t>
            </a:r>
            <a:br>
              <a:rPr lang="en-US" altLang="en-US" sz="2400" smtClean="0">
                <a:latin typeface="Arial" panose="020B0604020202020204" pitchFamily="34" charset="0"/>
              </a:rPr>
            </a:br>
            <a:r>
              <a:rPr lang="en-US" altLang="en-US" sz="2400" smtClean="0">
                <a:latin typeface="Arial" panose="020B0604020202020204" pitchFamily="34" charset="0"/>
              </a:rPr>
              <a:t>   interface  at the same subscriber location will provide any required signaling.</a:t>
            </a:r>
          </a:p>
          <a:p>
            <a:pPr eaLnBrk="1" hangingPunct="1">
              <a:spcBef>
                <a:spcPct val="50000"/>
              </a:spcBef>
            </a:pPr>
            <a:endParaRPr lang="en-US" altLang="en-US" sz="1000" smtClean="0">
              <a:latin typeface="Arial" panose="020B0604020202020204" pitchFamily="34" charset="0"/>
            </a:endParaRPr>
          </a:p>
        </p:txBody>
      </p:sp>
    </p:spTree>
    <p:extLst>
      <p:ext uri="{BB962C8B-B14F-4D97-AF65-F5344CB8AC3E}">
        <p14:creationId xmlns:p14="http://schemas.microsoft.com/office/powerpoint/2010/main" val="171225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160EB0-A9A7-4875-9CFB-0472808AA05B}" type="slidenum">
              <a:rPr lang="en-US" altLang="en-US">
                <a:latin typeface="Times New Roman" panose="02020603050405020304" pitchFamily="18" charset="0"/>
              </a:rPr>
              <a:pPr/>
              <a:t>156</a:t>
            </a:fld>
            <a:endParaRPr lang="en-US" altLang="en-US">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spcBef>
                <a:spcPct val="0"/>
              </a:spcBef>
              <a:buFontTx/>
              <a:buChar char="•"/>
            </a:pPr>
            <a:r>
              <a:rPr lang="en-US" altLang="en-US" sz="700" b="1" smtClean="0">
                <a:latin typeface="Arial" panose="020B0604020202020204" pitchFamily="34" charset="0"/>
              </a:rPr>
              <a:t>Terminal Equipment</a:t>
            </a:r>
            <a:r>
              <a:rPr lang="en-US" altLang="en-US" sz="700" smtClean="0">
                <a:latin typeface="Arial" panose="020B0604020202020204" pitchFamily="34" charset="0"/>
              </a:rPr>
              <a:t> refers to subscriber equipment that makes use of the ISDN. </a:t>
            </a:r>
          </a:p>
          <a:p>
            <a:pPr eaLnBrk="1" hangingPunct="1">
              <a:spcBef>
                <a:spcPct val="0"/>
              </a:spcBef>
              <a:buFontTx/>
              <a:buChar char="•"/>
            </a:pPr>
            <a:r>
              <a:rPr lang="en-US" altLang="en-US" sz="700" b="1" smtClean="0">
                <a:latin typeface="Arial" panose="020B0604020202020204" pitchFamily="34" charset="0"/>
              </a:rPr>
              <a:t>Terminal Equipment Type 1 (TE1)</a:t>
            </a:r>
            <a:r>
              <a:rPr lang="en-US" altLang="en-US" sz="700" smtClean="0">
                <a:latin typeface="Arial" panose="020B0604020202020204" pitchFamily="34" charset="0"/>
              </a:rPr>
              <a:t> refers to devices that support the standard ISDN interface. </a:t>
            </a:r>
          </a:p>
          <a:p>
            <a:pPr eaLnBrk="1" hangingPunct="1">
              <a:spcBef>
                <a:spcPct val="0"/>
              </a:spcBef>
              <a:buFontTx/>
              <a:buChar char="•"/>
            </a:pPr>
            <a:r>
              <a:rPr lang="en-US" altLang="en-US" sz="700" b="1" smtClean="0">
                <a:latin typeface="Arial" panose="020B0604020202020204" pitchFamily="34" charset="0"/>
              </a:rPr>
              <a:t>Terminal Equipment Type 2 (TE2)</a:t>
            </a:r>
            <a:r>
              <a:rPr lang="en-US" altLang="en-US" sz="700" smtClean="0">
                <a:latin typeface="Arial" panose="020B0604020202020204" pitchFamily="34" charset="0"/>
              </a:rPr>
              <a:t> encompasses existing non-ISDN equipment. Such equipment requires a terminal adapter (TA) to plug into an ISDN interface.</a:t>
            </a:r>
          </a:p>
          <a:p>
            <a:pPr eaLnBrk="1" hangingPunct="1">
              <a:spcBef>
                <a:spcPct val="0"/>
              </a:spcBef>
            </a:pPr>
            <a:endParaRPr lang="en-US" altLang="en-US" sz="2400" smtClean="0"/>
          </a:p>
          <a:p>
            <a:pPr eaLnBrk="1" hangingPunct="1">
              <a:spcBef>
                <a:spcPct val="0"/>
              </a:spcBef>
            </a:pPr>
            <a:r>
              <a:rPr lang="en-US" altLang="en-US" sz="2400" b="1" smtClean="0"/>
              <a:t>NT2 so called Network terminator 2 is a </a:t>
            </a:r>
            <a:r>
              <a:rPr lang="en-US" altLang="en-US" sz="2400" smtClean="0"/>
              <a:t>customer premises switching equipment installed by service provider at customer premises.</a:t>
            </a:r>
          </a:p>
          <a:p>
            <a:pPr eaLnBrk="1" hangingPunct="1">
              <a:spcBef>
                <a:spcPct val="0"/>
              </a:spcBef>
            </a:pPr>
            <a:r>
              <a:rPr lang="en-US" altLang="en-US" sz="2400" b="1" smtClean="0"/>
              <a:t>NT1 </a:t>
            </a:r>
            <a:r>
              <a:rPr lang="en-US" altLang="en-US" sz="2400" smtClean="0"/>
              <a:t>(subscriber line terminator) …</a:t>
            </a:r>
          </a:p>
        </p:txBody>
      </p:sp>
    </p:spTree>
    <p:extLst>
      <p:ext uri="{BB962C8B-B14F-4D97-AF65-F5344CB8AC3E}">
        <p14:creationId xmlns:p14="http://schemas.microsoft.com/office/powerpoint/2010/main" val="2544091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842582-1D8E-4206-9C6B-F2C6553E900F}" type="slidenum">
              <a:rPr lang="en-US" altLang="en-US">
                <a:latin typeface="Times New Roman" panose="02020603050405020304" pitchFamily="18" charset="0"/>
              </a:rPr>
              <a:pPr/>
              <a:t>157</a:t>
            </a:fld>
            <a:endParaRPr lang="en-US" altLang="en-US">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solidFill>
            <a:srgbClr val="FFFFFF"/>
          </a:solidFill>
          <a:ln/>
        </p:spPr>
      </p:sp>
      <p:sp>
        <p:nvSpPr>
          <p:cNvPr id="1434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lnSpc>
                <a:spcPct val="80000"/>
              </a:lnSpc>
              <a:spcBef>
                <a:spcPts val="500"/>
              </a:spcBef>
              <a:spcAft>
                <a:spcPts val="500"/>
              </a:spcAft>
            </a:pPr>
            <a:r>
              <a:rPr lang="en-US" altLang="en-US" sz="1000" smtClean="0">
                <a:latin typeface="Arial" panose="020B0604020202020204" pitchFamily="34" charset="0"/>
              </a:rPr>
              <a:t>Let’s move onto GSM and GPRS which almost everybody of us are familiar with ….</a:t>
            </a:r>
          </a:p>
        </p:txBody>
      </p:sp>
    </p:spTree>
    <p:extLst>
      <p:ext uri="{BB962C8B-B14F-4D97-AF65-F5344CB8AC3E}">
        <p14:creationId xmlns:p14="http://schemas.microsoft.com/office/powerpoint/2010/main" val="1226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E3C6D2-F4CD-4735-A29D-FD365EB701BC}" type="slidenum">
              <a:rPr lang="en-US" altLang="en-US" smtClean="0">
                <a:latin typeface="Times New Roman" panose="02020603050405020304" pitchFamily="18" charset="0"/>
              </a:rPr>
              <a:pPr/>
              <a:t>15</a:t>
            </a:fld>
            <a:endParaRPr lang="en-US" altLang="en-US" smtClean="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a:spcBef>
                <a:spcPts val="500"/>
              </a:spcBef>
              <a:spcAft>
                <a:spcPts val="500"/>
              </a:spcAft>
            </a:pPr>
            <a:r>
              <a:rPr lang="en-US" altLang="en-US" smtClean="0">
                <a:latin typeface="Arial" panose="020B0604020202020204" pitchFamily="34" charset="0"/>
              </a:rPr>
              <a:t>Let’s have a look at more details and the characteristics  of PSTN</a:t>
            </a:r>
          </a:p>
          <a:p>
            <a:pPr>
              <a:spcBef>
                <a:spcPts val="500"/>
              </a:spcBef>
              <a:spcAft>
                <a:spcPts val="500"/>
              </a:spcAft>
            </a:pPr>
            <a:r>
              <a:rPr lang="en-US" altLang="en-US" smtClean="0">
                <a:latin typeface="Arial" panose="020B0604020202020204" pitchFamily="34" charset="0"/>
              </a:rPr>
              <a:t>PSTN – Public Switch Telephone Network</a:t>
            </a:r>
          </a:p>
          <a:p>
            <a:pPr>
              <a:spcBef>
                <a:spcPts val="500"/>
              </a:spcBef>
              <a:spcAft>
                <a:spcPts val="500"/>
              </a:spcAft>
            </a:pPr>
            <a:r>
              <a:rPr lang="en-US" altLang="en-US" smtClean="0">
                <a:latin typeface="Arial" panose="020B0604020202020204" pitchFamily="34" charset="0"/>
              </a:rPr>
              <a:t>PSTN consists </a:t>
            </a:r>
            <a:r>
              <a:rPr lang="en-US" altLang="en-US" smtClean="0"/>
              <a:t>of transmission paths and nodes</a:t>
            </a:r>
          </a:p>
          <a:p>
            <a:pPr>
              <a:spcBef>
                <a:spcPts val="500"/>
              </a:spcBef>
              <a:spcAft>
                <a:spcPts val="500"/>
              </a:spcAft>
            </a:pPr>
            <a:r>
              <a:rPr lang="en-US" altLang="en-US" smtClean="0"/>
              <a:t>It is based on star or mesh topologies. By the way, topology is nothing but physical layout of the network. Telephones are connected to local exchange in a star topology and exchanges are connected with each other in a hierarchical mesh to have a better redundancy.</a:t>
            </a:r>
          </a:p>
          <a:p>
            <a:pPr>
              <a:spcBef>
                <a:spcPts val="500"/>
              </a:spcBef>
              <a:spcAft>
                <a:spcPts val="500"/>
              </a:spcAft>
            </a:pPr>
            <a:r>
              <a:rPr lang="en-US" altLang="en-US" smtClean="0"/>
              <a:t>Let’s move onto next point.  It was originally designed to carry voice but as you know ….now a days even data also is carried through telephony network. Of course the data rate is low. </a:t>
            </a:r>
          </a:p>
          <a:p>
            <a:pPr>
              <a:spcBef>
                <a:spcPts val="500"/>
              </a:spcBef>
              <a:spcAft>
                <a:spcPts val="500"/>
              </a:spcAft>
            </a:pPr>
            <a:r>
              <a:rPr lang="en-US" altLang="en-US" smtClean="0"/>
              <a:t>It was meant for an Analog access , in the frequency range of 300 Hz to 3400 Hz. It happens to be a human voice range. By the way, it is worth to mention here that – human being can speak in the frequency range of 300 Hz to 3400 Hz but human can  listen till 20Khz. Beyond 20Khz, human ear is going to act as a filer and it will never let above frequencies go inside. Digital bandwidth of voice communication comes out to be 64 Kbps. And we will soon see as to how this figure of 64Kbps is derived.</a:t>
            </a:r>
          </a:p>
          <a:p>
            <a:pPr>
              <a:spcBef>
                <a:spcPts val="500"/>
              </a:spcBef>
              <a:spcAft>
                <a:spcPts val="500"/>
              </a:spcAft>
            </a:pPr>
            <a:r>
              <a:rPr lang="en-US" altLang="en-US" smtClean="0"/>
              <a:t>PSTN is Circuit switched duplex connection. The meaning of circuit switching is , end to end connection or so called circuit is fist established prior to communication and the meaning of duplex connection is two way data transfer can happen. Rather PSTN is full duplex in a sense voice communication can happen both way simultaneously also.</a:t>
            </a:r>
          </a:p>
          <a:p>
            <a:pPr>
              <a:spcBef>
                <a:spcPts val="500"/>
              </a:spcBef>
              <a:spcAft>
                <a:spcPts val="500"/>
              </a:spcAft>
            </a:pPr>
            <a:r>
              <a:rPr lang="en-US" altLang="en-US" smtClean="0"/>
              <a:t> </a:t>
            </a:r>
          </a:p>
          <a:p>
            <a:pPr>
              <a:spcBef>
                <a:spcPts val="500"/>
              </a:spcBef>
              <a:spcAft>
                <a:spcPts val="500"/>
              </a:spcAft>
            </a:pPr>
            <a:endParaRPr lang="en-US" altLang="en-US" smtClean="0"/>
          </a:p>
        </p:txBody>
      </p:sp>
    </p:spTree>
    <p:extLst>
      <p:ext uri="{BB962C8B-B14F-4D97-AF65-F5344CB8AC3E}">
        <p14:creationId xmlns:p14="http://schemas.microsoft.com/office/powerpoint/2010/main" val="5279707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DEB21F-D4A9-4A19-B88A-5231F74AF035}" type="slidenum">
              <a:rPr lang="en-US" altLang="en-US">
                <a:latin typeface="Times New Roman" panose="02020603050405020304" pitchFamily="18" charset="0"/>
              </a:rPr>
              <a:pPr/>
              <a:t>158</a:t>
            </a:fld>
            <a:endParaRPr lang="en-US" altLang="en-US">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685800" y="4343400"/>
            <a:ext cx="5486400" cy="4114800"/>
          </a:xfrm>
          <a:noFill/>
        </p:spPr>
        <p:txBody>
          <a:bodyPr/>
          <a:lstStyle/>
          <a:p>
            <a:pPr lvl="2" eaLnBrk="1" hangingPunct="1">
              <a:spcBef>
                <a:spcPts val="1200"/>
              </a:spcBef>
            </a:pPr>
            <a:r>
              <a:rPr lang="en-GB" altLang="en-US" sz="2400" smtClean="0"/>
              <a:t>1G systems (analogue) : TACS (UK), AMPS (USA)</a:t>
            </a:r>
          </a:p>
          <a:p>
            <a:pPr lvl="2" eaLnBrk="1" hangingPunct="1">
              <a:spcBef>
                <a:spcPts val="1200"/>
              </a:spcBef>
            </a:pPr>
            <a:r>
              <a:rPr lang="en-GB" altLang="en-US" sz="2400" smtClean="0"/>
              <a:t>2G systems (digital) : GSM (Europe), TDMA (USA)</a:t>
            </a:r>
          </a:p>
          <a:p>
            <a:pPr lvl="2" eaLnBrk="1" hangingPunct="1">
              <a:spcBef>
                <a:spcPts val="1200"/>
              </a:spcBef>
            </a:pPr>
            <a:r>
              <a:rPr lang="en-GB" altLang="en-US" sz="2400" smtClean="0"/>
              <a:t>2</a:t>
            </a:r>
            <a:r>
              <a:rPr lang="en-US" altLang="en-US" sz="2400" smtClean="0"/>
              <a:t>½G systems : GPRS (Europe) </a:t>
            </a:r>
          </a:p>
          <a:p>
            <a:pPr lvl="2" eaLnBrk="1" hangingPunct="1">
              <a:spcBef>
                <a:spcPts val="1200"/>
              </a:spcBef>
            </a:pPr>
            <a:r>
              <a:rPr lang="en-GB" altLang="en-US" sz="2400" smtClean="0"/>
              <a:t>3G systems : UMTS (Europe), CDMA 2000 (USA), TD-SCDMA (China)</a:t>
            </a:r>
          </a:p>
          <a:p>
            <a:pPr lvl="3" eaLnBrk="1" hangingPunct="1">
              <a:spcBef>
                <a:spcPts val="1200"/>
              </a:spcBef>
            </a:pPr>
            <a:r>
              <a:rPr lang="en-GB" altLang="en-US" sz="2400" smtClean="0"/>
              <a:t>aiming for a global standard to allow worldwide roaming but unlikely to happen</a:t>
            </a:r>
          </a:p>
          <a:p>
            <a:pPr eaLnBrk="1" hangingPunct="1">
              <a:spcBef>
                <a:spcPct val="0"/>
              </a:spcBef>
            </a:pPr>
            <a:endParaRPr lang="en-US" altLang="en-US" sz="2400" smtClean="0"/>
          </a:p>
        </p:txBody>
      </p:sp>
    </p:spTree>
    <p:extLst>
      <p:ext uri="{BB962C8B-B14F-4D97-AF65-F5344CB8AC3E}">
        <p14:creationId xmlns:p14="http://schemas.microsoft.com/office/powerpoint/2010/main" val="4271772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71799B-4FE2-4846-8188-E91A1FE4D611}" type="slidenum">
              <a:rPr lang="en-US" altLang="en-US">
                <a:latin typeface="Times New Roman" panose="02020603050405020304" pitchFamily="18" charset="0"/>
              </a:rPr>
              <a:pPr/>
              <a:t>159</a:t>
            </a:fld>
            <a:endParaRPr lang="en-US" altLang="en-US">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685800" y="4343400"/>
            <a:ext cx="5486400" cy="4114800"/>
          </a:xfrm>
          <a:noFill/>
        </p:spPr>
        <p:txBody>
          <a:bodyPr/>
          <a:lstStyle/>
          <a:p>
            <a:pPr eaLnBrk="1" hangingPunct="1">
              <a:spcBef>
                <a:spcPct val="0"/>
              </a:spcBef>
            </a:pPr>
            <a:r>
              <a:rPr lang="en-US" altLang="en-US" sz="1000" b="1" smtClean="0"/>
              <a:t>Cellular Concept: Motivation</a:t>
            </a:r>
          </a:p>
          <a:p>
            <a:pPr eaLnBrk="1" hangingPunct="1">
              <a:spcBef>
                <a:spcPct val="0"/>
              </a:spcBef>
            </a:pPr>
            <a:r>
              <a:rPr lang="en-US" altLang="en-US" sz="1300" smtClean="0"/>
              <a:t>Early mobile radio systems used to have </a:t>
            </a:r>
            <a:r>
              <a:rPr lang="en-US" altLang="en-US" sz="1400" smtClean="0"/>
              <a:t>large coverage with single, high-powered transmitter.</a:t>
            </a:r>
          </a:p>
          <a:p>
            <a:pPr eaLnBrk="1" hangingPunct="1">
              <a:spcBef>
                <a:spcPct val="0"/>
              </a:spcBef>
            </a:pPr>
            <a:r>
              <a:rPr lang="en-US" altLang="en-US" sz="1300" smtClean="0"/>
              <a:t>Because of the finite spectrum allocation to an operator and </a:t>
            </a:r>
            <a:r>
              <a:rPr lang="en-US" altLang="en-US" sz="1400" smtClean="0"/>
              <a:t>no frequency re-use due to interference limits the customer base. </a:t>
            </a:r>
          </a:p>
          <a:p>
            <a:pPr eaLnBrk="1" hangingPunct="1">
              <a:spcBef>
                <a:spcPct val="0"/>
              </a:spcBef>
            </a:pPr>
            <a:endParaRPr lang="en-US" altLang="en-US" sz="1300" smtClean="0"/>
          </a:p>
          <a:p>
            <a:pPr eaLnBrk="1" hangingPunct="1">
              <a:spcBef>
                <a:spcPct val="0"/>
              </a:spcBef>
            </a:pPr>
            <a:r>
              <a:rPr lang="en-US" altLang="en-US" sz="1300" smtClean="0"/>
              <a:t>Need was : High capacity i.e. more number of users with limited spectrum as well as wide coverage.</a:t>
            </a:r>
          </a:p>
          <a:p>
            <a:pPr eaLnBrk="1" hangingPunct="1">
              <a:spcBef>
                <a:spcPct val="0"/>
              </a:spcBef>
            </a:pPr>
            <a:endParaRPr lang="en-US" altLang="en-US" sz="1300" smtClean="0"/>
          </a:p>
          <a:p>
            <a:pPr eaLnBrk="1" hangingPunct="1">
              <a:spcBef>
                <a:spcPct val="0"/>
              </a:spcBef>
            </a:pPr>
            <a:r>
              <a:rPr lang="en-US" altLang="en-US" sz="1300" smtClean="0"/>
              <a:t>And the Solution was Cellular mobile …i.e. divide large area into smaller cells </a:t>
            </a:r>
          </a:p>
          <a:p>
            <a:pPr eaLnBrk="1" hangingPunct="1">
              <a:spcBef>
                <a:spcPct val="0"/>
              </a:spcBef>
            </a:pPr>
            <a:endParaRPr lang="en-US" altLang="en-US" sz="2400" smtClean="0"/>
          </a:p>
          <a:p>
            <a:pPr eaLnBrk="1" hangingPunct="1">
              <a:spcBef>
                <a:spcPct val="0"/>
              </a:spcBef>
            </a:pPr>
            <a:endParaRPr lang="en-US" altLang="en-US" sz="2400" smtClean="0"/>
          </a:p>
        </p:txBody>
      </p:sp>
    </p:spTree>
    <p:extLst>
      <p:ext uri="{BB962C8B-B14F-4D97-AF65-F5344CB8AC3E}">
        <p14:creationId xmlns:p14="http://schemas.microsoft.com/office/powerpoint/2010/main" val="1898235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0FBA17-EA8D-483B-A3CF-1946C50AD636}" type="slidenum">
              <a:rPr lang="en-US" altLang="en-US">
                <a:latin typeface="Times New Roman" panose="02020603050405020304" pitchFamily="18" charset="0"/>
              </a:rPr>
              <a:pPr/>
              <a:t>165</a:t>
            </a:fld>
            <a:endParaRPr lang="en-US" altLang="en-US">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685800" y="4343400"/>
            <a:ext cx="5486400" cy="4114800"/>
          </a:xfrm>
          <a:noFill/>
        </p:spPr>
        <p:txBody>
          <a:bodyPr/>
          <a:lstStyle/>
          <a:p>
            <a:pPr eaLnBrk="1" hangingPunct="1">
              <a:lnSpc>
                <a:spcPct val="80000"/>
              </a:lnSpc>
              <a:spcBef>
                <a:spcPct val="0"/>
              </a:spcBef>
            </a:pPr>
            <a:r>
              <a:rPr lang="en-US" altLang="en-US" sz="800" b="1" smtClean="0"/>
              <a:t>Gateway Mobile Services Switching Center ( GMSC)</a:t>
            </a:r>
          </a:p>
          <a:p>
            <a:pPr lvl="1" eaLnBrk="1" hangingPunct="1">
              <a:lnSpc>
                <a:spcPct val="80000"/>
              </a:lnSpc>
              <a:spcBef>
                <a:spcPct val="0"/>
              </a:spcBef>
            </a:pPr>
            <a:r>
              <a:rPr lang="en-US" altLang="en-US" sz="800" smtClean="0"/>
              <a:t>Point of call entry into the PLMN (for calls terminating in this network from PSTN or other mobile network)</a:t>
            </a:r>
          </a:p>
          <a:p>
            <a:pPr eaLnBrk="1" hangingPunct="1">
              <a:lnSpc>
                <a:spcPct val="80000"/>
              </a:lnSpc>
              <a:spcBef>
                <a:spcPct val="0"/>
              </a:spcBef>
            </a:pPr>
            <a:endParaRPr lang="en-US" altLang="en-US" sz="800" b="1" smtClean="0"/>
          </a:p>
          <a:p>
            <a:pPr eaLnBrk="1" hangingPunct="1">
              <a:lnSpc>
                <a:spcPct val="80000"/>
              </a:lnSpc>
              <a:spcBef>
                <a:spcPct val="0"/>
              </a:spcBef>
            </a:pPr>
            <a:r>
              <a:rPr lang="en-US" altLang="en-US" sz="800" b="1" smtClean="0"/>
              <a:t>Mobile Switching Center / Visitor Location Register (MSC/VLR)</a:t>
            </a:r>
          </a:p>
          <a:p>
            <a:pPr lvl="1" eaLnBrk="1" hangingPunct="1">
              <a:lnSpc>
                <a:spcPct val="80000"/>
              </a:lnSpc>
              <a:spcBef>
                <a:spcPct val="0"/>
              </a:spcBef>
            </a:pPr>
            <a:r>
              <a:rPr lang="en-US" altLang="en-US" sz="800" smtClean="0"/>
              <a:t>Usually integrated in one box</a:t>
            </a:r>
          </a:p>
          <a:p>
            <a:pPr lvl="1" eaLnBrk="1" hangingPunct="1">
              <a:lnSpc>
                <a:spcPct val="80000"/>
              </a:lnSpc>
              <a:spcBef>
                <a:spcPct val="0"/>
              </a:spcBef>
            </a:pPr>
            <a:r>
              <a:rPr lang="en-US" altLang="en-US" sz="800" smtClean="0"/>
              <a:t>High Capacity Switch</a:t>
            </a:r>
          </a:p>
          <a:p>
            <a:pPr lvl="1" eaLnBrk="1" hangingPunct="1">
              <a:lnSpc>
                <a:spcPct val="80000"/>
              </a:lnSpc>
              <a:spcBef>
                <a:spcPct val="0"/>
              </a:spcBef>
            </a:pPr>
            <a:r>
              <a:rPr lang="en-US" altLang="en-US" sz="800" smtClean="0"/>
              <a:t>Works like a normal exchange</a:t>
            </a:r>
          </a:p>
          <a:p>
            <a:pPr lvl="1" eaLnBrk="1" hangingPunct="1">
              <a:lnSpc>
                <a:spcPct val="80000"/>
              </a:lnSpc>
              <a:spcBef>
                <a:spcPct val="0"/>
              </a:spcBef>
            </a:pPr>
            <a:r>
              <a:rPr lang="en-US" altLang="en-US" sz="800" smtClean="0"/>
              <a:t>Responsible for</a:t>
            </a:r>
          </a:p>
          <a:p>
            <a:pPr lvl="2" eaLnBrk="1" hangingPunct="1">
              <a:lnSpc>
                <a:spcPct val="80000"/>
              </a:lnSpc>
              <a:spcBef>
                <a:spcPct val="0"/>
              </a:spcBef>
            </a:pPr>
            <a:r>
              <a:rPr lang="en-US" altLang="en-US" sz="800" smtClean="0"/>
              <a:t>Setting up &amp; controlling voices calls &amp; SMS</a:t>
            </a:r>
          </a:p>
          <a:p>
            <a:pPr lvl="2" eaLnBrk="1" hangingPunct="1">
              <a:lnSpc>
                <a:spcPct val="80000"/>
              </a:lnSpc>
              <a:spcBef>
                <a:spcPct val="0"/>
              </a:spcBef>
            </a:pPr>
            <a:r>
              <a:rPr lang="en-US" altLang="en-US" sz="800" smtClean="0"/>
              <a:t>Handover &amp; Location Update</a:t>
            </a:r>
          </a:p>
          <a:p>
            <a:pPr lvl="2" eaLnBrk="1" hangingPunct="1">
              <a:lnSpc>
                <a:spcPct val="80000"/>
              </a:lnSpc>
              <a:spcBef>
                <a:spcPct val="0"/>
              </a:spcBef>
            </a:pPr>
            <a:r>
              <a:rPr lang="en-US" altLang="en-US" sz="800" smtClean="0"/>
              <a:t>Charging and accounting</a:t>
            </a:r>
          </a:p>
          <a:p>
            <a:pPr eaLnBrk="1" hangingPunct="1">
              <a:lnSpc>
                <a:spcPct val="80000"/>
              </a:lnSpc>
              <a:spcBef>
                <a:spcPct val="0"/>
              </a:spcBef>
            </a:pPr>
            <a:endParaRPr lang="en-US" altLang="en-US" sz="800" smtClean="0"/>
          </a:p>
          <a:p>
            <a:pPr eaLnBrk="1" hangingPunct="1">
              <a:lnSpc>
                <a:spcPct val="80000"/>
              </a:lnSpc>
              <a:spcBef>
                <a:spcPct val="0"/>
              </a:spcBef>
            </a:pPr>
            <a:r>
              <a:rPr lang="en-US" altLang="en-US" sz="800" b="1" smtClean="0"/>
              <a:t>Base Station Controller (BSC)</a:t>
            </a:r>
          </a:p>
          <a:p>
            <a:pPr lvl="1" eaLnBrk="1" hangingPunct="1">
              <a:lnSpc>
                <a:spcPct val="80000"/>
              </a:lnSpc>
              <a:spcBef>
                <a:spcPct val="0"/>
              </a:spcBef>
            </a:pPr>
            <a:r>
              <a:rPr lang="en-US" altLang="en-US" sz="800" smtClean="0"/>
              <a:t>Handles all BTS under observation</a:t>
            </a:r>
          </a:p>
          <a:p>
            <a:pPr lvl="1" eaLnBrk="1" hangingPunct="1">
              <a:lnSpc>
                <a:spcPct val="80000"/>
              </a:lnSpc>
              <a:spcBef>
                <a:spcPct val="0"/>
              </a:spcBef>
            </a:pPr>
            <a:r>
              <a:rPr lang="en-US" altLang="en-US" sz="800" smtClean="0"/>
              <a:t>Manages the radio network and handover from one cell to another</a:t>
            </a:r>
          </a:p>
          <a:p>
            <a:pPr eaLnBrk="1" hangingPunct="1">
              <a:lnSpc>
                <a:spcPct val="80000"/>
              </a:lnSpc>
              <a:spcBef>
                <a:spcPct val="0"/>
              </a:spcBef>
            </a:pPr>
            <a:endParaRPr lang="en-US" altLang="en-US" sz="800" smtClean="0"/>
          </a:p>
          <a:p>
            <a:pPr eaLnBrk="1" hangingPunct="1">
              <a:lnSpc>
                <a:spcPct val="80000"/>
              </a:lnSpc>
              <a:spcBef>
                <a:spcPct val="0"/>
              </a:spcBef>
            </a:pPr>
            <a:r>
              <a:rPr lang="en-US" altLang="en-US" sz="800" b="1" smtClean="0"/>
              <a:t>Base Transceiver Station (BTS)</a:t>
            </a:r>
          </a:p>
          <a:p>
            <a:pPr lvl="1" eaLnBrk="1" hangingPunct="1">
              <a:lnSpc>
                <a:spcPct val="80000"/>
              </a:lnSpc>
              <a:spcBef>
                <a:spcPct val="0"/>
              </a:spcBef>
            </a:pPr>
            <a:r>
              <a:rPr lang="en-US" altLang="en-US" sz="800" smtClean="0"/>
              <a:t>Responsible for sending and receiving radio signals to / from mobiles</a:t>
            </a:r>
          </a:p>
          <a:p>
            <a:pPr lvl="1" eaLnBrk="1" hangingPunct="1">
              <a:lnSpc>
                <a:spcPct val="80000"/>
              </a:lnSpc>
              <a:spcBef>
                <a:spcPct val="0"/>
              </a:spcBef>
            </a:pPr>
            <a:r>
              <a:rPr lang="en-US" altLang="en-US" sz="800" smtClean="0"/>
              <a:t>Quality Measurements and Power Control</a:t>
            </a:r>
          </a:p>
          <a:p>
            <a:pPr eaLnBrk="1" hangingPunct="1">
              <a:lnSpc>
                <a:spcPct val="80000"/>
              </a:lnSpc>
              <a:spcBef>
                <a:spcPct val="0"/>
              </a:spcBef>
            </a:pPr>
            <a:endParaRPr lang="en-US" altLang="en-US" sz="800" smtClean="0"/>
          </a:p>
          <a:p>
            <a:pPr eaLnBrk="1" hangingPunct="1">
              <a:lnSpc>
                <a:spcPct val="80000"/>
              </a:lnSpc>
              <a:spcBef>
                <a:spcPct val="0"/>
              </a:spcBef>
            </a:pPr>
            <a:r>
              <a:rPr lang="en-US" altLang="en-US" sz="800" b="1" smtClean="0"/>
              <a:t>Mobile Station (MS)</a:t>
            </a:r>
          </a:p>
          <a:p>
            <a:pPr lvl="1" eaLnBrk="1" hangingPunct="1">
              <a:lnSpc>
                <a:spcPct val="80000"/>
              </a:lnSpc>
              <a:spcBef>
                <a:spcPct val="0"/>
              </a:spcBef>
            </a:pPr>
            <a:r>
              <a:rPr lang="en-US" altLang="en-US" sz="800" smtClean="0"/>
              <a:t>Two parts</a:t>
            </a:r>
          </a:p>
          <a:p>
            <a:pPr lvl="2" eaLnBrk="1" hangingPunct="1">
              <a:lnSpc>
                <a:spcPct val="80000"/>
              </a:lnSpc>
              <a:spcBef>
                <a:spcPct val="0"/>
              </a:spcBef>
            </a:pPr>
            <a:r>
              <a:rPr lang="en-US" altLang="en-US" sz="800" smtClean="0"/>
              <a:t>Mobile Equipment = Phone instrument</a:t>
            </a:r>
          </a:p>
          <a:p>
            <a:pPr lvl="2" eaLnBrk="1" hangingPunct="1">
              <a:lnSpc>
                <a:spcPct val="80000"/>
              </a:lnSpc>
              <a:spcBef>
                <a:spcPct val="0"/>
              </a:spcBef>
            </a:pPr>
            <a:r>
              <a:rPr lang="en-US" altLang="en-US" sz="800" smtClean="0"/>
              <a:t>SIM card = Subscriber Identity Module, a smart card</a:t>
            </a:r>
          </a:p>
          <a:p>
            <a:pPr eaLnBrk="1" hangingPunct="1">
              <a:lnSpc>
                <a:spcPct val="80000"/>
              </a:lnSpc>
              <a:spcBef>
                <a:spcPct val="0"/>
              </a:spcBef>
            </a:pPr>
            <a:endParaRPr lang="en-US" altLang="en-US" sz="800" smtClean="0"/>
          </a:p>
          <a:p>
            <a:pPr eaLnBrk="1" hangingPunct="1">
              <a:lnSpc>
                <a:spcPct val="80000"/>
              </a:lnSpc>
              <a:spcBef>
                <a:spcPct val="0"/>
              </a:spcBef>
            </a:pPr>
            <a:r>
              <a:rPr lang="en-US" altLang="en-US" sz="800" b="1" smtClean="0"/>
              <a:t>Home Location Register (HLR)</a:t>
            </a:r>
          </a:p>
          <a:p>
            <a:pPr lvl="1" eaLnBrk="1" hangingPunct="1">
              <a:lnSpc>
                <a:spcPct val="80000"/>
              </a:lnSpc>
              <a:spcBef>
                <a:spcPct val="0"/>
              </a:spcBef>
            </a:pPr>
            <a:r>
              <a:rPr lang="en-US" altLang="en-US" sz="800" smtClean="0"/>
              <a:t>Database that stores and manages subscription related information</a:t>
            </a:r>
          </a:p>
          <a:p>
            <a:pPr lvl="1" eaLnBrk="1" hangingPunct="1">
              <a:lnSpc>
                <a:spcPct val="80000"/>
              </a:lnSpc>
              <a:spcBef>
                <a:spcPct val="0"/>
              </a:spcBef>
            </a:pPr>
            <a:r>
              <a:rPr lang="en-US" altLang="en-US" sz="800" smtClean="0"/>
              <a:t>Semi-Permanent Data</a:t>
            </a:r>
          </a:p>
          <a:p>
            <a:pPr lvl="2" eaLnBrk="1" hangingPunct="1">
              <a:lnSpc>
                <a:spcPct val="80000"/>
              </a:lnSpc>
              <a:spcBef>
                <a:spcPct val="0"/>
              </a:spcBef>
            </a:pPr>
            <a:r>
              <a:rPr lang="en-US" altLang="en-US" sz="800" smtClean="0"/>
              <a:t>Mobile number, SIM number, services</a:t>
            </a:r>
          </a:p>
          <a:p>
            <a:pPr lvl="1" eaLnBrk="1" hangingPunct="1">
              <a:lnSpc>
                <a:spcPct val="80000"/>
              </a:lnSpc>
              <a:spcBef>
                <a:spcPct val="0"/>
              </a:spcBef>
            </a:pPr>
            <a:r>
              <a:rPr lang="en-US" altLang="en-US" sz="800" smtClean="0"/>
              <a:t>Dynamic Data</a:t>
            </a:r>
          </a:p>
          <a:p>
            <a:pPr lvl="2" eaLnBrk="1" hangingPunct="1">
              <a:lnSpc>
                <a:spcPct val="80000"/>
              </a:lnSpc>
              <a:spcBef>
                <a:spcPct val="0"/>
              </a:spcBef>
            </a:pPr>
            <a:r>
              <a:rPr lang="en-US" altLang="en-US" sz="800" smtClean="0"/>
              <a:t>VLR identity, active services like forwarding</a:t>
            </a:r>
          </a:p>
          <a:p>
            <a:pPr eaLnBrk="1" hangingPunct="1">
              <a:lnSpc>
                <a:spcPct val="80000"/>
              </a:lnSpc>
              <a:spcBef>
                <a:spcPct val="0"/>
              </a:spcBef>
            </a:pPr>
            <a:endParaRPr lang="en-US" altLang="en-US" sz="800" smtClean="0"/>
          </a:p>
          <a:p>
            <a:pPr eaLnBrk="1" hangingPunct="1">
              <a:lnSpc>
                <a:spcPct val="80000"/>
              </a:lnSpc>
              <a:spcBef>
                <a:spcPct val="0"/>
              </a:spcBef>
            </a:pPr>
            <a:r>
              <a:rPr lang="en-US" altLang="en-US" sz="800" b="1" smtClean="0"/>
              <a:t>Authentication Center (AuC)</a:t>
            </a:r>
          </a:p>
          <a:p>
            <a:pPr lvl="1" eaLnBrk="1" hangingPunct="1">
              <a:lnSpc>
                <a:spcPct val="80000"/>
              </a:lnSpc>
              <a:spcBef>
                <a:spcPct val="0"/>
              </a:spcBef>
            </a:pPr>
            <a:r>
              <a:rPr lang="en-US" altLang="en-US" sz="800" smtClean="0"/>
              <a:t>Database of authentication keys , ciphering keys and algorithms for both authentication and ciphering</a:t>
            </a:r>
          </a:p>
          <a:p>
            <a:pPr lvl="1" eaLnBrk="1" hangingPunct="1">
              <a:lnSpc>
                <a:spcPct val="80000"/>
              </a:lnSpc>
              <a:spcBef>
                <a:spcPct val="0"/>
              </a:spcBef>
            </a:pPr>
            <a:r>
              <a:rPr lang="en-US" altLang="en-US" sz="800" smtClean="0"/>
              <a:t>one record per SIM card</a:t>
            </a:r>
          </a:p>
          <a:p>
            <a:pPr eaLnBrk="1" hangingPunct="1">
              <a:lnSpc>
                <a:spcPct val="80000"/>
              </a:lnSpc>
              <a:spcBef>
                <a:spcPct val="0"/>
              </a:spcBef>
            </a:pPr>
            <a:endParaRPr lang="en-US" altLang="en-US" sz="800" b="1" smtClean="0"/>
          </a:p>
          <a:p>
            <a:pPr eaLnBrk="1" hangingPunct="1">
              <a:lnSpc>
                <a:spcPct val="80000"/>
              </a:lnSpc>
              <a:spcBef>
                <a:spcPct val="0"/>
              </a:spcBef>
            </a:pPr>
            <a:r>
              <a:rPr lang="en-US" altLang="en-US" sz="800" b="1" smtClean="0"/>
              <a:t>Equipment Identity Register (EIR)</a:t>
            </a:r>
          </a:p>
          <a:p>
            <a:pPr lvl="1" eaLnBrk="1" hangingPunct="1">
              <a:lnSpc>
                <a:spcPct val="80000"/>
              </a:lnSpc>
              <a:spcBef>
                <a:spcPct val="0"/>
              </a:spcBef>
            </a:pPr>
            <a:r>
              <a:rPr lang="en-US" altLang="en-US" sz="800" smtClean="0"/>
              <a:t>Maintains Mobile Equipment’s serial number</a:t>
            </a:r>
          </a:p>
          <a:p>
            <a:pPr lvl="1" eaLnBrk="1" hangingPunct="1">
              <a:lnSpc>
                <a:spcPct val="80000"/>
              </a:lnSpc>
              <a:spcBef>
                <a:spcPct val="0"/>
              </a:spcBef>
            </a:pPr>
            <a:r>
              <a:rPr lang="en-US" altLang="en-US" sz="800" smtClean="0"/>
              <a:t>In terms of </a:t>
            </a:r>
          </a:p>
          <a:p>
            <a:pPr lvl="2" eaLnBrk="1" hangingPunct="1">
              <a:lnSpc>
                <a:spcPct val="80000"/>
              </a:lnSpc>
              <a:spcBef>
                <a:spcPct val="0"/>
              </a:spcBef>
            </a:pPr>
            <a:r>
              <a:rPr lang="en-US" altLang="en-US" sz="800" smtClean="0"/>
              <a:t>Black List</a:t>
            </a:r>
          </a:p>
          <a:p>
            <a:pPr lvl="2" eaLnBrk="1" hangingPunct="1">
              <a:lnSpc>
                <a:spcPct val="80000"/>
              </a:lnSpc>
              <a:spcBef>
                <a:spcPct val="0"/>
              </a:spcBef>
            </a:pPr>
            <a:r>
              <a:rPr lang="en-US" altLang="en-US" sz="800" smtClean="0"/>
              <a:t>Grey List</a:t>
            </a:r>
          </a:p>
          <a:p>
            <a:pPr lvl="2" eaLnBrk="1" hangingPunct="1">
              <a:lnSpc>
                <a:spcPct val="80000"/>
              </a:lnSpc>
              <a:spcBef>
                <a:spcPct val="0"/>
              </a:spcBef>
            </a:pPr>
            <a:r>
              <a:rPr lang="en-US" altLang="en-US" sz="800" smtClean="0"/>
              <a:t>White List</a:t>
            </a:r>
          </a:p>
          <a:p>
            <a:pPr eaLnBrk="1" hangingPunct="1">
              <a:lnSpc>
                <a:spcPct val="80000"/>
              </a:lnSpc>
              <a:spcBef>
                <a:spcPct val="0"/>
              </a:spcBef>
            </a:pPr>
            <a:r>
              <a:rPr lang="en-US" altLang="en-US" sz="800" b="1" smtClean="0"/>
              <a:t>ExTRA Notes </a:t>
            </a:r>
          </a:p>
          <a:p>
            <a:pPr eaLnBrk="1" hangingPunct="1">
              <a:lnSpc>
                <a:spcPct val="80000"/>
              </a:lnSpc>
              <a:spcBef>
                <a:spcPct val="0"/>
              </a:spcBef>
            </a:pPr>
            <a:r>
              <a:rPr lang="en-US" altLang="en-US" sz="800" b="1" smtClean="0"/>
              <a:t>=======</a:t>
            </a:r>
          </a:p>
          <a:p>
            <a:pPr eaLnBrk="1" hangingPunct="1">
              <a:lnSpc>
                <a:spcPct val="80000"/>
              </a:lnSpc>
              <a:spcBef>
                <a:spcPct val="0"/>
              </a:spcBef>
            </a:pPr>
            <a:r>
              <a:rPr lang="en-US" altLang="en-US" sz="800" b="1" smtClean="0"/>
              <a:t>GMSC</a:t>
            </a:r>
          </a:p>
          <a:p>
            <a:pPr eaLnBrk="1" hangingPunct="1">
              <a:lnSpc>
                <a:spcPct val="80000"/>
              </a:lnSpc>
            </a:pPr>
            <a:r>
              <a:rPr lang="en-US" altLang="en-US" sz="800" smtClean="0"/>
              <a:t>Gateway Mobile Services Switching Center</a:t>
            </a:r>
          </a:p>
          <a:p>
            <a:pPr eaLnBrk="1" hangingPunct="1">
              <a:lnSpc>
                <a:spcPct val="80000"/>
              </a:lnSpc>
            </a:pPr>
            <a:r>
              <a:rPr lang="en-US" altLang="en-US" sz="800" smtClean="0"/>
              <a:t>Like a normal exchange</a:t>
            </a:r>
          </a:p>
          <a:p>
            <a:pPr eaLnBrk="1" hangingPunct="1">
              <a:lnSpc>
                <a:spcPct val="80000"/>
              </a:lnSpc>
            </a:pPr>
            <a:r>
              <a:rPr lang="en-US" altLang="en-US" sz="800" smtClean="0"/>
              <a:t>Point of call entry into the PLMN (for calls to mobile)</a:t>
            </a:r>
          </a:p>
          <a:p>
            <a:pPr eaLnBrk="1" hangingPunct="1">
              <a:lnSpc>
                <a:spcPct val="80000"/>
              </a:lnSpc>
            </a:pPr>
            <a:r>
              <a:rPr lang="en-US" altLang="en-US" sz="800" smtClean="0"/>
              <a:t>Interrogates HLR for identifying current location of the mobile </a:t>
            </a:r>
          </a:p>
          <a:p>
            <a:pPr eaLnBrk="1" hangingPunct="1">
              <a:lnSpc>
                <a:spcPct val="80000"/>
              </a:lnSpc>
            </a:pPr>
            <a:r>
              <a:rPr lang="en-US" altLang="en-US" sz="800" smtClean="0"/>
              <a:t>Routes call to the MSC where the mobile is present</a:t>
            </a:r>
          </a:p>
          <a:p>
            <a:pPr eaLnBrk="1" hangingPunct="1">
              <a:lnSpc>
                <a:spcPct val="80000"/>
              </a:lnSpc>
            </a:pPr>
            <a:r>
              <a:rPr lang="en-US" altLang="en-US" sz="800" smtClean="0"/>
              <a:t>Has charging and accounting functions built</a:t>
            </a:r>
          </a:p>
          <a:p>
            <a:pPr eaLnBrk="1" hangingPunct="1">
              <a:lnSpc>
                <a:spcPct val="80000"/>
              </a:lnSpc>
            </a:pPr>
            <a:endParaRPr lang="en-US" altLang="en-US" sz="800" b="1" smtClean="0"/>
          </a:p>
          <a:p>
            <a:pPr eaLnBrk="1" hangingPunct="1">
              <a:lnSpc>
                <a:spcPct val="80000"/>
              </a:lnSpc>
            </a:pPr>
            <a:r>
              <a:rPr lang="en-US" altLang="en-US" sz="800" b="1" smtClean="0"/>
              <a:t>MSC/VLR</a:t>
            </a:r>
          </a:p>
          <a:p>
            <a:pPr eaLnBrk="1" hangingPunct="1">
              <a:lnSpc>
                <a:spcPct val="80000"/>
              </a:lnSpc>
            </a:pPr>
            <a:endParaRPr lang="en-US" altLang="en-US" sz="800" b="1" smtClean="0"/>
          </a:p>
          <a:p>
            <a:pPr eaLnBrk="1" hangingPunct="1">
              <a:lnSpc>
                <a:spcPct val="80000"/>
              </a:lnSpc>
            </a:pPr>
            <a:r>
              <a:rPr lang="en-US" altLang="en-US" sz="800" smtClean="0"/>
              <a:t>Mobile Switching Center / Visitor Location Register</a:t>
            </a:r>
          </a:p>
          <a:p>
            <a:pPr eaLnBrk="1" hangingPunct="1">
              <a:lnSpc>
                <a:spcPct val="80000"/>
              </a:lnSpc>
            </a:pPr>
            <a:r>
              <a:rPr lang="en-US" altLang="en-US" sz="800" smtClean="0"/>
              <a:t>Usually integrated in one box</a:t>
            </a:r>
          </a:p>
          <a:p>
            <a:pPr eaLnBrk="1" hangingPunct="1">
              <a:lnSpc>
                <a:spcPct val="80000"/>
              </a:lnSpc>
            </a:pPr>
            <a:r>
              <a:rPr lang="en-US" altLang="en-US" sz="800" smtClean="0"/>
              <a:t>Like a normal exchange</a:t>
            </a:r>
          </a:p>
          <a:p>
            <a:pPr eaLnBrk="1" hangingPunct="1">
              <a:lnSpc>
                <a:spcPct val="80000"/>
              </a:lnSpc>
            </a:pPr>
            <a:r>
              <a:rPr lang="en-US" altLang="en-US" sz="800" smtClean="0"/>
              <a:t>Responsible for</a:t>
            </a:r>
          </a:p>
          <a:p>
            <a:pPr lvl="1" eaLnBrk="1" hangingPunct="1">
              <a:lnSpc>
                <a:spcPct val="80000"/>
              </a:lnSpc>
            </a:pPr>
            <a:r>
              <a:rPr lang="en-US" altLang="en-US" sz="800" smtClean="0"/>
              <a:t>Setting up &amp; controlling calls including SS &amp; SMS</a:t>
            </a:r>
          </a:p>
          <a:p>
            <a:pPr lvl="1" eaLnBrk="1" hangingPunct="1">
              <a:lnSpc>
                <a:spcPct val="80000"/>
              </a:lnSpc>
            </a:pPr>
            <a:r>
              <a:rPr lang="en-US" altLang="en-US" sz="800" smtClean="0"/>
              <a:t>Handover &amp; Location Update</a:t>
            </a:r>
          </a:p>
          <a:p>
            <a:pPr lvl="1" eaLnBrk="1" hangingPunct="1">
              <a:lnSpc>
                <a:spcPct val="80000"/>
              </a:lnSpc>
            </a:pPr>
            <a:r>
              <a:rPr lang="en-US" altLang="en-US" sz="800" smtClean="0"/>
              <a:t>Controlling the BSC</a:t>
            </a:r>
          </a:p>
          <a:p>
            <a:pPr lvl="1" eaLnBrk="1" hangingPunct="1">
              <a:lnSpc>
                <a:spcPct val="80000"/>
              </a:lnSpc>
            </a:pPr>
            <a:r>
              <a:rPr lang="en-US" altLang="en-US" sz="800" smtClean="0"/>
              <a:t>Equipment Identity Control</a:t>
            </a:r>
          </a:p>
          <a:p>
            <a:pPr lvl="1" eaLnBrk="1" hangingPunct="1">
              <a:lnSpc>
                <a:spcPct val="80000"/>
              </a:lnSpc>
            </a:pPr>
            <a:r>
              <a:rPr lang="en-US" altLang="en-US" sz="800" smtClean="0"/>
              <a:t>Charging and accounting</a:t>
            </a:r>
          </a:p>
          <a:p>
            <a:pPr eaLnBrk="1" hangingPunct="1">
              <a:lnSpc>
                <a:spcPct val="80000"/>
              </a:lnSpc>
            </a:pPr>
            <a:endParaRPr lang="en-US" altLang="en-US" sz="800" b="1" smtClean="0"/>
          </a:p>
          <a:p>
            <a:pPr eaLnBrk="1" hangingPunct="1">
              <a:lnSpc>
                <a:spcPct val="80000"/>
              </a:lnSpc>
            </a:pPr>
            <a:r>
              <a:rPr lang="en-US" altLang="en-US" sz="800" b="1" smtClean="0"/>
              <a:t>BSC</a:t>
            </a:r>
          </a:p>
          <a:p>
            <a:pPr eaLnBrk="1" hangingPunct="1">
              <a:lnSpc>
                <a:spcPct val="80000"/>
              </a:lnSpc>
            </a:pPr>
            <a:r>
              <a:rPr lang="en-US" altLang="en-US" sz="800" smtClean="0"/>
              <a:t>Base Station Controller</a:t>
            </a:r>
          </a:p>
          <a:p>
            <a:pPr eaLnBrk="1" hangingPunct="1">
              <a:lnSpc>
                <a:spcPct val="80000"/>
              </a:lnSpc>
            </a:pPr>
            <a:r>
              <a:rPr lang="en-US" altLang="en-US" sz="800" smtClean="0"/>
              <a:t>Handles all BTS</a:t>
            </a:r>
          </a:p>
          <a:p>
            <a:pPr eaLnBrk="1" hangingPunct="1">
              <a:lnSpc>
                <a:spcPct val="80000"/>
              </a:lnSpc>
            </a:pPr>
            <a:r>
              <a:rPr lang="en-US" altLang="en-US" sz="800" smtClean="0"/>
              <a:t>Manages the radio network</a:t>
            </a:r>
          </a:p>
          <a:p>
            <a:pPr eaLnBrk="1" hangingPunct="1">
              <a:lnSpc>
                <a:spcPct val="80000"/>
              </a:lnSpc>
            </a:pPr>
            <a:r>
              <a:rPr lang="en-US" altLang="en-US" sz="800" smtClean="0"/>
              <a:t>Manages connectivity to Mobile stations including handovers</a:t>
            </a:r>
          </a:p>
          <a:p>
            <a:pPr eaLnBrk="1" hangingPunct="1">
              <a:lnSpc>
                <a:spcPct val="80000"/>
              </a:lnSpc>
            </a:pPr>
            <a:r>
              <a:rPr lang="en-US" altLang="en-US" sz="800" smtClean="0"/>
              <a:t>Administers the BTS &amp; the radio characteristics</a:t>
            </a:r>
          </a:p>
          <a:p>
            <a:pPr eaLnBrk="1" hangingPunct="1">
              <a:lnSpc>
                <a:spcPct val="80000"/>
              </a:lnSpc>
            </a:pPr>
            <a:r>
              <a:rPr lang="en-US" altLang="en-US" sz="800" smtClean="0"/>
              <a:t>Works like a remote unit (slave-switch) of the MSC/VLR</a:t>
            </a:r>
          </a:p>
          <a:p>
            <a:pPr eaLnBrk="1" hangingPunct="1">
              <a:lnSpc>
                <a:spcPct val="80000"/>
              </a:lnSpc>
            </a:pPr>
            <a:endParaRPr lang="en-US" altLang="en-US" sz="800" b="1" smtClean="0"/>
          </a:p>
          <a:p>
            <a:pPr eaLnBrk="1" hangingPunct="1">
              <a:lnSpc>
                <a:spcPct val="80000"/>
              </a:lnSpc>
            </a:pPr>
            <a:endParaRPr lang="en-US" altLang="en-US" sz="800" b="1" smtClean="0"/>
          </a:p>
          <a:p>
            <a:pPr eaLnBrk="1" hangingPunct="1">
              <a:lnSpc>
                <a:spcPct val="80000"/>
              </a:lnSpc>
            </a:pPr>
            <a:r>
              <a:rPr lang="en-US" altLang="en-US" sz="800" b="1" smtClean="0"/>
              <a:t>BTS</a:t>
            </a:r>
          </a:p>
          <a:p>
            <a:pPr eaLnBrk="1" hangingPunct="1">
              <a:lnSpc>
                <a:spcPct val="80000"/>
              </a:lnSpc>
            </a:pPr>
            <a:r>
              <a:rPr lang="en-US" altLang="en-US" sz="800" smtClean="0"/>
              <a:t>BTS stands for </a:t>
            </a:r>
            <a:r>
              <a:rPr lang="en-US" altLang="en-US" sz="800" b="1" smtClean="0"/>
              <a:t>B</a:t>
            </a:r>
            <a:r>
              <a:rPr lang="en-US" altLang="en-US" sz="800" smtClean="0"/>
              <a:t>ase </a:t>
            </a:r>
            <a:r>
              <a:rPr lang="en-US" altLang="en-US" sz="800" b="1" smtClean="0"/>
              <a:t>T</a:t>
            </a:r>
            <a:r>
              <a:rPr lang="en-US" altLang="en-US" sz="800" smtClean="0"/>
              <a:t>ransceiver </a:t>
            </a:r>
            <a:r>
              <a:rPr lang="en-US" altLang="en-US" sz="800" b="1" smtClean="0"/>
              <a:t>S</a:t>
            </a:r>
            <a:r>
              <a:rPr lang="en-US" altLang="en-US" sz="800" smtClean="0"/>
              <a:t>tation</a:t>
            </a:r>
          </a:p>
          <a:p>
            <a:pPr eaLnBrk="1" hangingPunct="1">
              <a:lnSpc>
                <a:spcPct val="80000"/>
              </a:lnSpc>
            </a:pPr>
            <a:r>
              <a:rPr lang="en-US" altLang="en-US" sz="800" smtClean="0"/>
              <a:t>Radio equipment responsible for sending and receiving radio signals to / from mobiles</a:t>
            </a:r>
          </a:p>
          <a:p>
            <a:pPr eaLnBrk="1" hangingPunct="1">
              <a:lnSpc>
                <a:spcPct val="80000"/>
              </a:lnSpc>
            </a:pPr>
            <a:r>
              <a:rPr lang="en-US" altLang="en-US" sz="800" smtClean="0"/>
              <a:t>Quality Measurements</a:t>
            </a:r>
          </a:p>
          <a:p>
            <a:pPr eaLnBrk="1" hangingPunct="1">
              <a:lnSpc>
                <a:spcPct val="80000"/>
              </a:lnSpc>
            </a:pPr>
            <a:r>
              <a:rPr lang="en-US" altLang="en-US" sz="800" smtClean="0"/>
              <a:t>Power Control</a:t>
            </a:r>
          </a:p>
          <a:p>
            <a:pPr eaLnBrk="1" hangingPunct="1">
              <a:lnSpc>
                <a:spcPct val="80000"/>
              </a:lnSpc>
            </a:pPr>
            <a:r>
              <a:rPr lang="en-US" altLang="en-US" sz="800" smtClean="0"/>
              <a:t>Broadcasting system information &amp; paging</a:t>
            </a:r>
          </a:p>
          <a:p>
            <a:pPr eaLnBrk="1" hangingPunct="1">
              <a:lnSpc>
                <a:spcPct val="80000"/>
              </a:lnSpc>
            </a:pPr>
            <a:r>
              <a:rPr lang="en-US" altLang="en-US" sz="800" smtClean="0"/>
              <a:t>Receiving channel requests from mobile</a:t>
            </a:r>
          </a:p>
          <a:p>
            <a:pPr eaLnBrk="1" hangingPunct="1">
              <a:lnSpc>
                <a:spcPct val="80000"/>
              </a:lnSpc>
            </a:pPr>
            <a:r>
              <a:rPr lang="en-US" altLang="en-US" sz="800" smtClean="0"/>
              <a:t>Implements radio hopping</a:t>
            </a:r>
          </a:p>
          <a:p>
            <a:pPr eaLnBrk="1" hangingPunct="1">
              <a:lnSpc>
                <a:spcPct val="80000"/>
              </a:lnSpc>
            </a:pPr>
            <a:endParaRPr lang="en-US" altLang="en-US" sz="800" b="1" smtClean="0"/>
          </a:p>
          <a:p>
            <a:pPr eaLnBrk="1" hangingPunct="1">
              <a:lnSpc>
                <a:spcPct val="80000"/>
              </a:lnSpc>
            </a:pPr>
            <a:endParaRPr lang="en-US" altLang="en-US" sz="800" b="1" smtClean="0"/>
          </a:p>
          <a:p>
            <a:pPr eaLnBrk="1" hangingPunct="1">
              <a:lnSpc>
                <a:spcPct val="80000"/>
              </a:lnSpc>
            </a:pPr>
            <a:r>
              <a:rPr lang="en-US" altLang="en-US" sz="800" b="1" smtClean="0"/>
              <a:t>MS</a:t>
            </a:r>
          </a:p>
          <a:p>
            <a:pPr eaLnBrk="1" hangingPunct="1">
              <a:lnSpc>
                <a:spcPct val="80000"/>
              </a:lnSpc>
            </a:pPr>
            <a:r>
              <a:rPr lang="en-US" altLang="en-US" sz="800" smtClean="0"/>
              <a:t>Mobile Station</a:t>
            </a:r>
          </a:p>
          <a:p>
            <a:pPr eaLnBrk="1" hangingPunct="1">
              <a:lnSpc>
                <a:spcPct val="80000"/>
              </a:lnSpc>
            </a:pPr>
            <a:r>
              <a:rPr lang="en-US" altLang="en-US" sz="800" smtClean="0"/>
              <a:t>Two parts</a:t>
            </a:r>
          </a:p>
          <a:p>
            <a:pPr lvl="1" eaLnBrk="1" hangingPunct="1">
              <a:lnSpc>
                <a:spcPct val="80000"/>
              </a:lnSpc>
            </a:pPr>
            <a:r>
              <a:rPr lang="en-US" altLang="en-US" sz="800" smtClean="0"/>
              <a:t>Mobile Equipment = Phone instrument</a:t>
            </a:r>
          </a:p>
          <a:p>
            <a:pPr lvl="1" eaLnBrk="1" hangingPunct="1">
              <a:lnSpc>
                <a:spcPct val="80000"/>
              </a:lnSpc>
            </a:pPr>
            <a:r>
              <a:rPr lang="en-US" altLang="en-US" sz="800" smtClean="0"/>
              <a:t>SIM card = Subscriber Identity Module, a smart card</a:t>
            </a:r>
          </a:p>
          <a:p>
            <a:pPr eaLnBrk="1" hangingPunct="1">
              <a:lnSpc>
                <a:spcPct val="80000"/>
              </a:lnSpc>
            </a:pPr>
            <a:r>
              <a:rPr lang="en-US" altLang="en-US" sz="800" smtClean="0"/>
              <a:t>Radio equipment</a:t>
            </a:r>
          </a:p>
          <a:p>
            <a:pPr eaLnBrk="1" hangingPunct="1">
              <a:lnSpc>
                <a:spcPct val="80000"/>
              </a:lnSpc>
            </a:pPr>
            <a:r>
              <a:rPr lang="en-US" altLang="en-US" sz="800" smtClean="0"/>
              <a:t>Signaling and speech coding</a:t>
            </a:r>
          </a:p>
          <a:p>
            <a:pPr eaLnBrk="1" hangingPunct="1">
              <a:lnSpc>
                <a:spcPct val="80000"/>
              </a:lnSpc>
            </a:pPr>
            <a:r>
              <a:rPr lang="en-US" altLang="en-US" sz="800" smtClean="0"/>
              <a:t>signal strength measurements</a:t>
            </a:r>
          </a:p>
          <a:p>
            <a:pPr eaLnBrk="1" hangingPunct="1">
              <a:lnSpc>
                <a:spcPct val="80000"/>
              </a:lnSpc>
            </a:pPr>
            <a:r>
              <a:rPr lang="en-US" altLang="en-US" sz="800" smtClean="0"/>
              <a:t>Power Control</a:t>
            </a:r>
          </a:p>
          <a:p>
            <a:pPr eaLnBrk="1" hangingPunct="1">
              <a:lnSpc>
                <a:spcPct val="80000"/>
              </a:lnSpc>
            </a:pPr>
            <a:endParaRPr lang="en-US" altLang="en-US" sz="800" b="1" smtClean="0"/>
          </a:p>
          <a:p>
            <a:pPr eaLnBrk="1" hangingPunct="1">
              <a:lnSpc>
                <a:spcPct val="80000"/>
              </a:lnSpc>
            </a:pPr>
            <a:r>
              <a:rPr lang="en-US" altLang="en-US" sz="800" b="1" smtClean="0"/>
              <a:t>HLR</a:t>
            </a:r>
          </a:p>
          <a:p>
            <a:pPr eaLnBrk="1" hangingPunct="1">
              <a:lnSpc>
                <a:spcPct val="80000"/>
              </a:lnSpc>
            </a:pPr>
            <a:r>
              <a:rPr lang="en-US" altLang="en-US" sz="800" smtClean="0"/>
              <a:t>Home Location Register’</a:t>
            </a:r>
          </a:p>
          <a:p>
            <a:pPr eaLnBrk="1" hangingPunct="1">
              <a:lnSpc>
                <a:spcPct val="80000"/>
              </a:lnSpc>
            </a:pPr>
            <a:r>
              <a:rPr lang="en-US" altLang="en-US" sz="800" smtClean="0"/>
              <a:t>Database that stores and manages subscription related information</a:t>
            </a:r>
          </a:p>
          <a:p>
            <a:pPr lvl="1" eaLnBrk="1" hangingPunct="1">
              <a:lnSpc>
                <a:spcPct val="80000"/>
              </a:lnSpc>
            </a:pPr>
            <a:r>
              <a:rPr lang="en-US" altLang="en-US" sz="800" smtClean="0"/>
              <a:t>Semi-Permanent Data</a:t>
            </a:r>
          </a:p>
          <a:p>
            <a:pPr lvl="2" eaLnBrk="1" hangingPunct="1">
              <a:lnSpc>
                <a:spcPct val="80000"/>
              </a:lnSpc>
            </a:pPr>
            <a:r>
              <a:rPr lang="en-US" altLang="en-US" sz="800" smtClean="0"/>
              <a:t>Mobile number, SIM number, services</a:t>
            </a:r>
          </a:p>
          <a:p>
            <a:pPr lvl="1" eaLnBrk="1" hangingPunct="1">
              <a:lnSpc>
                <a:spcPct val="80000"/>
              </a:lnSpc>
            </a:pPr>
            <a:r>
              <a:rPr lang="en-US" altLang="en-US" sz="800" smtClean="0"/>
              <a:t>Dynamic Data</a:t>
            </a:r>
          </a:p>
          <a:p>
            <a:pPr lvl="2" eaLnBrk="1" hangingPunct="1">
              <a:lnSpc>
                <a:spcPct val="80000"/>
              </a:lnSpc>
            </a:pPr>
            <a:r>
              <a:rPr lang="en-US" altLang="en-US" sz="800" smtClean="0"/>
              <a:t>VLR identity, active services like forwarding</a:t>
            </a:r>
          </a:p>
          <a:p>
            <a:pPr eaLnBrk="1" hangingPunct="1">
              <a:lnSpc>
                <a:spcPct val="80000"/>
              </a:lnSpc>
            </a:pPr>
            <a:r>
              <a:rPr lang="en-US" altLang="en-US" sz="800" smtClean="0"/>
              <a:t>Handles interrogation for locating a mobile</a:t>
            </a:r>
          </a:p>
          <a:p>
            <a:pPr eaLnBrk="1" hangingPunct="1">
              <a:lnSpc>
                <a:spcPct val="80000"/>
              </a:lnSpc>
            </a:pPr>
            <a:r>
              <a:rPr lang="en-US" altLang="en-US" sz="800" smtClean="0"/>
              <a:t>Charging function</a:t>
            </a:r>
          </a:p>
          <a:p>
            <a:pPr eaLnBrk="1" hangingPunct="1">
              <a:lnSpc>
                <a:spcPct val="80000"/>
              </a:lnSpc>
            </a:pPr>
            <a:r>
              <a:rPr lang="en-US" altLang="en-US" sz="800" smtClean="0"/>
              <a:t>Authentication of access</a:t>
            </a:r>
          </a:p>
          <a:p>
            <a:pPr eaLnBrk="1" hangingPunct="1">
              <a:lnSpc>
                <a:spcPct val="80000"/>
              </a:lnSpc>
            </a:pPr>
            <a:endParaRPr lang="en-US" altLang="en-US" sz="800" b="1" smtClean="0"/>
          </a:p>
          <a:p>
            <a:pPr eaLnBrk="1" hangingPunct="1">
              <a:lnSpc>
                <a:spcPct val="80000"/>
              </a:lnSpc>
            </a:pPr>
            <a:endParaRPr lang="en-US" altLang="en-US" sz="800" b="1" smtClean="0"/>
          </a:p>
          <a:p>
            <a:pPr eaLnBrk="1" hangingPunct="1">
              <a:lnSpc>
                <a:spcPct val="80000"/>
              </a:lnSpc>
            </a:pPr>
            <a:r>
              <a:rPr lang="en-US" altLang="en-US" sz="800" b="1" smtClean="0"/>
              <a:t>AuC</a:t>
            </a:r>
          </a:p>
          <a:p>
            <a:pPr eaLnBrk="1" hangingPunct="1">
              <a:lnSpc>
                <a:spcPct val="80000"/>
              </a:lnSpc>
            </a:pPr>
            <a:r>
              <a:rPr lang="en-US" altLang="en-US" sz="800" smtClean="0"/>
              <a:t>Authentication Center</a:t>
            </a:r>
          </a:p>
          <a:p>
            <a:pPr eaLnBrk="1" hangingPunct="1">
              <a:lnSpc>
                <a:spcPct val="80000"/>
              </a:lnSpc>
            </a:pPr>
            <a:r>
              <a:rPr lang="en-US" altLang="en-US" sz="800" smtClean="0"/>
              <a:t>Database of authentication keys and authentication algorithms</a:t>
            </a:r>
          </a:p>
          <a:p>
            <a:pPr eaLnBrk="1" hangingPunct="1">
              <a:lnSpc>
                <a:spcPct val="80000"/>
              </a:lnSpc>
            </a:pPr>
            <a:r>
              <a:rPr lang="en-US" altLang="en-US" sz="800" smtClean="0"/>
              <a:t>Contains one record per SIM card</a:t>
            </a:r>
          </a:p>
          <a:p>
            <a:pPr eaLnBrk="1" hangingPunct="1">
              <a:lnSpc>
                <a:spcPct val="80000"/>
              </a:lnSpc>
            </a:pPr>
            <a:r>
              <a:rPr lang="en-US" altLang="en-US" sz="800" smtClean="0"/>
              <a:t>Generates a random number, a ciphering key (for encryption) and a signed response</a:t>
            </a:r>
          </a:p>
          <a:p>
            <a:pPr eaLnBrk="1" hangingPunct="1">
              <a:lnSpc>
                <a:spcPct val="80000"/>
              </a:lnSpc>
            </a:pPr>
            <a:r>
              <a:rPr lang="en-US" altLang="en-US" sz="800" smtClean="0"/>
              <a:t>Authentication is performed in MSC</a:t>
            </a:r>
          </a:p>
          <a:p>
            <a:pPr eaLnBrk="1" hangingPunct="1">
              <a:lnSpc>
                <a:spcPct val="80000"/>
              </a:lnSpc>
            </a:pPr>
            <a:r>
              <a:rPr lang="en-US" altLang="en-US" sz="800" smtClean="0"/>
              <a:t>Ciphering is performed by the BTS</a:t>
            </a:r>
          </a:p>
          <a:p>
            <a:pPr eaLnBrk="1" hangingPunct="1">
              <a:lnSpc>
                <a:spcPct val="80000"/>
              </a:lnSpc>
            </a:pPr>
            <a:r>
              <a:rPr lang="en-US" altLang="en-US" sz="800" smtClean="0"/>
              <a:t>Implementations vary</a:t>
            </a:r>
          </a:p>
          <a:p>
            <a:pPr eaLnBrk="1" hangingPunct="1">
              <a:lnSpc>
                <a:spcPct val="80000"/>
              </a:lnSpc>
            </a:pPr>
            <a:endParaRPr lang="en-US" altLang="en-US" sz="800" b="1" smtClean="0"/>
          </a:p>
          <a:p>
            <a:pPr eaLnBrk="1" hangingPunct="1">
              <a:lnSpc>
                <a:spcPct val="80000"/>
              </a:lnSpc>
            </a:pPr>
            <a:endParaRPr lang="en-US" altLang="en-US" sz="800" b="1" smtClean="0"/>
          </a:p>
          <a:p>
            <a:pPr eaLnBrk="1" hangingPunct="1">
              <a:lnSpc>
                <a:spcPct val="80000"/>
              </a:lnSpc>
            </a:pPr>
            <a:r>
              <a:rPr lang="en-US" altLang="en-US" sz="800" b="1" smtClean="0"/>
              <a:t>EIR</a:t>
            </a:r>
          </a:p>
          <a:p>
            <a:pPr eaLnBrk="1" hangingPunct="1">
              <a:lnSpc>
                <a:spcPct val="80000"/>
              </a:lnSpc>
            </a:pPr>
            <a:r>
              <a:rPr lang="en-US" altLang="en-US" sz="800" smtClean="0"/>
              <a:t>Equipment Identity Register</a:t>
            </a:r>
          </a:p>
          <a:p>
            <a:pPr eaLnBrk="1" hangingPunct="1">
              <a:lnSpc>
                <a:spcPct val="80000"/>
              </a:lnSpc>
            </a:pPr>
            <a:r>
              <a:rPr lang="en-US" altLang="en-US" sz="800" smtClean="0"/>
              <a:t>Maintains Mobile Equipment’s serial number</a:t>
            </a:r>
          </a:p>
          <a:p>
            <a:pPr eaLnBrk="1" hangingPunct="1">
              <a:lnSpc>
                <a:spcPct val="80000"/>
              </a:lnSpc>
            </a:pPr>
            <a:r>
              <a:rPr lang="en-US" altLang="en-US" sz="800" smtClean="0"/>
              <a:t>Maintains three lists</a:t>
            </a:r>
          </a:p>
          <a:p>
            <a:pPr lvl="1" eaLnBrk="1" hangingPunct="1">
              <a:lnSpc>
                <a:spcPct val="80000"/>
              </a:lnSpc>
            </a:pPr>
            <a:r>
              <a:rPr lang="en-US" altLang="en-US" sz="800" smtClean="0"/>
              <a:t>Black List</a:t>
            </a:r>
          </a:p>
          <a:p>
            <a:pPr lvl="1" eaLnBrk="1" hangingPunct="1">
              <a:lnSpc>
                <a:spcPct val="80000"/>
              </a:lnSpc>
            </a:pPr>
            <a:r>
              <a:rPr lang="en-US" altLang="en-US" sz="800" smtClean="0"/>
              <a:t>Grey List</a:t>
            </a:r>
          </a:p>
          <a:p>
            <a:pPr lvl="1" eaLnBrk="1" hangingPunct="1">
              <a:lnSpc>
                <a:spcPct val="80000"/>
              </a:lnSpc>
            </a:pPr>
            <a:r>
              <a:rPr lang="en-US" altLang="en-US" sz="800" smtClean="0"/>
              <a:t>White List</a:t>
            </a:r>
          </a:p>
          <a:p>
            <a:pPr eaLnBrk="1" hangingPunct="1">
              <a:lnSpc>
                <a:spcPct val="80000"/>
              </a:lnSpc>
            </a:pPr>
            <a:r>
              <a:rPr lang="en-US" altLang="en-US" sz="800" smtClean="0"/>
              <a:t>Consults the lists and returns information of which list the mobile is on</a:t>
            </a:r>
          </a:p>
          <a:p>
            <a:pPr eaLnBrk="1" hangingPunct="1">
              <a:lnSpc>
                <a:spcPct val="80000"/>
              </a:lnSpc>
            </a:pPr>
            <a:r>
              <a:rPr lang="en-US" altLang="en-US" sz="800" smtClean="0"/>
              <a:t>Used for controlling calls from stolen mobiles and faulty mobiles</a:t>
            </a:r>
          </a:p>
          <a:p>
            <a:pPr eaLnBrk="1" hangingPunct="1">
              <a:lnSpc>
                <a:spcPct val="80000"/>
              </a:lnSpc>
            </a:pPr>
            <a:endParaRPr lang="en-US" altLang="en-US" sz="800" b="1" smtClean="0"/>
          </a:p>
          <a:p>
            <a:pPr eaLnBrk="1" hangingPunct="1">
              <a:lnSpc>
                <a:spcPct val="80000"/>
              </a:lnSpc>
            </a:pPr>
            <a:endParaRPr lang="en-US" altLang="en-US" sz="800" b="1" smtClean="0"/>
          </a:p>
          <a:p>
            <a:pPr eaLnBrk="1" hangingPunct="1">
              <a:lnSpc>
                <a:spcPct val="80000"/>
              </a:lnSpc>
            </a:pPr>
            <a:endParaRPr lang="en-US" altLang="en-US" sz="800" b="1" smtClean="0"/>
          </a:p>
        </p:txBody>
      </p:sp>
    </p:spTree>
    <p:extLst>
      <p:ext uri="{BB962C8B-B14F-4D97-AF65-F5344CB8AC3E}">
        <p14:creationId xmlns:p14="http://schemas.microsoft.com/office/powerpoint/2010/main" val="3108524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4EC295-4ABA-4833-8BBF-2BF47D962622}" type="slidenum">
              <a:rPr lang="en-US" altLang="en-US">
                <a:latin typeface="Times New Roman" panose="02020603050405020304" pitchFamily="18" charset="0"/>
              </a:rPr>
              <a:pPr/>
              <a:t>166</a:t>
            </a:fld>
            <a:endParaRPr lang="en-US" altLang="en-US">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solidFill>
            <a:srgbClr val="FFFFFF"/>
          </a:solidFill>
          <a:ln/>
        </p:spPr>
      </p:sp>
      <p:sp>
        <p:nvSpPr>
          <p:cNvPr id="2765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lnSpc>
                <a:spcPct val="80000"/>
              </a:lnSpc>
            </a:pPr>
            <a:r>
              <a:rPr lang="en-US" altLang="en-US" sz="900" b="1" smtClean="0"/>
              <a:t>IMEI : </a:t>
            </a:r>
            <a:r>
              <a:rPr lang="en-US" altLang="en-US" sz="900" smtClean="0"/>
              <a:t>Type Approval Code (</a:t>
            </a:r>
            <a:r>
              <a:rPr lang="en-US" altLang="en-US" sz="900" b="1" smtClean="0"/>
              <a:t>TAC</a:t>
            </a:r>
            <a:r>
              <a:rPr lang="en-US" altLang="en-US" sz="900" smtClean="0"/>
              <a:t>) + Final Assembly Code (</a:t>
            </a:r>
            <a:r>
              <a:rPr lang="en-US" altLang="en-US" sz="900" b="1" smtClean="0"/>
              <a:t>FAC</a:t>
            </a:r>
            <a:r>
              <a:rPr lang="en-US" altLang="en-US" sz="900" smtClean="0"/>
              <a:t>) + Serial Number (</a:t>
            </a:r>
            <a:r>
              <a:rPr lang="en-US" altLang="en-US" sz="900" b="1" smtClean="0"/>
              <a:t>SNR</a:t>
            </a:r>
            <a:r>
              <a:rPr lang="en-US" altLang="en-US" sz="900" smtClean="0"/>
              <a:t>) + Software Version Number (</a:t>
            </a:r>
            <a:r>
              <a:rPr lang="en-US" altLang="en-US" sz="900" b="1" smtClean="0"/>
              <a:t>SVN</a:t>
            </a:r>
            <a:r>
              <a:rPr lang="en-US" altLang="en-US" sz="900" smtClean="0"/>
              <a:t>)</a:t>
            </a:r>
          </a:p>
          <a:p>
            <a:pPr eaLnBrk="1" hangingPunct="1">
              <a:lnSpc>
                <a:spcPct val="80000"/>
              </a:lnSpc>
            </a:pPr>
            <a:r>
              <a:rPr lang="en-US" altLang="en-US" sz="900" b="1" smtClean="0"/>
              <a:t>LAI : </a:t>
            </a:r>
            <a:r>
              <a:rPr lang="en-US" altLang="en-US" sz="900" smtClean="0"/>
              <a:t>Mobile Country Code (</a:t>
            </a:r>
            <a:r>
              <a:rPr lang="en-US" altLang="en-US" sz="900" b="1" smtClean="0"/>
              <a:t>MCC</a:t>
            </a:r>
            <a:r>
              <a:rPr lang="en-US" altLang="en-US" sz="900" smtClean="0"/>
              <a:t>) + Mobile Network Code (</a:t>
            </a:r>
            <a:r>
              <a:rPr lang="en-US" altLang="en-US" sz="900" b="1" smtClean="0"/>
              <a:t>MNC</a:t>
            </a:r>
            <a:r>
              <a:rPr lang="en-US" altLang="en-US" sz="900" smtClean="0"/>
              <a:t>) + Location Area Code (</a:t>
            </a:r>
            <a:r>
              <a:rPr lang="en-US" altLang="en-US" sz="900" b="1" smtClean="0"/>
              <a:t>LAC</a:t>
            </a:r>
            <a:r>
              <a:rPr lang="en-US" altLang="en-US" sz="900" smtClean="0"/>
              <a:t>)</a:t>
            </a:r>
          </a:p>
          <a:p>
            <a:pPr eaLnBrk="1" hangingPunct="1">
              <a:lnSpc>
                <a:spcPct val="80000"/>
              </a:lnSpc>
            </a:pPr>
            <a:endParaRPr lang="en-US" altLang="en-US" sz="800" smtClean="0"/>
          </a:p>
          <a:p>
            <a:pPr eaLnBrk="1" hangingPunct="1">
              <a:lnSpc>
                <a:spcPct val="80000"/>
              </a:lnSpc>
            </a:pPr>
            <a:r>
              <a:rPr lang="en-US" altLang="en-US" sz="800" smtClean="0"/>
              <a:t>With this we come to an end of GSM network. Now let’s have a look as GPRS network.</a:t>
            </a:r>
          </a:p>
        </p:txBody>
      </p:sp>
    </p:spTree>
    <p:extLst>
      <p:ext uri="{BB962C8B-B14F-4D97-AF65-F5344CB8AC3E}">
        <p14:creationId xmlns:p14="http://schemas.microsoft.com/office/powerpoint/2010/main" val="3722068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FAD19F-0B83-45B6-8568-06D6FE747237}" type="slidenum">
              <a:rPr lang="en-US" altLang="en-US">
                <a:latin typeface="Times New Roman" panose="02020603050405020304" pitchFamily="18" charset="0"/>
              </a:rPr>
              <a:pPr/>
              <a:t>171</a:t>
            </a:fld>
            <a:endParaRPr lang="en-US" altLang="en-US">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xfrm>
            <a:off x="382588" y="685800"/>
            <a:ext cx="6096000" cy="3429000"/>
          </a:xfrm>
          <a:ln/>
        </p:spPr>
      </p:sp>
      <p:sp>
        <p:nvSpPr>
          <p:cNvPr id="33796" name="Rectangle 3"/>
          <p:cNvSpPr>
            <a:spLocks noGrp="1" noChangeArrowheads="1"/>
          </p:cNvSpPr>
          <p:nvPr>
            <p:ph type="body" idx="1"/>
          </p:nvPr>
        </p:nvSpPr>
        <p:spPr>
          <a:noFill/>
        </p:spPr>
        <p:txBody>
          <a:bodyPr lIns="91432" tIns="45716" rIns="91432" bIns="45716"/>
          <a:lstStyle/>
          <a:p>
            <a:pPr eaLnBrk="1" hangingPunct="1">
              <a:spcBef>
                <a:spcPct val="0"/>
              </a:spcBef>
            </a:pPr>
            <a:r>
              <a:rPr lang="en-US" altLang="en-US" sz="1500" b="1" smtClean="0"/>
              <a:t>GPRS </a:t>
            </a:r>
            <a:r>
              <a:rPr lang="en-US" altLang="en-US" sz="1500" smtClean="0"/>
              <a:t>stands for General Packet radio service. It is overlaid network on already existing GSM network with modification of component for GPRS compliance.  With GPRS network , now one can have data services like www , ftp , mail , mms along with traditional GSM services like voice and SMS with GPRS enabled mobile. </a:t>
            </a:r>
          </a:p>
          <a:p>
            <a:pPr eaLnBrk="1" hangingPunct="1">
              <a:spcBef>
                <a:spcPct val="0"/>
              </a:spcBef>
            </a:pPr>
            <a:endParaRPr lang="en-US" altLang="en-US" sz="1500" smtClean="0"/>
          </a:p>
          <a:p>
            <a:pPr eaLnBrk="1" hangingPunct="1">
              <a:spcBef>
                <a:spcPct val="0"/>
              </a:spcBef>
            </a:pPr>
            <a:r>
              <a:rPr lang="en-US" altLang="en-US" sz="1500" b="1" smtClean="0"/>
              <a:t>GGSN</a:t>
            </a:r>
          </a:p>
          <a:p>
            <a:pPr eaLnBrk="1" hangingPunct="1">
              <a:spcBef>
                <a:spcPct val="0"/>
              </a:spcBef>
            </a:pPr>
            <a:r>
              <a:rPr lang="en-US" altLang="en-US" sz="1500" smtClean="0"/>
              <a:t>Serves as the interface to external IP networks which could be TCP/IP or X.25 network which see the GGSN as an IP router serving all IP addresses of the MSs</a:t>
            </a:r>
          </a:p>
          <a:p>
            <a:pPr eaLnBrk="1" hangingPunct="1">
              <a:spcBef>
                <a:spcPct val="0"/>
              </a:spcBef>
            </a:pPr>
            <a:r>
              <a:rPr lang="en-US" altLang="en-US" sz="1500" smtClean="0"/>
              <a:t>GGSN stores current SGSN address and profile of the user in its location register</a:t>
            </a:r>
          </a:p>
          <a:p>
            <a:pPr eaLnBrk="1" hangingPunct="1">
              <a:spcBef>
                <a:spcPct val="0"/>
              </a:spcBef>
            </a:pPr>
            <a:r>
              <a:rPr lang="en-US" altLang="en-US" sz="1500" smtClean="0"/>
              <a:t>It tunnels protocol data packets to and from the SGSN currently serving the MS</a:t>
            </a:r>
          </a:p>
          <a:p>
            <a:pPr eaLnBrk="1" hangingPunct="1">
              <a:spcBef>
                <a:spcPct val="0"/>
              </a:spcBef>
            </a:pPr>
            <a:r>
              <a:rPr lang="en-US" altLang="en-US" sz="1500" smtClean="0"/>
              <a:t>It also performs authentication and charging</a:t>
            </a:r>
          </a:p>
          <a:p>
            <a:pPr eaLnBrk="1" hangingPunct="1">
              <a:spcBef>
                <a:spcPct val="0"/>
              </a:spcBef>
            </a:pPr>
            <a:r>
              <a:rPr lang="en-US" altLang="en-US" sz="1500" smtClean="0"/>
              <a:t>GGSN can also include firewall and packet-filtering mechanisms</a:t>
            </a:r>
          </a:p>
          <a:p>
            <a:pPr eaLnBrk="1" hangingPunct="1">
              <a:spcBef>
                <a:spcPct val="0"/>
              </a:spcBef>
            </a:pPr>
            <a:endParaRPr lang="en-US" altLang="en-US" sz="2800" smtClean="0"/>
          </a:p>
          <a:p>
            <a:pPr eaLnBrk="1" hangingPunct="1">
              <a:spcBef>
                <a:spcPct val="0"/>
              </a:spcBef>
            </a:pPr>
            <a:r>
              <a:rPr lang="en-US" altLang="en-US" sz="2800" b="1" smtClean="0"/>
              <a:t>SGSN</a:t>
            </a:r>
          </a:p>
          <a:p>
            <a:pPr eaLnBrk="1" hangingPunct="1">
              <a:spcBef>
                <a:spcPct val="0"/>
              </a:spcBef>
            </a:pPr>
            <a:r>
              <a:rPr lang="en-US" altLang="en-US" sz="1500" smtClean="0"/>
              <a:t>Analog of the MSC in GSM </a:t>
            </a:r>
          </a:p>
          <a:p>
            <a:pPr eaLnBrk="1" hangingPunct="1">
              <a:spcBef>
                <a:spcPct val="0"/>
              </a:spcBef>
            </a:pPr>
            <a:r>
              <a:rPr lang="en-US" altLang="en-US" sz="1500" smtClean="0"/>
              <a:t>Routes incoming and outgoing packets addressed to and from any GPRS subscriber located within the geographical area served by the SGSN</a:t>
            </a:r>
          </a:p>
          <a:p>
            <a:pPr eaLnBrk="1" hangingPunct="1">
              <a:spcBef>
                <a:spcPct val="0"/>
              </a:spcBef>
            </a:pPr>
            <a:r>
              <a:rPr lang="en-US" altLang="en-US" sz="1500" smtClean="0"/>
              <a:t>Location Register of the SGSN stores information (e.g. current cell and VLR) and user profiles (e.g. IMSI, addresses) of all GPRS users registered with this SGSN</a:t>
            </a:r>
          </a:p>
          <a:p>
            <a:pPr eaLnBrk="1" hangingPunct="1">
              <a:spcBef>
                <a:spcPct val="0"/>
              </a:spcBef>
            </a:pPr>
            <a:endParaRPr lang="en-US" altLang="en-US" sz="2800" b="1" smtClean="0"/>
          </a:p>
          <a:p>
            <a:pPr eaLnBrk="1" hangingPunct="1">
              <a:spcBef>
                <a:spcPct val="0"/>
              </a:spcBef>
            </a:pPr>
            <a:endParaRPr lang="en-US" altLang="en-US" sz="2800" smtClean="0"/>
          </a:p>
        </p:txBody>
      </p:sp>
    </p:spTree>
    <p:extLst>
      <p:ext uri="{BB962C8B-B14F-4D97-AF65-F5344CB8AC3E}">
        <p14:creationId xmlns:p14="http://schemas.microsoft.com/office/powerpoint/2010/main" val="4252826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B7D692-D4F0-4ED7-87BD-B4CE07159E1D}" type="slidenum">
              <a:rPr lang="en-US" altLang="en-US">
                <a:latin typeface="Times New Roman" panose="02020603050405020304" pitchFamily="18" charset="0"/>
              </a:rPr>
              <a:pPr/>
              <a:t>172</a:t>
            </a:fld>
            <a:endParaRPr lang="en-US" altLang="en-US">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xfrm>
            <a:off x="382588" y="685800"/>
            <a:ext cx="6096000" cy="3429000"/>
          </a:xfrm>
          <a:ln/>
        </p:spPr>
      </p:sp>
      <p:sp>
        <p:nvSpPr>
          <p:cNvPr id="35844" name="Rectangle 3"/>
          <p:cNvSpPr>
            <a:spLocks noGrp="1" noChangeArrowheads="1"/>
          </p:cNvSpPr>
          <p:nvPr>
            <p:ph type="body" idx="1"/>
          </p:nvPr>
        </p:nvSpPr>
        <p:spPr>
          <a:noFill/>
        </p:spPr>
        <p:txBody>
          <a:bodyPr lIns="91432" tIns="45716" rIns="91432" bIns="45716"/>
          <a:lstStyle/>
          <a:p>
            <a:pPr eaLnBrk="1" hangingPunct="1">
              <a:spcBef>
                <a:spcPct val="0"/>
              </a:spcBef>
            </a:pPr>
            <a:r>
              <a:rPr lang="en-US" altLang="en-US" sz="1500" b="1" smtClean="0"/>
              <a:t>GPRS </a:t>
            </a:r>
            <a:r>
              <a:rPr lang="en-US" altLang="en-US" sz="1500" smtClean="0"/>
              <a:t>stands for General Packet radio service. It is overlaid network on already existing GSM network with modification of component for GPRS compliance.  With GPRS network , now one can have data services like www , ftp , mail , mms along with traditional GSM services like voice and SMS with GPRS enabled mobile. </a:t>
            </a:r>
          </a:p>
          <a:p>
            <a:pPr eaLnBrk="1" hangingPunct="1">
              <a:spcBef>
                <a:spcPct val="0"/>
              </a:spcBef>
            </a:pPr>
            <a:endParaRPr lang="en-US" altLang="en-US" sz="1500" smtClean="0"/>
          </a:p>
          <a:p>
            <a:pPr eaLnBrk="1" hangingPunct="1">
              <a:spcBef>
                <a:spcPct val="0"/>
              </a:spcBef>
            </a:pPr>
            <a:r>
              <a:rPr lang="en-US" altLang="en-US" sz="1500" b="1" smtClean="0"/>
              <a:t>GGSN</a:t>
            </a:r>
          </a:p>
          <a:p>
            <a:pPr eaLnBrk="1" hangingPunct="1">
              <a:spcBef>
                <a:spcPct val="0"/>
              </a:spcBef>
            </a:pPr>
            <a:r>
              <a:rPr lang="en-US" altLang="en-US" sz="1500" smtClean="0"/>
              <a:t>Serves as the interface to external IP networks which could be TCP/IP or X.25 network which see the GGSN as an IP router serving all IP addresses of the MSs</a:t>
            </a:r>
          </a:p>
          <a:p>
            <a:pPr eaLnBrk="1" hangingPunct="1">
              <a:spcBef>
                <a:spcPct val="0"/>
              </a:spcBef>
            </a:pPr>
            <a:r>
              <a:rPr lang="en-US" altLang="en-US" sz="1500" smtClean="0"/>
              <a:t>GGSN stores current SGSN address and profile of the user in its location register</a:t>
            </a:r>
          </a:p>
          <a:p>
            <a:pPr eaLnBrk="1" hangingPunct="1">
              <a:spcBef>
                <a:spcPct val="0"/>
              </a:spcBef>
            </a:pPr>
            <a:r>
              <a:rPr lang="en-US" altLang="en-US" sz="1500" smtClean="0"/>
              <a:t>It tunnels protocol data packets to and from the SGSN currently serving the MS</a:t>
            </a:r>
          </a:p>
          <a:p>
            <a:pPr eaLnBrk="1" hangingPunct="1">
              <a:spcBef>
                <a:spcPct val="0"/>
              </a:spcBef>
            </a:pPr>
            <a:r>
              <a:rPr lang="en-US" altLang="en-US" sz="1500" smtClean="0"/>
              <a:t>It also performs authentication and charging</a:t>
            </a:r>
          </a:p>
          <a:p>
            <a:pPr eaLnBrk="1" hangingPunct="1">
              <a:spcBef>
                <a:spcPct val="0"/>
              </a:spcBef>
            </a:pPr>
            <a:r>
              <a:rPr lang="en-US" altLang="en-US" sz="1500" smtClean="0"/>
              <a:t>GGSN can also include firewall and packet-filtering mechanisms</a:t>
            </a:r>
          </a:p>
          <a:p>
            <a:pPr eaLnBrk="1" hangingPunct="1">
              <a:spcBef>
                <a:spcPct val="0"/>
              </a:spcBef>
            </a:pPr>
            <a:endParaRPr lang="en-US" altLang="en-US" sz="2800" smtClean="0"/>
          </a:p>
          <a:p>
            <a:pPr eaLnBrk="1" hangingPunct="1">
              <a:spcBef>
                <a:spcPct val="0"/>
              </a:spcBef>
            </a:pPr>
            <a:r>
              <a:rPr lang="en-US" altLang="en-US" sz="2800" b="1" smtClean="0"/>
              <a:t>SGSN</a:t>
            </a:r>
          </a:p>
          <a:p>
            <a:pPr eaLnBrk="1" hangingPunct="1">
              <a:spcBef>
                <a:spcPct val="0"/>
              </a:spcBef>
            </a:pPr>
            <a:r>
              <a:rPr lang="en-US" altLang="en-US" sz="1500" smtClean="0"/>
              <a:t>Analog of the MSC in GSM </a:t>
            </a:r>
          </a:p>
          <a:p>
            <a:pPr eaLnBrk="1" hangingPunct="1">
              <a:spcBef>
                <a:spcPct val="0"/>
              </a:spcBef>
            </a:pPr>
            <a:r>
              <a:rPr lang="en-US" altLang="en-US" sz="1500" smtClean="0"/>
              <a:t>Routes incoming and outgoing packets addressed to and from any GPRS subscriber located within the geographical area served by the SGSN</a:t>
            </a:r>
          </a:p>
          <a:p>
            <a:pPr eaLnBrk="1" hangingPunct="1">
              <a:spcBef>
                <a:spcPct val="0"/>
              </a:spcBef>
            </a:pPr>
            <a:r>
              <a:rPr lang="en-US" altLang="en-US" sz="1500" smtClean="0"/>
              <a:t>Location Register of the SGSN stores information (e.g. current cell and VLR) and user profiles (e.g. IMSI, addresses) of all GPRS users registered with this SGSN</a:t>
            </a:r>
          </a:p>
          <a:p>
            <a:pPr eaLnBrk="1" hangingPunct="1">
              <a:spcBef>
                <a:spcPct val="0"/>
              </a:spcBef>
            </a:pPr>
            <a:endParaRPr lang="en-US" altLang="en-US" sz="2800" b="1" smtClean="0"/>
          </a:p>
          <a:p>
            <a:pPr eaLnBrk="1" hangingPunct="1">
              <a:spcBef>
                <a:spcPct val="0"/>
              </a:spcBef>
            </a:pPr>
            <a:endParaRPr lang="en-US" altLang="en-US" sz="2800" smtClean="0"/>
          </a:p>
        </p:txBody>
      </p:sp>
    </p:spTree>
    <p:extLst>
      <p:ext uri="{BB962C8B-B14F-4D97-AF65-F5344CB8AC3E}">
        <p14:creationId xmlns:p14="http://schemas.microsoft.com/office/powerpoint/2010/main" val="1259966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F61111-4262-4353-85C3-9E3D6CC8A8E4}" type="slidenum">
              <a:rPr lang="en-US" altLang="en-US">
                <a:latin typeface="Times New Roman" panose="02020603050405020304" pitchFamily="18" charset="0"/>
              </a:rPr>
              <a:pPr/>
              <a:t>173</a:t>
            </a:fld>
            <a:endParaRPr lang="en-US" altLang="en-US">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spcBef>
                <a:spcPct val="0"/>
              </a:spcBef>
            </a:pPr>
            <a:r>
              <a:rPr lang="en-US" altLang="en-US" sz="2400" smtClean="0"/>
              <a:t>Always on </a:t>
            </a:r>
          </a:p>
          <a:p>
            <a:pPr eaLnBrk="1" hangingPunct="1">
              <a:spcBef>
                <a:spcPct val="0"/>
              </a:spcBef>
            </a:pPr>
            <a:endParaRPr lang="en-US" altLang="en-US" sz="2400" smtClean="0"/>
          </a:p>
          <a:p>
            <a:pPr eaLnBrk="1" hangingPunct="1">
              <a:spcBef>
                <a:spcPct val="0"/>
              </a:spcBef>
            </a:pPr>
            <a:r>
              <a:rPr lang="en-US" altLang="en-US" sz="2400" smtClean="0"/>
              <a:t>Circuit switching for voice and packet switching for data </a:t>
            </a:r>
          </a:p>
        </p:txBody>
      </p:sp>
    </p:spTree>
    <p:extLst>
      <p:ext uri="{BB962C8B-B14F-4D97-AF65-F5344CB8AC3E}">
        <p14:creationId xmlns:p14="http://schemas.microsoft.com/office/powerpoint/2010/main" val="39613641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B47110-A545-4C0B-B028-9D6A96B35D2D}" type="slidenum">
              <a:rPr lang="en-US" altLang="en-US">
                <a:latin typeface="Times New Roman" panose="02020603050405020304" pitchFamily="18" charset="0"/>
              </a:rPr>
              <a:pPr/>
              <a:t>174</a:t>
            </a:fld>
            <a:endParaRPr lang="en-US" altLang="en-US">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xfrm>
            <a:off x="374650" y="685800"/>
            <a:ext cx="6113463" cy="3440113"/>
          </a:xfrm>
          <a:ln/>
        </p:spPr>
      </p:sp>
      <p:sp>
        <p:nvSpPr>
          <p:cNvPr id="39940" name="Rectangle 3"/>
          <p:cNvSpPr>
            <a:spLocks noGrp="1" noChangeArrowheads="1"/>
          </p:cNvSpPr>
          <p:nvPr>
            <p:ph type="body" idx="1"/>
          </p:nvPr>
        </p:nvSpPr>
        <p:spPr>
          <a:xfrm>
            <a:off x="903288" y="4354513"/>
            <a:ext cx="5051425" cy="4127500"/>
          </a:xfrm>
          <a:noFill/>
        </p:spPr>
        <p:txBody>
          <a:bodyPr/>
          <a:lstStyle/>
          <a:p>
            <a:pPr eaLnBrk="1" hangingPunct="1">
              <a:spcBef>
                <a:spcPct val="0"/>
              </a:spcBef>
            </a:pPr>
            <a:r>
              <a:rPr lang="en-GB" altLang="en-US" sz="2400" b="1" smtClean="0"/>
              <a:t>Edge : Just after GPRS </a:t>
            </a:r>
            <a:br>
              <a:rPr lang="en-GB" altLang="en-US" sz="2400" b="1" smtClean="0"/>
            </a:br>
            <a:r>
              <a:rPr lang="en-GB" altLang="en-US" sz="2400" smtClean="0"/>
              <a:t>1)</a:t>
            </a:r>
            <a:r>
              <a:rPr lang="en-GB" altLang="en-US" sz="2400" b="1" smtClean="0"/>
              <a:t> </a:t>
            </a:r>
            <a:r>
              <a:rPr lang="en-GB" altLang="en-US" sz="2400" smtClean="0"/>
              <a:t>A method of increasing the data rates on the radio link for GSM 3-4 times increase in data speeds over GPRS claimed</a:t>
            </a:r>
          </a:p>
          <a:p>
            <a:pPr eaLnBrk="1" hangingPunct="1">
              <a:spcBef>
                <a:spcPct val="0"/>
              </a:spcBef>
            </a:pPr>
            <a:r>
              <a:rPr lang="en-GB" altLang="en-US" sz="2400" smtClean="0"/>
              <a:t>2) Different protocols and behaviour in the Base Station System same packet handling protocols in the core network</a:t>
            </a:r>
          </a:p>
          <a:p>
            <a:pPr eaLnBrk="1" hangingPunct="1">
              <a:spcBef>
                <a:spcPct val="0"/>
              </a:spcBef>
            </a:pPr>
            <a:r>
              <a:rPr lang="en-GB" altLang="en-US" sz="1100" smtClean="0"/>
              <a:t>3) </a:t>
            </a:r>
            <a:r>
              <a:rPr lang="en-GB" altLang="en-US" sz="2400" smtClean="0"/>
              <a:t>Introduces a new modulation technique and new channel coding scheme</a:t>
            </a:r>
          </a:p>
          <a:p>
            <a:pPr eaLnBrk="1" hangingPunct="1">
              <a:spcBef>
                <a:spcPct val="0"/>
              </a:spcBef>
            </a:pPr>
            <a:endParaRPr lang="en-GB" altLang="en-US" sz="2400" smtClean="0"/>
          </a:p>
          <a:p>
            <a:pPr eaLnBrk="1" hangingPunct="1">
              <a:spcBef>
                <a:spcPct val="0"/>
              </a:spcBef>
            </a:pPr>
            <a:r>
              <a:rPr lang="en-GB" altLang="en-US" sz="2400" b="1" smtClean="0"/>
              <a:t>UMTS (3G)</a:t>
            </a:r>
          </a:p>
          <a:p>
            <a:pPr eaLnBrk="1" hangingPunct="1">
              <a:spcBef>
                <a:spcPct val="0"/>
              </a:spcBef>
            </a:pPr>
            <a:r>
              <a:rPr lang="en-GB" altLang="en-US" sz="2400" smtClean="0"/>
              <a:t>1) To cope with increasing volumes of traffic</a:t>
            </a:r>
          </a:p>
          <a:p>
            <a:pPr eaLnBrk="1" hangingPunct="1">
              <a:spcBef>
                <a:spcPct val="0"/>
              </a:spcBef>
            </a:pPr>
            <a:r>
              <a:rPr lang="en-GB" altLang="en-US" sz="2400" smtClean="0"/>
              <a:t>	and new capacity-demanding apps such as video streaming &amp; music download</a:t>
            </a:r>
          </a:p>
          <a:p>
            <a:pPr eaLnBrk="1" hangingPunct="1">
              <a:spcBef>
                <a:spcPct val="0"/>
              </a:spcBef>
            </a:pPr>
            <a:r>
              <a:rPr lang="en-GB" altLang="en-US" sz="2400" smtClean="0"/>
              <a:t>2) Developed as a global standard to assure international roaming</a:t>
            </a:r>
          </a:p>
          <a:p>
            <a:pPr eaLnBrk="1" hangingPunct="1">
              <a:spcBef>
                <a:spcPct val="0"/>
              </a:spcBef>
            </a:pPr>
            <a:r>
              <a:rPr lang="en-GB" altLang="en-US" sz="2400" smtClean="0"/>
              <a:t>	 though now unlikely to be universal e.g. USA, China may use different standards</a:t>
            </a:r>
          </a:p>
          <a:p>
            <a:pPr eaLnBrk="1" hangingPunct="1">
              <a:spcBef>
                <a:spcPct val="0"/>
              </a:spcBef>
            </a:pPr>
            <a:r>
              <a:rPr lang="en-GB" altLang="en-US" sz="2400" smtClean="0"/>
              <a:t>3) A development from GSM and CDMA – also known as W-CDMA</a:t>
            </a:r>
          </a:p>
          <a:p>
            <a:pPr eaLnBrk="1" hangingPunct="1">
              <a:spcBef>
                <a:spcPct val="0"/>
              </a:spcBef>
            </a:pPr>
            <a:r>
              <a:rPr lang="en-GB" altLang="en-US" sz="2400" smtClean="0"/>
              <a:t>4) Auction of licenses for spectrum</a:t>
            </a:r>
          </a:p>
          <a:p>
            <a:pPr lvl="1" eaLnBrk="1" hangingPunct="1">
              <a:spcBef>
                <a:spcPct val="0"/>
              </a:spcBef>
            </a:pPr>
            <a:r>
              <a:rPr lang="en-GB" altLang="en-US" sz="2400" smtClean="0"/>
              <a:t>extremely expensive to set up the new infrastructure needed</a:t>
            </a:r>
          </a:p>
          <a:p>
            <a:pPr eaLnBrk="1" hangingPunct="1">
              <a:spcBef>
                <a:spcPct val="0"/>
              </a:spcBef>
            </a:pPr>
            <a:r>
              <a:rPr lang="en-GB" altLang="en-US" sz="2400" smtClean="0"/>
              <a:t>5) New handsets required : dual purpose handsets – have to be back-operable with GSM</a:t>
            </a:r>
          </a:p>
          <a:p>
            <a:pPr eaLnBrk="1" hangingPunct="1">
              <a:spcBef>
                <a:spcPct val="0"/>
              </a:spcBef>
            </a:pPr>
            <a:endParaRPr lang="en-GB" altLang="en-US" sz="2400" b="1" smtClean="0"/>
          </a:p>
          <a:p>
            <a:pPr eaLnBrk="1" hangingPunct="1">
              <a:spcBef>
                <a:spcPct val="0"/>
              </a:spcBef>
            </a:pPr>
            <a:r>
              <a:rPr lang="en-GB" altLang="en-US" sz="2400" smtClean="0"/>
              <a:t>With this we come towards an end of GPRS network. Now let’s have a look at computer network.</a:t>
            </a:r>
          </a:p>
          <a:p>
            <a:pPr eaLnBrk="1" hangingPunct="1">
              <a:spcBef>
                <a:spcPct val="0"/>
              </a:spcBef>
            </a:pPr>
            <a:endParaRPr lang="en-GB" altLang="en-US" sz="1300" smtClean="0"/>
          </a:p>
          <a:p>
            <a:pPr lvl="1" eaLnBrk="1" hangingPunct="1">
              <a:spcBef>
                <a:spcPct val="0"/>
              </a:spcBef>
            </a:pPr>
            <a:endParaRPr lang="en-GB" altLang="en-US" sz="2400" b="1" smtClean="0"/>
          </a:p>
          <a:p>
            <a:pPr eaLnBrk="1" hangingPunct="1">
              <a:spcBef>
                <a:spcPct val="0"/>
              </a:spcBef>
            </a:pPr>
            <a:r>
              <a:rPr lang="en-GB" altLang="en-US" sz="2400" b="1" smtClean="0"/>
              <a:t> </a:t>
            </a:r>
          </a:p>
          <a:p>
            <a:pPr eaLnBrk="1" hangingPunct="1">
              <a:spcBef>
                <a:spcPct val="0"/>
              </a:spcBef>
            </a:pPr>
            <a:endParaRPr lang="en-GB" altLang="en-US" sz="2400" b="1" smtClean="0"/>
          </a:p>
        </p:txBody>
      </p:sp>
    </p:spTree>
    <p:extLst>
      <p:ext uri="{BB962C8B-B14F-4D97-AF65-F5344CB8AC3E}">
        <p14:creationId xmlns:p14="http://schemas.microsoft.com/office/powerpoint/2010/main" val="28419569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F36F5A-118F-4896-9975-0A1CECB2EC9F}" type="slidenum">
              <a:rPr lang="en-US" altLang="en-US">
                <a:latin typeface="Times New Roman" panose="02020603050405020304" pitchFamily="18" charset="0"/>
              </a:rPr>
              <a:pPr/>
              <a:t>175</a:t>
            </a:fld>
            <a:endParaRPr lang="en-US" altLang="en-US">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spcBef>
                <a:spcPct val="0"/>
              </a:spcBef>
            </a:pPr>
            <a:r>
              <a:rPr lang="en-US" altLang="en-US" sz="2400" smtClean="0"/>
              <a:t>Autonomous … totally independent …democracy ….every body has equal access</a:t>
            </a:r>
          </a:p>
        </p:txBody>
      </p:sp>
    </p:spTree>
    <p:extLst>
      <p:ext uri="{BB962C8B-B14F-4D97-AF65-F5344CB8AC3E}">
        <p14:creationId xmlns:p14="http://schemas.microsoft.com/office/powerpoint/2010/main" val="415071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444389-DFE2-4331-8A14-F4DEEAE3CFDA}" type="slidenum">
              <a:rPr lang="en-US" altLang="en-US">
                <a:latin typeface="Times New Roman" panose="02020603050405020304" pitchFamily="18" charset="0"/>
              </a:rPr>
              <a:pPr/>
              <a:t>177</a:t>
            </a:fld>
            <a:endParaRPr lang="en-US" altLang="en-US">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xfrm>
            <a:off x="382588" y="685800"/>
            <a:ext cx="6096000" cy="3429000"/>
          </a:xfrm>
          <a:ln/>
        </p:spPr>
      </p:sp>
      <p:sp>
        <p:nvSpPr>
          <p:cNvPr id="45060" name="Rectangle 3"/>
          <p:cNvSpPr>
            <a:spLocks noGrp="1" noChangeArrowheads="1"/>
          </p:cNvSpPr>
          <p:nvPr>
            <p:ph type="body" idx="1"/>
          </p:nvPr>
        </p:nvSpPr>
        <p:spPr>
          <a:xfrm>
            <a:off x="685800" y="4343400"/>
            <a:ext cx="5486400" cy="4114800"/>
          </a:xfrm>
          <a:noFill/>
        </p:spPr>
        <p:txBody>
          <a:bodyPr/>
          <a:lstStyle/>
          <a:p>
            <a:pPr eaLnBrk="1" hangingPunct="1">
              <a:lnSpc>
                <a:spcPct val="80000"/>
              </a:lnSpc>
              <a:buFontTx/>
              <a:buChar char="•"/>
            </a:pPr>
            <a:r>
              <a:rPr lang="en-US" altLang="en-US" sz="800" b="1" smtClean="0"/>
              <a:t>Data Encapsulation</a:t>
            </a:r>
          </a:p>
          <a:p>
            <a:pPr lvl="4" eaLnBrk="1" hangingPunct="1">
              <a:lnSpc>
                <a:spcPct val="80000"/>
              </a:lnSpc>
              <a:buFont typeface="Wingdings" panose="05000000000000000000" pitchFamily="2" charset="2"/>
              <a:buNone/>
            </a:pPr>
            <a:r>
              <a:rPr lang="en-US" altLang="en-US" sz="800" smtClean="0"/>
              <a:t>Application Layer   - User interacts with the application he is using.</a:t>
            </a:r>
          </a:p>
          <a:p>
            <a:pPr lvl="4" eaLnBrk="1" hangingPunct="1">
              <a:lnSpc>
                <a:spcPct val="80000"/>
              </a:lnSpc>
              <a:buFont typeface="Wingdings" panose="05000000000000000000" pitchFamily="2" charset="2"/>
              <a:buNone/>
            </a:pPr>
            <a:r>
              <a:rPr lang="en-US" altLang="en-US" sz="800" smtClean="0"/>
              <a:t>Presentation Layer - User data is encoded.</a:t>
            </a:r>
          </a:p>
          <a:p>
            <a:pPr lvl="4" eaLnBrk="1" hangingPunct="1">
              <a:lnSpc>
                <a:spcPct val="80000"/>
              </a:lnSpc>
              <a:buFont typeface="Wingdings" panose="05000000000000000000" pitchFamily="2" charset="2"/>
              <a:buNone/>
            </a:pPr>
            <a:r>
              <a:rPr lang="en-US" altLang="en-US" sz="800" smtClean="0"/>
              <a:t>Session Layer       -  It transfers the data to transport layer while doing the token control</a:t>
            </a:r>
          </a:p>
          <a:p>
            <a:pPr lvl="4" eaLnBrk="1" hangingPunct="1">
              <a:lnSpc>
                <a:spcPct val="80000"/>
              </a:lnSpc>
              <a:buFont typeface="Wingdings" panose="05000000000000000000" pitchFamily="2" charset="2"/>
              <a:buNone/>
            </a:pPr>
            <a:r>
              <a:rPr lang="en-US" altLang="en-US" sz="800" smtClean="0"/>
              <a:t>Transport Layer    -  It adds its own header and thus data </a:t>
            </a:r>
            <a:r>
              <a:rPr lang="en-US" altLang="en-US" sz="800" i="1" smtClean="0"/>
              <a:t>segment</a:t>
            </a:r>
            <a:r>
              <a:rPr lang="en-US" altLang="en-US" sz="800" smtClean="0"/>
              <a:t> is formed   </a:t>
            </a:r>
          </a:p>
          <a:p>
            <a:pPr lvl="4" eaLnBrk="1" hangingPunct="1">
              <a:lnSpc>
                <a:spcPct val="80000"/>
              </a:lnSpc>
              <a:buFont typeface="Wingdings" panose="05000000000000000000" pitchFamily="2" charset="2"/>
              <a:buNone/>
            </a:pPr>
            <a:r>
              <a:rPr lang="en-US" altLang="en-US" sz="800" smtClean="0"/>
              <a:t>Network Layer      -  It also adds its own header thus forming the </a:t>
            </a:r>
            <a:r>
              <a:rPr lang="en-US" altLang="en-US" sz="800" i="1" smtClean="0"/>
              <a:t>packet </a:t>
            </a:r>
          </a:p>
          <a:p>
            <a:pPr lvl="4" eaLnBrk="1" hangingPunct="1">
              <a:lnSpc>
                <a:spcPct val="80000"/>
              </a:lnSpc>
              <a:buFont typeface="Wingdings" panose="05000000000000000000" pitchFamily="2" charset="2"/>
              <a:buNone/>
            </a:pPr>
            <a:r>
              <a:rPr lang="en-US" altLang="en-US" sz="800" smtClean="0"/>
              <a:t>Data link Layer     -   It adds a header and tailer thus forming </a:t>
            </a:r>
            <a:r>
              <a:rPr lang="en-US" altLang="en-US" sz="800" i="1" smtClean="0"/>
              <a:t>frame</a:t>
            </a:r>
          </a:p>
          <a:p>
            <a:pPr lvl="4" eaLnBrk="1" hangingPunct="1">
              <a:lnSpc>
                <a:spcPct val="80000"/>
              </a:lnSpc>
              <a:buFont typeface="Wingdings" panose="05000000000000000000" pitchFamily="2" charset="2"/>
              <a:buNone/>
            </a:pPr>
            <a:r>
              <a:rPr lang="en-US" altLang="en-US" sz="800" smtClean="0"/>
              <a:t>Physical Layer      -   It transmits data in form of stream of bits</a:t>
            </a:r>
          </a:p>
          <a:p>
            <a:pPr lvl="4" eaLnBrk="1" hangingPunct="1">
              <a:lnSpc>
                <a:spcPct val="80000"/>
              </a:lnSpc>
            </a:pPr>
            <a:endParaRPr lang="en-US" altLang="en-US" sz="800" smtClean="0"/>
          </a:p>
          <a:p>
            <a:pPr eaLnBrk="1" hangingPunct="1">
              <a:lnSpc>
                <a:spcPct val="80000"/>
              </a:lnSpc>
              <a:buFontTx/>
              <a:buChar char="•"/>
            </a:pPr>
            <a:r>
              <a:rPr lang="en-US" altLang="en-US" sz="800" b="1" smtClean="0"/>
              <a:t>Data Decapsulation</a:t>
            </a:r>
          </a:p>
          <a:p>
            <a:pPr lvl="4" eaLnBrk="1" hangingPunct="1">
              <a:lnSpc>
                <a:spcPct val="80000"/>
              </a:lnSpc>
            </a:pPr>
            <a:r>
              <a:rPr lang="en-US" altLang="en-US" sz="800" smtClean="0"/>
              <a:t>   </a:t>
            </a:r>
          </a:p>
          <a:p>
            <a:pPr lvl="4" eaLnBrk="1" hangingPunct="1">
              <a:lnSpc>
                <a:spcPct val="80000"/>
              </a:lnSpc>
            </a:pPr>
            <a:r>
              <a:rPr lang="en-US" altLang="en-US" sz="800" smtClean="0"/>
              <a:t>   Physical Layer     –   It passes the incoming stream of bits to the data link layer</a:t>
            </a:r>
          </a:p>
          <a:p>
            <a:pPr lvl="4" eaLnBrk="1" hangingPunct="1">
              <a:lnSpc>
                <a:spcPct val="80000"/>
              </a:lnSpc>
            </a:pPr>
            <a:r>
              <a:rPr lang="en-US" altLang="en-US" sz="800" smtClean="0"/>
              <a:t>   Data link Layer    -    It removes the data link header and tailer and passes the packet to the network 					  layer</a:t>
            </a:r>
          </a:p>
          <a:p>
            <a:pPr lvl="4" eaLnBrk="1" hangingPunct="1">
              <a:lnSpc>
                <a:spcPct val="80000"/>
              </a:lnSpc>
            </a:pPr>
            <a:r>
              <a:rPr lang="en-US" altLang="en-US" sz="800" smtClean="0"/>
              <a:t>   Network layer     -    It removes network layer header and passes the data to the transport layer</a:t>
            </a:r>
          </a:p>
          <a:p>
            <a:pPr lvl="4" eaLnBrk="1" hangingPunct="1">
              <a:lnSpc>
                <a:spcPct val="80000"/>
              </a:lnSpc>
            </a:pPr>
            <a:r>
              <a:rPr lang="en-US" altLang="en-US" sz="800" smtClean="0"/>
              <a:t>   Transport layer   -    It removes transport header recognizes the data belongs to which application and 				  passes the data to the session layer</a:t>
            </a:r>
          </a:p>
          <a:p>
            <a:pPr lvl="4" eaLnBrk="1" hangingPunct="1">
              <a:lnSpc>
                <a:spcPct val="80000"/>
              </a:lnSpc>
            </a:pPr>
            <a:r>
              <a:rPr lang="en-US" altLang="en-US" sz="800" smtClean="0"/>
              <a:t>   Session layer      -    It passes the data in encoded form to the presentation layer</a:t>
            </a:r>
          </a:p>
          <a:p>
            <a:pPr lvl="4" eaLnBrk="1" hangingPunct="1">
              <a:lnSpc>
                <a:spcPct val="80000"/>
              </a:lnSpc>
            </a:pPr>
            <a:r>
              <a:rPr lang="en-US" altLang="en-US" sz="800" smtClean="0"/>
              <a:t>   Presentation layer-   It does the decoding and passes the data to the application layer</a:t>
            </a:r>
          </a:p>
          <a:p>
            <a:pPr lvl="4" eaLnBrk="1" hangingPunct="1">
              <a:lnSpc>
                <a:spcPct val="80000"/>
              </a:lnSpc>
            </a:pPr>
            <a:r>
              <a:rPr lang="en-US" altLang="en-US" sz="800" smtClean="0"/>
              <a:t>   Application layer  -   The user at the application layer receives the data</a:t>
            </a:r>
          </a:p>
          <a:p>
            <a:pPr lvl="4" eaLnBrk="1" hangingPunct="1">
              <a:lnSpc>
                <a:spcPct val="80000"/>
              </a:lnSpc>
            </a:pPr>
            <a:endParaRPr lang="en-US" altLang="en-US" sz="800" smtClean="0"/>
          </a:p>
          <a:p>
            <a:pPr lvl="4" eaLnBrk="1" hangingPunct="1">
              <a:lnSpc>
                <a:spcPct val="80000"/>
              </a:lnSpc>
            </a:pPr>
            <a:endParaRPr lang="en-US" altLang="en-US" sz="800" smtClean="0"/>
          </a:p>
          <a:p>
            <a:pPr lvl="4" eaLnBrk="1" hangingPunct="1">
              <a:lnSpc>
                <a:spcPct val="80000"/>
              </a:lnSpc>
            </a:pPr>
            <a:endParaRPr lang="en-US" altLang="en-US" sz="800" smtClean="0"/>
          </a:p>
          <a:p>
            <a:pPr lvl="4" eaLnBrk="1" hangingPunct="1">
              <a:lnSpc>
                <a:spcPct val="80000"/>
              </a:lnSpc>
            </a:pPr>
            <a:r>
              <a:rPr lang="en-US" altLang="en-US" sz="800" smtClean="0"/>
              <a:t>    </a:t>
            </a:r>
          </a:p>
          <a:p>
            <a:pPr eaLnBrk="1" hangingPunct="1">
              <a:lnSpc>
                <a:spcPct val="80000"/>
              </a:lnSpc>
            </a:pPr>
            <a:r>
              <a:rPr lang="en-US" altLang="en-US" sz="800" smtClean="0"/>
              <a:t>	     	</a:t>
            </a:r>
          </a:p>
        </p:txBody>
      </p:sp>
    </p:spTree>
    <p:extLst>
      <p:ext uri="{BB962C8B-B14F-4D97-AF65-F5344CB8AC3E}">
        <p14:creationId xmlns:p14="http://schemas.microsoft.com/office/powerpoint/2010/main" val="223895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0457C2-FFB0-4C1E-A739-6E751397C7E1}" type="slidenum">
              <a:rPr lang="en-US" altLang="en-US" smtClean="0">
                <a:latin typeface="Times New Roman" panose="02020603050405020304" pitchFamily="18" charset="0"/>
              </a:rPr>
              <a:pPr/>
              <a:t>16</a:t>
            </a:fld>
            <a:endParaRPr lang="en-US" altLang="en-US"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r>
              <a:rPr lang="en-US" altLang="en-US" smtClean="0"/>
              <a:t>Let’s try n understand different transmission techniques…</a:t>
            </a:r>
          </a:p>
          <a:p>
            <a:r>
              <a:rPr lang="en-US" altLang="en-US" smtClean="0"/>
              <a:t>Simplex Communication: here direction of communication is only one way i.e. from transmitter to receiver. And the examples of simplex communication are : Radio , TV, Keyboard and display. For example, we can only take input from a keyboard, we can not output to a keyboard. Similarly we can only output to a console or a display device and the radio and TV transmission are the systems where we have radio transmitter or a TV transmitter which will transmit the signal and what we have , at our homes or business houses , are radio or TV receivers. And that is precisely we call radio and TV as a receiver.  </a:t>
            </a:r>
          </a:p>
          <a:p>
            <a:r>
              <a:rPr lang="en-US" altLang="en-US" smtClean="0"/>
              <a:t>Let’s go to next technique.</a:t>
            </a:r>
          </a:p>
          <a:p>
            <a:r>
              <a:rPr lang="en-US" altLang="en-US" smtClean="0"/>
              <a:t>Half duplex communication …In this category, communication can happen in both the directions but not simultaneously…Example is walkie-talkie</a:t>
            </a:r>
          </a:p>
          <a:p>
            <a:r>
              <a:rPr lang="en-US" altLang="en-US" smtClean="0"/>
              <a:t>On the contrary , Full-Duplex communication happens in both directions simultaneously. This is a difference between a half duplex and full duplex communication. Examples of full duplex communication are videoconferencing , telephony , computer network. In telephony both party can talk simultaneously…it is a different story that we as a human being never do so because communication path being used is same and the kios may occur so we follow a half duplex communication</a:t>
            </a:r>
          </a:p>
          <a:p>
            <a:pPr lvl="1"/>
            <a:endParaRPr lang="en-US" altLang="en-US" smtClean="0"/>
          </a:p>
        </p:txBody>
      </p:sp>
    </p:spTree>
    <p:extLst>
      <p:ext uri="{BB962C8B-B14F-4D97-AF65-F5344CB8AC3E}">
        <p14:creationId xmlns:p14="http://schemas.microsoft.com/office/powerpoint/2010/main" val="1361446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D34B6B-E631-4C52-AC01-452F06565E3A}" type="slidenum">
              <a:rPr lang="en-US" altLang="en-US">
                <a:latin typeface="Times New Roman" panose="02020603050405020304" pitchFamily="18" charset="0"/>
              </a:rPr>
              <a:pPr/>
              <a:t>178</a:t>
            </a:fld>
            <a:endParaRPr lang="en-US" altLang="en-US">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spcBef>
                <a:spcPct val="0"/>
              </a:spcBef>
            </a:pPr>
            <a:r>
              <a:rPr lang="en-US" altLang="en-US" sz="2400" smtClean="0"/>
              <a:t>Based on scale and authority , there is a classification of networks called LAN, MAN and WAN </a:t>
            </a:r>
          </a:p>
          <a:p>
            <a:pPr eaLnBrk="1" hangingPunct="1">
              <a:spcBef>
                <a:spcPct val="0"/>
              </a:spcBef>
            </a:pPr>
            <a:r>
              <a:rPr lang="en-US" altLang="en-US" sz="2400" smtClean="0"/>
              <a:t>LAN is collection of computers/devices in a small area especially a campus of a company/institute. It has got a single authority for control. </a:t>
            </a:r>
          </a:p>
          <a:p>
            <a:pPr eaLnBrk="1" hangingPunct="1">
              <a:spcBef>
                <a:spcPct val="0"/>
              </a:spcBef>
            </a:pPr>
            <a:r>
              <a:rPr lang="en-US" altLang="en-US" sz="2400" smtClean="0"/>
              <a:t>Arrangement of computers/devices is called Network topology. </a:t>
            </a:r>
          </a:p>
          <a:p>
            <a:pPr eaLnBrk="1" hangingPunct="1">
              <a:spcBef>
                <a:spcPct val="0"/>
              </a:spcBef>
            </a:pPr>
            <a:endParaRPr lang="en-US" altLang="en-US" sz="2400" smtClean="0"/>
          </a:p>
          <a:p>
            <a:pPr eaLnBrk="1" hangingPunct="1">
              <a:spcBef>
                <a:spcPct val="0"/>
              </a:spcBef>
            </a:pPr>
            <a:r>
              <a:rPr lang="en-US" altLang="en-US" sz="2400" smtClean="0"/>
              <a:t>LAN uses “share a medium” mechanism so demands for protocols as to how to share. Unlike static multiplexing schemes like TDM,FDM etc. LAN uses dynamic multiplexing schemes. Famous amongst them is CSMA/CD ….Polite protocols , democracy – every body has equal right to access , sense for silence before you speak…If you find somebody speaking , abstain from specking .,…characteristics of Politeness. Nevertheless this is not the only protocol.  </a:t>
            </a:r>
          </a:p>
          <a:p>
            <a:pPr eaLnBrk="1" hangingPunct="1">
              <a:spcBef>
                <a:spcPct val="0"/>
              </a:spcBef>
            </a:pPr>
            <a:endParaRPr lang="en-US" altLang="en-US" sz="2400" smtClean="0"/>
          </a:p>
          <a:p>
            <a:pPr eaLnBrk="1" hangingPunct="1">
              <a:spcBef>
                <a:spcPct val="0"/>
              </a:spcBef>
            </a:pPr>
            <a:r>
              <a:rPr lang="en-US" altLang="en-US" sz="2400" smtClean="0"/>
              <a:t>LAN : Topology used in LAN can be ….BUS ,Ring , Star , Hierarchy ….but preferred ones are star and Hierarchy </a:t>
            </a:r>
          </a:p>
          <a:p>
            <a:pPr eaLnBrk="1" hangingPunct="1">
              <a:spcBef>
                <a:spcPct val="0"/>
              </a:spcBef>
            </a:pPr>
            <a:endParaRPr lang="en-US" altLang="en-US" sz="2400" smtClean="0"/>
          </a:p>
          <a:p>
            <a:pPr eaLnBrk="1" hangingPunct="1">
              <a:spcBef>
                <a:spcPct val="0"/>
              </a:spcBef>
            </a:pPr>
            <a:endParaRPr lang="en-US" altLang="en-US" sz="2400" smtClean="0"/>
          </a:p>
          <a:p>
            <a:pPr eaLnBrk="1" hangingPunct="1">
              <a:spcBef>
                <a:spcPct val="0"/>
              </a:spcBef>
            </a:pPr>
            <a:endParaRPr lang="en-US" altLang="en-US" sz="2400" smtClean="0"/>
          </a:p>
        </p:txBody>
      </p:sp>
    </p:spTree>
    <p:extLst>
      <p:ext uri="{BB962C8B-B14F-4D97-AF65-F5344CB8AC3E}">
        <p14:creationId xmlns:p14="http://schemas.microsoft.com/office/powerpoint/2010/main" val="2476066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6587B8-F721-45FA-819D-81ED02905EFC}" type="slidenum">
              <a:rPr lang="en-US" altLang="en-US">
                <a:latin typeface="Times New Roman" panose="02020603050405020304" pitchFamily="18" charset="0"/>
              </a:rPr>
              <a:pPr/>
              <a:t>179</a:t>
            </a:fld>
            <a:endParaRPr lang="en-US" altLang="en-US">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685800" y="4343400"/>
            <a:ext cx="5486400" cy="4114800"/>
          </a:xfrm>
          <a:noFill/>
        </p:spPr>
        <p:txBody>
          <a:bodyPr/>
          <a:lstStyle/>
          <a:p>
            <a:pPr eaLnBrk="1" hangingPunct="1">
              <a:lnSpc>
                <a:spcPct val="90000"/>
              </a:lnSpc>
              <a:spcBef>
                <a:spcPct val="0"/>
              </a:spcBef>
            </a:pPr>
            <a:r>
              <a:rPr lang="en-US" altLang="en-US" sz="2400" smtClean="0"/>
              <a:t>WAN is interconnection of LAN with the help of device on the edge of LAN called router. Routers are connected to each other using point to point links and they are arranged in combination of graph and tree to have good amount of redundancy as well as quick transfer by using shortest path.</a:t>
            </a:r>
          </a:p>
          <a:p>
            <a:pPr eaLnBrk="1" hangingPunct="1">
              <a:lnSpc>
                <a:spcPct val="90000"/>
              </a:lnSpc>
              <a:spcBef>
                <a:spcPct val="0"/>
              </a:spcBef>
            </a:pPr>
            <a:r>
              <a:rPr lang="en-US" altLang="en-US" sz="2400" smtClean="0"/>
              <a:t>Interconnection of routers at various hierarchical levels forms the backbone of Internet.</a:t>
            </a:r>
          </a:p>
        </p:txBody>
      </p:sp>
    </p:spTree>
    <p:extLst>
      <p:ext uri="{BB962C8B-B14F-4D97-AF65-F5344CB8AC3E}">
        <p14:creationId xmlns:p14="http://schemas.microsoft.com/office/powerpoint/2010/main" val="1945797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68A7B9-353D-487E-88E3-172FA30DA795}" type="slidenum">
              <a:rPr lang="en-US" altLang="en-US">
                <a:latin typeface="Times New Roman" panose="02020603050405020304" pitchFamily="18" charset="0"/>
              </a:rPr>
              <a:pPr/>
              <a:t>182</a:t>
            </a:fld>
            <a:endParaRPr lang="en-US" altLang="en-US">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spcBef>
                <a:spcPct val="0"/>
              </a:spcBef>
            </a:pPr>
            <a:r>
              <a:rPr lang="en-US" altLang="en-US" sz="2400" smtClean="0">
                <a:latin typeface="Verdana" panose="020B0604030504040204" pitchFamily="34" charset="0"/>
              </a:rPr>
              <a:t>When we want two heterogeneous systems to talk with each other there has to be protocol between them. </a:t>
            </a:r>
          </a:p>
          <a:p>
            <a:pPr eaLnBrk="1" hangingPunct="1">
              <a:spcBef>
                <a:spcPct val="0"/>
              </a:spcBef>
            </a:pPr>
            <a:r>
              <a:rPr lang="en-US" altLang="en-US" sz="2400" smtClean="0">
                <a:latin typeface="Verdana" panose="020B0604030504040204" pitchFamily="34" charset="0"/>
              </a:rPr>
              <a:t>What is protocol ? Protocols are rules and procedures agreed upon by all parties for communication. </a:t>
            </a:r>
          </a:p>
          <a:p>
            <a:pPr eaLnBrk="1" hangingPunct="1">
              <a:spcBef>
                <a:spcPct val="0"/>
              </a:spcBef>
            </a:pPr>
            <a:r>
              <a:rPr lang="en-US" altLang="en-US" sz="2400" smtClean="0">
                <a:latin typeface="Verdana" panose="020B0604030504040204" pitchFamily="34" charset="0"/>
              </a:rPr>
              <a:t>The TCP/IP protocol reference model was used in the ARPANET and is still in use in its successor, the worldwide Internet.</a:t>
            </a:r>
            <a:endParaRPr lang="en-US" altLang="en-US" sz="2400" smtClean="0"/>
          </a:p>
          <a:p>
            <a:pPr eaLnBrk="1" hangingPunct="1">
              <a:spcBef>
                <a:spcPct val="0"/>
              </a:spcBef>
            </a:pPr>
            <a:r>
              <a:rPr lang="en-US" altLang="en-US" sz="2400" smtClean="0">
                <a:latin typeface="Verdana" panose="020B0604030504040204" pitchFamily="34" charset="0"/>
              </a:rPr>
              <a:t>It came to be known as the TCP/IP model after its two primary protocols: TCP and IP. It was first defined in 1974. </a:t>
            </a:r>
            <a:endParaRPr lang="en-US" altLang="en-US" sz="2400" smtClean="0"/>
          </a:p>
          <a:p>
            <a:pPr eaLnBrk="1" hangingPunct="1">
              <a:spcBef>
                <a:spcPct val="0"/>
              </a:spcBef>
            </a:pPr>
            <a:r>
              <a:rPr lang="en-US" altLang="en-US" sz="2400" smtClean="0"/>
              <a:t>It the only language talked on Internet. By the way TCP/IP is not a single protocol but a suite of protocols. As you could see in above diagram at every layer there are certain protocols. </a:t>
            </a:r>
          </a:p>
          <a:p>
            <a:pPr eaLnBrk="1" hangingPunct="1">
              <a:spcBef>
                <a:spcPct val="0"/>
              </a:spcBef>
            </a:pPr>
            <a:endParaRPr lang="en-US" altLang="en-US" sz="2400" smtClean="0"/>
          </a:p>
          <a:p>
            <a:pPr eaLnBrk="1" hangingPunct="1">
              <a:spcBef>
                <a:spcPct val="0"/>
              </a:spcBef>
            </a:pPr>
            <a:r>
              <a:rPr lang="en-US" altLang="en-US" sz="2400" smtClean="0"/>
              <a:t>There are other standards/protocols existing. </a:t>
            </a:r>
          </a:p>
          <a:p>
            <a:pPr eaLnBrk="1" hangingPunct="1">
              <a:spcBef>
                <a:spcPct val="0"/>
              </a:spcBef>
              <a:buFontTx/>
              <a:buChar char="•"/>
            </a:pPr>
            <a:r>
              <a:rPr lang="en-US" altLang="en-US" sz="2400" smtClean="0">
                <a:latin typeface="Verdana" panose="020B0604030504040204" pitchFamily="34" charset="0"/>
              </a:rPr>
              <a:t>ISO’s i.e. Indian standard organizations OSI protocol suite </a:t>
            </a:r>
            <a:endParaRPr lang="en-US" altLang="en-US" sz="2400" smtClean="0"/>
          </a:p>
          <a:p>
            <a:pPr eaLnBrk="1" hangingPunct="1">
              <a:spcBef>
                <a:spcPct val="0"/>
              </a:spcBef>
              <a:buFontTx/>
              <a:buChar char="•"/>
            </a:pPr>
            <a:r>
              <a:rPr lang="en-US" altLang="en-US" sz="2400" smtClean="0">
                <a:latin typeface="Verdana" panose="020B0604030504040204" pitchFamily="34" charset="0"/>
              </a:rPr>
              <a:t>IBM Systems Network Architecture (SNA) </a:t>
            </a:r>
            <a:endParaRPr lang="en-US" altLang="en-US" sz="2400" smtClean="0"/>
          </a:p>
          <a:p>
            <a:pPr eaLnBrk="1" hangingPunct="1">
              <a:spcBef>
                <a:spcPct val="0"/>
              </a:spcBef>
              <a:buFontTx/>
              <a:buChar char="•"/>
            </a:pPr>
            <a:r>
              <a:rPr lang="en-US" altLang="en-US" sz="2400" smtClean="0">
                <a:latin typeface="Verdana" panose="020B0604030504040204" pitchFamily="34" charset="0"/>
              </a:rPr>
              <a:t>Novell NetWare </a:t>
            </a:r>
            <a:endParaRPr lang="en-US" altLang="en-US" sz="2400" smtClean="0"/>
          </a:p>
          <a:p>
            <a:pPr eaLnBrk="1" hangingPunct="1">
              <a:spcBef>
                <a:spcPct val="0"/>
              </a:spcBef>
              <a:buFontTx/>
              <a:buChar char="•"/>
            </a:pPr>
            <a:r>
              <a:rPr lang="en-US" altLang="en-US" sz="2400" smtClean="0">
                <a:latin typeface="Verdana" panose="020B0604030504040204" pitchFamily="34" charset="0"/>
              </a:rPr>
              <a:t>Apple's AppleTalk </a:t>
            </a:r>
            <a:endParaRPr lang="en-US" altLang="en-US" sz="2400" smtClean="0"/>
          </a:p>
          <a:p>
            <a:pPr eaLnBrk="1" hangingPunct="1">
              <a:spcBef>
                <a:spcPct val="0"/>
              </a:spcBef>
            </a:pPr>
            <a:r>
              <a:rPr lang="en-US" altLang="en-US" sz="2400" smtClean="0"/>
              <a:t>It is interesting to note that : TCP IP is a real implementation whereas ISO’s OSI is a model and on time line TCP/IP came first. </a:t>
            </a:r>
          </a:p>
          <a:p>
            <a:pPr eaLnBrk="1" hangingPunct="1">
              <a:spcBef>
                <a:spcPct val="0"/>
              </a:spcBef>
            </a:pPr>
            <a:endParaRPr lang="en-US" altLang="en-US" sz="2400" smtClean="0"/>
          </a:p>
          <a:p>
            <a:pPr eaLnBrk="1" hangingPunct="1">
              <a:spcBef>
                <a:spcPct val="0"/>
              </a:spcBef>
            </a:pPr>
            <a:r>
              <a:rPr lang="en-US" altLang="en-US" sz="2400" smtClean="0"/>
              <a:t>Application , Presentation and Session layer of OSI are kind of clubbed into one in TCP/IP and is known as application layer. </a:t>
            </a:r>
          </a:p>
          <a:p>
            <a:pPr eaLnBrk="1" hangingPunct="1">
              <a:spcBef>
                <a:spcPct val="0"/>
              </a:spcBef>
            </a:pPr>
            <a:r>
              <a:rPr lang="en-US" altLang="en-US" sz="2400" smtClean="0"/>
              <a:t>Functionalities of each layer are as shown in figure.</a:t>
            </a:r>
          </a:p>
          <a:p>
            <a:pPr eaLnBrk="1" hangingPunct="1">
              <a:spcBef>
                <a:spcPct val="0"/>
              </a:spcBef>
            </a:pPr>
            <a:r>
              <a:rPr lang="en-US" altLang="en-US" sz="2400" smtClean="0"/>
              <a:t>Presentation : Encryption and compression </a:t>
            </a:r>
          </a:p>
          <a:p>
            <a:pPr eaLnBrk="1" hangingPunct="1">
              <a:spcBef>
                <a:spcPct val="0"/>
              </a:spcBef>
            </a:pPr>
            <a:r>
              <a:rPr lang="en-US" altLang="en-US" sz="2400" smtClean="0"/>
              <a:t>Session : Maintain a session between two end entities </a:t>
            </a:r>
          </a:p>
          <a:p>
            <a:pPr eaLnBrk="1" hangingPunct="1">
              <a:spcBef>
                <a:spcPct val="0"/>
              </a:spcBef>
            </a:pPr>
            <a:endParaRPr lang="en-US" altLang="en-US" sz="2400" smtClean="0"/>
          </a:p>
        </p:txBody>
      </p:sp>
    </p:spTree>
    <p:extLst>
      <p:ext uri="{BB962C8B-B14F-4D97-AF65-F5344CB8AC3E}">
        <p14:creationId xmlns:p14="http://schemas.microsoft.com/office/powerpoint/2010/main" val="22919703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14865D-2BC2-4158-B8CE-4A266B7DAF10}" type="slidenum">
              <a:rPr lang="en-US" altLang="en-US">
                <a:latin typeface="Times New Roman" panose="02020603050405020304" pitchFamily="18" charset="0"/>
              </a:rPr>
              <a:pPr/>
              <a:t>183</a:t>
            </a:fld>
            <a:endParaRPr lang="en-US" altLang="en-US">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spcBef>
                <a:spcPct val="0"/>
              </a:spcBef>
            </a:pPr>
            <a:r>
              <a:rPr lang="en-US" altLang="en-US" sz="2400" smtClean="0"/>
              <a:t>Router works at layer 3. Its main function is addressing and routing.</a:t>
            </a:r>
          </a:p>
          <a:p>
            <a:pPr eaLnBrk="1" hangingPunct="1">
              <a:spcBef>
                <a:spcPct val="0"/>
              </a:spcBef>
            </a:pPr>
            <a:r>
              <a:rPr lang="en-US" altLang="en-US" sz="2400" smtClean="0"/>
              <a:t>Bridge in a multiprotocol router within a LAN. It can understand multiple data link layer protocols. </a:t>
            </a:r>
          </a:p>
          <a:p>
            <a:pPr eaLnBrk="1" hangingPunct="1">
              <a:spcBef>
                <a:spcPct val="0"/>
              </a:spcBef>
            </a:pPr>
            <a:r>
              <a:rPr lang="en-US" altLang="en-US" sz="2400" smtClean="0"/>
              <a:t>Repeater and hub are physical layer devices. They do not have much intelegence as routers or switches do have. </a:t>
            </a:r>
          </a:p>
        </p:txBody>
      </p:sp>
    </p:spTree>
    <p:extLst>
      <p:ext uri="{BB962C8B-B14F-4D97-AF65-F5344CB8AC3E}">
        <p14:creationId xmlns:p14="http://schemas.microsoft.com/office/powerpoint/2010/main" val="351492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2980AD-4D9F-40A3-A2C3-FF3A298D2B2C}" type="slidenum">
              <a:rPr lang="en-US" altLang="en-US">
                <a:latin typeface="Times New Roman" panose="02020603050405020304" pitchFamily="18" charset="0"/>
              </a:rPr>
              <a:pPr/>
              <a:t>186</a:t>
            </a:fld>
            <a:endParaRPr lang="en-US" altLang="en-US">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685800" y="4343400"/>
            <a:ext cx="5486400" cy="4114800"/>
          </a:xfrm>
          <a:noFill/>
        </p:spPr>
        <p:txBody>
          <a:bodyPr/>
          <a:lstStyle/>
          <a:p>
            <a:pPr eaLnBrk="1" hangingPunct="1">
              <a:spcBef>
                <a:spcPct val="0"/>
              </a:spcBef>
            </a:pPr>
            <a:r>
              <a:rPr lang="en-US" altLang="en-US" sz="1800" smtClean="0"/>
              <a:t>Typical network app has two pieces: </a:t>
            </a:r>
            <a:r>
              <a:rPr lang="en-US" altLang="en-US" sz="1800" i="1" smtClean="0">
                <a:solidFill>
                  <a:schemeClr val="accent2"/>
                </a:solidFill>
              </a:rPr>
              <a:t>client</a:t>
            </a:r>
            <a:r>
              <a:rPr lang="en-US" altLang="en-US" sz="1800" smtClean="0"/>
              <a:t> and </a:t>
            </a:r>
            <a:r>
              <a:rPr lang="en-US" altLang="en-US" sz="1800" i="1" smtClean="0">
                <a:solidFill>
                  <a:schemeClr val="accent2"/>
                </a:solidFill>
              </a:rPr>
              <a:t>server</a:t>
            </a:r>
          </a:p>
          <a:p>
            <a:pPr eaLnBrk="1" hangingPunct="1">
              <a:spcBef>
                <a:spcPct val="0"/>
              </a:spcBef>
            </a:pPr>
            <a:endParaRPr lang="en-US" altLang="en-US" sz="2400" smtClean="0"/>
          </a:p>
        </p:txBody>
      </p:sp>
    </p:spTree>
    <p:extLst>
      <p:ext uri="{BB962C8B-B14F-4D97-AF65-F5344CB8AC3E}">
        <p14:creationId xmlns:p14="http://schemas.microsoft.com/office/powerpoint/2010/main" val="32841874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49CB99-6A78-41F3-A35D-EBE76B5C7747}" type="slidenum">
              <a:rPr lang="en-US" altLang="en-US">
                <a:latin typeface="Times New Roman" panose="02020603050405020304" pitchFamily="18" charset="0"/>
              </a:rPr>
              <a:pPr/>
              <a:t>187</a:t>
            </a:fld>
            <a:endParaRPr lang="en-US" altLang="en-US">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685800" y="4343400"/>
            <a:ext cx="5486400" cy="4114800"/>
          </a:xfrm>
          <a:noFill/>
        </p:spPr>
        <p:txBody>
          <a:bodyPr/>
          <a:lstStyle/>
          <a:p>
            <a:pPr eaLnBrk="1" hangingPunct="1">
              <a:spcBef>
                <a:spcPts val="1200"/>
              </a:spcBef>
              <a:spcAft>
                <a:spcPts val="1000"/>
              </a:spcAft>
            </a:pPr>
            <a:r>
              <a:rPr lang="en-US" altLang="en-US" sz="2400" i="1" smtClean="0"/>
              <a:t>Some examples of command-driven user agents are </a:t>
            </a:r>
            <a:r>
              <a:rPr lang="en-US" altLang="en-US" sz="2400" i="1" smtClean="0">
                <a:solidFill>
                  <a:schemeClr val="hlink"/>
                </a:solidFill>
              </a:rPr>
              <a:t>mail</a:t>
            </a:r>
            <a:r>
              <a:rPr lang="en-US" altLang="en-US" sz="2400" i="1" smtClean="0"/>
              <a:t>, </a:t>
            </a:r>
            <a:r>
              <a:rPr lang="en-US" altLang="en-US" sz="2400" i="1" smtClean="0">
                <a:solidFill>
                  <a:schemeClr val="hlink"/>
                </a:solidFill>
              </a:rPr>
              <a:t>pine</a:t>
            </a:r>
            <a:r>
              <a:rPr lang="en-US" altLang="en-US" sz="2400" i="1" smtClean="0"/>
              <a:t>, and </a:t>
            </a:r>
            <a:r>
              <a:rPr lang="en-US" altLang="en-US" sz="2400" i="1" smtClean="0">
                <a:solidFill>
                  <a:schemeClr val="hlink"/>
                </a:solidFill>
              </a:rPr>
              <a:t>elm</a:t>
            </a:r>
          </a:p>
          <a:p>
            <a:pPr eaLnBrk="1" hangingPunct="1">
              <a:spcBef>
                <a:spcPts val="1200"/>
              </a:spcBef>
              <a:spcAft>
                <a:spcPts val="1000"/>
              </a:spcAft>
            </a:pPr>
            <a:r>
              <a:rPr lang="en-US" altLang="en-US" sz="2400" i="1" smtClean="0"/>
              <a:t>Some examples of GUI-based user agents are </a:t>
            </a:r>
            <a:r>
              <a:rPr lang="en-US" altLang="en-US" sz="2400" i="1" smtClean="0">
                <a:solidFill>
                  <a:schemeClr val="hlink"/>
                </a:solidFill>
              </a:rPr>
              <a:t>Eudora</a:t>
            </a:r>
            <a:r>
              <a:rPr lang="en-US" altLang="en-US" sz="2400" i="1" smtClean="0"/>
              <a:t>, </a:t>
            </a:r>
            <a:r>
              <a:rPr lang="en-US" altLang="en-US" sz="2400" i="1" smtClean="0">
                <a:solidFill>
                  <a:schemeClr val="hlink"/>
                </a:solidFill>
              </a:rPr>
              <a:t>Outlook</a:t>
            </a:r>
            <a:r>
              <a:rPr lang="en-US" altLang="en-US" sz="2400" i="1" smtClean="0"/>
              <a:t>, and </a:t>
            </a:r>
            <a:r>
              <a:rPr lang="en-US" altLang="en-US" sz="2400" i="1" smtClean="0">
                <a:solidFill>
                  <a:schemeClr val="hlink"/>
                </a:solidFill>
              </a:rPr>
              <a:t>Netscape</a:t>
            </a:r>
            <a:r>
              <a:rPr lang="en-US" altLang="en-US" sz="2400" i="1" smtClean="0"/>
              <a:t>.</a:t>
            </a:r>
          </a:p>
          <a:p>
            <a:pPr eaLnBrk="1" hangingPunct="1">
              <a:spcBef>
                <a:spcPct val="0"/>
              </a:spcBef>
            </a:pPr>
            <a:endParaRPr lang="en-US" altLang="en-US" sz="2400" smtClean="0"/>
          </a:p>
          <a:p>
            <a:pPr eaLnBrk="1" hangingPunct="1">
              <a:spcBef>
                <a:spcPct val="0"/>
              </a:spcBef>
            </a:pPr>
            <a:r>
              <a:rPr lang="en-US" altLang="en-US" sz="2400" b="1" smtClean="0"/>
              <a:t>Give example of Tech Mahindra server system</a:t>
            </a:r>
          </a:p>
        </p:txBody>
      </p:sp>
    </p:spTree>
    <p:extLst>
      <p:ext uri="{BB962C8B-B14F-4D97-AF65-F5344CB8AC3E}">
        <p14:creationId xmlns:p14="http://schemas.microsoft.com/office/powerpoint/2010/main" val="33195462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7A7ABE-BE38-4DAB-8D44-DFACF4C1F6EF}" type="slidenum">
              <a:rPr lang="en-US" altLang="en-US">
                <a:latin typeface="Times New Roman" panose="02020603050405020304" pitchFamily="18" charset="0"/>
              </a:rPr>
              <a:pPr/>
              <a:t>189</a:t>
            </a:fld>
            <a:endParaRPr lang="en-US" altLang="en-US">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xfrm>
            <a:off x="393700" y="692150"/>
            <a:ext cx="6070600" cy="3414713"/>
          </a:xfrm>
          <a:solidFill>
            <a:srgbClr val="FFFFFF"/>
          </a:solidFill>
          <a:ln/>
        </p:spPr>
      </p:sp>
      <p:sp>
        <p:nvSpPr>
          <p:cNvPr id="64516" name="Rectangle 3"/>
          <p:cNvSpPr>
            <a:spLocks noGrp="1" noChangeArrowheads="1"/>
          </p:cNvSpPr>
          <p:nvPr>
            <p:ph type="body" idx="1"/>
          </p:nvPr>
        </p:nvSpPr>
        <p:spPr>
          <a:xfrm>
            <a:off x="914400" y="4344988"/>
            <a:ext cx="5029200" cy="4114800"/>
          </a:xfrm>
          <a:solidFill>
            <a:srgbClr val="FFFFFF"/>
          </a:solidFill>
          <a:ln>
            <a:solidFill>
              <a:srgbClr val="000000"/>
            </a:solidFill>
            <a:miter lim="800000"/>
            <a:headEnd/>
            <a:tailEnd/>
          </a:ln>
        </p:spPr>
        <p:txBody>
          <a:bodyPr lIns="90681" tIns="45341" rIns="90681" bIns="45341"/>
          <a:lstStyle/>
          <a:p>
            <a:pPr defTabSz="1039813" eaLnBrk="1" hangingPunct="1"/>
            <a:endParaRPr lang="en-US" altLang="en-US" smtClean="0"/>
          </a:p>
        </p:txBody>
      </p:sp>
    </p:spTree>
    <p:extLst>
      <p:ext uri="{BB962C8B-B14F-4D97-AF65-F5344CB8AC3E}">
        <p14:creationId xmlns:p14="http://schemas.microsoft.com/office/powerpoint/2010/main" val="40393360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2F02A0-84DB-49EE-A9B5-F56FB565BA45}" type="slidenum">
              <a:rPr lang="en-US" altLang="en-US"/>
              <a:pPr/>
              <a:t>190</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xfrm>
            <a:off x="914400" y="4343400"/>
            <a:ext cx="5029200" cy="4114800"/>
          </a:xfrm>
          <a:noFill/>
        </p:spPr>
        <p:txBody>
          <a:bodyPr/>
          <a:lstStyle/>
          <a:p>
            <a:pPr algn="just" eaLnBrk="1" hangingPunct="1"/>
            <a:r>
              <a:rPr lang="en-US" altLang="en-US" b="1" smtClean="0">
                <a:cs typeface="Times New Roman" panose="02020603050405020304" pitchFamily="18" charset="0"/>
              </a:rPr>
              <a:t>Let’s have a tour of various technologies in a broadband such as DSL,  Frame Realy, SONET and ATM…</a:t>
            </a:r>
          </a:p>
          <a:p>
            <a:pPr algn="just" eaLnBrk="1" hangingPunct="1"/>
            <a:r>
              <a:rPr lang="en-US" altLang="en-US" smtClean="0">
                <a:cs typeface="Times New Roman" panose="02020603050405020304" pitchFamily="18" charset="0"/>
              </a:rPr>
              <a:t>The main objective here is to get familiarize with different terms used in this area.</a:t>
            </a:r>
          </a:p>
          <a:p>
            <a:pPr eaLnBrk="1" hangingPunct="1"/>
            <a:endParaRPr lang="en-US" altLang="en-US" smtClean="0"/>
          </a:p>
        </p:txBody>
      </p:sp>
    </p:spTree>
    <p:extLst>
      <p:ext uri="{BB962C8B-B14F-4D97-AF65-F5344CB8AC3E}">
        <p14:creationId xmlns:p14="http://schemas.microsoft.com/office/powerpoint/2010/main" val="19160807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C47DD6-F26C-4264-8471-A8E6396763FD}" type="slidenum">
              <a:rPr lang="en-US" altLang="en-US"/>
              <a:pPr/>
              <a:t>193</a:t>
            </a:fld>
            <a:endParaRPr lang="en-US" alt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r>
              <a:rPr lang="en-US" altLang="en-US" sz="1100" smtClean="0">
                <a:cs typeface="Arial" panose="020B0604020202020204" pitchFamily="34" charset="0"/>
              </a:rPr>
              <a:t>What is broad band ?… Let us have a brief understanding of broadband…</a:t>
            </a:r>
          </a:p>
          <a:p>
            <a:pPr eaLnBrk="1" hangingPunct="1"/>
            <a:r>
              <a:rPr lang="en-US" altLang="en-US" sz="1100" smtClean="0">
                <a:cs typeface="Arial" panose="020B0604020202020204" pitchFamily="34" charset="0"/>
              </a:rPr>
              <a:t>Broadband is a type of telecommunication </a:t>
            </a:r>
          </a:p>
          <a:p>
            <a:pPr eaLnBrk="1" hangingPunct="1"/>
            <a:r>
              <a:rPr lang="en-US" altLang="en-US" sz="1100" smtClean="0">
                <a:cs typeface="Arial" panose="020B0604020202020204" pitchFamily="34" charset="0"/>
              </a:rPr>
              <a:t>Broadband uses wide band of frequencies (channels) to transmit/receive information. </a:t>
            </a:r>
          </a:p>
          <a:p>
            <a:pPr eaLnBrk="1" hangingPunct="1"/>
            <a:r>
              <a:rPr lang="en-US" altLang="en-US" sz="1100" smtClean="0">
                <a:cs typeface="Arial" panose="020B0604020202020204" pitchFamily="34" charset="0"/>
              </a:rPr>
              <a:t>Broadband uses very high order multiplexing…..Multiplexing is a technique which we use in telecommunication to club many channels into one..</a:t>
            </a:r>
          </a:p>
          <a:p>
            <a:pPr eaLnBrk="1" hangingPunct="1"/>
            <a:r>
              <a:rPr lang="en-US" altLang="en-US" sz="1100" smtClean="0">
                <a:cs typeface="Arial" panose="020B0604020202020204" pitchFamily="34" charset="0"/>
              </a:rPr>
              <a:t>Broadband transmits data concurrently with voice on many different frequencies within the band.  </a:t>
            </a:r>
          </a:p>
          <a:p>
            <a:pPr eaLnBrk="1" hangingPunct="1"/>
            <a:r>
              <a:rPr lang="en-US" altLang="en-US" sz="1100" b="1" smtClean="0">
                <a:cs typeface="Arial" panose="020B0604020202020204" pitchFamily="34" charset="0"/>
              </a:rPr>
              <a:t>Analogy of a broadband can be given like this…</a:t>
            </a:r>
            <a:r>
              <a:rPr lang="en-US" altLang="en-US" sz="1100" smtClean="0">
                <a:cs typeface="Arial" panose="020B0604020202020204" pitchFamily="34" charset="0"/>
              </a:rPr>
              <a:t> There are many lanes on the highway to allow more cars to pass so more passengers to travel at the same time. SO we have very high data rate …we go in for a broad band…</a:t>
            </a:r>
          </a:p>
          <a:p>
            <a:pPr eaLnBrk="1" hangingPunct="1"/>
            <a:r>
              <a:rPr lang="en-US" altLang="en-US" sz="1100" smtClean="0">
                <a:cs typeface="Arial" panose="020B0604020202020204" pitchFamily="34" charset="0"/>
              </a:rPr>
              <a:t>Broadband uses different technologies like optical fiber, DSL, terrestrial wireless or even satellite communication…</a:t>
            </a:r>
          </a:p>
          <a:p>
            <a:pPr eaLnBrk="1" hangingPunct="1"/>
            <a:r>
              <a:rPr lang="en-US" altLang="en-US" sz="1100" smtClean="0">
                <a:cs typeface="Arial" panose="020B0604020202020204" pitchFamily="34" charset="0"/>
              </a:rPr>
              <a:t>Broadband mostly uses circuit switched network …this is a speciality of broadband…</a:t>
            </a:r>
          </a:p>
          <a:p>
            <a:pPr eaLnBrk="1" hangingPunct="1"/>
            <a:r>
              <a:rPr lang="en-US" altLang="en-US" sz="1100" smtClean="0">
                <a:cs typeface="Arial" panose="020B0604020202020204" pitchFamily="34" charset="0"/>
              </a:rPr>
              <a:t>Many new technologies are evolving and are at the primitive stage today which will be used in near future…</a:t>
            </a:r>
          </a:p>
          <a:p>
            <a:pPr eaLnBrk="1" hangingPunct="1"/>
            <a:r>
              <a:rPr lang="en-US" altLang="en-US" sz="1100" smtClean="0">
                <a:cs typeface="Arial" panose="020B0604020202020204" pitchFamily="34" charset="0"/>
              </a:rPr>
              <a:t>Typical applications involve video-on-demand, high speed data which includes graphics, movies, animations… download, video conferencing, on-line learning across the globe etcetra…</a:t>
            </a:r>
          </a:p>
        </p:txBody>
      </p:sp>
    </p:spTree>
    <p:extLst>
      <p:ext uri="{BB962C8B-B14F-4D97-AF65-F5344CB8AC3E}">
        <p14:creationId xmlns:p14="http://schemas.microsoft.com/office/powerpoint/2010/main" val="32547593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A8F108-B826-4FBB-880B-9DFB2BBEE307}" type="slidenum">
              <a:rPr lang="en-US" altLang="en-US"/>
              <a:pPr/>
              <a:t>194</a:t>
            </a:fld>
            <a:endParaRPr lang="en-US" alt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r>
              <a:rPr lang="en-US" altLang="en-US" sz="1100" smtClean="0">
                <a:cs typeface="Arial" panose="020B0604020202020204" pitchFamily="34" charset="0"/>
              </a:rPr>
              <a:t>What is broad band ?… Let us have a brief understanding of broadband…</a:t>
            </a:r>
          </a:p>
          <a:p>
            <a:pPr eaLnBrk="1" hangingPunct="1"/>
            <a:r>
              <a:rPr lang="en-US" altLang="en-US" sz="1100" smtClean="0">
                <a:cs typeface="Arial" panose="020B0604020202020204" pitchFamily="34" charset="0"/>
              </a:rPr>
              <a:t>Broadband is a type of telecommunication </a:t>
            </a:r>
          </a:p>
          <a:p>
            <a:pPr eaLnBrk="1" hangingPunct="1"/>
            <a:r>
              <a:rPr lang="en-US" altLang="en-US" sz="1100" smtClean="0">
                <a:cs typeface="Arial" panose="020B0604020202020204" pitchFamily="34" charset="0"/>
              </a:rPr>
              <a:t>Broadband uses wide band of frequencies (channels) to transmit/receive information. </a:t>
            </a:r>
          </a:p>
          <a:p>
            <a:pPr eaLnBrk="1" hangingPunct="1"/>
            <a:r>
              <a:rPr lang="en-US" altLang="en-US" sz="1100" smtClean="0">
                <a:cs typeface="Arial" panose="020B0604020202020204" pitchFamily="34" charset="0"/>
              </a:rPr>
              <a:t>Broadband uses very high order multiplexing…..Multiplexing is a technique which we use in telecommunication to club many channels into one..</a:t>
            </a:r>
          </a:p>
          <a:p>
            <a:pPr eaLnBrk="1" hangingPunct="1"/>
            <a:r>
              <a:rPr lang="en-US" altLang="en-US" sz="1100" smtClean="0">
                <a:cs typeface="Arial" panose="020B0604020202020204" pitchFamily="34" charset="0"/>
              </a:rPr>
              <a:t>Broadband transmits data concurrently with voice on many different frequencies within the band.  </a:t>
            </a:r>
          </a:p>
          <a:p>
            <a:pPr eaLnBrk="1" hangingPunct="1"/>
            <a:r>
              <a:rPr lang="en-US" altLang="en-US" sz="1100" b="1" smtClean="0">
                <a:cs typeface="Arial" panose="020B0604020202020204" pitchFamily="34" charset="0"/>
              </a:rPr>
              <a:t>Analogy of a broadband can be given like this…</a:t>
            </a:r>
            <a:r>
              <a:rPr lang="en-US" altLang="en-US" sz="1100" smtClean="0">
                <a:cs typeface="Arial" panose="020B0604020202020204" pitchFamily="34" charset="0"/>
              </a:rPr>
              <a:t> There are many lanes on the highway to allow more cars to pass so more passengers to travel at the same time. SO we have very high data rate …we go in for a broad band…</a:t>
            </a:r>
          </a:p>
          <a:p>
            <a:pPr eaLnBrk="1" hangingPunct="1"/>
            <a:r>
              <a:rPr lang="en-US" altLang="en-US" sz="1100" smtClean="0">
                <a:cs typeface="Arial" panose="020B0604020202020204" pitchFamily="34" charset="0"/>
              </a:rPr>
              <a:t>Broadband uses different technologies like optical fiber, DSL, terrestrial wireless or even satellite communication…</a:t>
            </a:r>
          </a:p>
          <a:p>
            <a:pPr eaLnBrk="1" hangingPunct="1"/>
            <a:r>
              <a:rPr lang="en-US" altLang="en-US" sz="1100" smtClean="0">
                <a:cs typeface="Arial" panose="020B0604020202020204" pitchFamily="34" charset="0"/>
              </a:rPr>
              <a:t>Broadband mostly uses circuit switched network …this is a speciality of broadband…</a:t>
            </a:r>
          </a:p>
          <a:p>
            <a:pPr eaLnBrk="1" hangingPunct="1"/>
            <a:r>
              <a:rPr lang="en-US" altLang="en-US" sz="1100" smtClean="0">
                <a:cs typeface="Arial" panose="020B0604020202020204" pitchFamily="34" charset="0"/>
              </a:rPr>
              <a:t>Many new technologies are evolving and are at the primitive stage today which will be used in near future…</a:t>
            </a:r>
          </a:p>
          <a:p>
            <a:pPr eaLnBrk="1" hangingPunct="1"/>
            <a:r>
              <a:rPr lang="en-US" altLang="en-US" sz="1100" smtClean="0">
                <a:cs typeface="Arial" panose="020B0604020202020204" pitchFamily="34" charset="0"/>
              </a:rPr>
              <a:t>Typical applications involve video-on-demand, high speed data which includes graphics, movies, animations… download, video conferencing, on-line learning across the globe etcetra…</a:t>
            </a:r>
          </a:p>
        </p:txBody>
      </p:sp>
    </p:spTree>
    <p:extLst>
      <p:ext uri="{BB962C8B-B14F-4D97-AF65-F5344CB8AC3E}">
        <p14:creationId xmlns:p14="http://schemas.microsoft.com/office/powerpoint/2010/main" val="305281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1CA8E9-F3B4-4AA7-BB10-59DF74941E32}"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1091177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CA8E9-F3B4-4AA7-BB10-59DF74941E32}"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245241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CA8E9-F3B4-4AA7-BB10-59DF74941E32}"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1212753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867" y="152400"/>
            <a:ext cx="8906933" cy="431800"/>
          </a:xfrm>
        </p:spPr>
        <p:txBody>
          <a:bodyPr/>
          <a:lstStyle/>
          <a:p>
            <a:r>
              <a:rPr lang="en-US" smtClean="0"/>
              <a:t>Click to edit Master title style</a:t>
            </a:r>
            <a:endParaRPr lang="en-US"/>
          </a:p>
        </p:txBody>
      </p:sp>
      <p:sp>
        <p:nvSpPr>
          <p:cNvPr id="3" name="Online Image Placeholder 2"/>
          <p:cNvSpPr>
            <a:spLocks noGrp="1"/>
          </p:cNvSpPr>
          <p:nvPr>
            <p:ph type="clipArt" sz="half" idx="1"/>
          </p:nvPr>
        </p:nvSpPr>
        <p:spPr>
          <a:xfrm>
            <a:off x="406400" y="685800"/>
            <a:ext cx="5384800" cy="5638800"/>
          </a:xfrm>
        </p:spPr>
        <p:txBody>
          <a:bodyPr/>
          <a:lstStyle/>
          <a:p>
            <a:pPr lvl="0"/>
            <a:endParaRPr lang="en-US" noProof="0" smtClean="0"/>
          </a:p>
        </p:txBody>
      </p:sp>
      <p:sp>
        <p:nvSpPr>
          <p:cNvPr id="4" name="Text Placeholder 3"/>
          <p:cNvSpPr>
            <a:spLocks noGrp="1"/>
          </p:cNvSpPr>
          <p:nvPr>
            <p:ph type="body" sz="half" idx="2"/>
          </p:nvPr>
        </p:nvSpPr>
        <p:spPr>
          <a:xfrm>
            <a:off x="5994400" y="685800"/>
            <a:ext cx="53848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en-US"/>
              <a:t>CONFIDENTIAL© Copyright 2008 Tech Mahindra Limited</a:t>
            </a:r>
          </a:p>
        </p:txBody>
      </p:sp>
      <p:sp>
        <p:nvSpPr>
          <p:cNvPr id="7" name="Rectangle 8"/>
          <p:cNvSpPr>
            <a:spLocks noGrp="1" noChangeArrowheads="1"/>
          </p:cNvSpPr>
          <p:nvPr>
            <p:ph type="sldNum" sz="quarter" idx="12"/>
          </p:nvPr>
        </p:nvSpPr>
        <p:spPr>
          <a:ln/>
        </p:spPr>
        <p:txBody>
          <a:bodyPr/>
          <a:lstStyle>
            <a:lvl1pPr>
              <a:defRPr/>
            </a:lvl1pPr>
          </a:lstStyle>
          <a:p>
            <a:pPr>
              <a:defRPr/>
            </a:pPr>
            <a:fld id="{B125AA3B-BF0A-4164-A18F-AA79BEC53456}" type="slidenum">
              <a:rPr lang="en-US" altLang="en-US"/>
              <a:pPr>
                <a:defRPr/>
              </a:pPr>
              <a:t>‹#›</a:t>
            </a:fld>
            <a:endParaRPr lang="en-US" altLang="en-US"/>
          </a:p>
        </p:txBody>
      </p:sp>
    </p:spTree>
    <p:extLst>
      <p:ext uri="{BB962C8B-B14F-4D97-AF65-F5344CB8AC3E}">
        <p14:creationId xmlns:p14="http://schemas.microsoft.com/office/powerpoint/2010/main" val="2125853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3867" y="152400"/>
            <a:ext cx="8906933" cy="431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06400" y="685800"/>
            <a:ext cx="10972800" cy="5638800"/>
          </a:xfrm>
        </p:spPr>
        <p:txBody>
          <a:bodyPr/>
          <a:lstStyle/>
          <a:p>
            <a:pPr lvl="0"/>
            <a:endParaRPr lang="en-US" noProof="0" smtClean="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ltLang="en-US"/>
              <a:t>CONFIDENTIAL© Copyright 2008 Tech Mahindra Limited</a:t>
            </a:r>
          </a:p>
        </p:txBody>
      </p:sp>
      <p:sp>
        <p:nvSpPr>
          <p:cNvPr id="6" name="Rectangle 8"/>
          <p:cNvSpPr>
            <a:spLocks noGrp="1" noChangeArrowheads="1"/>
          </p:cNvSpPr>
          <p:nvPr>
            <p:ph type="sldNum" sz="quarter" idx="12"/>
          </p:nvPr>
        </p:nvSpPr>
        <p:spPr>
          <a:ln/>
        </p:spPr>
        <p:txBody>
          <a:bodyPr/>
          <a:lstStyle>
            <a:lvl1pPr>
              <a:defRPr/>
            </a:lvl1pPr>
          </a:lstStyle>
          <a:p>
            <a:pPr>
              <a:defRPr/>
            </a:pPr>
            <a:fld id="{1D85232F-206A-4E7E-8900-A205EA332CBF}" type="slidenum">
              <a:rPr lang="en-US" altLang="en-US"/>
              <a:pPr>
                <a:defRPr/>
              </a:pPr>
              <a:t>‹#›</a:t>
            </a:fld>
            <a:endParaRPr lang="en-US" altLang="en-US"/>
          </a:p>
        </p:txBody>
      </p:sp>
    </p:spTree>
    <p:extLst>
      <p:ext uri="{BB962C8B-B14F-4D97-AF65-F5344CB8AC3E}">
        <p14:creationId xmlns:p14="http://schemas.microsoft.com/office/powerpoint/2010/main" val="379215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67" y="152400"/>
            <a:ext cx="8906933" cy="431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685800"/>
            <a:ext cx="53848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94400" y="685800"/>
            <a:ext cx="53848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F8B6D699-4CB2-4E23-B505-34B62267B2EA}" type="datetime1">
              <a:rPr lang="en-US" altLang="en-US"/>
              <a:pPr>
                <a:defRPr/>
              </a:pPr>
              <a:t>5/10/2017</a:t>
            </a:fld>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en-US"/>
              <a:t>CONFIDENTIAL© Copyright 2008 Tech Mahindra Limited</a:t>
            </a:r>
          </a:p>
        </p:txBody>
      </p:sp>
      <p:sp>
        <p:nvSpPr>
          <p:cNvPr id="7" name="Rectangle 8"/>
          <p:cNvSpPr>
            <a:spLocks noGrp="1" noChangeArrowheads="1"/>
          </p:cNvSpPr>
          <p:nvPr>
            <p:ph type="sldNum" sz="quarter" idx="12"/>
          </p:nvPr>
        </p:nvSpPr>
        <p:spPr>
          <a:ln/>
        </p:spPr>
        <p:txBody>
          <a:bodyPr/>
          <a:lstStyle>
            <a:lvl1pPr>
              <a:defRPr/>
            </a:lvl1pPr>
          </a:lstStyle>
          <a:p>
            <a:pPr>
              <a:defRPr/>
            </a:pPr>
            <a:fld id="{F80FB08E-A413-42BA-98E7-597F7029BB15}" type="slidenum">
              <a:rPr lang="en-US" altLang="en-US"/>
              <a:pPr>
                <a:defRPr/>
              </a:pPr>
              <a:t>‹#›</a:t>
            </a:fld>
            <a:endParaRPr lang="en-US" altLang="en-US"/>
          </a:p>
        </p:txBody>
      </p:sp>
    </p:spTree>
    <p:extLst>
      <p:ext uri="{BB962C8B-B14F-4D97-AF65-F5344CB8AC3E}">
        <p14:creationId xmlns:p14="http://schemas.microsoft.com/office/powerpoint/2010/main" val="121287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CA8E9-F3B4-4AA7-BB10-59DF74941E32}"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3265256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1CA8E9-F3B4-4AA7-BB10-59DF74941E32}"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377998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1CA8E9-F3B4-4AA7-BB10-59DF74941E32}"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124609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1CA8E9-F3B4-4AA7-BB10-59DF74941E32}" type="datetimeFigureOut">
              <a:rPr lang="en-US" smtClean="0"/>
              <a:t>5/10/2017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31977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1CA8E9-F3B4-4AA7-BB10-59DF74941E32}" type="datetimeFigureOut">
              <a:rPr lang="en-US" smtClean="0"/>
              <a:t>5/10/2017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4253228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1CA8E9-F3B4-4AA7-BB10-59DF74941E32}" type="datetimeFigureOut">
              <a:rPr lang="en-US" smtClean="0"/>
              <a:t>5/10/2017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64740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CA8E9-F3B4-4AA7-BB10-59DF74941E32}"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179665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CA8E9-F3B4-4AA7-BB10-59DF74941E32}"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309FB-4ACA-4B0B-89EA-E1272F58AA12}" type="slidenum">
              <a:rPr lang="en-US" smtClean="0"/>
              <a:t>‹#›</a:t>
            </a:fld>
            <a:endParaRPr lang="en-US"/>
          </a:p>
        </p:txBody>
      </p:sp>
    </p:spTree>
    <p:extLst>
      <p:ext uri="{BB962C8B-B14F-4D97-AF65-F5344CB8AC3E}">
        <p14:creationId xmlns:p14="http://schemas.microsoft.com/office/powerpoint/2010/main" val="918307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CA8E9-F3B4-4AA7-BB10-59DF74941E32}" type="datetimeFigureOut">
              <a:rPr lang="en-US" smtClean="0"/>
              <a:t>5/10/2017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309FB-4ACA-4B0B-89EA-E1272F58AA12}" type="slidenum">
              <a:rPr lang="en-US" smtClean="0"/>
              <a:t>‹#›</a:t>
            </a:fld>
            <a:endParaRPr lang="en-US"/>
          </a:p>
        </p:txBody>
      </p:sp>
    </p:spTree>
    <p:extLst>
      <p:ext uri="{BB962C8B-B14F-4D97-AF65-F5344CB8AC3E}">
        <p14:creationId xmlns:p14="http://schemas.microsoft.com/office/powerpoint/2010/main" val="365421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83.png"/><Relationship Id="rId4" Type="http://schemas.openxmlformats.org/officeDocument/2006/relationships/oleObject" Target="../embeddings/oleObject38.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notesSlide" Target="../notesSlides/notesSlide60.xml"/><Relationship Id="rId7" Type="http://schemas.openxmlformats.org/officeDocument/2006/relationships/image" Target="../media/image91.jpe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oleObject" Target="../embeddings/oleObject39.bin"/><Relationship Id="rId9" Type="http://schemas.openxmlformats.org/officeDocument/2006/relationships/image" Target="../media/image93.png"/></Relationships>
</file>

<file path=ppt/slides/_rels/slide11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61.xml"/><Relationship Id="rId7" Type="http://schemas.openxmlformats.org/officeDocument/2006/relationships/image" Target="../media/image95.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41.bin"/><Relationship Id="rId5" Type="http://schemas.openxmlformats.org/officeDocument/2006/relationships/image" Target="../media/image94.png"/><Relationship Id="rId4" Type="http://schemas.openxmlformats.org/officeDocument/2006/relationships/oleObject" Target="../embeddings/oleObject40.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97.png"/><Relationship Id="rId4" Type="http://schemas.openxmlformats.org/officeDocument/2006/relationships/oleObject" Target="../embeddings/oleObject42.bin"/></Relationships>
</file>

<file path=ppt/slides/_rels/slide11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101.wmf"/></Relationships>
</file>

<file path=ppt/slides/_rels/slide12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10.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45.bin"/><Relationship Id="rId5" Type="http://schemas.openxmlformats.org/officeDocument/2006/relationships/image" Target="../media/image109.png"/><Relationship Id="rId4" Type="http://schemas.openxmlformats.org/officeDocument/2006/relationships/oleObject" Target="../embeddings/oleObject44.bin"/></Relationships>
</file>

<file path=ppt/slides/_rels/slide1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116.png"/><Relationship Id="rId4" Type="http://schemas.openxmlformats.org/officeDocument/2006/relationships/oleObject" Target="../embeddings/oleObject46.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slideLayout" Target="../slideLayouts/slideLayout6.xml"/><Relationship Id="rId4" Type="http://schemas.openxmlformats.org/officeDocument/2006/relationships/image" Target="../media/image119.wmf"/></Relationships>
</file>

<file path=ppt/slides/_rels/slide1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19.wmf"/><Relationship Id="rId4" Type="http://schemas.openxmlformats.org/officeDocument/2006/relationships/image" Target="../media/image118.wmf"/></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48.bin"/><Relationship Id="rId5" Type="http://schemas.openxmlformats.org/officeDocument/2006/relationships/image" Target="../media/image121.wmf"/><Relationship Id="rId4" Type="http://schemas.openxmlformats.org/officeDocument/2006/relationships/oleObject" Target="../embeddings/oleObject47.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oleObject" Target="../embeddings/oleObject49.bin"/><Relationship Id="rId7" Type="http://schemas.openxmlformats.org/officeDocument/2006/relationships/oleObject" Target="../embeddings/oleObject52.bin"/><Relationship Id="rId12"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51.bin"/><Relationship Id="rId11" Type="http://schemas.openxmlformats.org/officeDocument/2006/relationships/image" Target="../media/image123.wmf"/><Relationship Id="rId5" Type="http://schemas.openxmlformats.org/officeDocument/2006/relationships/oleObject" Target="../embeddings/oleObject50.bin"/><Relationship Id="rId10" Type="http://schemas.openxmlformats.org/officeDocument/2006/relationships/oleObject" Target="../embeddings/oleObject54.bin"/><Relationship Id="rId4" Type="http://schemas.openxmlformats.org/officeDocument/2006/relationships/image" Target="../media/image121.wmf"/><Relationship Id="rId9" Type="http://schemas.openxmlformats.org/officeDocument/2006/relationships/image" Target="../media/image122.wmf"/></Relationships>
</file>

<file path=ppt/slides/_rels/slide1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http://www.microsoft.com/hk/windowsmobile/_assets/images/devices/deviceimages/iPAQ-h6365.gif" TargetMode="External"/><Relationship Id="rId4" Type="http://schemas.openxmlformats.org/officeDocument/2006/relationships/image" Target="../media/image126.png"/></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6.bin"/><Relationship Id="rId7" Type="http://schemas.openxmlformats.org/officeDocument/2006/relationships/image" Target="../media/image122.wmf"/><Relationship Id="rId12" Type="http://schemas.openxmlformats.org/officeDocument/2006/relationships/image" Target="../media/image127.png"/><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58.bin"/><Relationship Id="rId11" Type="http://schemas.openxmlformats.org/officeDocument/2006/relationships/oleObject" Target="../embeddings/oleObject61.bin"/><Relationship Id="rId5" Type="http://schemas.openxmlformats.org/officeDocument/2006/relationships/oleObject" Target="../embeddings/oleObject57.bin"/><Relationship Id="rId10" Type="http://schemas.openxmlformats.org/officeDocument/2006/relationships/oleObject" Target="../embeddings/oleObject60.bin"/><Relationship Id="rId4" Type="http://schemas.openxmlformats.org/officeDocument/2006/relationships/image" Target="../media/image121.wmf"/><Relationship Id="rId9" Type="http://schemas.openxmlformats.org/officeDocument/2006/relationships/image" Target="../media/image123.wmf"/></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21.vml"/><Relationship Id="rId4" Type="http://schemas.openxmlformats.org/officeDocument/2006/relationships/image" Target="../media/image132.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132.wmf"/></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oleObject" Target="../embeddings/oleObject3.bin"/><Relationship Id="rId10"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oleObject" Target="../embeddings/oleObject5.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17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2.jpeg"/><Relationship Id="rId7"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40.png"/><Relationship Id="rId4" Type="http://schemas.openxmlformats.org/officeDocument/2006/relationships/image" Target="../media/image143.png"/><Relationship Id="rId9" Type="http://schemas.openxmlformats.org/officeDocument/2006/relationships/image" Target="../media/image1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2.png"/><Relationship Id="rId4" Type="http://schemas.openxmlformats.org/officeDocument/2006/relationships/oleObject" Target="../embeddings/oleObject6.bin"/></Relationships>
</file>

<file path=ppt/slides/_rels/slide1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64.bin"/><Relationship Id="rId7" Type="http://schemas.openxmlformats.org/officeDocument/2006/relationships/image" Target="../media/image153.png"/><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image" Target="../media/image152.wmf"/></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68.bin"/><Relationship Id="rId5" Type="http://schemas.openxmlformats.org/officeDocument/2006/relationships/image" Target="../media/image152.wmf"/><Relationship Id="rId4" Type="http://schemas.openxmlformats.org/officeDocument/2006/relationships/oleObject" Target="../embeddings/oleObject67.bin"/></Relationships>
</file>

<file path=ppt/slides/_rels/slide1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5.bin"/><Relationship Id="rId18" Type="http://schemas.openxmlformats.org/officeDocument/2006/relationships/oleObject" Target="../embeddings/oleObject20.bin"/><Relationship Id="rId3" Type="http://schemas.openxmlformats.org/officeDocument/2006/relationships/notesSlide" Target="../notesSlides/notesSlide12.xml"/><Relationship Id="rId7" Type="http://schemas.openxmlformats.org/officeDocument/2006/relationships/oleObject" Target="../embeddings/oleObject9.bin"/><Relationship Id="rId12" Type="http://schemas.openxmlformats.org/officeDocument/2006/relationships/oleObject" Target="../embeddings/oleObject14.bin"/><Relationship Id="rId17" Type="http://schemas.openxmlformats.org/officeDocument/2006/relationships/oleObject" Target="../embeddings/oleObject19.bin"/><Relationship Id="rId2" Type="http://schemas.openxmlformats.org/officeDocument/2006/relationships/slideLayout" Target="../slideLayouts/slideLayout6.xml"/><Relationship Id="rId16" Type="http://schemas.openxmlformats.org/officeDocument/2006/relationships/oleObject" Target="../embeddings/oleObject18.bin"/><Relationship Id="rId20" Type="http://schemas.openxmlformats.org/officeDocument/2006/relationships/image" Target="../media/image21.png"/><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3.bin"/><Relationship Id="rId5" Type="http://schemas.openxmlformats.org/officeDocument/2006/relationships/oleObject" Target="../embeddings/oleObject8.bin"/><Relationship Id="rId15" Type="http://schemas.openxmlformats.org/officeDocument/2006/relationships/oleObject" Target="../embeddings/oleObject17.bin"/><Relationship Id="rId10" Type="http://schemas.openxmlformats.org/officeDocument/2006/relationships/oleObject" Target="../embeddings/oleObject12.bin"/><Relationship Id="rId19" Type="http://schemas.openxmlformats.org/officeDocument/2006/relationships/oleObject" Target="../embeddings/oleObject21.bin"/><Relationship Id="rId4" Type="http://schemas.openxmlformats.org/officeDocument/2006/relationships/image" Target="../media/image26.wmf"/><Relationship Id="rId9" Type="http://schemas.openxmlformats.org/officeDocument/2006/relationships/oleObject" Target="../embeddings/oleObject11.bin"/><Relationship Id="rId14" Type="http://schemas.openxmlformats.org/officeDocument/2006/relationships/oleObject" Target="../embeddings/oleObject16.bin"/></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vmlDrawing" Target="../drawings/vmlDrawing25.vml"/><Relationship Id="rId5" Type="http://schemas.openxmlformats.org/officeDocument/2006/relationships/image" Target="../media/image156.png"/><Relationship Id="rId4" Type="http://schemas.openxmlformats.org/officeDocument/2006/relationships/oleObject" Target="../embeddings/oleObject69.bin"/></Relationships>
</file>

<file path=ppt/slides/_rels/slide19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3.xml"/><Relationship Id="rId7" Type="http://schemas.openxmlformats.org/officeDocument/2006/relationships/image" Target="../media/image28.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23.bin"/><Relationship Id="rId11" Type="http://schemas.openxmlformats.org/officeDocument/2006/relationships/oleObject" Target="../embeddings/oleObject26.bin"/><Relationship Id="rId5" Type="http://schemas.openxmlformats.org/officeDocument/2006/relationships/image" Target="../media/image27.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9.wmf"/></Relationships>
</file>

<file path=ppt/slides/_rels/slide2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160.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70.png"/><Relationship Id="rId4" Type="http://schemas.openxmlformats.org/officeDocument/2006/relationships/oleObject" Target="../embeddings/oleObject70.bin"/></Relationships>
</file>

<file path=ppt/slides/_rels/slide2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4.xml"/><Relationship Id="rId1" Type="http://schemas.openxmlformats.org/officeDocument/2006/relationships/vmlDrawing" Target="../drawings/vmlDrawing27.vml"/><Relationship Id="rId5" Type="http://schemas.openxmlformats.org/officeDocument/2006/relationships/image" Target="../media/image174.png"/><Relationship Id="rId4" Type="http://schemas.openxmlformats.org/officeDocument/2006/relationships/oleObject" Target="../embeddings/oleObject71.bin"/></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9.png"/></Relationships>
</file>

<file path=ppt/slides/_rels/slide2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gif"/><Relationship Id="rId1" Type="http://schemas.openxmlformats.org/officeDocument/2006/relationships/slideLayout" Target="../slideLayouts/slideLayout2.xml"/><Relationship Id="rId5" Type="http://schemas.openxmlformats.org/officeDocument/2006/relationships/image" Target="../media/image190.jpeg"/><Relationship Id="rId4" Type="http://schemas.openxmlformats.org/officeDocument/2006/relationships/image" Target="../media/image189.jpe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6.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8.bin"/><Relationship Id="rId11" Type="http://schemas.openxmlformats.org/officeDocument/2006/relationships/oleObject" Target="../embeddings/oleObject30.bin"/><Relationship Id="rId5" Type="http://schemas.openxmlformats.org/officeDocument/2006/relationships/image" Target="../media/image22.png"/><Relationship Id="rId10" Type="http://schemas.openxmlformats.org/officeDocument/2006/relationships/image" Target="../media/image33.png"/><Relationship Id="rId4" Type="http://schemas.openxmlformats.org/officeDocument/2006/relationships/oleObject" Target="../embeddings/oleObject27.bin"/><Relationship Id="rId9" Type="http://schemas.openxmlformats.org/officeDocument/2006/relationships/image" Target="../media/image23.png"/></Relationships>
</file>

<file path=ppt/slides/_rels/slide24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jpe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245.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24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2.xml"/><Relationship Id="rId4" Type="http://schemas.openxmlformats.org/officeDocument/2006/relationships/image" Target="../media/image205.jpeg"/></Relationships>
</file>

<file path=ppt/slides/_rels/slide2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20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209.wmf"/></Relationships>
</file>

<file path=ppt/slides/_rels/slide25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213.wmf"/></Relationships>
</file>

<file path=ppt/slides/_rels/slide2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2.xml"/><Relationship Id="rId5" Type="http://schemas.openxmlformats.org/officeDocument/2006/relationships/image" Target="../media/image220.wmf"/><Relationship Id="rId4" Type="http://schemas.openxmlformats.org/officeDocument/2006/relationships/image" Target="../media/image219.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6.png"/><Relationship Id="rId4" Type="http://schemas.openxmlformats.org/officeDocument/2006/relationships/oleObject" Target="../embeddings/oleObject31.bin"/></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7.xml"/><Relationship Id="rId7"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21.png"/><Relationship Id="rId11" Type="http://schemas.openxmlformats.org/officeDocument/2006/relationships/image" Target="../media/image41.png"/><Relationship Id="rId5" Type="http://schemas.openxmlformats.org/officeDocument/2006/relationships/oleObject" Target="../embeddings/oleObject32.bin"/><Relationship Id="rId10" Type="http://schemas.openxmlformats.org/officeDocument/2006/relationships/image" Target="../media/image23.png"/><Relationship Id="rId4" Type="http://schemas.openxmlformats.org/officeDocument/2006/relationships/image" Target="../media/image40.png"/><Relationship Id="rId9" Type="http://schemas.openxmlformats.org/officeDocument/2006/relationships/oleObject" Target="../embeddings/oleObject34.bin"/></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33.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oleObject" Target="../embeddings/oleObject35.bin"/><Relationship Id="rId9"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5.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GB" altLang="en-US" smtClean="0"/>
              <a:t>Basic Telecom – Ice Breaker</a:t>
            </a:r>
            <a:endParaRPr lang="en-US" altLang="en-US" smtClean="0"/>
          </a:p>
        </p:txBody>
      </p:sp>
    </p:spTree>
    <p:extLst>
      <p:ext uri="{BB962C8B-B14F-4D97-AF65-F5344CB8AC3E}">
        <p14:creationId xmlns:p14="http://schemas.microsoft.com/office/powerpoint/2010/main" val="4151828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p:txBody>
          <a:bodyPr/>
          <a:lstStyle/>
          <a:p>
            <a:pPr eaLnBrk="1" hangingPunct="1"/>
            <a:r>
              <a:rPr lang="en-US" altLang="en-US" smtClean="0"/>
              <a:t>PSTN: An Introduction</a:t>
            </a:r>
          </a:p>
        </p:txBody>
      </p:sp>
    </p:spTree>
    <p:extLst>
      <p:ext uri="{BB962C8B-B14F-4D97-AF65-F5344CB8AC3E}">
        <p14:creationId xmlns:p14="http://schemas.microsoft.com/office/powerpoint/2010/main" val="5558230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7411"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4588B7-2C71-4663-B5BE-7C215CE89640}" type="slidenum">
              <a:rPr lang="en-US" altLang="en-US">
                <a:solidFill>
                  <a:schemeClr val="bg1"/>
                </a:solidFill>
              </a:rPr>
              <a:pPr/>
              <a:t>100</a:t>
            </a:fld>
            <a:endParaRPr lang="en-US" altLang="en-US">
              <a:solidFill>
                <a:schemeClr val="bg1"/>
              </a:solidFill>
            </a:endParaRPr>
          </a:p>
        </p:txBody>
      </p:sp>
      <p:pic>
        <p:nvPicPr>
          <p:cNvPr id="133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914401"/>
            <a:ext cx="8748712" cy="274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197350"/>
            <a:ext cx="76771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4" name="Text Box 7"/>
          <p:cNvSpPr txBox="1">
            <a:spLocks noChangeArrowheads="1"/>
          </p:cNvSpPr>
          <p:nvPr/>
        </p:nvSpPr>
        <p:spPr bwMode="auto">
          <a:xfrm>
            <a:off x="1736725" y="166688"/>
            <a:ext cx="609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Time Division Multiplexing</a:t>
            </a:r>
          </a:p>
        </p:txBody>
      </p:sp>
    </p:spTree>
    <p:extLst>
      <p:ext uri="{BB962C8B-B14F-4D97-AF65-F5344CB8AC3E}">
        <p14:creationId xmlns:p14="http://schemas.microsoft.com/office/powerpoint/2010/main" val="1419828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32228"/>
                                        </p:tgtEl>
                                        <p:attrNameLst>
                                          <p:attrName>style.visibility</p:attrName>
                                        </p:attrNameLst>
                                      </p:cBhvr>
                                      <p:to>
                                        <p:strVal val="visible"/>
                                      </p:to>
                                    </p:set>
                                    <p:animEffect transition="in" filter="strips(downRight)">
                                      <p:cBhvr>
                                        <p:cTn id="7" dur="1000"/>
                                        <p:tgtEl>
                                          <p:spTgt spid="1332228"/>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1332230"/>
                                        </p:tgtEl>
                                        <p:attrNameLst>
                                          <p:attrName>style.visibility</p:attrName>
                                        </p:attrNameLst>
                                      </p:cBhvr>
                                      <p:to>
                                        <p:strVal val="visible"/>
                                      </p:to>
                                    </p:set>
                                    <p:animEffect transition="in" filter="strips(downRight)">
                                      <p:cBhvr>
                                        <p:cTn id="11" dur="1000"/>
                                        <p:tgtEl>
                                          <p:spTgt spid="133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8435"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1A3D8C-4C2B-46C2-B751-38D439BB11F3}" type="slidenum">
              <a:rPr lang="en-US" altLang="en-US">
                <a:solidFill>
                  <a:schemeClr val="bg1"/>
                </a:solidFill>
              </a:rPr>
              <a:pPr/>
              <a:t>101</a:t>
            </a:fld>
            <a:endParaRPr lang="en-US" altLang="en-US">
              <a:solidFill>
                <a:schemeClr val="bg1"/>
              </a:solidFill>
            </a:endParaRPr>
          </a:p>
        </p:txBody>
      </p:sp>
      <p:pic>
        <p:nvPicPr>
          <p:cNvPr id="133427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39" y="1681164"/>
            <a:ext cx="864393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Text Box 8"/>
          <p:cNvSpPr txBox="1">
            <a:spLocks noChangeArrowheads="1"/>
          </p:cNvSpPr>
          <p:nvPr/>
        </p:nvSpPr>
        <p:spPr bwMode="auto">
          <a:xfrm>
            <a:off x="1736725" y="166688"/>
            <a:ext cx="609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24-Channel PCM/TDM Process</a:t>
            </a:r>
          </a:p>
        </p:txBody>
      </p:sp>
    </p:spTree>
    <p:extLst>
      <p:ext uri="{BB962C8B-B14F-4D97-AF65-F5344CB8AC3E}">
        <p14:creationId xmlns:p14="http://schemas.microsoft.com/office/powerpoint/2010/main" val="182353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34276"/>
                                        </p:tgtEl>
                                        <p:attrNameLst>
                                          <p:attrName>style.visibility</p:attrName>
                                        </p:attrNameLst>
                                      </p:cBhvr>
                                      <p:to>
                                        <p:strVal val="visible"/>
                                      </p:to>
                                    </p:set>
                                    <p:animEffect transition="in" filter="strips(downRight)">
                                      <p:cBhvr>
                                        <p:cTn id="7" dur="1000"/>
                                        <p:tgtEl>
                                          <p:spTgt spid="133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048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CD1709-AB99-4856-85E2-1897C6206CE4}" type="slidenum">
              <a:rPr lang="en-US" altLang="en-US">
                <a:solidFill>
                  <a:schemeClr val="bg1"/>
                </a:solidFill>
              </a:rPr>
              <a:pPr/>
              <a:t>102</a:t>
            </a:fld>
            <a:endParaRPr lang="en-US" altLang="en-US">
              <a:solidFill>
                <a:schemeClr val="bg1"/>
              </a:solidFill>
            </a:endParaRPr>
          </a:p>
        </p:txBody>
      </p:sp>
      <p:sp>
        <p:nvSpPr>
          <p:cNvPr id="1292290" name="Text Box 2"/>
          <p:cNvSpPr txBox="1">
            <a:spLocks noChangeArrowheads="1"/>
          </p:cNvSpPr>
          <p:nvPr/>
        </p:nvSpPr>
        <p:spPr bwMode="auto">
          <a:xfrm>
            <a:off x="2901950" y="4692651"/>
            <a:ext cx="6953250" cy="3667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i="1">
                <a:solidFill>
                  <a:srgbClr val="3C5658"/>
                </a:solidFill>
                <a:latin typeface="Verdana" panose="020B0604030504040204" pitchFamily="34" charset="0"/>
              </a:rPr>
              <a:t>Prisms in WDM multiplexing and demultiplexing</a:t>
            </a:r>
          </a:p>
        </p:txBody>
      </p:sp>
      <p:pic>
        <p:nvPicPr>
          <p:cNvPr id="129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2570164"/>
            <a:ext cx="7427912" cy="174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2293" name="Rectangle 5"/>
          <p:cNvSpPr>
            <a:spLocks noChangeArrowheads="1"/>
          </p:cNvSpPr>
          <p:nvPr/>
        </p:nvSpPr>
        <p:spPr bwMode="auto">
          <a:xfrm>
            <a:off x="4062414" y="1074738"/>
            <a:ext cx="427037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rgbClr val="3C5658"/>
                </a:solidFill>
                <a:latin typeface="Verdana" panose="020B0604030504040204" pitchFamily="34" charset="0"/>
              </a:rPr>
              <a:t>What do you divide here ? </a:t>
            </a:r>
          </a:p>
        </p:txBody>
      </p:sp>
      <p:sp>
        <p:nvSpPr>
          <p:cNvPr id="20487" name="Rectangle 8"/>
          <p:cNvSpPr>
            <a:spLocks noGrp="1" noChangeArrowheads="1"/>
          </p:cNvSpPr>
          <p:nvPr>
            <p:ph type="title"/>
          </p:nvPr>
        </p:nvSpPr>
        <p:spPr>
          <a:xfrm>
            <a:off x="1549401" y="152401"/>
            <a:ext cx="6956425" cy="461963"/>
          </a:xfrm>
        </p:spPr>
        <p:txBody>
          <a:bodyPr>
            <a:normAutofit fontScale="90000"/>
          </a:bodyPr>
          <a:lstStyle/>
          <a:p>
            <a:pPr eaLnBrk="1" hangingPunct="1"/>
            <a:r>
              <a:rPr lang="en-US" altLang="en-US" smtClean="0">
                <a:solidFill>
                  <a:schemeClr val="tx1"/>
                </a:solidFill>
              </a:rPr>
              <a:t>Wavelength Division Multiplexing [WDM]</a:t>
            </a:r>
          </a:p>
        </p:txBody>
      </p:sp>
    </p:spTree>
    <p:extLst>
      <p:ext uri="{BB962C8B-B14F-4D97-AF65-F5344CB8AC3E}">
        <p14:creationId xmlns:p14="http://schemas.microsoft.com/office/powerpoint/2010/main" val="896415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292293"/>
                                        </p:tgtEl>
                                        <p:attrNameLst>
                                          <p:attrName>style.visibility</p:attrName>
                                        </p:attrNameLst>
                                      </p:cBhvr>
                                      <p:to>
                                        <p:strVal val="visible"/>
                                      </p:to>
                                    </p:set>
                                    <p:animEffect transition="in" filter="strips(downRight)">
                                      <p:cBhvr>
                                        <p:cTn id="7" dur="1000"/>
                                        <p:tgtEl>
                                          <p:spTgt spid="1292293"/>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1292291"/>
                                        </p:tgtEl>
                                        <p:attrNameLst>
                                          <p:attrName>style.visibility</p:attrName>
                                        </p:attrNameLst>
                                      </p:cBhvr>
                                      <p:to>
                                        <p:strVal val="visible"/>
                                      </p:to>
                                    </p:set>
                                    <p:animEffect transition="in" filter="strips(downRight)">
                                      <p:cBhvr>
                                        <p:cTn id="11" dur="1000"/>
                                        <p:tgtEl>
                                          <p:spTgt spid="1292291"/>
                                        </p:tgtEl>
                                      </p:cBhvr>
                                    </p:animEffect>
                                  </p:childTnLst>
                                </p:cTn>
                              </p:par>
                            </p:childTnLst>
                          </p:cTn>
                        </p:par>
                        <p:par>
                          <p:cTn id="12" fill="hold" nodeType="afterGroup">
                            <p:stCondLst>
                              <p:cond delay="2000"/>
                            </p:stCondLst>
                            <p:childTnLst>
                              <p:par>
                                <p:cTn id="13" presetID="18" presetClass="entr" presetSubtype="6" fill="hold" grpId="0" nodeType="afterEffect">
                                  <p:stCondLst>
                                    <p:cond delay="0"/>
                                  </p:stCondLst>
                                  <p:childTnLst>
                                    <p:set>
                                      <p:cBhvr>
                                        <p:cTn id="14" dur="1" fill="hold">
                                          <p:stCondLst>
                                            <p:cond delay="0"/>
                                          </p:stCondLst>
                                        </p:cTn>
                                        <p:tgtEl>
                                          <p:spTgt spid="1292290"/>
                                        </p:tgtEl>
                                        <p:attrNameLst>
                                          <p:attrName>style.visibility</p:attrName>
                                        </p:attrNameLst>
                                      </p:cBhvr>
                                      <p:to>
                                        <p:strVal val="visible"/>
                                      </p:to>
                                    </p:set>
                                    <p:animEffect transition="in" filter="strips(downRight)">
                                      <p:cBhvr>
                                        <p:cTn id="15" dur="1000"/>
                                        <p:tgtEl>
                                          <p:spTgt spid="129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290" grpId="0"/>
      <p:bldP spid="129229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1507"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7333D6-A138-4797-B173-903F0624F9F3}" type="slidenum">
              <a:rPr lang="en-US" altLang="en-US">
                <a:solidFill>
                  <a:schemeClr val="bg1"/>
                </a:solidFill>
              </a:rPr>
              <a:pPr/>
              <a:t>103</a:t>
            </a:fld>
            <a:endParaRPr lang="en-US" altLang="en-US">
              <a:solidFill>
                <a:schemeClr val="bg1"/>
              </a:solidFill>
            </a:endParaRPr>
          </a:p>
        </p:txBody>
      </p:sp>
      <p:pic>
        <p:nvPicPr>
          <p:cNvPr id="1335302" name="Picture 6" descr="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6" y="1404939"/>
            <a:ext cx="759936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7"/>
          <p:cNvSpPr>
            <a:spLocks noChangeArrowheads="1"/>
          </p:cNvSpPr>
          <p:nvPr/>
        </p:nvSpPr>
        <p:spPr bwMode="auto">
          <a:xfrm>
            <a:off x="1524001" y="196850"/>
            <a:ext cx="6956425" cy="330200"/>
          </a:xfrm>
          <a:prstGeom prst="rect">
            <a:avLst/>
          </a:prstGeom>
          <a:noFill/>
          <a:ln>
            <a:noFill/>
          </a:ln>
          <a:effectLst/>
          <a:extLst>
            <a:ext uri="{909E8E84-426E-40DD-AFC4-6F175D3DCCD1}">
              <a14:hiddenFill xmlns:a14="http://schemas.microsoft.com/office/drawing/2010/main">
                <a:solidFill>
                  <a:srgbClr val="C4EB9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5760"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Wavelength Division Multiplexing</a:t>
            </a:r>
          </a:p>
        </p:txBody>
      </p:sp>
    </p:spTree>
    <p:extLst>
      <p:ext uri="{BB962C8B-B14F-4D97-AF65-F5344CB8AC3E}">
        <p14:creationId xmlns:p14="http://schemas.microsoft.com/office/powerpoint/2010/main" val="1164984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35302"/>
                                        </p:tgtEl>
                                        <p:attrNameLst>
                                          <p:attrName>style.visibility</p:attrName>
                                        </p:attrNameLst>
                                      </p:cBhvr>
                                      <p:to>
                                        <p:strVal val="visible"/>
                                      </p:to>
                                    </p:set>
                                    <p:animEffect transition="in" filter="strips(downRight)">
                                      <p:cBhvr>
                                        <p:cTn id="7" dur="1000"/>
                                        <p:tgtEl>
                                          <p:spTgt spid="133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253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3CAB95-8F96-4971-9275-C1E40CF54808}" type="slidenum">
              <a:rPr lang="en-US" altLang="en-US">
                <a:solidFill>
                  <a:schemeClr val="bg1"/>
                </a:solidFill>
              </a:rPr>
              <a:pPr/>
              <a:t>104</a:t>
            </a:fld>
            <a:endParaRPr lang="en-US" altLang="en-US">
              <a:solidFill>
                <a:schemeClr val="bg1"/>
              </a:solidFill>
            </a:endParaRPr>
          </a:p>
        </p:txBody>
      </p:sp>
      <p:sp>
        <p:nvSpPr>
          <p:cNvPr id="22532" name="Rectangle 12"/>
          <p:cNvSpPr>
            <a:spLocks noGrp="1" noChangeArrowheads="1"/>
          </p:cNvSpPr>
          <p:nvPr>
            <p:ph type="title"/>
          </p:nvPr>
        </p:nvSpPr>
        <p:spPr/>
        <p:txBody>
          <a:bodyPr/>
          <a:lstStyle/>
          <a:p>
            <a:pPr eaLnBrk="1" hangingPunct="1"/>
            <a:r>
              <a:rPr lang="en-US" altLang="en-US" smtClean="0"/>
              <a:t> Plesiochronous Digital Hierarchy (PDH)</a:t>
            </a:r>
          </a:p>
        </p:txBody>
      </p:sp>
      <p:sp>
        <p:nvSpPr>
          <p:cNvPr id="517133" name="Rectangle 13"/>
          <p:cNvSpPr>
            <a:spLocks noGrp="1" noChangeArrowheads="1"/>
          </p:cNvSpPr>
          <p:nvPr>
            <p:ph type="body" idx="1"/>
          </p:nvPr>
        </p:nvSpPr>
        <p:spPr/>
        <p:txBody>
          <a:bodyPr>
            <a:normAutofit fontScale="55000" lnSpcReduction="20000"/>
          </a:bodyPr>
          <a:lstStyle/>
          <a:p>
            <a:pPr eaLnBrk="1" hangingPunct="1"/>
            <a:r>
              <a:rPr lang="en-US" altLang="en-US" smtClean="0"/>
              <a:t>Time division multiplexing in PSTN</a:t>
            </a:r>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algn="ctr" eaLnBrk="1" hangingPunct="1">
              <a:buFont typeface="Wingdings" panose="05000000000000000000" pitchFamily="2" charset="2"/>
              <a:buNone/>
            </a:pPr>
            <a:r>
              <a:rPr lang="en-US" altLang="en-US" smtClean="0">
                <a:solidFill>
                  <a:srgbClr val="CC3300"/>
                </a:solidFill>
              </a:rPr>
              <a:t>Why two different systems across the world?</a:t>
            </a:r>
          </a:p>
        </p:txBody>
      </p:sp>
      <p:pic>
        <p:nvPicPr>
          <p:cNvPr id="517125" name="Picture 5" descr="a_4_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1708151"/>
            <a:ext cx="7558088"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044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7133">
                                            <p:txEl>
                                              <p:pRg st="0" end="0"/>
                                            </p:txEl>
                                          </p:spTgt>
                                        </p:tgtEl>
                                        <p:attrNameLst>
                                          <p:attrName>style.visibility</p:attrName>
                                        </p:attrNameLst>
                                      </p:cBhvr>
                                      <p:to>
                                        <p:strVal val="visible"/>
                                      </p:to>
                                    </p:set>
                                    <p:anim calcmode="lin" valueType="num">
                                      <p:cBhvr additive="base">
                                        <p:cTn id="7" dur="1000" fill="hold"/>
                                        <p:tgtEl>
                                          <p:spTgt spid="51713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1713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8" presetClass="entr" presetSubtype="6" fill="hold" nodeType="afterEffect">
                                  <p:stCondLst>
                                    <p:cond delay="0"/>
                                  </p:stCondLst>
                                  <p:childTnLst>
                                    <p:set>
                                      <p:cBhvr>
                                        <p:cTn id="11" dur="1" fill="hold">
                                          <p:stCondLst>
                                            <p:cond delay="0"/>
                                          </p:stCondLst>
                                        </p:cTn>
                                        <p:tgtEl>
                                          <p:spTgt spid="517125"/>
                                        </p:tgtEl>
                                        <p:attrNameLst>
                                          <p:attrName>style.visibility</p:attrName>
                                        </p:attrNameLst>
                                      </p:cBhvr>
                                      <p:to>
                                        <p:strVal val="visible"/>
                                      </p:to>
                                    </p:set>
                                    <p:animEffect transition="in" filter="strips(downRight)">
                                      <p:cBhvr>
                                        <p:cTn id="12" dur="1000"/>
                                        <p:tgtEl>
                                          <p:spTgt spid="517125"/>
                                        </p:tgtEl>
                                      </p:cBhvr>
                                    </p:animEffect>
                                  </p:childTnLst>
                                </p:cTn>
                              </p:par>
                            </p:childTnLst>
                          </p:cTn>
                        </p:par>
                        <p:par>
                          <p:cTn id="13" fill="hold" nodeType="afterGroup">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517133">
                                            <p:txEl>
                                              <p:pRg st="13" end="13"/>
                                            </p:txEl>
                                          </p:spTgt>
                                        </p:tgtEl>
                                        <p:attrNameLst>
                                          <p:attrName>style.visibility</p:attrName>
                                        </p:attrNameLst>
                                      </p:cBhvr>
                                      <p:to>
                                        <p:strVal val="visible"/>
                                      </p:to>
                                    </p:set>
                                    <p:anim calcmode="lin" valueType="num">
                                      <p:cBhvr additive="base">
                                        <p:cTn id="16" dur="1000" fill="hold"/>
                                        <p:tgtEl>
                                          <p:spTgt spid="517133">
                                            <p:txEl>
                                              <p:pRg st="13" end="13"/>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51713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3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4579"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BE06E9-9DF0-4AF5-AD07-EA55593B56A2}" type="slidenum">
              <a:rPr lang="en-US" altLang="en-US">
                <a:solidFill>
                  <a:schemeClr val="bg1"/>
                </a:solidFill>
              </a:rPr>
              <a:pPr/>
              <a:t>105</a:t>
            </a:fld>
            <a:endParaRPr lang="en-US" altLang="en-US">
              <a:solidFill>
                <a:schemeClr val="bg1"/>
              </a:solidFill>
            </a:endParaRPr>
          </a:p>
        </p:txBody>
      </p:sp>
      <p:pic>
        <p:nvPicPr>
          <p:cNvPr id="12523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3076" y="3005139"/>
            <a:ext cx="453707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Rectangle 3"/>
          <p:cNvSpPr>
            <a:spLocks noChangeArrowheads="1"/>
          </p:cNvSpPr>
          <p:nvPr/>
        </p:nvSpPr>
        <p:spPr bwMode="auto">
          <a:xfrm>
            <a:off x="1524000" y="0"/>
            <a:ext cx="78486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Verdana" panose="020B0604030504040204" pitchFamily="34" charset="0"/>
              </a:rPr>
              <a:t>   Digital Trunks - T1 T2 and T3</a:t>
            </a:r>
          </a:p>
        </p:txBody>
      </p:sp>
      <p:graphicFrame>
        <p:nvGraphicFramePr>
          <p:cNvPr id="1252356" name="Object 4"/>
          <p:cNvGraphicFramePr>
            <a:graphicFrameLocks noChangeAspect="1"/>
          </p:cNvGraphicFramePr>
          <p:nvPr/>
        </p:nvGraphicFramePr>
        <p:xfrm>
          <a:off x="5664200" y="942976"/>
          <a:ext cx="4692650" cy="3389313"/>
        </p:xfrm>
        <a:graphic>
          <a:graphicData uri="http://schemas.openxmlformats.org/presentationml/2006/ole">
            <mc:AlternateContent xmlns:mc="http://schemas.openxmlformats.org/markup-compatibility/2006">
              <mc:Choice xmlns:v="urn:schemas-microsoft-com:vml" Requires="v">
                <p:oleObj spid="_x0000_s11271" name="Bitmap Image" r:id="rId4" imgW="5238095" imgH="4285714" progId="Paint.Picture">
                  <p:embed/>
                </p:oleObj>
              </mc:Choice>
              <mc:Fallback>
                <p:oleObj name="Bitmap Image" r:id="rId4" imgW="5238095" imgH="428571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127" t="3795" r="5896" b="3824"/>
                      <a:stretch>
                        <a:fillRect/>
                      </a:stretch>
                    </p:blipFill>
                    <p:spPr bwMode="auto">
                      <a:xfrm>
                        <a:off x="5664200" y="942976"/>
                        <a:ext cx="4692650"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08081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252354"/>
                                        </p:tgtEl>
                                        <p:attrNameLst>
                                          <p:attrName>style.visibility</p:attrName>
                                        </p:attrNameLst>
                                      </p:cBhvr>
                                      <p:to>
                                        <p:strVal val="visible"/>
                                      </p:to>
                                    </p:set>
                                    <p:animEffect transition="in" filter="strips(downRight)">
                                      <p:cBhvr>
                                        <p:cTn id="7" dur="1000"/>
                                        <p:tgtEl>
                                          <p:spTgt spid="1252354"/>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1252356"/>
                                        </p:tgtEl>
                                        <p:attrNameLst>
                                          <p:attrName>style.visibility</p:attrName>
                                        </p:attrNameLst>
                                      </p:cBhvr>
                                      <p:to>
                                        <p:strVal val="visible"/>
                                      </p:to>
                                    </p:set>
                                    <p:animEffect transition="in" filter="strips(downRight)">
                                      <p:cBhvr>
                                        <p:cTn id="11" dur="1000"/>
                                        <p:tgtEl>
                                          <p:spTgt spid="125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560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1E15E6-B62D-4A12-BB21-6F75DD09BDC8}" type="slidenum">
              <a:rPr lang="en-US" altLang="en-US">
                <a:solidFill>
                  <a:schemeClr val="bg1"/>
                </a:solidFill>
              </a:rPr>
              <a:pPr/>
              <a:t>106</a:t>
            </a:fld>
            <a:endParaRPr lang="en-US" altLang="en-US">
              <a:solidFill>
                <a:schemeClr val="bg1"/>
              </a:solidFill>
            </a:endParaRPr>
          </a:p>
        </p:txBody>
      </p:sp>
      <p:sp>
        <p:nvSpPr>
          <p:cNvPr id="25604" name="Rectangle 4"/>
          <p:cNvSpPr>
            <a:spLocks noGrp="1" noChangeArrowheads="1"/>
          </p:cNvSpPr>
          <p:nvPr>
            <p:ph type="title"/>
          </p:nvPr>
        </p:nvSpPr>
        <p:spPr/>
        <p:txBody>
          <a:bodyPr/>
          <a:lstStyle/>
          <a:p>
            <a:pPr eaLnBrk="1" hangingPunct="1"/>
            <a:r>
              <a:rPr lang="en-US" altLang="en-US" smtClean="0"/>
              <a:t>Difference between a T1 and DS1</a:t>
            </a:r>
          </a:p>
        </p:txBody>
      </p:sp>
      <p:sp>
        <p:nvSpPr>
          <p:cNvPr id="1254405" name="Rectangle 5"/>
          <p:cNvSpPr>
            <a:spLocks noGrp="1" noChangeArrowheads="1"/>
          </p:cNvSpPr>
          <p:nvPr>
            <p:ph type="body" idx="1"/>
          </p:nvPr>
        </p:nvSpPr>
        <p:spPr/>
        <p:txBody>
          <a:bodyPr>
            <a:normAutofit fontScale="85000" lnSpcReduction="20000"/>
          </a:bodyPr>
          <a:lstStyle/>
          <a:p>
            <a:pPr eaLnBrk="1" hangingPunct="1"/>
            <a:r>
              <a:rPr lang="en-US" altLang="en-US" smtClean="0"/>
              <a:t>T1 defines a physical attribute of a transmission system operating at 1,544 Mb/s</a:t>
            </a:r>
          </a:p>
          <a:p>
            <a:pPr lvl="1" eaLnBrk="1" hangingPunct="1"/>
            <a:r>
              <a:rPr lang="en-US" altLang="en-US" smtClean="0"/>
              <a:t>Cabling</a:t>
            </a:r>
          </a:p>
          <a:p>
            <a:pPr lvl="1" eaLnBrk="1" hangingPunct="1"/>
            <a:r>
              <a:rPr lang="en-US" altLang="en-US" smtClean="0"/>
              <a:t>Regenerator Spacing </a:t>
            </a:r>
          </a:p>
          <a:p>
            <a:pPr lvl="1" eaLnBrk="1" hangingPunct="1"/>
            <a:r>
              <a:rPr lang="en-US" altLang="en-US" smtClean="0"/>
              <a:t>Connectors</a:t>
            </a:r>
          </a:p>
          <a:p>
            <a:pPr eaLnBrk="1" hangingPunct="1"/>
            <a:endParaRPr lang="en-US" altLang="en-US" smtClean="0"/>
          </a:p>
          <a:p>
            <a:pPr eaLnBrk="1" hangingPunct="1"/>
            <a:r>
              <a:rPr lang="en-US" altLang="en-US" smtClean="0"/>
              <a:t>DS1 defines a 1.544Mb/s digital signal format</a:t>
            </a:r>
          </a:p>
          <a:p>
            <a:pPr lvl="1" eaLnBrk="1" hangingPunct="1"/>
            <a:r>
              <a:rPr lang="en-US" altLang="en-US" smtClean="0"/>
              <a:t>Pulse shapes</a:t>
            </a:r>
          </a:p>
          <a:p>
            <a:pPr lvl="1" eaLnBrk="1" hangingPunct="1"/>
            <a:r>
              <a:rPr lang="en-US" altLang="en-US" smtClean="0"/>
              <a:t>Frame Format</a:t>
            </a:r>
          </a:p>
          <a:p>
            <a:pPr eaLnBrk="1" hangingPunct="1"/>
            <a:endParaRPr lang="en-US" altLang="en-US" smtClean="0"/>
          </a:p>
          <a:p>
            <a:pPr eaLnBrk="1" hangingPunct="1"/>
            <a:r>
              <a:rPr lang="en-US" altLang="en-US" smtClean="0"/>
              <a:t>A T1  carrier typically carries a DS1 Signal</a:t>
            </a:r>
          </a:p>
          <a:p>
            <a:pPr eaLnBrk="1" hangingPunct="1"/>
            <a:endParaRPr lang="en-US" altLang="en-US" smtClean="0"/>
          </a:p>
          <a:p>
            <a:pPr eaLnBrk="1" hangingPunct="1"/>
            <a:r>
              <a:rPr lang="en-US" altLang="en-US" smtClean="0"/>
              <a:t>A DS1 may also be carried with a higher rate multiplex system such as DS3 or SONET</a:t>
            </a:r>
          </a:p>
        </p:txBody>
      </p:sp>
    </p:spTree>
    <p:extLst>
      <p:ext uri="{BB962C8B-B14F-4D97-AF65-F5344CB8AC3E}">
        <p14:creationId xmlns:p14="http://schemas.microsoft.com/office/powerpoint/2010/main" val="355327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54405">
                                            <p:txEl>
                                              <p:pRg st="0" end="0"/>
                                            </p:txEl>
                                          </p:spTgt>
                                        </p:tgtEl>
                                        <p:attrNameLst>
                                          <p:attrName>style.visibility</p:attrName>
                                        </p:attrNameLst>
                                      </p:cBhvr>
                                      <p:to>
                                        <p:strVal val="visible"/>
                                      </p:to>
                                    </p:set>
                                    <p:animEffect transition="in" filter="dissolve">
                                      <p:cBhvr>
                                        <p:cTn id="7" dur="1000"/>
                                        <p:tgtEl>
                                          <p:spTgt spid="1254405">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254405">
                                            <p:txEl>
                                              <p:pRg st="1" end="1"/>
                                            </p:txEl>
                                          </p:spTgt>
                                        </p:tgtEl>
                                        <p:attrNameLst>
                                          <p:attrName>style.visibility</p:attrName>
                                        </p:attrNameLst>
                                      </p:cBhvr>
                                      <p:to>
                                        <p:strVal val="visible"/>
                                      </p:to>
                                    </p:set>
                                    <p:animEffect transition="in" filter="dissolve">
                                      <p:cBhvr>
                                        <p:cTn id="11" dur="1000"/>
                                        <p:tgtEl>
                                          <p:spTgt spid="1254405">
                                            <p:txEl>
                                              <p:pRg st="1" end="1"/>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54405">
                                            <p:txEl>
                                              <p:pRg st="2" end="2"/>
                                            </p:txEl>
                                          </p:spTgt>
                                        </p:tgtEl>
                                        <p:attrNameLst>
                                          <p:attrName>style.visibility</p:attrName>
                                        </p:attrNameLst>
                                      </p:cBhvr>
                                      <p:to>
                                        <p:strVal val="visible"/>
                                      </p:to>
                                    </p:set>
                                    <p:animEffect transition="in" filter="dissolve">
                                      <p:cBhvr>
                                        <p:cTn id="15" dur="1000"/>
                                        <p:tgtEl>
                                          <p:spTgt spid="1254405">
                                            <p:txEl>
                                              <p:pRg st="2" end="2"/>
                                            </p:txEl>
                                          </p:spTgt>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254405">
                                            <p:txEl>
                                              <p:pRg st="3" end="3"/>
                                            </p:txEl>
                                          </p:spTgt>
                                        </p:tgtEl>
                                        <p:attrNameLst>
                                          <p:attrName>style.visibility</p:attrName>
                                        </p:attrNameLst>
                                      </p:cBhvr>
                                      <p:to>
                                        <p:strVal val="visible"/>
                                      </p:to>
                                    </p:set>
                                    <p:animEffect transition="in" filter="dissolve">
                                      <p:cBhvr>
                                        <p:cTn id="19" dur="1000"/>
                                        <p:tgtEl>
                                          <p:spTgt spid="1254405">
                                            <p:txEl>
                                              <p:pRg st="3" end="3"/>
                                            </p:txEl>
                                          </p:spTgt>
                                        </p:tgtEl>
                                      </p:cBhvr>
                                    </p:animEffect>
                                  </p:childTnLst>
                                </p:cTn>
                              </p:par>
                            </p:childTnLst>
                          </p:cTn>
                        </p:par>
                        <p:par>
                          <p:cTn id="20" fill="hold" nodeType="afterGroup">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1254405">
                                            <p:txEl>
                                              <p:pRg st="5" end="5"/>
                                            </p:txEl>
                                          </p:spTgt>
                                        </p:tgtEl>
                                        <p:attrNameLst>
                                          <p:attrName>style.visibility</p:attrName>
                                        </p:attrNameLst>
                                      </p:cBhvr>
                                      <p:to>
                                        <p:strVal val="visible"/>
                                      </p:to>
                                    </p:set>
                                    <p:animEffect transition="in" filter="dissolve">
                                      <p:cBhvr>
                                        <p:cTn id="23" dur="1000"/>
                                        <p:tgtEl>
                                          <p:spTgt spid="1254405">
                                            <p:txEl>
                                              <p:pRg st="5" end="5"/>
                                            </p:txEl>
                                          </p:spTgt>
                                        </p:tgtEl>
                                      </p:cBhvr>
                                    </p:animEffect>
                                  </p:childTnLst>
                                </p:cTn>
                              </p:par>
                            </p:childTnLst>
                          </p:cTn>
                        </p:par>
                        <p:par>
                          <p:cTn id="24" fill="hold" nodeType="afterGroup">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1254405">
                                            <p:txEl>
                                              <p:pRg st="6" end="6"/>
                                            </p:txEl>
                                          </p:spTgt>
                                        </p:tgtEl>
                                        <p:attrNameLst>
                                          <p:attrName>style.visibility</p:attrName>
                                        </p:attrNameLst>
                                      </p:cBhvr>
                                      <p:to>
                                        <p:strVal val="visible"/>
                                      </p:to>
                                    </p:set>
                                    <p:animEffect transition="in" filter="dissolve">
                                      <p:cBhvr>
                                        <p:cTn id="27" dur="1000"/>
                                        <p:tgtEl>
                                          <p:spTgt spid="1254405">
                                            <p:txEl>
                                              <p:pRg st="6" end="6"/>
                                            </p:txEl>
                                          </p:spTgt>
                                        </p:tgtEl>
                                      </p:cBhvr>
                                    </p:animEffect>
                                  </p:childTnLst>
                                </p:cTn>
                              </p:par>
                            </p:childTnLst>
                          </p:cTn>
                        </p:par>
                        <p:par>
                          <p:cTn id="28" fill="hold" nodeType="afterGroup">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1254405">
                                            <p:txEl>
                                              <p:pRg st="7" end="7"/>
                                            </p:txEl>
                                          </p:spTgt>
                                        </p:tgtEl>
                                        <p:attrNameLst>
                                          <p:attrName>style.visibility</p:attrName>
                                        </p:attrNameLst>
                                      </p:cBhvr>
                                      <p:to>
                                        <p:strVal val="visible"/>
                                      </p:to>
                                    </p:set>
                                    <p:animEffect transition="in" filter="dissolve">
                                      <p:cBhvr>
                                        <p:cTn id="31" dur="1000"/>
                                        <p:tgtEl>
                                          <p:spTgt spid="1254405">
                                            <p:txEl>
                                              <p:pRg st="7" end="7"/>
                                            </p:txEl>
                                          </p:spTgt>
                                        </p:tgtEl>
                                      </p:cBhvr>
                                    </p:animEffect>
                                  </p:childTnLst>
                                </p:cTn>
                              </p:par>
                            </p:childTnLst>
                          </p:cTn>
                        </p:par>
                        <p:par>
                          <p:cTn id="32" fill="hold" nodeType="afterGroup">
                            <p:stCondLst>
                              <p:cond delay="7000"/>
                            </p:stCondLst>
                            <p:childTnLst>
                              <p:par>
                                <p:cTn id="33" presetID="9" presetClass="entr" presetSubtype="0" fill="hold" grpId="0" nodeType="afterEffect">
                                  <p:stCondLst>
                                    <p:cond delay="0"/>
                                  </p:stCondLst>
                                  <p:childTnLst>
                                    <p:set>
                                      <p:cBhvr>
                                        <p:cTn id="34" dur="1" fill="hold">
                                          <p:stCondLst>
                                            <p:cond delay="0"/>
                                          </p:stCondLst>
                                        </p:cTn>
                                        <p:tgtEl>
                                          <p:spTgt spid="1254405">
                                            <p:txEl>
                                              <p:pRg st="9" end="9"/>
                                            </p:txEl>
                                          </p:spTgt>
                                        </p:tgtEl>
                                        <p:attrNameLst>
                                          <p:attrName>style.visibility</p:attrName>
                                        </p:attrNameLst>
                                      </p:cBhvr>
                                      <p:to>
                                        <p:strVal val="visible"/>
                                      </p:to>
                                    </p:set>
                                    <p:animEffect transition="in" filter="dissolve">
                                      <p:cBhvr>
                                        <p:cTn id="35" dur="1000"/>
                                        <p:tgtEl>
                                          <p:spTgt spid="1254405">
                                            <p:txEl>
                                              <p:pRg st="9" end="9"/>
                                            </p:txEl>
                                          </p:spTgt>
                                        </p:tgtEl>
                                      </p:cBhvr>
                                    </p:animEffect>
                                  </p:childTnLst>
                                </p:cTn>
                              </p:par>
                            </p:childTnLst>
                          </p:cTn>
                        </p:par>
                        <p:par>
                          <p:cTn id="36" fill="hold" nodeType="afterGroup">
                            <p:stCondLst>
                              <p:cond delay="8000"/>
                            </p:stCondLst>
                            <p:childTnLst>
                              <p:par>
                                <p:cTn id="37" presetID="9" presetClass="entr" presetSubtype="0" fill="hold" grpId="0" nodeType="afterEffect">
                                  <p:stCondLst>
                                    <p:cond delay="0"/>
                                  </p:stCondLst>
                                  <p:childTnLst>
                                    <p:set>
                                      <p:cBhvr>
                                        <p:cTn id="38" dur="1" fill="hold">
                                          <p:stCondLst>
                                            <p:cond delay="0"/>
                                          </p:stCondLst>
                                        </p:cTn>
                                        <p:tgtEl>
                                          <p:spTgt spid="1254405">
                                            <p:txEl>
                                              <p:pRg st="11" end="11"/>
                                            </p:txEl>
                                          </p:spTgt>
                                        </p:tgtEl>
                                        <p:attrNameLst>
                                          <p:attrName>style.visibility</p:attrName>
                                        </p:attrNameLst>
                                      </p:cBhvr>
                                      <p:to>
                                        <p:strVal val="visible"/>
                                      </p:to>
                                    </p:set>
                                    <p:animEffect transition="in" filter="dissolve">
                                      <p:cBhvr>
                                        <p:cTn id="39" dur="1000"/>
                                        <p:tgtEl>
                                          <p:spTgt spid="125440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0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765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1A1520-93D2-4418-A773-EB79E5EE1C6C}" type="slidenum">
              <a:rPr lang="en-US" altLang="en-US">
                <a:solidFill>
                  <a:schemeClr val="bg1"/>
                </a:solidFill>
              </a:rPr>
              <a:pPr/>
              <a:t>107</a:t>
            </a:fld>
            <a:endParaRPr lang="en-US" altLang="en-US">
              <a:solidFill>
                <a:schemeClr val="bg1"/>
              </a:solidFill>
            </a:endParaRPr>
          </a:p>
        </p:txBody>
      </p:sp>
      <p:pic>
        <p:nvPicPr>
          <p:cNvPr id="1146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1074739"/>
            <a:ext cx="6958012"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3" name="Rectangle 9"/>
          <p:cNvSpPr>
            <a:spLocks noGrp="1" noChangeArrowheads="1"/>
          </p:cNvSpPr>
          <p:nvPr>
            <p:ph type="title"/>
          </p:nvPr>
        </p:nvSpPr>
        <p:spPr/>
        <p:txBody>
          <a:bodyPr/>
          <a:lstStyle/>
          <a:p>
            <a:pPr eaLnBrk="1" hangingPunct="1"/>
            <a:r>
              <a:rPr lang="en-US" altLang="en-US" smtClean="0"/>
              <a:t>Digital Trunks - E1  E2  E3 and E4</a:t>
            </a:r>
          </a:p>
        </p:txBody>
      </p:sp>
    </p:spTree>
    <p:extLst>
      <p:ext uri="{BB962C8B-B14F-4D97-AF65-F5344CB8AC3E}">
        <p14:creationId xmlns:p14="http://schemas.microsoft.com/office/powerpoint/2010/main" val="276306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14694"/>
                                        </p:tgtEl>
                                        <p:attrNameLst>
                                          <p:attrName>style.visibility</p:attrName>
                                        </p:attrNameLst>
                                      </p:cBhvr>
                                      <p:to>
                                        <p:strVal val="visible"/>
                                      </p:to>
                                    </p:set>
                                    <p:animEffect transition="in" filter="strips(downRight)">
                                      <p:cBhvr>
                                        <p:cTn id="7" dur="1000"/>
                                        <p:tgtEl>
                                          <p:spTgt spid="114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969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F0F3A3-00D3-4AE4-96C1-F7F89A1855B8}" type="slidenum">
              <a:rPr lang="en-US" altLang="en-US">
                <a:solidFill>
                  <a:schemeClr val="bg1"/>
                </a:solidFill>
              </a:rPr>
              <a:pPr/>
              <a:t>108</a:t>
            </a:fld>
            <a:endParaRPr lang="en-US" altLang="en-US">
              <a:solidFill>
                <a:schemeClr val="bg1"/>
              </a:solidFill>
            </a:endParaRPr>
          </a:p>
        </p:txBody>
      </p:sp>
      <p:sp>
        <p:nvSpPr>
          <p:cNvPr id="29700" name="Rectangle 2"/>
          <p:cNvSpPr>
            <a:spLocks noGrp="1" noChangeArrowheads="1"/>
          </p:cNvSpPr>
          <p:nvPr>
            <p:ph type="title"/>
          </p:nvPr>
        </p:nvSpPr>
        <p:spPr/>
        <p:txBody>
          <a:bodyPr/>
          <a:lstStyle/>
          <a:p>
            <a:pPr eaLnBrk="1" hangingPunct="1"/>
            <a:r>
              <a:rPr lang="en-US" altLang="en-US" smtClean="0"/>
              <a:t>Summary</a:t>
            </a:r>
          </a:p>
        </p:txBody>
      </p:sp>
      <p:sp>
        <p:nvSpPr>
          <p:cNvPr id="29701"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Need of multiplexing/demultiplexing</a:t>
            </a:r>
          </a:p>
          <a:p>
            <a:pPr lvl="1" eaLnBrk="1" hangingPunct="1"/>
            <a:r>
              <a:rPr lang="en-US" altLang="en-US" smtClean="0"/>
              <a:t>Classification of multiplexing techniques</a:t>
            </a:r>
          </a:p>
          <a:p>
            <a:pPr lvl="1" eaLnBrk="1" hangingPunct="1"/>
            <a:r>
              <a:rPr lang="en-US" altLang="en-US" smtClean="0"/>
              <a:t>TDM, FDM and WDM multiplexing techniques w.r.t. concept, scheme, pros and cons </a:t>
            </a:r>
          </a:p>
          <a:p>
            <a:pPr lvl="1" eaLnBrk="1" hangingPunct="1"/>
            <a:r>
              <a:rPr lang="en-US" altLang="en-US" smtClean="0"/>
              <a:t>Plesiochronous Digital Hierarchy (PDH) used in American and European standard</a:t>
            </a:r>
          </a:p>
          <a:p>
            <a:pPr lvl="1" eaLnBrk="1" hangingPunct="1"/>
            <a:r>
              <a:rPr lang="en-US" altLang="en-US" smtClean="0"/>
              <a:t>Difference between digital trunk lines T1, T2, T3 and T4 / E1, E2, E3 and E4</a:t>
            </a:r>
          </a:p>
          <a:p>
            <a:pPr lvl="1"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994210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3"/>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143886978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6B56A60-2EB4-4156-992E-4289C3F7B555}" type="slidenum">
              <a:rPr lang="en-US" altLang="en-US" smtClean="0">
                <a:solidFill>
                  <a:schemeClr val="bg1"/>
                </a:solidFill>
              </a:rPr>
              <a:pPr/>
              <a:t>11</a:t>
            </a:fld>
            <a:endParaRPr lang="en-US" altLang="en-US" smtClean="0">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Objectives</a:t>
            </a:r>
          </a:p>
        </p:txBody>
      </p:sp>
      <p:sp>
        <p:nvSpPr>
          <p:cNvPr id="7173"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Explain telecom evolution and typical milestones in telecom evaluation</a:t>
            </a:r>
          </a:p>
          <a:p>
            <a:pPr lvl="1" eaLnBrk="1" hangingPunct="1"/>
            <a:r>
              <a:rPr lang="en-US" altLang="en-US" smtClean="0"/>
              <a:t>Understand typical composition of PSTN network and its topology</a:t>
            </a:r>
          </a:p>
          <a:p>
            <a:pPr lvl="1" eaLnBrk="1" hangingPunct="1"/>
            <a:r>
              <a:rPr lang="en-US" altLang="en-US" smtClean="0"/>
              <a:t>Understand PSTN access network composition</a:t>
            </a:r>
          </a:p>
          <a:p>
            <a:pPr lvl="1" eaLnBrk="1" hangingPunct="1"/>
            <a:r>
              <a:rPr lang="en-US" altLang="en-US" smtClean="0"/>
              <a:t>Understand basic terminologies used in PSTN network such as local loop, signaling, trunk, central office, etc. </a:t>
            </a:r>
          </a:p>
          <a:p>
            <a:pPr lvl="1" eaLnBrk="1" hangingPunct="1"/>
            <a:r>
              <a:rPr lang="en-US" altLang="en-US" smtClean="0"/>
              <a:t>Understand typical scheme of PSTN addressing </a:t>
            </a:r>
          </a:p>
          <a:p>
            <a:pPr lvl="1" eaLnBrk="1" hangingPunct="1"/>
            <a:r>
              <a:rPr lang="en-US" altLang="en-US" smtClean="0"/>
              <a:t>Understand signaling classification </a:t>
            </a:r>
          </a:p>
          <a:p>
            <a:pPr lvl="1" eaLnBrk="1" hangingPunct="1"/>
            <a:endParaRPr lang="en-US" altLang="en-US" smtClean="0"/>
          </a:p>
          <a:p>
            <a:pPr lvl="1" eaLnBrk="1" hangingPunct="1">
              <a:buFont typeface="Wingdings" panose="05000000000000000000" pitchFamily="2" charset="2"/>
              <a:buNone/>
            </a:pPr>
            <a:endParaRPr lang="en-US" altLang="en-US" smtClean="0"/>
          </a:p>
        </p:txBody>
      </p:sp>
    </p:spTree>
    <p:extLst>
      <p:ext uri="{BB962C8B-B14F-4D97-AF65-F5344CB8AC3E}">
        <p14:creationId xmlns:p14="http://schemas.microsoft.com/office/powerpoint/2010/main" val="38356579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pPr eaLnBrk="1" hangingPunct="1"/>
            <a:r>
              <a:rPr lang="en-US" altLang="en-US" smtClean="0"/>
              <a:t>PSTN Switching</a:t>
            </a:r>
          </a:p>
        </p:txBody>
      </p:sp>
    </p:spTree>
    <p:extLst>
      <p:ext uri="{BB962C8B-B14F-4D97-AF65-F5344CB8AC3E}">
        <p14:creationId xmlns:p14="http://schemas.microsoft.com/office/powerpoint/2010/main" val="26291831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FB0B60-1EEC-418B-B4D8-BC6962701E75}" type="slidenum">
              <a:rPr lang="en-US" altLang="en-US" smtClean="0">
                <a:solidFill>
                  <a:schemeClr val="bg1"/>
                </a:solidFill>
              </a:rPr>
              <a:pPr/>
              <a:t>111</a:t>
            </a:fld>
            <a:endParaRPr lang="en-US" altLang="en-US" smtClean="0">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Objectives</a:t>
            </a:r>
          </a:p>
        </p:txBody>
      </p:sp>
      <p:sp>
        <p:nvSpPr>
          <p:cNvPr id="7173"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need of switching and definition of switching</a:t>
            </a:r>
          </a:p>
          <a:p>
            <a:pPr lvl="1" eaLnBrk="1" hangingPunct="1"/>
            <a:r>
              <a:rPr lang="en-US" altLang="en-US" smtClean="0"/>
              <a:t>Understand the notion of circuit switching and the role of switch in PSTN network</a:t>
            </a:r>
          </a:p>
          <a:p>
            <a:pPr lvl="1" eaLnBrk="1" hangingPunct="1"/>
            <a:r>
              <a:rPr lang="en-US" altLang="en-US" smtClean="0"/>
              <a:t>Draw classification of switching and historical evolution in telecom switching</a:t>
            </a:r>
          </a:p>
          <a:p>
            <a:pPr lvl="1" eaLnBrk="1" hangingPunct="1"/>
            <a:r>
              <a:rPr lang="en-US" altLang="en-US" smtClean="0"/>
              <a:t>Understand block schematic of a typical digital exchange</a:t>
            </a:r>
          </a:p>
          <a:p>
            <a:pPr lvl="1" eaLnBrk="1" hangingPunct="1"/>
            <a:r>
              <a:rPr lang="en-US" altLang="en-US" smtClean="0"/>
              <a:t>Understand notion of time and space switching </a:t>
            </a:r>
          </a:p>
          <a:p>
            <a:pPr lvl="1" eaLnBrk="1" hangingPunct="1"/>
            <a:r>
              <a:rPr lang="en-US" altLang="en-US" smtClean="0"/>
              <a:t>Understand steps followed in end-to-end telephone call</a:t>
            </a:r>
          </a:p>
          <a:p>
            <a:pPr lvl="1" eaLnBrk="1" hangingPunct="1"/>
            <a:r>
              <a:rPr lang="en-US" altLang="en-US" smtClean="0"/>
              <a:t>Understand types of PSTN nodes and their interconnectivity </a:t>
            </a:r>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3856620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F6935C-1D62-49A7-B72B-E7058B98CF79}" type="slidenum">
              <a:rPr lang="en-US" altLang="en-US" smtClean="0">
                <a:solidFill>
                  <a:schemeClr val="bg1"/>
                </a:solidFill>
              </a:rPr>
              <a:pPr/>
              <a:t>112</a:t>
            </a:fld>
            <a:endParaRPr lang="en-US" altLang="en-US" smtClean="0">
              <a:solidFill>
                <a:schemeClr val="bg1"/>
              </a:solidFill>
            </a:endParaRPr>
          </a:p>
        </p:txBody>
      </p:sp>
      <p:sp>
        <p:nvSpPr>
          <p:cNvPr id="8196" name="Rectangle 2"/>
          <p:cNvSpPr>
            <a:spLocks noGrp="1" noChangeArrowheads="1"/>
          </p:cNvSpPr>
          <p:nvPr>
            <p:ph type="title"/>
          </p:nvPr>
        </p:nvSpPr>
        <p:spPr/>
        <p:txBody>
          <a:bodyPr/>
          <a:lstStyle/>
          <a:p>
            <a:pPr eaLnBrk="1" hangingPunct="1"/>
            <a:r>
              <a:rPr lang="en-US" altLang="en-US" smtClean="0"/>
              <a:t>Agenda</a:t>
            </a:r>
          </a:p>
        </p:txBody>
      </p:sp>
      <p:sp>
        <p:nvSpPr>
          <p:cNvPr id="8197" name="Rectangle 3"/>
          <p:cNvSpPr>
            <a:spLocks noGrp="1" noChangeArrowheads="1"/>
          </p:cNvSpPr>
          <p:nvPr>
            <p:ph type="body" idx="1"/>
          </p:nvPr>
        </p:nvSpPr>
        <p:spPr/>
        <p:txBody>
          <a:bodyPr/>
          <a:lstStyle/>
          <a:p>
            <a:pPr eaLnBrk="1" hangingPunct="1"/>
            <a:r>
              <a:rPr lang="en-US" altLang="en-US" smtClean="0"/>
              <a:t>Switching and Switch </a:t>
            </a:r>
          </a:p>
          <a:p>
            <a:pPr eaLnBrk="1" hangingPunct="1"/>
            <a:r>
              <a:rPr lang="en-US" altLang="en-US" smtClean="0"/>
              <a:t>Classification of telecom switches </a:t>
            </a:r>
          </a:p>
          <a:p>
            <a:pPr eaLnBrk="1" hangingPunct="1"/>
            <a:r>
              <a:rPr lang="en-US" altLang="en-US" smtClean="0"/>
              <a:t>Digital exchange </a:t>
            </a:r>
          </a:p>
          <a:p>
            <a:pPr eaLnBrk="1" hangingPunct="1"/>
            <a:r>
              <a:rPr lang="en-US" altLang="en-US" smtClean="0"/>
              <a:t>Telephony: A typical end-to-end call flow </a:t>
            </a:r>
          </a:p>
          <a:p>
            <a:pPr eaLnBrk="1" hangingPunct="1"/>
            <a:r>
              <a:rPr lang="en-US" altLang="en-US" smtClean="0"/>
              <a:t>PSTN nodes and interconnectivity </a:t>
            </a:r>
          </a:p>
          <a:p>
            <a:pPr eaLnBrk="1" hangingPunct="1"/>
            <a:endParaRPr lang="en-US" altLang="en-US"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3908504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921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B6AE075-19C4-45F7-BB8A-DDD1AE73B88A}" type="slidenum">
              <a:rPr lang="en-US" altLang="en-US" smtClean="0">
                <a:solidFill>
                  <a:schemeClr val="bg1"/>
                </a:solidFill>
              </a:rPr>
              <a:pPr/>
              <a:t>113</a:t>
            </a:fld>
            <a:endParaRPr lang="en-US" altLang="en-US" smtClean="0">
              <a:solidFill>
                <a:schemeClr val="bg1"/>
              </a:solidFill>
            </a:endParaRPr>
          </a:p>
        </p:txBody>
      </p:sp>
      <p:sp>
        <p:nvSpPr>
          <p:cNvPr id="9220" name="Rectangle 14"/>
          <p:cNvSpPr>
            <a:spLocks noGrp="1" noChangeArrowheads="1"/>
          </p:cNvSpPr>
          <p:nvPr>
            <p:ph type="title"/>
          </p:nvPr>
        </p:nvSpPr>
        <p:spPr/>
        <p:txBody>
          <a:bodyPr/>
          <a:lstStyle/>
          <a:p>
            <a:pPr eaLnBrk="1" hangingPunct="1"/>
            <a:r>
              <a:rPr lang="en-US" altLang="en-US" smtClean="0"/>
              <a:t>ITU-T Definition of Switching</a:t>
            </a:r>
          </a:p>
        </p:txBody>
      </p:sp>
      <p:sp>
        <p:nvSpPr>
          <p:cNvPr id="826383" name="Rectangle 15"/>
          <p:cNvSpPr>
            <a:spLocks noGrp="1" noChangeArrowheads="1"/>
          </p:cNvSpPr>
          <p:nvPr>
            <p:ph type="body" idx="1"/>
          </p:nvPr>
        </p:nvSpPr>
        <p:spPr/>
        <p:txBody>
          <a:bodyPr/>
          <a:lstStyle/>
          <a:p>
            <a:pPr eaLnBrk="1" hangingPunct="1"/>
            <a:r>
              <a:rPr lang="en-US" altLang="en-US" smtClean="0"/>
              <a:t>The ITU-T defines switching as:</a:t>
            </a:r>
          </a:p>
          <a:p>
            <a:pPr eaLnBrk="1" hangingPunct="1">
              <a:buFont typeface="Wingdings" panose="05000000000000000000" pitchFamily="2" charset="2"/>
              <a:buNone/>
            </a:pPr>
            <a:r>
              <a:rPr lang="en-US" altLang="en-US" smtClean="0"/>
              <a:t>	“The establishing, on demand, of an individual connection from a desired inlet to a desired outlet within a set of inlets and outlets for as long as is required for the transfer of information".</a:t>
            </a:r>
          </a:p>
        </p:txBody>
      </p:sp>
      <p:pic>
        <p:nvPicPr>
          <p:cNvPr id="826378" name="Picture 10"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850" y="2738438"/>
            <a:ext cx="5405438"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568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26383">
                                            <p:txEl>
                                              <p:pRg st="0" end="0"/>
                                            </p:txEl>
                                          </p:spTgt>
                                        </p:tgtEl>
                                        <p:attrNameLst>
                                          <p:attrName>style.visibility</p:attrName>
                                        </p:attrNameLst>
                                      </p:cBhvr>
                                      <p:to>
                                        <p:strVal val="visible"/>
                                      </p:to>
                                    </p:set>
                                    <p:animEffect transition="in" filter="dissolve">
                                      <p:cBhvr>
                                        <p:cTn id="7" dur="1000"/>
                                        <p:tgtEl>
                                          <p:spTgt spid="826383">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826383">
                                            <p:txEl>
                                              <p:pRg st="1" end="1"/>
                                            </p:txEl>
                                          </p:spTgt>
                                        </p:tgtEl>
                                        <p:attrNameLst>
                                          <p:attrName>style.visibility</p:attrName>
                                        </p:attrNameLst>
                                      </p:cBhvr>
                                      <p:to>
                                        <p:strVal val="visible"/>
                                      </p:to>
                                    </p:set>
                                    <p:animEffect transition="in" filter="dissolve">
                                      <p:cBhvr>
                                        <p:cTn id="11" dur="1000"/>
                                        <p:tgtEl>
                                          <p:spTgt spid="826383">
                                            <p:txEl>
                                              <p:pRg st="1" end="1"/>
                                            </p:txEl>
                                          </p:spTgt>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826378"/>
                                        </p:tgtEl>
                                        <p:attrNameLst>
                                          <p:attrName>style.visibility</p:attrName>
                                        </p:attrNameLst>
                                      </p:cBhvr>
                                      <p:to>
                                        <p:strVal val="visible"/>
                                      </p:to>
                                    </p:set>
                                    <p:animEffect transition="in" filter="dissolve">
                                      <p:cBhvr>
                                        <p:cTn id="15" dur="1000"/>
                                        <p:tgtEl>
                                          <p:spTgt spid="826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8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126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D14455-7C3B-4AD9-9226-C46585B7DC83}" type="slidenum">
              <a:rPr lang="en-US" altLang="en-US" smtClean="0">
                <a:solidFill>
                  <a:schemeClr val="bg1"/>
                </a:solidFill>
              </a:rPr>
              <a:pPr/>
              <a:t>114</a:t>
            </a:fld>
            <a:endParaRPr lang="en-US" altLang="en-US" smtClean="0">
              <a:solidFill>
                <a:schemeClr val="bg1"/>
              </a:solidFill>
            </a:endParaRPr>
          </a:p>
        </p:txBody>
      </p:sp>
      <p:pic>
        <p:nvPicPr>
          <p:cNvPr id="132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030289"/>
            <a:ext cx="7239000" cy="249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063" y="3857626"/>
            <a:ext cx="5516562"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Rectangle 4"/>
          <p:cNvSpPr>
            <a:spLocks noGrp="1" noChangeArrowheads="1"/>
          </p:cNvSpPr>
          <p:nvPr>
            <p:ph type="title"/>
          </p:nvPr>
        </p:nvSpPr>
        <p:spPr/>
        <p:txBody>
          <a:bodyPr/>
          <a:lstStyle/>
          <a:p>
            <a:pPr eaLnBrk="1" hangingPunct="1"/>
            <a:r>
              <a:rPr lang="en-US" altLang="en-US" smtClean="0"/>
              <a:t>Circuit Switching</a:t>
            </a:r>
          </a:p>
        </p:txBody>
      </p:sp>
    </p:spTree>
    <p:extLst>
      <p:ext uri="{BB962C8B-B14F-4D97-AF65-F5344CB8AC3E}">
        <p14:creationId xmlns:p14="http://schemas.microsoft.com/office/powerpoint/2010/main" val="2777172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328130"/>
                                        </p:tgtEl>
                                        <p:attrNameLst>
                                          <p:attrName>style.visibility</p:attrName>
                                        </p:attrNameLst>
                                      </p:cBhvr>
                                      <p:to>
                                        <p:strVal val="visible"/>
                                      </p:to>
                                    </p:set>
                                    <p:animEffect transition="in" filter="strips(upRight)">
                                      <p:cBhvr>
                                        <p:cTn id="7" dur="1000"/>
                                        <p:tgtEl>
                                          <p:spTgt spid="1328130"/>
                                        </p:tgtEl>
                                      </p:cBhvr>
                                    </p:animEffect>
                                  </p:childTnLst>
                                </p:cTn>
                              </p:par>
                            </p:childTnLst>
                          </p:cTn>
                        </p:par>
                        <p:par>
                          <p:cTn id="8" fill="hold" nodeType="afterGroup">
                            <p:stCondLst>
                              <p:cond delay="1000"/>
                            </p:stCondLst>
                            <p:childTnLst>
                              <p:par>
                                <p:cTn id="9" presetID="18" presetClass="entr" presetSubtype="3" fill="hold" nodeType="afterEffect">
                                  <p:stCondLst>
                                    <p:cond delay="0"/>
                                  </p:stCondLst>
                                  <p:childTnLst>
                                    <p:set>
                                      <p:cBhvr>
                                        <p:cTn id="10" dur="1" fill="hold">
                                          <p:stCondLst>
                                            <p:cond delay="0"/>
                                          </p:stCondLst>
                                        </p:cTn>
                                        <p:tgtEl>
                                          <p:spTgt spid="1328131"/>
                                        </p:tgtEl>
                                        <p:attrNameLst>
                                          <p:attrName>style.visibility</p:attrName>
                                        </p:attrNameLst>
                                      </p:cBhvr>
                                      <p:to>
                                        <p:strVal val="visible"/>
                                      </p:to>
                                    </p:set>
                                    <p:animEffect transition="in" filter="strips(upRight)">
                                      <p:cBhvr>
                                        <p:cTn id="11" dur="1000"/>
                                        <p:tgtEl>
                                          <p:spTgt spid="132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331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0260A7-DD79-4798-BD27-F642CFE97C4C}" type="slidenum">
              <a:rPr lang="en-US" altLang="en-US" smtClean="0">
                <a:solidFill>
                  <a:schemeClr val="bg1"/>
                </a:solidFill>
              </a:rPr>
              <a:pPr/>
              <a:t>115</a:t>
            </a:fld>
            <a:endParaRPr lang="en-US" altLang="en-US" smtClean="0">
              <a:solidFill>
                <a:schemeClr val="bg1"/>
              </a:solidFill>
            </a:endParaRPr>
          </a:p>
        </p:txBody>
      </p:sp>
      <p:sp>
        <p:nvSpPr>
          <p:cNvPr id="13316" name="Rectangle 31"/>
          <p:cNvSpPr>
            <a:spLocks noGrp="1" noChangeArrowheads="1"/>
          </p:cNvSpPr>
          <p:nvPr>
            <p:ph type="title"/>
          </p:nvPr>
        </p:nvSpPr>
        <p:spPr/>
        <p:txBody>
          <a:bodyPr/>
          <a:lstStyle/>
          <a:p>
            <a:pPr eaLnBrk="1" hangingPunct="1"/>
            <a:r>
              <a:rPr lang="en-US" altLang="en-US" smtClean="0"/>
              <a:t> Switching</a:t>
            </a:r>
          </a:p>
        </p:txBody>
      </p:sp>
      <p:sp>
        <p:nvSpPr>
          <p:cNvPr id="555040" name="Rectangle 32"/>
          <p:cNvSpPr>
            <a:spLocks noGrp="1" noChangeArrowheads="1"/>
          </p:cNvSpPr>
          <p:nvPr>
            <p:ph type="body" idx="1"/>
          </p:nvPr>
        </p:nvSpPr>
        <p:spPr/>
        <p:txBody>
          <a:bodyPr/>
          <a:lstStyle/>
          <a:p>
            <a:pPr eaLnBrk="1" hangingPunct="1"/>
            <a:r>
              <a:rPr lang="en-US" altLang="en-US" smtClean="0"/>
              <a:t>Switch</a:t>
            </a:r>
          </a:p>
          <a:p>
            <a:pPr lvl="1" eaLnBrk="1" hangingPunct="1"/>
            <a:r>
              <a:rPr lang="en-US" altLang="en-US" smtClean="0"/>
              <a:t>Device that sets up a communication path on demand and tears it down when it is no longer needed</a:t>
            </a:r>
            <a:br>
              <a:rPr lang="en-US" altLang="en-US" smtClean="0"/>
            </a:br>
            <a:endParaRPr lang="en-US" altLang="en-US" smtClean="0"/>
          </a:p>
          <a:p>
            <a:pPr eaLnBrk="1" hangingPunct="1"/>
            <a:r>
              <a:rPr lang="en-US" altLang="en-US" smtClean="0"/>
              <a:t>Switching</a:t>
            </a:r>
          </a:p>
          <a:p>
            <a:pPr lvl="1" eaLnBrk="1" hangingPunct="1"/>
            <a:r>
              <a:rPr lang="en-US" altLang="en-US" smtClean="0"/>
              <a:t>Routing information between different parties</a:t>
            </a:r>
          </a:p>
          <a:p>
            <a:pPr lvl="1" eaLnBrk="1" hangingPunct="1"/>
            <a:endParaRPr lang="en-US" altLang="en-US" smtClean="0"/>
          </a:p>
          <a:p>
            <a:pPr lvl="1" eaLnBrk="1" hangingPunct="1"/>
            <a:endParaRPr lang="en-US" altLang="en-US" smtClean="0"/>
          </a:p>
        </p:txBody>
      </p:sp>
      <p:grpSp>
        <p:nvGrpSpPr>
          <p:cNvPr id="555014" name="Group 6"/>
          <p:cNvGrpSpPr>
            <a:grpSpLocks/>
          </p:cNvGrpSpPr>
          <p:nvPr/>
        </p:nvGrpSpPr>
        <p:grpSpPr bwMode="auto">
          <a:xfrm>
            <a:off x="3203576" y="3308351"/>
            <a:ext cx="5618163" cy="2443163"/>
            <a:chOff x="144" y="48"/>
            <a:chExt cx="2640" cy="1024"/>
          </a:xfrm>
        </p:grpSpPr>
        <p:sp>
          <p:nvSpPr>
            <p:cNvPr id="13319" name="Text Box 7"/>
            <p:cNvSpPr txBox="1">
              <a:spLocks noChangeArrowheads="1"/>
            </p:cNvSpPr>
            <p:nvPr/>
          </p:nvSpPr>
          <p:spPr bwMode="auto">
            <a:xfrm>
              <a:off x="1728" y="528"/>
              <a:ext cx="480" cy="160"/>
            </a:xfrm>
            <a:prstGeom prst="rect">
              <a:avLst/>
            </a:prstGeom>
            <a:solidFill>
              <a:srgbClr val="99CC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Digital</a:t>
              </a:r>
              <a:endParaRPr lang="en-US" altLang="en-US" b="1"/>
            </a:p>
          </p:txBody>
        </p:sp>
        <p:sp>
          <p:nvSpPr>
            <p:cNvPr id="13320" name="Text Box 8"/>
            <p:cNvSpPr txBox="1">
              <a:spLocks noChangeArrowheads="1"/>
            </p:cNvSpPr>
            <p:nvPr/>
          </p:nvSpPr>
          <p:spPr bwMode="auto">
            <a:xfrm>
              <a:off x="1440" y="816"/>
              <a:ext cx="432" cy="256"/>
            </a:xfrm>
            <a:prstGeom prst="rect">
              <a:avLst/>
            </a:prstGeom>
            <a:solidFill>
              <a:srgbClr val="00CC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Time division</a:t>
              </a:r>
              <a:endParaRPr lang="en-US" altLang="en-US" b="1"/>
            </a:p>
          </p:txBody>
        </p:sp>
        <p:sp>
          <p:nvSpPr>
            <p:cNvPr id="13321" name="Text Box 9"/>
            <p:cNvSpPr txBox="1">
              <a:spLocks noChangeArrowheads="1"/>
            </p:cNvSpPr>
            <p:nvPr/>
          </p:nvSpPr>
          <p:spPr bwMode="auto">
            <a:xfrm>
              <a:off x="1920" y="816"/>
              <a:ext cx="432" cy="256"/>
            </a:xfrm>
            <a:prstGeom prst="rect">
              <a:avLst/>
            </a:prstGeom>
            <a:solidFill>
              <a:srgbClr val="33CCCC"/>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Space division</a:t>
              </a:r>
              <a:endParaRPr lang="en-US" altLang="en-US" b="1"/>
            </a:p>
          </p:txBody>
        </p:sp>
        <p:sp>
          <p:nvSpPr>
            <p:cNvPr id="13322" name="Text Box 10"/>
            <p:cNvSpPr txBox="1">
              <a:spLocks noChangeArrowheads="1"/>
            </p:cNvSpPr>
            <p:nvPr/>
          </p:nvSpPr>
          <p:spPr bwMode="auto">
            <a:xfrm>
              <a:off x="336" y="816"/>
              <a:ext cx="480" cy="160"/>
            </a:xfrm>
            <a:prstGeom prst="rect">
              <a:avLst/>
            </a:prstGeom>
            <a:solidFill>
              <a:srgbClr val="FFCC99"/>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Strowge</a:t>
              </a:r>
              <a:r>
                <a:rPr lang="en-US" altLang="en-US" sz="1200">
                  <a:solidFill>
                    <a:srgbClr val="0000FF"/>
                  </a:solidFill>
                </a:rPr>
                <a:t>r</a:t>
              </a:r>
              <a:endParaRPr lang="en-US" altLang="en-US"/>
            </a:p>
          </p:txBody>
        </p:sp>
        <p:sp>
          <p:nvSpPr>
            <p:cNvPr id="13323" name="Text Box 11"/>
            <p:cNvSpPr txBox="1">
              <a:spLocks noChangeArrowheads="1"/>
            </p:cNvSpPr>
            <p:nvPr/>
          </p:nvSpPr>
          <p:spPr bwMode="auto">
            <a:xfrm>
              <a:off x="864" y="816"/>
              <a:ext cx="480" cy="160"/>
            </a:xfrm>
            <a:prstGeom prst="rect">
              <a:avLst/>
            </a:prstGeom>
            <a:solidFill>
              <a:srgbClr val="FFCC00"/>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Crossbar</a:t>
              </a:r>
              <a:endParaRPr lang="en-US" altLang="en-US" b="1"/>
            </a:p>
          </p:txBody>
        </p:sp>
        <p:sp>
          <p:nvSpPr>
            <p:cNvPr id="13324" name="Text Box 12"/>
            <p:cNvSpPr txBox="1">
              <a:spLocks noChangeArrowheads="1"/>
            </p:cNvSpPr>
            <p:nvPr/>
          </p:nvSpPr>
          <p:spPr bwMode="auto">
            <a:xfrm>
              <a:off x="672" y="528"/>
              <a:ext cx="480" cy="160"/>
            </a:xfrm>
            <a:prstGeom prst="rect">
              <a:avLst/>
            </a:prstGeom>
            <a:solidFill>
              <a:srgbClr val="FFFF99"/>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t>Analog</a:t>
              </a:r>
              <a:endParaRPr lang="en-US" altLang="en-US" b="1"/>
            </a:p>
          </p:txBody>
        </p:sp>
        <p:sp>
          <p:nvSpPr>
            <p:cNvPr id="13325" name="Oval 13"/>
            <p:cNvSpPr>
              <a:spLocks noChangeArrowheads="1"/>
            </p:cNvSpPr>
            <p:nvPr/>
          </p:nvSpPr>
          <p:spPr bwMode="auto">
            <a:xfrm>
              <a:off x="720" y="48"/>
              <a:ext cx="816" cy="192"/>
            </a:xfrm>
            <a:prstGeom prst="ellipse">
              <a:avLst/>
            </a:prstGeom>
            <a:solidFill>
              <a:srgbClr val="CCFFFF"/>
            </a:solidFill>
            <a:ln w="9525">
              <a:solidFill>
                <a:srgbClr val="000000"/>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solidFill>
                    <a:srgbClr val="000000"/>
                  </a:solidFill>
                </a:rPr>
                <a:t>Switches</a:t>
              </a:r>
              <a:endParaRPr lang="en-US" altLang="en-US" b="1"/>
            </a:p>
          </p:txBody>
        </p:sp>
        <p:sp>
          <p:nvSpPr>
            <p:cNvPr id="13326" name="Rectangle 14"/>
            <p:cNvSpPr>
              <a:spLocks noChangeArrowheads="1"/>
            </p:cNvSpPr>
            <p:nvPr/>
          </p:nvSpPr>
          <p:spPr bwMode="auto">
            <a:xfrm>
              <a:off x="144" y="528"/>
              <a:ext cx="480" cy="144"/>
            </a:xfrm>
            <a:prstGeom prst="rect">
              <a:avLst/>
            </a:prstGeom>
            <a:solidFill>
              <a:srgbClr val="339966"/>
            </a:solidFill>
            <a:ln w="9525">
              <a:solidFill>
                <a:srgbClr val="000000"/>
              </a:solidFill>
              <a:miter lim="800000"/>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solidFill>
                    <a:schemeClr val="bg1"/>
                  </a:solidFill>
                </a:rPr>
                <a:t>Manual</a:t>
              </a:r>
              <a:endParaRPr lang="en-US" altLang="en-US" b="1">
                <a:solidFill>
                  <a:schemeClr val="bg1"/>
                </a:solidFill>
              </a:endParaRPr>
            </a:p>
          </p:txBody>
        </p:sp>
        <p:sp>
          <p:nvSpPr>
            <p:cNvPr id="13327" name="Rectangle 15"/>
            <p:cNvSpPr>
              <a:spLocks noChangeArrowheads="1"/>
            </p:cNvSpPr>
            <p:nvPr/>
          </p:nvSpPr>
          <p:spPr bwMode="auto">
            <a:xfrm>
              <a:off x="2400" y="816"/>
              <a:ext cx="384" cy="240"/>
            </a:xfrm>
            <a:prstGeom prst="rect">
              <a:avLst/>
            </a:prstGeom>
            <a:solidFill>
              <a:srgbClr val="FFCC00"/>
            </a:solidFill>
            <a:ln w="9525">
              <a:solidFill>
                <a:srgbClr val="000000"/>
              </a:solidFill>
              <a:miter lim="800000"/>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rPr>
                <a:t>  </a:t>
              </a:r>
              <a:r>
                <a:rPr lang="en-US" altLang="en-US" sz="900" b="1"/>
                <a:t>T &amp; S</a:t>
              </a:r>
              <a:endParaRPr lang="en-US" altLang="en-US" b="1"/>
            </a:p>
          </p:txBody>
        </p:sp>
        <p:sp>
          <p:nvSpPr>
            <p:cNvPr id="13328" name="Line 16"/>
            <p:cNvSpPr>
              <a:spLocks noChangeShapeType="1"/>
            </p:cNvSpPr>
            <p:nvPr/>
          </p:nvSpPr>
          <p:spPr bwMode="auto">
            <a:xfrm flipV="1">
              <a:off x="288" y="384"/>
              <a:ext cx="0"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29" name="Line 17"/>
            <p:cNvSpPr>
              <a:spLocks noChangeShapeType="1"/>
            </p:cNvSpPr>
            <p:nvPr/>
          </p:nvSpPr>
          <p:spPr bwMode="auto">
            <a:xfrm>
              <a:off x="288" y="384"/>
              <a:ext cx="16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0" name="Line 18"/>
            <p:cNvSpPr>
              <a:spLocks noChangeShapeType="1"/>
            </p:cNvSpPr>
            <p:nvPr/>
          </p:nvSpPr>
          <p:spPr bwMode="auto">
            <a:xfrm>
              <a:off x="1968" y="384"/>
              <a:ext cx="0"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1" name="Line 19"/>
            <p:cNvSpPr>
              <a:spLocks noChangeShapeType="1"/>
            </p:cNvSpPr>
            <p:nvPr/>
          </p:nvSpPr>
          <p:spPr bwMode="auto">
            <a:xfrm flipV="1">
              <a:off x="912" y="384"/>
              <a:ext cx="0"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2" name="Line 20"/>
            <p:cNvSpPr>
              <a:spLocks noChangeShapeType="1"/>
            </p:cNvSpPr>
            <p:nvPr/>
          </p:nvSpPr>
          <p:spPr bwMode="auto">
            <a:xfrm flipV="1">
              <a:off x="1152" y="240"/>
              <a:ext cx="0"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3" name="Line 21"/>
            <p:cNvSpPr>
              <a:spLocks noChangeShapeType="1"/>
            </p:cNvSpPr>
            <p:nvPr/>
          </p:nvSpPr>
          <p:spPr bwMode="auto">
            <a:xfrm flipV="1">
              <a:off x="576" y="76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4" name="Line 22"/>
            <p:cNvSpPr>
              <a:spLocks noChangeShapeType="1"/>
            </p:cNvSpPr>
            <p:nvPr/>
          </p:nvSpPr>
          <p:spPr bwMode="auto">
            <a:xfrm>
              <a:off x="576" y="768"/>
              <a:ext cx="5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5" name="Line 23"/>
            <p:cNvSpPr>
              <a:spLocks noChangeShapeType="1"/>
            </p:cNvSpPr>
            <p:nvPr/>
          </p:nvSpPr>
          <p:spPr bwMode="auto">
            <a:xfrm>
              <a:off x="1104" y="76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6" name="Line 24"/>
            <p:cNvSpPr>
              <a:spLocks noChangeShapeType="1"/>
            </p:cNvSpPr>
            <p:nvPr/>
          </p:nvSpPr>
          <p:spPr bwMode="auto">
            <a:xfrm flipV="1">
              <a:off x="864" y="672"/>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7" name="Line 25"/>
            <p:cNvSpPr>
              <a:spLocks noChangeShapeType="1"/>
            </p:cNvSpPr>
            <p:nvPr/>
          </p:nvSpPr>
          <p:spPr bwMode="auto">
            <a:xfrm flipV="1">
              <a:off x="1680" y="76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8" name="Line 26"/>
            <p:cNvSpPr>
              <a:spLocks noChangeShapeType="1"/>
            </p:cNvSpPr>
            <p:nvPr/>
          </p:nvSpPr>
          <p:spPr bwMode="auto">
            <a:xfrm>
              <a:off x="1680" y="768"/>
              <a:ext cx="9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39" name="Line 27"/>
            <p:cNvSpPr>
              <a:spLocks noChangeShapeType="1"/>
            </p:cNvSpPr>
            <p:nvPr/>
          </p:nvSpPr>
          <p:spPr bwMode="auto">
            <a:xfrm flipV="1">
              <a:off x="2592" y="76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40" name="Line 28"/>
            <p:cNvSpPr>
              <a:spLocks noChangeShapeType="1"/>
            </p:cNvSpPr>
            <p:nvPr/>
          </p:nvSpPr>
          <p:spPr bwMode="auto">
            <a:xfrm flipV="1">
              <a:off x="2112" y="76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41" name="Line 29"/>
            <p:cNvSpPr>
              <a:spLocks noChangeShapeType="1"/>
            </p:cNvSpPr>
            <p:nvPr/>
          </p:nvSpPr>
          <p:spPr bwMode="auto">
            <a:xfrm flipV="1">
              <a:off x="1968" y="672"/>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Tree>
    <p:extLst>
      <p:ext uri="{BB962C8B-B14F-4D97-AF65-F5344CB8AC3E}">
        <p14:creationId xmlns:p14="http://schemas.microsoft.com/office/powerpoint/2010/main" val="2247691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55040">
                                            <p:txEl>
                                              <p:pRg st="0" end="0"/>
                                            </p:txEl>
                                          </p:spTgt>
                                        </p:tgtEl>
                                        <p:attrNameLst>
                                          <p:attrName>style.visibility</p:attrName>
                                        </p:attrNameLst>
                                      </p:cBhvr>
                                      <p:to>
                                        <p:strVal val="visible"/>
                                      </p:to>
                                    </p:set>
                                    <p:animEffect transition="in" filter="slide(fromBottom)">
                                      <p:cBhvr>
                                        <p:cTn id="7" dur="500"/>
                                        <p:tgtEl>
                                          <p:spTgt spid="555040">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55040">
                                            <p:txEl>
                                              <p:pRg st="1" end="1"/>
                                            </p:txEl>
                                          </p:spTgt>
                                        </p:tgtEl>
                                        <p:attrNameLst>
                                          <p:attrName>style.visibility</p:attrName>
                                        </p:attrNameLst>
                                      </p:cBhvr>
                                      <p:to>
                                        <p:strVal val="visible"/>
                                      </p:to>
                                    </p:set>
                                    <p:animEffect transition="in" filter="slide(fromBottom)">
                                      <p:cBhvr>
                                        <p:cTn id="11" dur="500"/>
                                        <p:tgtEl>
                                          <p:spTgt spid="555040">
                                            <p:txEl>
                                              <p:pRg st="1" end="1"/>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555040">
                                            <p:txEl>
                                              <p:pRg st="2" end="2"/>
                                            </p:txEl>
                                          </p:spTgt>
                                        </p:tgtEl>
                                        <p:attrNameLst>
                                          <p:attrName>style.visibility</p:attrName>
                                        </p:attrNameLst>
                                      </p:cBhvr>
                                      <p:to>
                                        <p:strVal val="visible"/>
                                      </p:to>
                                    </p:set>
                                    <p:animEffect transition="in" filter="slide(fromBottom)">
                                      <p:cBhvr>
                                        <p:cTn id="15" dur="500"/>
                                        <p:tgtEl>
                                          <p:spTgt spid="555040">
                                            <p:txEl>
                                              <p:pRg st="2" end="2"/>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555040">
                                            <p:txEl>
                                              <p:pRg st="3" end="3"/>
                                            </p:txEl>
                                          </p:spTgt>
                                        </p:tgtEl>
                                        <p:attrNameLst>
                                          <p:attrName>style.visibility</p:attrName>
                                        </p:attrNameLst>
                                      </p:cBhvr>
                                      <p:to>
                                        <p:strVal val="visible"/>
                                      </p:to>
                                    </p:set>
                                    <p:animEffect transition="in" filter="slide(fromBottom)">
                                      <p:cBhvr>
                                        <p:cTn id="19" dur="500"/>
                                        <p:tgtEl>
                                          <p:spTgt spid="555040">
                                            <p:txEl>
                                              <p:pRg st="3" end="3"/>
                                            </p:txEl>
                                          </p:spTgt>
                                        </p:tgtEl>
                                      </p:cBhvr>
                                    </p:animEffect>
                                  </p:childTnLst>
                                </p:cTn>
                              </p:par>
                            </p:childTnLst>
                          </p:cTn>
                        </p:par>
                        <p:par>
                          <p:cTn id="20" fill="hold" nodeType="afterGroup">
                            <p:stCondLst>
                              <p:cond delay="2000"/>
                            </p:stCondLst>
                            <p:childTnLst>
                              <p:par>
                                <p:cTn id="21" presetID="2" presetClass="entr" presetSubtype="4" fill="hold" nodeType="afterEffect">
                                  <p:stCondLst>
                                    <p:cond delay="0"/>
                                  </p:stCondLst>
                                  <p:childTnLst>
                                    <p:set>
                                      <p:cBhvr>
                                        <p:cTn id="22" dur="1" fill="hold">
                                          <p:stCondLst>
                                            <p:cond delay="0"/>
                                          </p:stCondLst>
                                        </p:cTn>
                                        <p:tgtEl>
                                          <p:spTgt spid="555014"/>
                                        </p:tgtEl>
                                        <p:attrNameLst>
                                          <p:attrName>style.visibility</p:attrName>
                                        </p:attrNameLst>
                                      </p:cBhvr>
                                      <p:to>
                                        <p:strVal val="visible"/>
                                      </p:to>
                                    </p:set>
                                    <p:anim calcmode="lin" valueType="num">
                                      <p:cBhvr additive="base">
                                        <p:cTn id="23" dur="1000" fill="hold"/>
                                        <p:tgtEl>
                                          <p:spTgt spid="555014"/>
                                        </p:tgtEl>
                                        <p:attrNameLst>
                                          <p:attrName>ppt_x</p:attrName>
                                        </p:attrNameLst>
                                      </p:cBhvr>
                                      <p:tavLst>
                                        <p:tav tm="0">
                                          <p:val>
                                            <p:strVal val="#ppt_x"/>
                                          </p:val>
                                        </p:tav>
                                        <p:tav tm="100000">
                                          <p:val>
                                            <p:strVal val="#ppt_x"/>
                                          </p:val>
                                        </p:tav>
                                      </p:tavLst>
                                    </p:anim>
                                    <p:anim calcmode="lin" valueType="num">
                                      <p:cBhvr additive="base">
                                        <p:cTn id="24" dur="1000" fill="hold"/>
                                        <p:tgtEl>
                                          <p:spTgt spid="5550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40"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536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EC640B-B1BE-4A03-9F1A-A985135B588B}" type="slidenum">
              <a:rPr lang="en-US" altLang="en-US" smtClean="0">
                <a:solidFill>
                  <a:schemeClr val="bg1"/>
                </a:solidFill>
              </a:rPr>
              <a:pPr/>
              <a:t>116</a:t>
            </a:fld>
            <a:endParaRPr lang="en-US" altLang="en-US" smtClean="0">
              <a:solidFill>
                <a:schemeClr val="bg1"/>
              </a:solidFill>
            </a:endParaRPr>
          </a:p>
        </p:txBody>
      </p:sp>
      <p:sp>
        <p:nvSpPr>
          <p:cNvPr id="15364" name="Rectangle 306"/>
          <p:cNvSpPr>
            <a:spLocks noGrp="1" noChangeArrowheads="1"/>
          </p:cNvSpPr>
          <p:nvPr>
            <p:ph type="title"/>
          </p:nvPr>
        </p:nvSpPr>
        <p:spPr>
          <a:xfrm>
            <a:off x="838200" y="-19642"/>
            <a:ext cx="10515600" cy="1325563"/>
          </a:xfrm>
        </p:spPr>
        <p:txBody>
          <a:bodyPr/>
          <a:lstStyle/>
          <a:p>
            <a:pPr eaLnBrk="1" hangingPunct="1"/>
            <a:r>
              <a:rPr lang="en-US" altLang="en-US" dirty="0" smtClean="0"/>
              <a:t> Manual Switching Systems</a:t>
            </a:r>
          </a:p>
        </p:txBody>
      </p:sp>
      <p:sp>
        <p:nvSpPr>
          <p:cNvPr id="15365" name="Text Box 299"/>
          <p:cNvSpPr txBox="1">
            <a:spLocks noChangeArrowheads="1"/>
          </p:cNvSpPr>
          <p:nvPr/>
        </p:nvSpPr>
        <p:spPr bwMode="auto">
          <a:xfrm>
            <a:off x="8534400" y="3976689"/>
            <a:ext cx="2133600" cy="6683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400" b="1">
                <a:solidFill>
                  <a:srgbClr val="3C5658"/>
                </a:solidFill>
                <a:latin typeface="Verdana" panose="020B0604030504040204" pitchFamily="34" charset="0"/>
              </a:rPr>
              <a:t>Manual Switching : </a:t>
            </a:r>
          </a:p>
          <a:p>
            <a:pPr>
              <a:lnSpc>
                <a:spcPct val="90000"/>
              </a:lnSpc>
            </a:pPr>
            <a:r>
              <a:rPr lang="en-US" altLang="en-US" sz="1400" b="1">
                <a:solidFill>
                  <a:srgbClr val="3C5658"/>
                </a:solidFill>
                <a:latin typeface="Verdana" panose="020B0604030504040204" pitchFamily="34" charset="0"/>
              </a:rPr>
              <a:t>Conversation with </a:t>
            </a:r>
          </a:p>
          <a:p>
            <a:pPr>
              <a:lnSpc>
                <a:spcPct val="90000"/>
              </a:lnSpc>
            </a:pPr>
            <a:r>
              <a:rPr lang="en-US" altLang="en-US" sz="1400" b="1">
                <a:solidFill>
                  <a:srgbClr val="3C5658"/>
                </a:solidFill>
                <a:latin typeface="Verdana" panose="020B0604030504040204" pitchFamily="34" charset="0"/>
              </a:rPr>
              <a:t>operator</a:t>
            </a:r>
          </a:p>
        </p:txBody>
      </p:sp>
      <p:graphicFrame>
        <p:nvGraphicFramePr>
          <p:cNvPr id="1169710" name="Object 302"/>
          <p:cNvGraphicFramePr>
            <a:graphicFrameLocks noChangeAspect="1"/>
          </p:cNvGraphicFramePr>
          <p:nvPr/>
        </p:nvGraphicFramePr>
        <p:xfrm>
          <a:off x="3651250" y="2247901"/>
          <a:ext cx="4889500" cy="2498725"/>
        </p:xfrm>
        <a:graphic>
          <a:graphicData uri="http://schemas.openxmlformats.org/presentationml/2006/ole">
            <mc:AlternateContent xmlns:mc="http://schemas.openxmlformats.org/markup-compatibility/2006">
              <mc:Choice xmlns:v="urn:schemas-microsoft-com:vml" Requires="v">
                <p:oleObj spid="_x0000_s12295" name="Bitmap Image" r:id="rId4" imgW="0" imgH="0" progId="Paint.Picture">
                  <p:embed/>
                </p:oleObj>
              </mc:Choice>
              <mc:Fallback>
                <p:oleObj name="Bitmap Image" r:id="rId4" imgW="0" imgH="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9267" b="7207"/>
                      <a:stretch>
                        <a:fillRect/>
                      </a:stretch>
                    </p:blipFill>
                    <p:spPr bwMode="auto">
                      <a:xfrm>
                        <a:off x="3651250" y="2247901"/>
                        <a:ext cx="4889500" cy="2498725"/>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69715" name="Group 307"/>
          <p:cNvGrpSpPr>
            <a:grpSpLocks/>
          </p:cNvGrpSpPr>
          <p:nvPr/>
        </p:nvGrpSpPr>
        <p:grpSpPr bwMode="auto">
          <a:xfrm>
            <a:off x="1828800" y="812800"/>
            <a:ext cx="8523288" cy="5526088"/>
            <a:chOff x="192" y="512"/>
            <a:chExt cx="5369" cy="3481"/>
          </a:xfrm>
        </p:grpSpPr>
        <p:grpSp>
          <p:nvGrpSpPr>
            <p:cNvPr id="15368" name="Group 3"/>
            <p:cNvGrpSpPr>
              <a:grpSpLocks/>
            </p:cNvGrpSpPr>
            <p:nvPr/>
          </p:nvGrpSpPr>
          <p:grpSpPr bwMode="auto">
            <a:xfrm flipH="1">
              <a:off x="864" y="777"/>
              <a:ext cx="864" cy="1632"/>
              <a:chOff x="1746" y="1700"/>
              <a:chExt cx="1225" cy="1052"/>
            </a:xfrm>
          </p:grpSpPr>
          <p:grpSp>
            <p:nvGrpSpPr>
              <p:cNvPr id="15597" name="Group 4"/>
              <p:cNvGrpSpPr>
                <a:grpSpLocks/>
              </p:cNvGrpSpPr>
              <p:nvPr/>
            </p:nvGrpSpPr>
            <p:grpSpPr bwMode="auto">
              <a:xfrm>
                <a:off x="2359" y="1700"/>
                <a:ext cx="612" cy="810"/>
                <a:chOff x="2359" y="1700"/>
                <a:chExt cx="612" cy="810"/>
              </a:xfrm>
            </p:grpSpPr>
            <p:sp>
              <p:nvSpPr>
                <p:cNvPr id="15646" name="Rectangle 5"/>
                <p:cNvSpPr>
                  <a:spLocks noChangeArrowheads="1"/>
                </p:cNvSpPr>
                <p:nvPr/>
              </p:nvSpPr>
              <p:spPr bwMode="auto">
                <a:xfrm>
                  <a:off x="2768" y="1700"/>
                  <a:ext cx="56" cy="810"/>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47" name="Line 6"/>
                <p:cNvSpPr>
                  <a:spLocks noChangeShapeType="1"/>
                </p:cNvSpPr>
                <p:nvPr/>
              </p:nvSpPr>
              <p:spPr bwMode="auto">
                <a:xfrm>
                  <a:off x="2680" y="1765"/>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48" name="Line 7"/>
                <p:cNvSpPr>
                  <a:spLocks noChangeShapeType="1"/>
                </p:cNvSpPr>
                <p:nvPr/>
              </p:nvSpPr>
              <p:spPr bwMode="auto">
                <a:xfrm flipH="1">
                  <a:off x="2802" y="1765"/>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649" name="Group 8"/>
                <p:cNvGrpSpPr>
                  <a:grpSpLocks/>
                </p:cNvGrpSpPr>
                <p:nvPr/>
              </p:nvGrpSpPr>
              <p:grpSpPr bwMode="auto">
                <a:xfrm>
                  <a:off x="2909" y="1724"/>
                  <a:ext cx="33" cy="29"/>
                  <a:chOff x="2909" y="1724"/>
                  <a:chExt cx="33" cy="29"/>
                </a:xfrm>
              </p:grpSpPr>
              <p:sp>
                <p:nvSpPr>
                  <p:cNvPr id="15667" name="Freeform 9"/>
                  <p:cNvSpPr>
                    <a:spLocks/>
                  </p:cNvSpPr>
                  <p:nvPr/>
                </p:nvSpPr>
                <p:spPr bwMode="auto">
                  <a:xfrm>
                    <a:off x="2915"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7" y="0"/>
                        </a:moveTo>
                        <a:lnTo>
                          <a:pt x="0" y="61"/>
                        </a:lnTo>
                        <a:lnTo>
                          <a:pt x="63" y="61"/>
                        </a:lnTo>
                        <a:lnTo>
                          <a:pt x="45"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668" name="Freeform 10"/>
                  <p:cNvSpPr>
                    <a:spLocks/>
                  </p:cNvSpPr>
                  <p:nvPr/>
                </p:nvSpPr>
                <p:spPr bwMode="auto">
                  <a:xfrm>
                    <a:off x="2909"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5"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50" name="Group 11"/>
                <p:cNvGrpSpPr>
                  <a:grpSpLocks/>
                </p:cNvGrpSpPr>
                <p:nvPr/>
              </p:nvGrpSpPr>
              <p:grpSpPr bwMode="auto">
                <a:xfrm>
                  <a:off x="2854" y="1724"/>
                  <a:ext cx="33" cy="29"/>
                  <a:chOff x="2854" y="1724"/>
                  <a:chExt cx="33" cy="29"/>
                </a:xfrm>
              </p:grpSpPr>
              <p:sp>
                <p:nvSpPr>
                  <p:cNvPr id="15665" name="Freeform 12"/>
                  <p:cNvSpPr>
                    <a:spLocks/>
                  </p:cNvSpPr>
                  <p:nvPr/>
                </p:nvSpPr>
                <p:spPr bwMode="auto">
                  <a:xfrm>
                    <a:off x="2860"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666" name="Freeform 13"/>
                  <p:cNvSpPr>
                    <a:spLocks/>
                  </p:cNvSpPr>
                  <p:nvPr/>
                </p:nvSpPr>
                <p:spPr bwMode="auto">
                  <a:xfrm>
                    <a:off x="2854"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3" y="24"/>
                        </a:lnTo>
                        <a:lnTo>
                          <a:pt x="56" y="24"/>
                        </a:lnTo>
                        <a:lnTo>
                          <a:pt x="66" y="61"/>
                        </a:lnTo>
                        <a:lnTo>
                          <a:pt x="32" y="61"/>
                        </a:lnTo>
                        <a:lnTo>
                          <a:pt x="43"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51" name="Group 14"/>
                <p:cNvGrpSpPr>
                  <a:grpSpLocks/>
                </p:cNvGrpSpPr>
                <p:nvPr/>
              </p:nvGrpSpPr>
              <p:grpSpPr bwMode="auto">
                <a:xfrm>
                  <a:off x="2693" y="1725"/>
                  <a:ext cx="32" cy="29"/>
                  <a:chOff x="2693" y="1725"/>
                  <a:chExt cx="32" cy="29"/>
                </a:xfrm>
              </p:grpSpPr>
              <p:sp>
                <p:nvSpPr>
                  <p:cNvPr id="15663" name="Freeform 15"/>
                  <p:cNvSpPr>
                    <a:spLocks/>
                  </p:cNvSpPr>
                  <p:nvPr/>
                </p:nvSpPr>
                <p:spPr bwMode="auto">
                  <a:xfrm>
                    <a:off x="2698" y="1729"/>
                    <a:ext cx="22" cy="21"/>
                  </a:xfrm>
                  <a:custGeom>
                    <a:avLst/>
                    <a:gdLst>
                      <a:gd name="T0" fmla="*/ 2 w 65"/>
                      <a:gd name="T1" fmla="*/ 0 h 62"/>
                      <a:gd name="T2" fmla="*/ 0 w 65"/>
                      <a:gd name="T3" fmla="*/ 7 h 62"/>
                      <a:gd name="T4" fmla="*/ 7 w 65"/>
                      <a:gd name="T5" fmla="*/ 7 h 62"/>
                      <a:gd name="T6" fmla="*/ 5 w 65"/>
                      <a:gd name="T7" fmla="*/ 0 h 62"/>
                      <a:gd name="T8" fmla="*/ 2 w 65"/>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2">
                        <a:moveTo>
                          <a:pt x="18" y="0"/>
                        </a:moveTo>
                        <a:lnTo>
                          <a:pt x="0" y="62"/>
                        </a:lnTo>
                        <a:lnTo>
                          <a:pt x="65" y="62"/>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64" name="Freeform 16"/>
                  <p:cNvSpPr>
                    <a:spLocks/>
                  </p:cNvSpPr>
                  <p:nvPr/>
                </p:nvSpPr>
                <p:spPr bwMode="auto">
                  <a:xfrm>
                    <a:off x="269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6" y="0"/>
                        </a:lnTo>
                        <a:lnTo>
                          <a:pt x="26" y="0"/>
                        </a:lnTo>
                        <a:lnTo>
                          <a:pt x="46" y="25"/>
                        </a:lnTo>
                        <a:lnTo>
                          <a:pt x="56" y="25"/>
                        </a:lnTo>
                        <a:lnTo>
                          <a:pt x="66" y="62"/>
                        </a:lnTo>
                        <a:lnTo>
                          <a:pt x="34" y="62"/>
                        </a:lnTo>
                        <a:lnTo>
                          <a:pt x="46"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52" name="Group 17"/>
                <p:cNvGrpSpPr>
                  <a:grpSpLocks/>
                </p:cNvGrpSpPr>
                <p:nvPr/>
              </p:nvGrpSpPr>
              <p:grpSpPr bwMode="auto">
                <a:xfrm>
                  <a:off x="2643" y="1725"/>
                  <a:ext cx="32" cy="29"/>
                  <a:chOff x="2643" y="1725"/>
                  <a:chExt cx="32" cy="29"/>
                </a:xfrm>
              </p:grpSpPr>
              <p:sp>
                <p:nvSpPr>
                  <p:cNvPr id="15661" name="Freeform 18"/>
                  <p:cNvSpPr>
                    <a:spLocks/>
                  </p:cNvSpPr>
                  <p:nvPr/>
                </p:nvSpPr>
                <p:spPr bwMode="auto">
                  <a:xfrm>
                    <a:off x="2649" y="1729"/>
                    <a:ext cx="20" cy="21"/>
                  </a:xfrm>
                  <a:custGeom>
                    <a:avLst/>
                    <a:gdLst>
                      <a:gd name="T0" fmla="*/ 2 w 62"/>
                      <a:gd name="T1" fmla="*/ 0 h 62"/>
                      <a:gd name="T2" fmla="*/ 0 w 62"/>
                      <a:gd name="T3" fmla="*/ 7 h 62"/>
                      <a:gd name="T4" fmla="*/ 6 w 62"/>
                      <a:gd name="T5" fmla="*/ 7 h 62"/>
                      <a:gd name="T6" fmla="*/ 5 w 62"/>
                      <a:gd name="T7" fmla="*/ 0 h 62"/>
                      <a:gd name="T8" fmla="*/ 2 w 62"/>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17" y="0"/>
                        </a:moveTo>
                        <a:lnTo>
                          <a:pt x="0" y="62"/>
                        </a:lnTo>
                        <a:lnTo>
                          <a:pt x="62"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662" name="Freeform 19"/>
                  <p:cNvSpPr>
                    <a:spLocks/>
                  </p:cNvSpPr>
                  <p:nvPr/>
                </p:nvSpPr>
                <p:spPr bwMode="auto">
                  <a:xfrm>
                    <a:off x="264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7" y="0"/>
                        </a:moveTo>
                        <a:lnTo>
                          <a:pt x="0" y="86"/>
                        </a:lnTo>
                        <a:lnTo>
                          <a:pt x="98" y="86"/>
                        </a:lnTo>
                        <a:lnTo>
                          <a:pt x="76" y="0"/>
                        </a:lnTo>
                        <a:lnTo>
                          <a:pt x="27" y="0"/>
                        </a:lnTo>
                        <a:lnTo>
                          <a:pt x="43" y="25"/>
                        </a:lnTo>
                        <a:lnTo>
                          <a:pt x="57" y="25"/>
                        </a:lnTo>
                        <a:lnTo>
                          <a:pt x="66" y="62"/>
                        </a:lnTo>
                        <a:lnTo>
                          <a:pt x="33" y="62"/>
                        </a:lnTo>
                        <a:lnTo>
                          <a:pt x="43"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653" name="Rectangle 20"/>
                <p:cNvSpPr>
                  <a:spLocks noChangeArrowheads="1"/>
                </p:cNvSpPr>
                <p:nvPr/>
              </p:nvSpPr>
              <p:spPr bwMode="auto">
                <a:xfrm>
                  <a:off x="2623" y="1750"/>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54" name="Rectangle 21"/>
                <p:cNvSpPr>
                  <a:spLocks noChangeArrowheads="1"/>
                </p:cNvSpPr>
                <p:nvPr/>
              </p:nvSpPr>
              <p:spPr bwMode="auto">
                <a:xfrm>
                  <a:off x="2769" y="1781"/>
                  <a:ext cx="54" cy="11"/>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55" name="Line 22"/>
                <p:cNvSpPr>
                  <a:spLocks noChangeShapeType="1"/>
                </p:cNvSpPr>
                <p:nvPr/>
              </p:nvSpPr>
              <p:spPr bwMode="auto">
                <a:xfrm>
                  <a:off x="2769" y="1747"/>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56" name="Line 23"/>
                <p:cNvSpPr>
                  <a:spLocks noChangeShapeType="1"/>
                </p:cNvSpPr>
                <p:nvPr/>
              </p:nvSpPr>
              <p:spPr bwMode="auto">
                <a:xfrm>
                  <a:off x="2821" y="1811"/>
                  <a:ext cx="1" cy="35"/>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57" name="Arc 24"/>
                <p:cNvSpPr>
                  <a:spLocks/>
                </p:cNvSpPr>
                <p:nvPr/>
              </p:nvSpPr>
              <p:spPr bwMode="auto">
                <a:xfrm>
                  <a:off x="2359" y="173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58" name="Arc 25"/>
                <p:cNvSpPr>
                  <a:spLocks/>
                </p:cNvSpPr>
                <p:nvPr/>
              </p:nvSpPr>
              <p:spPr bwMode="auto">
                <a:xfrm>
                  <a:off x="2406"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59" name="Arc 26"/>
                <p:cNvSpPr>
                  <a:spLocks/>
                </p:cNvSpPr>
                <p:nvPr/>
              </p:nvSpPr>
              <p:spPr bwMode="auto">
                <a:xfrm>
                  <a:off x="2625"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60" name="Arc 27"/>
                <p:cNvSpPr>
                  <a:spLocks/>
                </p:cNvSpPr>
                <p:nvPr/>
              </p:nvSpPr>
              <p:spPr bwMode="auto">
                <a:xfrm>
                  <a:off x="2568" y="1724"/>
                  <a:ext cx="307" cy="130"/>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98" name="Group 28"/>
              <p:cNvGrpSpPr>
                <a:grpSpLocks/>
              </p:cNvGrpSpPr>
              <p:nvPr/>
            </p:nvGrpSpPr>
            <p:grpSpPr bwMode="auto">
              <a:xfrm>
                <a:off x="2053" y="1821"/>
                <a:ext cx="613" cy="811"/>
                <a:chOff x="2053" y="1821"/>
                <a:chExt cx="613" cy="811"/>
              </a:xfrm>
            </p:grpSpPr>
            <p:sp>
              <p:nvSpPr>
                <p:cNvPr id="15623" name="Rectangle 29"/>
                <p:cNvSpPr>
                  <a:spLocks noChangeArrowheads="1"/>
                </p:cNvSpPr>
                <p:nvPr/>
              </p:nvSpPr>
              <p:spPr bwMode="auto">
                <a:xfrm>
                  <a:off x="2463" y="182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24" name="Line 30"/>
                <p:cNvSpPr>
                  <a:spLocks noChangeShapeType="1"/>
                </p:cNvSpPr>
                <p:nvPr/>
              </p:nvSpPr>
              <p:spPr bwMode="auto">
                <a:xfrm>
                  <a:off x="2376" y="1886"/>
                  <a:ext cx="102"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25" name="Line 31"/>
                <p:cNvSpPr>
                  <a:spLocks noChangeShapeType="1"/>
                </p:cNvSpPr>
                <p:nvPr/>
              </p:nvSpPr>
              <p:spPr bwMode="auto">
                <a:xfrm flipH="1">
                  <a:off x="2497" y="1886"/>
                  <a:ext cx="99" cy="67"/>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626" name="Group 32"/>
                <p:cNvGrpSpPr>
                  <a:grpSpLocks/>
                </p:cNvGrpSpPr>
                <p:nvPr/>
              </p:nvGrpSpPr>
              <p:grpSpPr bwMode="auto">
                <a:xfrm>
                  <a:off x="2604" y="1845"/>
                  <a:ext cx="32" cy="29"/>
                  <a:chOff x="2604" y="1845"/>
                  <a:chExt cx="32" cy="29"/>
                </a:xfrm>
              </p:grpSpPr>
              <p:sp>
                <p:nvSpPr>
                  <p:cNvPr id="15644" name="Freeform 33"/>
                  <p:cNvSpPr>
                    <a:spLocks/>
                  </p:cNvSpPr>
                  <p:nvPr/>
                </p:nvSpPr>
                <p:spPr bwMode="auto">
                  <a:xfrm>
                    <a:off x="2610" y="1850"/>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645" name="Freeform 34"/>
                  <p:cNvSpPr>
                    <a:spLocks/>
                  </p:cNvSpPr>
                  <p:nvPr/>
                </p:nvSpPr>
                <p:spPr bwMode="auto">
                  <a:xfrm>
                    <a:off x="2604" y="184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4" y="0"/>
                        </a:lnTo>
                        <a:lnTo>
                          <a:pt x="26" y="0"/>
                        </a:lnTo>
                        <a:lnTo>
                          <a:pt x="43" y="25"/>
                        </a:lnTo>
                        <a:lnTo>
                          <a:pt x="56" y="25"/>
                        </a:lnTo>
                        <a:lnTo>
                          <a:pt x="66" y="62"/>
                        </a:lnTo>
                        <a:lnTo>
                          <a:pt x="32" y="62"/>
                        </a:lnTo>
                        <a:lnTo>
                          <a:pt x="43"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27" name="Group 35"/>
                <p:cNvGrpSpPr>
                  <a:grpSpLocks/>
                </p:cNvGrpSpPr>
                <p:nvPr/>
              </p:nvGrpSpPr>
              <p:grpSpPr bwMode="auto">
                <a:xfrm>
                  <a:off x="2549" y="1845"/>
                  <a:ext cx="33" cy="29"/>
                  <a:chOff x="2549" y="1845"/>
                  <a:chExt cx="33" cy="29"/>
                </a:xfrm>
              </p:grpSpPr>
              <p:sp>
                <p:nvSpPr>
                  <p:cNvPr id="15642" name="Freeform 36"/>
                  <p:cNvSpPr>
                    <a:spLocks/>
                  </p:cNvSpPr>
                  <p:nvPr/>
                </p:nvSpPr>
                <p:spPr bwMode="auto">
                  <a:xfrm>
                    <a:off x="2554" y="1850"/>
                    <a:ext cx="22" cy="20"/>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43" name="Freeform 37"/>
                  <p:cNvSpPr>
                    <a:spLocks/>
                  </p:cNvSpPr>
                  <p:nvPr/>
                </p:nvSpPr>
                <p:spPr bwMode="auto">
                  <a:xfrm>
                    <a:off x="2549" y="1845"/>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5"/>
                        </a:lnTo>
                        <a:lnTo>
                          <a:pt x="57" y="25"/>
                        </a:lnTo>
                        <a:lnTo>
                          <a:pt x="66" y="62"/>
                        </a:lnTo>
                        <a:lnTo>
                          <a:pt x="33" y="62"/>
                        </a:lnTo>
                        <a:lnTo>
                          <a:pt x="46"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28" name="Group 38"/>
                <p:cNvGrpSpPr>
                  <a:grpSpLocks/>
                </p:cNvGrpSpPr>
                <p:nvPr/>
              </p:nvGrpSpPr>
              <p:grpSpPr bwMode="auto">
                <a:xfrm>
                  <a:off x="2388" y="1847"/>
                  <a:ext cx="32" cy="28"/>
                  <a:chOff x="2388" y="1847"/>
                  <a:chExt cx="32" cy="28"/>
                </a:xfrm>
              </p:grpSpPr>
              <p:sp>
                <p:nvSpPr>
                  <p:cNvPr id="15640" name="Freeform 39"/>
                  <p:cNvSpPr>
                    <a:spLocks/>
                  </p:cNvSpPr>
                  <p:nvPr/>
                </p:nvSpPr>
                <p:spPr bwMode="auto">
                  <a:xfrm>
                    <a:off x="2393" y="1851"/>
                    <a:ext cx="22" cy="21"/>
                  </a:xfrm>
                  <a:custGeom>
                    <a:avLst/>
                    <a:gdLst>
                      <a:gd name="T0" fmla="*/ 2 w 64"/>
                      <a:gd name="T1" fmla="*/ 0 h 63"/>
                      <a:gd name="T2" fmla="*/ 0 w 64"/>
                      <a:gd name="T3" fmla="*/ 7 h 63"/>
                      <a:gd name="T4" fmla="*/ 8 w 64"/>
                      <a:gd name="T5" fmla="*/ 7 h 63"/>
                      <a:gd name="T6" fmla="*/ 6 w 64"/>
                      <a:gd name="T7" fmla="*/ 0 h 63"/>
                      <a:gd name="T8" fmla="*/ 2 w 6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3">
                        <a:moveTo>
                          <a:pt x="18" y="0"/>
                        </a:moveTo>
                        <a:lnTo>
                          <a:pt x="0" y="63"/>
                        </a:lnTo>
                        <a:lnTo>
                          <a:pt x="64"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41" name="Freeform 40"/>
                  <p:cNvSpPr>
                    <a:spLocks/>
                  </p:cNvSpPr>
                  <p:nvPr/>
                </p:nvSpPr>
                <p:spPr bwMode="auto">
                  <a:xfrm>
                    <a:off x="2388" y="1847"/>
                    <a:ext cx="32" cy="28"/>
                  </a:xfrm>
                  <a:custGeom>
                    <a:avLst/>
                    <a:gdLst>
                      <a:gd name="T0" fmla="*/ 3 w 97"/>
                      <a:gd name="T1" fmla="*/ 0 h 86"/>
                      <a:gd name="T2" fmla="*/ 0 w 97"/>
                      <a:gd name="T3" fmla="*/ 9 h 86"/>
                      <a:gd name="T4" fmla="*/ 11 w 97"/>
                      <a:gd name="T5" fmla="*/ 9 h 86"/>
                      <a:gd name="T6" fmla="*/ 8 w 97"/>
                      <a:gd name="T7" fmla="*/ 0 h 86"/>
                      <a:gd name="T8" fmla="*/ 3 w 97"/>
                      <a:gd name="T9" fmla="*/ 0 h 86"/>
                      <a:gd name="T10" fmla="*/ 5 w 97"/>
                      <a:gd name="T11" fmla="*/ 3 h 86"/>
                      <a:gd name="T12" fmla="*/ 6 w 97"/>
                      <a:gd name="T13" fmla="*/ 3 h 86"/>
                      <a:gd name="T14" fmla="*/ 7 w 97"/>
                      <a:gd name="T15" fmla="*/ 7 h 86"/>
                      <a:gd name="T16" fmla="*/ 4 w 97"/>
                      <a:gd name="T17" fmla="*/ 7 h 86"/>
                      <a:gd name="T18" fmla="*/ 5 w 97"/>
                      <a:gd name="T19" fmla="*/ 3 h 86"/>
                      <a:gd name="T20" fmla="*/ 3 w 9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86">
                        <a:moveTo>
                          <a:pt x="25" y="0"/>
                        </a:moveTo>
                        <a:lnTo>
                          <a:pt x="0" y="86"/>
                        </a:lnTo>
                        <a:lnTo>
                          <a:pt x="97" y="86"/>
                        </a:lnTo>
                        <a:lnTo>
                          <a:pt x="74" y="0"/>
                        </a:lnTo>
                        <a:lnTo>
                          <a:pt x="25" y="0"/>
                        </a:lnTo>
                        <a:lnTo>
                          <a:pt x="44" y="24"/>
                        </a:lnTo>
                        <a:lnTo>
                          <a:pt x="55" y="24"/>
                        </a:lnTo>
                        <a:lnTo>
                          <a:pt x="65" y="61"/>
                        </a:lnTo>
                        <a:lnTo>
                          <a:pt x="32" y="61"/>
                        </a:lnTo>
                        <a:lnTo>
                          <a:pt x="44"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29" name="Group 41"/>
                <p:cNvGrpSpPr>
                  <a:grpSpLocks/>
                </p:cNvGrpSpPr>
                <p:nvPr/>
              </p:nvGrpSpPr>
              <p:grpSpPr bwMode="auto">
                <a:xfrm>
                  <a:off x="2337" y="1847"/>
                  <a:ext cx="33" cy="28"/>
                  <a:chOff x="2337" y="1847"/>
                  <a:chExt cx="33" cy="28"/>
                </a:xfrm>
              </p:grpSpPr>
              <p:sp>
                <p:nvSpPr>
                  <p:cNvPr id="15638" name="Freeform 42"/>
                  <p:cNvSpPr>
                    <a:spLocks/>
                  </p:cNvSpPr>
                  <p:nvPr/>
                </p:nvSpPr>
                <p:spPr bwMode="auto">
                  <a:xfrm>
                    <a:off x="2343" y="1851"/>
                    <a:ext cx="21" cy="21"/>
                  </a:xfrm>
                  <a:custGeom>
                    <a:avLst/>
                    <a:gdLst>
                      <a:gd name="T0" fmla="*/ 2 w 63"/>
                      <a:gd name="T1" fmla="*/ 0 h 63"/>
                      <a:gd name="T2" fmla="*/ 0 w 63"/>
                      <a:gd name="T3" fmla="*/ 7 h 63"/>
                      <a:gd name="T4" fmla="*/ 7 w 63"/>
                      <a:gd name="T5" fmla="*/ 7 h 63"/>
                      <a:gd name="T6" fmla="*/ 5 w 63"/>
                      <a:gd name="T7" fmla="*/ 0 h 63"/>
                      <a:gd name="T8" fmla="*/ 2 w 63"/>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8" y="0"/>
                        </a:moveTo>
                        <a:lnTo>
                          <a:pt x="0" y="63"/>
                        </a:lnTo>
                        <a:lnTo>
                          <a:pt x="63"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39" name="Freeform 43"/>
                  <p:cNvSpPr>
                    <a:spLocks/>
                  </p:cNvSpPr>
                  <p:nvPr/>
                </p:nvSpPr>
                <p:spPr bwMode="auto">
                  <a:xfrm>
                    <a:off x="2337" y="1847"/>
                    <a:ext cx="33" cy="28"/>
                  </a:xfrm>
                  <a:custGeom>
                    <a:avLst/>
                    <a:gdLst>
                      <a:gd name="T0" fmla="*/ 3 w 98"/>
                      <a:gd name="T1" fmla="*/ 0 h 86"/>
                      <a:gd name="T2" fmla="*/ 0 w 98"/>
                      <a:gd name="T3" fmla="*/ 9 h 86"/>
                      <a:gd name="T4" fmla="*/ 11 w 98"/>
                      <a:gd name="T5" fmla="*/ 9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5" y="24"/>
                        </a:lnTo>
                        <a:lnTo>
                          <a:pt x="56" y="24"/>
                        </a:lnTo>
                        <a:lnTo>
                          <a:pt x="66" y="61"/>
                        </a:lnTo>
                        <a:lnTo>
                          <a:pt x="32" y="61"/>
                        </a:lnTo>
                        <a:lnTo>
                          <a:pt x="45"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630" name="Rectangle 44"/>
                <p:cNvSpPr>
                  <a:spLocks noChangeArrowheads="1"/>
                </p:cNvSpPr>
                <p:nvPr/>
              </p:nvSpPr>
              <p:spPr bwMode="auto">
                <a:xfrm>
                  <a:off x="2317" y="1872"/>
                  <a:ext cx="349" cy="27"/>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31" name="Rectangle 45"/>
                <p:cNvSpPr>
                  <a:spLocks noChangeArrowheads="1"/>
                </p:cNvSpPr>
                <p:nvPr/>
              </p:nvSpPr>
              <p:spPr bwMode="auto">
                <a:xfrm>
                  <a:off x="2464" y="190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32" name="Line 46"/>
                <p:cNvSpPr>
                  <a:spLocks noChangeShapeType="1"/>
                </p:cNvSpPr>
                <p:nvPr/>
              </p:nvSpPr>
              <p:spPr bwMode="auto">
                <a:xfrm>
                  <a:off x="2464" y="1868"/>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33" name="Line 47"/>
                <p:cNvSpPr>
                  <a:spLocks noChangeShapeType="1"/>
                </p:cNvSpPr>
                <p:nvPr/>
              </p:nvSpPr>
              <p:spPr bwMode="auto">
                <a:xfrm>
                  <a:off x="2516" y="193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34" name="Arc 48"/>
                <p:cNvSpPr>
                  <a:spLocks/>
                </p:cNvSpPr>
                <p:nvPr/>
              </p:nvSpPr>
              <p:spPr bwMode="auto">
                <a:xfrm>
                  <a:off x="2053" y="1852"/>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35" name="Arc 49"/>
                <p:cNvSpPr>
                  <a:spLocks/>
                </p:cNvSpPr>
                <p:nvPr/>
              </p:nvSpPr>
              <p:spPr bwMode="auto">
                <a:xfrm>
                  <a:off x="2100" y="1851"/>
                  <a:ext cx="307"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36" name="Arc 50"/>
                <p:cNvSpPr>
                  <a:spLocks/>
                </p:cNvSpPr>
                <p:nvPr/>
              </p:nvSpPr>
              <p:spPr bwMode="auto">
                <a:xfrm>
                  <a:off x="2319" y="1851"/>
                  <a:ext cx="308" cy="131"/>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37" name="Arc 51"/>
                <p:cNvSpPr>
                  <a:spLocks/>
                </p:cNvSpPr>
                <p:nvPr/>
              </p:nvSpPr>
              <p:spPr bwMode="auto">
                <a:xfrm>
                  <a:off x="2263" y="1845"/>
                  <a:ext cx="308" cy="131"/>
                </a:xfrm>
                <a:custGeom>
                  <a:avLst/>
                  <a:gdLst>
                    <a:gd name="T0" fmla="*/ 4 w 21671"/>
                    <a:gd name="T1" fmla="*/ 0 h 21765"/>
                    <a:gd name="T2" fmla="*/ 0 w 21671"/>
                    <a:gd name="T3" fmla="*/ 1 h 21765"/>
                    <a:gd name="T4" fmla="*/ 0 w 21671"/>
                    <a:gd name="T5" fmla="*/ 0 h 21765"/>
                    <a:gd name="T6" fmla="*/ 0 60000 65536"/>
                    <a:gd name="T7" fmla="*/ 0 60000 65536"/>
                    <a:gd name="T8" fmla="*/ 0 60000 65536"/>
                  </a:gdLst>
                  <a:ahLst/>
                  <a:cxnLst>
                    <a:cxn ang="T6">
                      <a:pos x="T0" y="T1"/>
                    </a:cxn>
                    <a:cxn ang="T7">
                      <a:pos x="T2" y="T3"/>
                    </a:cxn>
                    <a:cxn ang="T8">
                      <a:pos x="T4" y="T5"/>
                    </a:cxn>
                  </a:cxnLst>
                  <a:rect l="0" t="0" r="r" b="b"/>
                  <a:pathLst>
                    <a:path w="21671" h="21765" fill="none" extrusionOk="0">
                      <a:moveTo>
                        <a:pt x="21670" y="-1"/>
                      </a:moveTo>
                      <a:cubicBezTo>
                        <a:pt x="21670" y="54"/>
                        <a:pt x="21671" y="109"/>
                        <a:pt x="21671" y="165"/>
                      </a:cubicBezTo>
                      <a:cubicBezTo>
                        <a:pt x="21671" y="12094"/>
                        <a:pt x="12000" y="21765"/>
                        <a:pt x="71" y="21765"/>
                      </a:cubicBezTo>
                      <a:cubicBezTo>
                        <a:pt x="47" y="21765"/>
                        <a:pt x="23" y="21764"/>
                        <a:pt x="0" y="21764"/>
                      </a:cubicBezTo>
                    </a:path>
                    <a:path w="21671" h="21765" stroke="0" extrusionOk="0">
                      <a:moveTo>
                        <a:pt x="21670" y="-1"/>
                      </a:moveTo>
                      <a:cubicBezTo>
                        <a:pt x="21670" y="54"/>
                        <a:pt x="21671" y="109"/>
                        <a:pt x="21671" y="165"/>
                      </a:cubicBezTo>
                      <a:cubicBezTo>
                        <a:pt x="21671" y="12094"/>
                        <a:pt x="12000" y="21765"/>
                        <a:pt x="71" y="21765"/>
                      </a:cubicBezTo>
                      <a:cubicBezTo>
                        <a:pt x="47" y="21765"/>
                        <a:pt x="23" y="21764"/>
                        <a:pt x="0" y="21764"/>
                      </a:cubicBezTo>
                      <a:lnTo>
                        <a:pt x="71" y="165"/>
                      </a:lnTo>
                      <a:lnTo>
                        <a:pt x="21670"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99" name="Group 52"/>
              <p:cNvGrpSpPr>
                <a:grpSpLocks/>
              </p:cNvGrpSpPr>
              <p:nvPr/>
            </p:nvGrpSpPr>
            <p:grpSpPr bwMode="auto">
              <a:xfrm>
                <a:off x="1746" y="1941"/>
                <a:ext cx="613" cy="811"/>
                <a:chOff x="1746" y="1941"/>
                <a:chExt cx="613" cy="811"/>
              </a:xfrm>
            </p:grpSpPr>
            <p:sp>
              <p:nvSpPr>
                <p:cNvPr id="15600" name="Rectangle 53"/>
                <p:cNvSpPr>
                  <a:spLocks noChangeArrowheads="1"/>
                </p:cNvSpPr>
                <p:nvPr/>
              </p:nvSpPr>
              <p:spPr bwMode="auto">
                <a:xfrm>
                  <a:off x="2156" y="194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01" name="Line 54"/>
                <p:cNvSpPr>
                  <a:spLocks noChangeShapeType="1"/>
                </p:cNvSpPr>
                <p:nvPr/>
              </p:nvSpPr>
              <p:spPr bwMode="auto">
                <a:xfrm>
                  <a:off x="2068" y="2007"/>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02" name="Line 55"/>
                <p:cNvSpPr>
                  <a:spLocks noChangeShapeType="1"/>
                </p:cNvSpPr>
                <p:nvPr/>
              </p:nvSpPr>
              <p:spPr bwMode="auto">
                <a:xfrm flipH="1">
                  <a:off x="2190" y="2006"/>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603" name="Group 56"/>
                <p:cNvGrpSpPr>
                  <a:grpSpLocks/>
                </p:cNvGrpSpPr>
                <p:nvPr/>
              </p:nvGrpSpPr>
              <p:grpSpPr bwMode="auto">
                <a:xfrm>
                  <a:off x="2297" y="1965"/>
                  <a:ext cx="33" cy="29"/>
                  <a:chOff x="2297" y="1965"/>
                  <a:chExt cx="33" cy="29"/>
                </a:xfrm>
              </p:grpSpPr>
              <p:sp>
                <p:nvSpPr>
                  <p:cNvPr id="15621" name="Freeform 57"/>
                  <p:cNvSpPr>
                    <a:spLocks/>
                  </p:cNvSpPr>
                  <p:nvPr/>
                </p:nvSpPr>
                <p:spPr bwMode="auto">
                  <a:xfrm>
                    <a:off x="2302" y="1969"/>
                    <a:ext cx="22" cy="21"/>
                  </a:xfrm>
                  <a:custGeom>
                    <a:avLst/>
                    <a:gdLst>
                      <a:gd name="T0" fmla="*/ 2 w 65"/>
                      <a:gd name="T1" fmla="*/ 0 h 61"/>
                      <a:gd name="T2" fmla="*/ 0 w 65"/>
                      <a:gd name="T3" fmla="*/ 7 h 61"/>
                      <a:gd name="T4" fmla="*/ 7 w 65"/>
                      <a:gd name="T5" fmla="*/ 7 h 61"/>
                      <a:gd name="T6" fmla="*/ 5 w 65"/>
                      <a:gd name="T7" fmla="*/ 0 h 61"/>
                      <a:gd name="T8" fmla="*/ 2 w 65"/>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1">
                        <a:moveTo>
                          <a:pt x="18" y="0"/>
                        </a:moveTo>
                        <a:lnTo>
                          <a:pt x="0" y="61"/>
                        </a:lnTo>
                        <a:lnTo>
                          <a:pt x="65"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22" name="Freeform 58"/>
                  <p:cNvSpPr>
                    <a:spLocks/>
                  </p:cNvSpPr>
                  <p:nvPr/>
                </p:nvSpPr>
                <p:spPr bwMode="auto">
                  <a:xfrm>
                    <a:off x="2297" y="1965"/>
                    <a:ext cx="33" cy="29"/>
                  </a:xfrm>
                  <a:custGeom>
                    <a:avLst/>
                    <a:gdLst>
                      <a:gd name="T0" fmla="*/ 3 w 99"/>
                      <a:gd name="T1" fmla="*/ 0 h 87"/>
                      <a:gd name="T2" fmla="*/ 0 w 99"/>
                      <a:gd name="T3" fmla="*/ 10 h 87"/>
                      <a:gd name="T4" fmla="*/ 11 w 99"/>
                      <a:gd name="T5" fmla="*/ 10 h 87"/>
                      <a:gd name="T6" fmla="*/ 8 w 99"/>
                      <a:gd name="T7" fmla="*/ 0 h 87"/>
                      <a:gd name="T8" fmla="*/ 3 w 99"/>
                      <a:gd name="T9" fmla="*/ 0 h 87"/>
                      <a:gd name="T10" fmla="*/ 5 w 99"/>
                      <a:gd name="T11" fmla="*/ 3 h 87"/>
                      <a:gd name="T12" fmla="*/ 6 w 99"/>
                      <a:gd name="T13" fmla="*/ 3 h 87"/>
                      <a:gd name="T14" fmla="*/ 7 w 99"/>
                      <a:gd name="T15" fmla="*/ 7 h 87"/>
                      <a:gd name="T16" fmla="*/ 4 w 99"/>
                      <a:gd name="T17" fmla="*/ 7 h 87"/>
                      <a:gd name="T18" fmla="*/ 5 w 99"/>
                      <a:gd name="T19" fmla="*/ 3 h 87"/>
                      <a:gd name="T20" fmla="*/ 3 w 99"/>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7">
                        <a:moveTo>
                          <a:pt x="26" y="0"/>
                        </a:moveTo>
                        <a:lnTo>
                          <a:pt x="0" y="87"/>
                        </a:lnTo>
                        <a:lnTo>
                          <a:pt x="99" y="87"/>
                        </a:lnTo>
                        <a:lnTo>
                          <a:pt x="75" y="0"/>
                        </a:lnTo>
                        <a:lnTo>
                          <a:pt x="26" y="0"/>
                        </a:lnTo>
                        <a:lnTo>
                          <a:pt x="44" y="26"/>
                        </a:lnTo>
                        <a:lnTo>
                          <a:pt x="56" y="26"/>
                        </a:lnTo>
                        <a:lnTo>
                          <a:pt x="65" y="62"/>
                        </a:lnTo>
                        <a:lnTo>
                          <a:pt x="33" y="62"/>
                        </a:lnTo>
                        <a:lnTo>
                          <a:pt x="44" y="26"/>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04" name="Group 59"/>
                <p:cNvGrpSpPr>
                  <a:grpSpLocks/>
                </p:cNvGrpSpPr>
                <p:nvPr/>
              </p:nvGrpSpPr>
              <p:grpSpPr bwMode="auto">
                <a:xfrm>
                  <a:off x="2242" y="1965"/>
                  <a:ext cx="33" cy="29"/>
                  <a:chOff x="2242" y="1965"/>
                  <a:chExt cx="33" cy="29"/>
                </a:xfrm>
              </p:grpSpPr>
              <p:sp>
                <p:nvSpPr>
                  <p:cNvPr id="15619" name="Freeform 60"/>
                  <p:cNvSpPr>
                    <a:spLocks/>
                  </p:cNvSpPr>
                  <p:nvPr/>
                </p:nvSpPr>
                <p:spPr bwMode="auto">
                  <a:xfrm>
                    <a:off x="2247" y="1969"/>
                    <a:ext cx="22" cy="21"/>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620" name="Freeform 61"/>
                  <p:cNvSpPr>
                    <a:spLocks/>
                  </p:cNvSpPr>
                  <p:nvPr/>
                </p:nvSpPr>
                <p:spPr bwMode="auto">
                  <a:xfrm>
                    <a:off x="2242" y="1965"/>
                    <a:ext cx="33" cy="29"/>
                  </a:xfrm>
                  <a:custGeom>
                    <a:avLst/>
                    <a:gdLst>
                      <a:gd name="T0" fmla="*/ 3 w 98"/>
                      <a:gd name="T1" fmla="*/ 0 h 87"/>
                      <a:gd name="T2" fmla="*/ 0 w 98"/>
                      <a:gd name="T3" fmla="*/ 10 h 87"/>
                      <a:gd name="T4" fmla="*/ 11 w 98"/>
                      <a:gd name="T5" fmla="*/ 10 h 87"/>
                      <a:gd name="T6" fmla="*/ 8 w 98"/>
                      <a:gd name="T7" fmla="*/ 0 h 87"/>
                      <a:gd name="T8" fmla="*/ 3 w 98"/>
                      <a:gd name="T9" fmla="*/ 0 h 87"/>
                      <a:gd name="T10" fmla="*/ 5 w 98"/>
                      <a:gd name="T11" fmla="*/ 3 h 87"/>
                      <a:gd name="T12" fmla="*/ 6 w 98"/>
                      <a:gd name="T13" fmla="*/ 3 h 87"/>
                      <a:gd name="T14" fmla="*/ 7 w 98"/>
                      <a:gd name="T15" fmla="*/ 7 h 87"/>
                      <a:gd name="T16" fmla="*/ 4 w 98"/>
                      <a:gd name="T17" fmla="*/ 7 h 87"/>
                      <a:gd name="T18" fmla="*/ 5 w 98"/>
                      <a:gd name="T19" fmla="*/ 3 h 87"/>
                      <a:gd name="T20" fmla="*/ 3 w 98"/>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7">
                        <a:moveTo>
                          <a:pt x="25" y="0"/>
                        </a:moveTo>
                        <a:lnTo>
                          <a:pt x="0" y="87"/>
                        </a:lnTo>
                        <a:lnTo>
                          <a:pt x="98" y="87"/>
                        </a:lnTo>
                        <a:lnTo>
                          <a:pt x="74" y="0"/>
                        </a:lnTo>
                        <a:lnTo>
                          <a:pt x="25" y="0"/>
                        </a:lnTo>
                        <a:lnTo>
                          <a:pt x="43" y="26"/>
                        </a:lnTo>
                        <a:lnTo>
                          <a:pt x="55" y="26"/>
                        </a:lnTo>
                        <a:lnTo>
                          <a:pt x="65" y="62"/>
                        </a:lnTo>
                        <a:lnTo>
                          <a:pt x="33" y="62"/>
                        </a:lnTo>
                        <a:lnTo>
                          <a:pt x="43" y="26"/>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05" name="Group 62"/>
                <p:cNvGrpSpPr>
                  <a:grpSpLocks/>
                </p:cNvGrpSpPr>
                <p:nvPr/>
              </p:nvGrpSpPr>
              <p:grpSpPr bwMode="auto">
                <a:xfrm>
                  <a:off x="2080" y="1967"/>
                  <a:ext cx="33" cy="29"/>
                  <a:chOff x="2080" y="1967"/>
                  <a:chExt cx="33" cy="29"/>
                </a:xfrm>
              </p:grpSpPr>
              <p:sp>
                <p:nvSpPr>
                  <p:cNvPr id="15617" name="Freeform 63"/>
                  <p:cNvSpPr>
                    <a:spLocks/>
                  </p:cNvSpPr>
                  <p:nvPr/>
                </p:nvSpPr>
                <p:spPr bwMode="auto">
                  <a:xfrm>
                    <a:off x="2086"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7" y="0"/>
                        </a:moveTo>
                        <a:lnTo>
                          <a:pt x="0" y="62"/>
                        </a:lnTo>
                        <a:lnTo>
                          <a:pt x="63"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618" name="Freeform 64"/>
                  <p:cNvSpPr>
                    <a:spLocks/>
                  </p:cNvSpPr>
                  <p:nvPr/>
                </p:nvSpPr>
                <p:spPr bwMode="auto">
                  <a:xfrm>
                    <a:off x="2080" y="1967"/>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4"/>
                        </a:lnTo>
                        <a:lnTo>
                          <a:pt x="57" y="24"/>
                        </a:lnTo>
                        <a:lnTo>
                          <a:pt x="66" y="61"/>
                        </a:lnTo>
                        <a:lnTo>
                          <a:pt x="34" y="61"/>
                        </a:lnTo>
                        <a:lnTo>
                          <a:pt x="46" y="24"/>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06" name="Group 65"/>
                <p:cNvGrpSpPr>
                  <a:grpSpLocks/>
                </p:cNvGrpSpPr>
                <p:nvPr/>
              </p:nvGrpSpPr>
              <p:grpSpPr bwMode="auto">
                <a:xfrm>
                  <a:off x="2031" y="1967"/>
                  <a:ext cx="32" cy="29"/>
                  <a:chOff x="2031" y="1967"/>
                  <a:chExt cx="32" cy="29"/>
                </a:xfrm>
              </p:grpSpPr>
              <p:sp>
                <p:nvSpPr>
                  <p:cNvPr id="15615" name="Freeform 66"/>
                  <p:cNvSpPr>
                    <a:spLocks/>
                  </p:cNvSpPr>
                  <p:nvPr/>
                </p:nvSpPr>
                <p:spPr bwMode="auto">
                  <a:xfrm>
                    <a:off x="2037"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6" y="0"/>
                        </a:moveTo>
                        <a:lnTo>
                          <a:pt x="0" y="62"/>
                        </a:lnTo>
                        <a:lnTo>
                          <a:pt x="63" y="62"/>
                        </a:lnTo>
                        <a:lnTo>
                          <a:pt x="45"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616" name="Freeform 67"/>
                  <p:cNvSpPr>
                    <a:spLocks/>
                  </p:cNvSpPr>
                  <p:nvPr/>
                </p:nvSpPr>
                <p:spPr bwMode="auto">
                  <a:xfrm>
                    <a:off x="2031" y="1967"/>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4"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607" name="Rectangle 68"/>
                <p:cNvSpPr>
                  <a:spLocks noChangeArrowheads="1"/>
                </p:cNvSpPr>
                <p:nvPr/>
              </p:nvSpPr>
              <p:spPr bwMode="auto">
                <a:xfrm>
                  <a:off x="2011" y="1992"/>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08" name="Rectangle 69"/>
                <p:cNvSpPr>
                  <a:spLocks noChangeArrowheads="1"/>
                </p:cNvSpPr>
                <p:nvPr/>
              </p:nvSpPr>
              <p:spPr bwMode="auto">
                <a:xfrm>
                  <a:off x="2157" y="202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609" name="Line 70"/>
                <p:cNvSpPr>
                  <a:spLocks noChangeShapeType="1"/>
                </p:cNvSpPr>
                <p:nvPr/>
              </p:nvSpPr>
              <p:spPr bwMode="auto">
                <a:xfrm>
                  <a:off x="2157" y="1988"/>
                  <a:ext cx="54"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10" name="Line 71"/>
                <p:cNvSpPr>
                  <a:spLocks noChangeShapeType="1"/>
                </p:cNvSpPr>
                <p:nvPr/>
              </p:nvSpPr>
              <p:spPr bwMode="auto">
                <a:xfrm>
                  <a:off x="2209" y="205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11" name="Arc 72"/>
                <p:cNvSpPr>
                  <a:spLocks/>
                </p:cNvSpPr>
                <p:nvPr/>
              </p:nvSpPr>
              <p:spPr bwMode="auto">
                <a:xfrm>
                  <a:off x="1746" y="1971"/>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12" name="Arc 73"/>
                <p:cNvSpPr>
                  <a:spLocks/>
                </p:cNvSpPr>
                <p:nvPr/>
              </p:nvSpPr>
              <p:spPr bwMode="auto">
                <a:xfrm>
                  <a:off x="1793" y="1970"/>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13" name="Arc 74"/>
                <p:cNvSpPr>
                  <a:spLocks/>
                </p:cNvSpPr>
                <p:nvPr/>
              </p:nvSpPr>
              <p:spPr bwMode="auto">
                <a:xfrm>
                  <a:off x="2013" y="197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14" name="Arc 75"/>
                <p:cNvSpPr>
                  <a:spLocks/>
                </p:cNvSpPr>
                <p:nvPr/>
              </p:nvSpPr>
              <p:spPr bwMode="auto">
                <a:xfrm>
                  <a:off x="1956" y="1965"/>
                  <a:ext cx="307" cy="131"/>
                </a:xfrm>
                <a:custGeom>
                  <a:avLst/>
                  <a:gdLst>
                    <a:gd name="T0" fmla="*/ 4 w 21670"/>
                    <a:gd name="T1" fmla="*/ 0 h 21767"/>
                    <a:gd name="T2" fmla="*/ 0 w 21670"/>
                    <a:gd name="T3" fmla="*/ 1 h 21767"/>
                    <a:gd name="T4" fmla="*/ 0 w 21670"/>
                    <a:gd name="T5" fmla="*/ 0 h 21767"/>
                    <a:gd name="T6" fmla="*/ 0 60000 65536"/>
                    <a:gd name="T7" fmla="*/ 0 60000 65536"/>
                    <a:gd name="T8" fmla="*/ 0 60000 65536"/>
                  </a:gdLst>
                  <a:ahLst/>
                  <a:cxnLst>
                    <a:cxn ang="T6">
                      <a:pos x="T0" y="T1"/>
                    </a:cxn>
                    <a:cxn ang="T7">
                      <a:pos x="T2" y="T3"/>
                    </a:cxn>
                    <a:cxn ang="T8">
                      <a:pos x="T4" y="T5"/>
                    </a:cxn>
                  </a:cxnLst>
                  <a:rect l="0" t="0" r="r" b="b"/>
                  <a:pathLst>
                    <a:path w="21670" h="21767" fill="none" extrusionOk="0">
                      <a:moveTo>
                        <a:pt x="21669" y="-1"/>
                      </a:moveTo>
                      <a:cubicBezTo>
                        <a:pt x="21669" y="55"/>
                        <a:pt x="21670" y="111"/>
                        <a:pt x="21670" y="167"/>
                      </a:cubicBezTo>
                      <a:cubicBezTo>
                        <a:pt x="21670" y="12096"/>
                        <a:pt x="11999" y="21767"/>
                        <a:pt x="70" y="21767"/>
                      </a:cubicBezTo>
                      <a:cubicBezTo>
                        <a:pt x="46" y="21767"/>
                        <a:pt x="23" y="21766"/>
                        <a:pt x="0" y="21766"/>
                      </a:cubicBezTo>
                    </a:path>
                    <a:path w="21670" h="21767" stroke="0" extrusionOk="0">
                      <a:moveTo>
                        <a:pt x="21669" y="-1"/>
                      </a:moveTo>
                      <a:cubicBezTo>
                        <a:pt x="21669" y="55"/>
                        <a:pt x="21670" y="111"/>
                        <a:pt x="21670" y="167"/>
                      </a:cubicBezTo>
                      <a:cubicBezTo>
                        <a:pt x="21670" y="12096"/>
                        <a:pt x="11999" y="21767"/>
                        <a:pt x="70" y="21767"/>
                      </a:cubicBezTo>
                      <a:cubicBezTo>
                        <a:pt x="46" y="21767"/>
                        <a:pt x="23" y="21766"/>
                        <a:pt x="0" y="21766"/>
                      </a:cubicBezTo>
                      <a:lnTo>
                        <a:pt x="70" y="167"/>
                      </a:lnTo>
                      <a:lnTo>
                        <a:pt x="2166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5369" name="Group 76"/>
            <p:cNvGrpSpPr>
              <a:grpSpLocks/>
            </p:cNvGrpSpPr>
            <p:nvPr/>
          </p:nvGrpSpPr>
          <p:grpSpPr bwMode="auto">
            <a:xfrm>
              <a:off x="3936" y="825"/>
              <a:ext cx="730" cy="576"/>
              <a:chOff x="1746" y="1700"/>
              <a:chExt cx="1225" cy="1052"/>
            </a:xfrm>
          </p:grpSpPr>
          <p:grpSp>
            <p:nvGrpSpPr>
              <p:cNvPr id="15525" name="Group 77"/>
              <p:cNvGrpSpPr>
                <a:grpSpLocks/>
              </p:cNvGrpSpPr>
              <p:nvPr/>
            </p:nvGrpSpPr>
            <p:grpSpPr bwMode="auto">
              <a:xfrm>
                <a:off x="2359" y="1700"/>
                <a:ext cx="612" cy="810"/>
                <a:chOff x="2359" y="1700"/>
                <a:chExt cx="612" cy="810"/>
              </a:xfrm>
            </p:grpSpPr>
            <p:sp>
              <p:nvSpPr>
                <p:cNvPr id="15574" name="Rectangle 78"/>
                <p:cNvSpPr>
                  <a:spLocks noChangeArrowheads="1"/>
                </p:cNvSpPr>
                <p:nvPr/>
              </p:nvSpPr>
              <p:spPr bwMode="auto">
                <a:xfrm>
                  <a:off x="2768" y="1700"/>
                  <a:ext cx="56" cy="810"/>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75" name="Line 79"/>
                <p:cNvSpPr>
                  <a:spLocks noChangeShapeType="1"/>
                </p:cNvSpPr>
                <p:nvPr/>
              </p:nvSpPr>
              <p:spPr bwMode="auto">
                <a:xfrm>
                  <a:off x="2680" y="1765"/>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76" name="Line 80"/>
                <p:cNvSpPr>
                  <a:spLocks noChangeShapeType="1"/>
                </p:cNvSpPr>
                <p:nvPr/>
              </p:nvSpPr>
              <p:spPr bwMode="auto">
                <a:xfrm flipH="1">
                  <a:off x="2802" y="1765"/>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577" name="Group 81"/>
                <p:cNvGrpSpPr>
                  <a:grpSpLocks/>
                </p:cNvGrpSpPr>
                <p:nvPr/>
              </p:nvGrpSpPr>
              <p:grpSpPr bwMode="auto">
                <a:xfrm>
                  <a:off x="2909" y="1724"/>
                  <a:ext cx="33" cy="29"/>
                  <a:chOff x="2909" y="1724"/>
                  <a:chExt cx="33" cy="29"/>
                </a:xfrm>
              </p:grpSpPr>
              <p:sp>
                <p:nvSpPr>
                  <p:cNvPr id="15595" name="Freeform 82"/>
                  <p:cNvSpPr>
                    <a:spLocks/>
                  </p:cNvSpPr>
                  <p:nvPr/>
                </p:nvSpPr>
                <p:spPr bwMode="auto">
                  <a:xfrm>
                    <a:off x="2915"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7" y="0"/>
                        </a:moveTo>
                        <a:lnTo>
                          <a:pt x="0" y="61"/>
                        </a:lnTo>
                        <a:lnTo>
                          <a:pt x="63" y="61"/>
                        </a:lnTo>
                        <a:lnTo>
                          <a:pt x="45"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596" name="Freeform 83"/>
                  <p:cNvSpPr>
                    <a:spLocks/>
                  </p:cNvSpPr>
                  <p:nvPr/>
                </p:nvSpPr>
                <p:spPr bwMode="auto">
                  <a:xfrm>
                    <a:off x="2909"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5"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78" name="Group 84"/>
                <p:cNvGrpSpPr>
                  <a:grpSpLocks/>
                </p:cNvGrpSpPr>
                <p:nvPr/>
              </p:nvGrpSpPr>
              <p:grpSpPr bwMode="auto">
                <a:xfrm>
                  <a:off x="2854" y="1724"/>
                  <a:ext cx="33" cy="29"/>
                  <a:chOff x="2854" y="1724"/>
                  <a:chExt cx="33" cy="29"/>
                </a:xfrm>
              </p:grpSpPr>
              <p:sp>
                <p:nvSpPr>
                  <p:cNvPr id="15593" name="Freeform 85"/>
                  <p:cNvSpPr>
                    <a:spLocks/>
                  </p:cNvSpPr>
                  <p:nvPr/>
                </p:nvSpPr>
                <p:spPr bwMode="auto">
                  <a:xfrm>
                    <a:off x="2860"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594" name="Freeform 86"/>
                  <p:cNvSpPr>
                    <a:spLocks/>
                  </p:cNvSpPr>
                  <p:nvPr/>
                </p:nvSpPr>
                <p:spPr bwMode="auto">
                  <a:xfrm>
                    <a:off x="2854"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3" y="24"/>
                        </a:lnTo>
                        <a:lnTo>
                          <a:pt x="56" y="24"/>
                        </a:lnTo>
                        <a:lnTo>
                          <a:pt x="66" y="61"/>
                        </a:lnTo>
                        <a:lnTo>
                          <a:pt x="32" y="61"/>
                        </a:lnTo>
                        <a:lnTo>
                          <a:pt x="43"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79" name="Group 87"/>
                <p:cNvGrpSpPr>
                  <a:grpSpLocks/>
                </p:cNvGrpSpPr>
                <p:nvPr/>
              </p:nvGrpSpPr>
              <p:grpSpPr bwMode="auto">
                <a:xfrm>
                  <a:off x="2693" y="1725"/>
                  <a:ext cx="32" cy="29"/>
                  <a:chOff x="2693" y="1725"/>
                  <a:chExt cx="32" cy="29"/>
                </a:xfrm>
              </p:grpSpPr>
              <p:sp>
                <p:nvSpPr>
                  <p:cNvPr id="15591" name="Freeform 88"/>
                  <p:cNvSpPr>
                    <a:spLocks/>
                  </p:cNvSpPr>
                  <p:nvPr/>
                </p:nvSpPr>
                <p:spPr bwMode="auto">
                  <a:xfrm>
                    <a:off x="2698" y="1729"/>
                    <a:ext cx="22" cy="21"/>
                  </a:xfrm>
                  <a:custGeom>
                    <a:avLst/>
                    <a:gdLst>
                      <a:gd name="T0" fmla="*/ 2 w 65"/>
                      <a:gd name="T1" fmla="*/ 0 h 62"/>
                      <a:gd name="T2" fmla="*/ 0 w 65"/>
                      <a:gd name="T3" fmla="*/ 7 h 62"/>
                      <a:gd name="T4" fmla="*/ 7 w 65"/>
                      <a:gd name="T5" fmla="*/ 7 h 62"/>
                      <a:gd name="T6" fmla="*/ 5 w 65"/>
                      <a:gd name="T7" fmla="*/ 0 h 62"/>
                      <a:gd name="T8" fmla="*/ 2 w 65"/>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2">
                        <a:moveTo>
                          <a:pt x="18" y="0"/>
                        </a:moveTo>
                        <a:lnTo>
                          <a:pt x="0" y="62"/>
                        </a:lnTo>
                        <a:lnTo>
                          <a:pt x="65" y="62"/>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92" name="Freeform 89"/>
                  <p:cNvSpPr>
                    <a:spLocks/>
                  </p:cNvSpPr>
                  <p:nvPr/>
                </p:nvSpPr>
                <p:spPr bwMode="auto">
                  <a:xfrm>
                    <a:off x="269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6" y="0"/>
                        </a:lnTo>
                        <a:lnTo>
                          <a:pt x="26" y="0"/>
                        </a:lnTo>
                        <a:lnTo>
                          <a:pt x="46" y="25"/>
                        </a:lnTo>
                        <a:lnTo>
                          <a:pt x="56" y="25"/>
                        </a:lnTo>
                        <a:lnTo>
                          <a:pt x="66" y="62"/>
                        </a:lnTo>
                        <a:lnTo>
                          <a:pt x="34" y="62"/>
                        </a:lnTo>
                        <a:lnTo>
                          <a:pt x="46"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80" name="Group 90"/>
                <p:cNvGrpSpPr>
                  <a:grpSpLocks/>
                </p:cNvGrpSpPr>
                <p:nvPr/>
              </p:nvGrpSpPr>
              <p:grpSpPr bwMode="auto">
                <a:xfrm>
                  <a:off x="2643" y="1725"/>
                  <a:ext cx="32" cy="29"/>
                  <a:chOff x="2643" y="1725"/>
                  <a:chExt cx="32" cy="29"/>
                </a:xfrm>
              </p:grpSpPr>
              <p:sp>
                <p:nvSpPr>
                  <p:cNvPr id="15589" name="Freeform 91"/>
                  <p:cNvSpPr>
                    <a:spLocks/>
                  </p:cNvSpPr>
                  <p:nvPr/>
                </p:nvSpPr>
                <p:spPr bwMode="auto">
                  <a:xfrm>
                    <a:off x="2649" y="1729"/>
                    <a:ext cx="20" cy="21"/>
                  </a:xfrm>
                  <a:custGeom>
                    <a:avLst/>
                    <a:gdLst>
                      <a:gd name="T0" fmla="*/ 2 w 62"/>
                      <a:gd name="T1" fmla="*/ 0 h 62"/>
                      <a:gd name="T2" fmla="*/ 0 w 62"/>
                      <a:gd name="T3" fmla="*/ 7 h 62"/>
                      <a:gd name="T4" fmla="*/ 6 w 62"/>
                      <a:gd name="T5" fmla="*/ 7 h 62"/>
                      <a:gd name="T6" fmla="*/ 5 w 62"/>
                      <a:gd name="T7" fmla="*/ 0 h 62"/>
                      <a:gd name="T8" fmla="*/ 2 w 62"/>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17" y="0"/>
                        </a:moveTo>
                        <a:lnTo>
                          <a:pt x="0" y="62"/>
                        </a:lnTo>
                        <a:lnTo>
                          <a:pt x="62"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590" name="Freeform 92"/>
                  <p:cNvSpPr>
                    <a:spLocks/>
                  </p:cNvSpPr>
                  <p:nvPr/>
                </p:nvSpPr>
                <p:spPr bwMode="auto">
                  <a:xfrm>
                    <a:off x="264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7" y="0"/>
                        </a:moveTo>
                        <a:lnTo>
                          <a:pt x="0" y="86"/>
                        </a:lnTo>
                        <a:lnTo>
                          <a:pt x="98" y="86"/>
                        </a:lnTo>
                        <a:lnTo>
                          <a:pt x="76" y="0"/>
                        </a:lnTo>
                        <a:lnTo>
                          <a:pt x="27" y="0"/>
                        </a:lnTo>
                        <a:lnTo>
                          <a:pt x="43" y="25"/>
                        </a:lnTo>
                        <a:lnTo>
                          <a:pt x="57" y="25"/>
                        </a:lnTo>
                        <a:lnTo>
                          <a:pt x="66" y="62"/>
                        </a:lnTo>
                        <a:lnTo>
                          <a:pt x="33" y="62"/>
                        </a:lnTo>
                        <a:lnTo>
                          <a:pt x="43"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581" name="Rectangle 93"/>
                <p:cNvSpPr>
                  <a:spLocks noChangeArrowheads="1"/>
                </p:cNvSpPr>
                <p:nvPr/>
              </p:nvSpPr>
              <p:spPr bwMode="auto">
                <a:xfrm>
                  <a:off x="2623" y="1750"/>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82" name="Rectangle 94"/>
                <p:cNvSpPr>
                  <a:spLocks noChangeArrowheads="1"/>
                </p:cNvSpPr>
                <p:nvPr/>
              </p:nvSpPr>
              <p:spPr bwMode="auto">
                <a:xfrm>
                  <a:off x="2769" y="1781"/>
                  <a:ext cx="54" cy="11"/>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83" name="Line 95"/>
                <p:cNvSpPr>
                  <a:spLocks noChangeShapeType="1"/>
                </p:cNvSpPr>
                <p:nvPr/>
              </p:nvSpPr>
              <p:spPr bwMode="auto">
                <a:xfrm>
                  <a:off x="2769" y="1747"/>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84" name="Line 96"/>
                <p:cNvSpPr>
                  <a:spLocks noChangeShapeType="1"/>
                </p:cNvSpPr>
                <p:nvPr/>
              </p:nvSpPr>
              <p:spPr bwMode="auto">
                <a:xfrm>
                  <a:off x="2821" y="1811"/>
                  <a:ext cx="1" cy="35"/>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85" name="Arc 97"/>
                <p:cNvSpPr>
                  <a:spLocks/>
                </p:cNvSpPr>
                <p:nvPr/>
              </p:nvSpPr>
              <p:spPr bwMode="auto">
                <a:xfrm>
                  <a:off x="2359" y="173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86" name="Arc 98"/>
                <p:cNvSpPr>
                  <a:spLocks/>
                </p:cNvSpPr>
                <p:nvPr/>
              </p:nvSpPr>
              <p:spPr bwMode="auto">
                <a:xfrm>
                  <a:off x="2406"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87" name="Arc 99"/>
                <p:cNvSpPr>
                  <a:spLocks/>
                </p:cNvSpPr>
                <p:nvPr/>
              </p:nvSpPr>
              <p:spPr bwMode="auto">
                <a:xfrm>
                  <a:off x="2625"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88" name="Arc 100"/>
                <p:cNvSpPr>
                  <a:spLocks/>
                </p:cNvSpPr>
                <p:nvPr/>
              </p:nvSpPr>
              <p:spPr bwMode="auto">
                <a:xfrm>
                  <a:off x="2568" y="1724"/>
                  <a:ext cx="307" cy="130"/>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26" name="Group 101"/>
              <p:cNvGrpSpPr>
                <a:grpSpLocks/>
              </p:cNvGrpSpPr>
              <p:nvPr/>
            </p:nvGrpSpPr>
            <p:grpSpPr bwMode="auto">
              <a:xfrm>
                <a:off x="2053" y="1821"/>
                <a:ext cx="613" cy="811"/>
                <a:chOff x="2053" y="1821"/>
                <a:chExt cx="613" cy="811"/>
              </a:xfrm>
            </p:grpSpPr>
            <p:sp>
              <p:nvSpPr>
                <p:cNvPr id="15551" name="Rectangle 102"/>
                <p:cNvSpPr>
                  <a:spLocks noChangeArrowheads="1"/>
                </p:cNvSpPr>
                <p:nvPr/>
              </p:nvSpPr>
              <p:spPr bwMode="auto">
                <a:xfrm>
                  <a:off x="2463" y="182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52" name="Line 103"/>
                <p:cNvSpPr>
                  <a:spLocks noChangeShapeType="1"/>
                </p:cNvSpPr>
                <p:nvPr/>
              </p:nvSpPr>
              <p:spPr bwMode="auto">
                <a:xfrm>
                  <a:off x="2376" y="1886"/>
                  <a:ext cx="102"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53" name="Line 104"/>
                <p:cNvSpPr>
                  <a:spLocks noChangeShapeType="1"/>
                </p:cNvSpPr>
                <p:nvPr/>
              </p:nvSpPr>
              <p:spPr bwMode="auto">
                <a:xfrm flipH="1">
                  <a:off x="2497" y="1886"/>
                  <a:ext cx="99" cy="67"/>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554" name="Group 105"/>
                <p:cNvGrpSpPr>
                  <a:grpSpLocks/>
                </p:cNvGrpSpPr>
                <p:nvPr/>
              </p:nvGrpSpPr>
              <p:grpSpPr bwMode="auto">
                <a:xfrm>
                  <a:off x="2604" y="1845"/>
                  <a:ext cx="32" cy="29"/>
                  <a:chOff x="2604" y="1845"/>
                  <a:chExt cx="32" cy="29"/>
                </a:xfrm>
              </p:grpSpPr>
              <p:sp>
                <p:nvSpPr>
                  <p:cNvPr id="15572" name="Freeform 106"/>
                  <p:cNvSpPr>
                    <a:spLocks/>
                  </p:cNvSpPr>
                  <p:nvPr/>
                </p:nvSpPr>
                <p:spPr bwMode="auto">
                  <a:xfrm>
                    <a:off x="2610" y="1850"/>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573" name="Freeform 107"/>
                  <p:cNvSpPr>
                    <a:spLocks/>
                  </p:cNvSpPr>
                  <p:nvPr/>
                </p:nvSpPr>
                <p:spPr bwMode="auto">
                  <a:xfrm>
                    <a:off x="2604" y="184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4" y="0"/>
                        </a:lnTo>
                        <a:lnTo>
                          <a:pt x="26" y="0"/>
                        </a:lnTo>
                        <a:lnTo>
                          <a:pt x="43" y="25"/>
                        </a:lnTo>
                        <a:lnTo>
                          <a:pt x="56" y="25"/>
                        </a:lnTo>
                        <a:lnTo>
                          <a:pt x="66" y="62"/>
                        </a:lnTo>
                        <a:lnTo>
                          <a:pt x="32" y="62"/>
                        </a:lnTo>
                        <a:lnTo>
                          <a:pt x="43"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55" name="Group 108"/>
                <p:cNvGrpSpPr>
                  <a:grpSpLocks/>
                </p:cNvGrpSpPr>
                <p:nvPr/>
              </p:nvGrpSpPr>
              <p:grpSpPr bwMode="auto">
                <a:xfrm>
                  <a:off x="2549" y="1845"/>
                  <a:ext cx="33" cy="29"/>
                  <a:chOff x="2549" y="1845"/>
                  <a:chExt cx="33" cy="29"/>
                </a:xfrm>
              </p:grpSpPr>
              <p:sp>
                <p:nvSpPr>
                  <p:cNvPr id="15570" name="Freeform 109"/>
                  <p:cNvSpPr>
                    <a:spLocks/>
                  </p:cNvSpPr>
                  <p:nvPr/>
                </p:nvSpPr>
                <p:spPr bwMode="auto">
                  <a:xfrm>
                    <a:off x="2554" y="1850"/>
                    <a:ext cx="22" cy="20"/>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71" name="Freeform 110"/>
                  <p:cNvSpPr>
                    <a:spLocks/>
                  </p:cNvSpPr>
                  <p:nvPr/>
                </p:nvSpPr>
                <p:spPr bwMode="auto">
                  <a:xfrm>
                    <a:off x="2549" y="1845"/>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5"/>
                        </a:lnTo>
                        <a:lnTo>
                          <a:pt x="57" y="25"/>
                        </a:lnTo>
                        <a:lnTo>
                          <a:pt x="66" y="62"/>
                        </a:lnTo>
                        <a:lnTo>
                          <a:pt x="33" y="62"/>
                        </a:lnTo>
                        <a:lnTo>
                          <a:pt x="46"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56" name="Group 111"/>
                <p:cNvGrpSpPr>
                  <a:grpSpLocks/>
                </p:cNvGrpSpPr>
                <p:nvPr/>
              </p:nvGrpSpPr>
              <p:grpSpPr bwMode="auto">
                <a:xfrm>
                  <a:off x="2388" y="1847"/>
                  <a:ext cx="32" cy="28"/>
                  <a:chOff x="2388" y="1847"/>
                  <a:chExt cx="32" cy="28"/>
                </a:xfrm>
              </p:grpSpPr>
              <p:sp>
                <p:nvSpPr>
                  <p:cNvPr id="15568" name="Freeform 112"/>
                  <p:cNvSpPr>
                    <a:spLocks/>
                  </p:cNvSpPr>
                  <p:nvPr/>
                </p:nvSpPr>
                <p:spPr bwMode="auto">
                  <a:xfrm>
                    <a:off x="2393" y="1851"/>
                    <a:ext cx="22" cy="21"/>
                  </a:xfrm>
                  <a:custGeom>
                    <a:avLst/>
                    <a:gdLst>
                      <a:gd name="T0" fmla="*/ 2 w 64"/>
                      <a:gd name="T1" fmla="*/ 0 h 63"/>
                      <a:gd name="T2" fmla="*/ 0 w 64"/>
                      <a:gd name="T3" fmla="*/ 7 h 63"/>
                      <a:gd name="T4" fmla="*/ 8 w 64"/>
                      <a:gd name="T5" fmla="*/ 7 h 63"/>
                      <a:gd name="T6" fmla="*/ 6 w 64"/>
                      <a:gd name="T7" fmla="*/ 0 h 63"/>
                      <a:gd name="T8" fmla="*/ 2 w 6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3">
                        <a:moveTo>
                          <a:pt x="18" y="0"/>
                        </a:moveTo>
                        <a:lnTo>
                          <a:pt x="0" y="63"/>
                        </a:lnTo>
                        <a:lnTo>
                          <a:pt x="64"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69" name="Freeform 113"/>
                  <p:cNvSpPr>
                    <a:spLocks/>
                  </p:cNvSpPr>
                  <p:nvPr/>
                </p:nvSpPr>
                <p:spPr bwMode="auto">
                  <a:xfrm>
                    <a:off x="2388" y="1847"/>
                    <a:ext cx="32" cy="28"/>
                  </a:xfrm>
                  <a:custGeom>
                    <a:avLst/>
                    <a:gdLst>
                      <a:gd name="T0" fmla="*/ 3 w 97"/>
                      <a:gd name="T1" fmla="*/ 0 h 86"/>
                      <a:gd name="T2" fmla="*/ 0 w 97"/>
                      <a:gd name="T3" fmla="*/ 9 h 86"/>
                      <a:gd name="T4" fmla="*/ 11 w 97"/>
                      <a:gd name="T5" fmla="*/ 9 h 86"/>
                      <a:gd name="T6" fmla="*/ 8 w 97"/>
                      <a:gd name="T7" fmla="*/ 0 h 86"/>
                      <a:gd name="T8" fmla="*/ 3 w 97"/>
                      <a:gd name="T9" fmla="*/ 0 h 86"/>
                      <a:gd name="T10" fmla="*/ 5 w 97"/>
                      <a:gd name="T11" fmla="*/ 3 h 86"/>
                      <a:gd name="T12" fmla="*/ 6 w 97"/>
                      <a:gd name="T13" fmla="*/ 3 h 86"/>
                      <a:gd name="T14" fmla="*/ 7 w 97"/>
                      <a:gd name="T15" fmla="*/ 7 h 86"/>
                      <a:gd name="T16" fmla="*/ 4 w 97"/>
                      <a:gd name="T17" fmla="*/ 7 h 86"/>
                      <a:gd name="T18" fmla="*/ 5 w 97"/>
                      <a:gd name="T19" fmla="*/ 3 h 86"/>
                      <a:gd name="T20" fmla="*/ 3 w 9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86">
                        <a:moveTo>
                          <a:pt x="25" y="0"/>
                        </a:moveTo>
                        <a:lnTo>
                          <a:pt x="0" y="86"/>
                        </a:lnTo>
                        <a:lnTo>
                          <a:pt x="97" y="86"/>
                        </a:lnTo>
                        <a:lnTo>
                          <a:pt x="74" y="0"/>
                        </a:lnTo>
                        <a:lnTo>
                          <a:pt x="25" y="0"/>
                        </a:lnTo>
                        <a:lnTo>
                          <a:pt x="44" y="24"/>
                        </a:lnTo>
                        <a:lnTo>
                          <a:pt x="55" y="24"/>
                        </a:lnTo>
                        <a:lnTo>
                          <a:pt x="65" y="61"/>
                        </a:lnTo>
                        <a:lnTo>
                          <a:pt x="32" y="61"/>
                        </a:lnTo>
                        <a:lnTo>
                          <a:pt x="44"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57" name="Group 114"/>
                <p:cNvGrpSpPr>
                  <a:grpSpLocks/>
                </p:cNvGrpSpPr>
                <p:nvPr/>
              </p:nvGrpSpPr>
              <p:grpSpPr bwMode="auto">
                <a:xfrm>
                  <a:off x="2337" y="1847"/>
                  <a:ext cx="33" cy="28"/>
                  <a:chOff x="2337" y="1847"/>
                  <a:chExt cx="33" cy="28"/>
                </a:xfrm>
              </p:grpSpPr>
              <p:sp>
                <p:nvSpPr>
                  <p:cNvPr id="15566" name="Freeform 115"/>
                  <p:cNvSpPr>
                    <a:spLocks/>
                  </p:cNvSpPr>
                  <p:nvPr/>
                </p:nvSpPr>
                <p:spPr bwMode="auto">
                  <a:xfrm>
                    <a:off x="2343" y="1851"/>
                    <a:ext cx="21" cy="21"/>
                  </a:xfrm>
                  <a:custGeom>
                    <a:avLst/>
                    <a:gdLst>
                      <a:gd name="T0" fmla="*/ 2 w 63"/>
                      <a:gd name="T1" fmla="*/ 0 h 63"/>
                      <a:gd name="T2" fmla="*/ 0 w 63"/>
                      <a:gd name="T3" fmla="*/ 7 h 63"/>
                      <a:gd name="T4" fmla="*/ 7 w 63"/>
                      <a:gd name="T5" fmla="*/ 7 h 63"/>
                      <a:gd name="T6" fmla="*/ 5 w 63"/>
                      <a:gd name="T7" fmla="*/ 0 h 63"/>
                      <a:gd name="T8" fmla="*/ 2 w 63"/>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8" y="0"/>
                        </a:moveTo>
                        <a:lnTo>
                          <a:pt x="0" y="63"/>
                        </a:lnTo>
                        <a:lnTo>
                          <a:pt x="63"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67" name="Freeform 116"/>
                  <p:cNvSpPr>
                    <a:spLocks/>
                  </p:cNvSpPr>
                  <p:nvPr/>
                </p:nvSpPr>
                <p:spPr bwMode="auto">
                  <a:xfrm>
                    <a:off x="2337" y="1847"/>
                    <a:ext cx="33" cy="28"/>
                  </a:xfrm>
                  <a:custGeom>
                    <a:avLst/>
                    <a:gdLst>
                      <a:gd name="T0" fmla="*/ 3 w 98"/>
                      <a:gd name="T1" fmla="*/ 0 h 86"/>
                      <a:gd name="T2" fmla="*/ 0 w 98"/>
                      <a:gd name="T3" fmla="*/ 9 h 86"/>
                      <a:gd name="T4" fmla="*/ 11 w 98"/>
                      <a:gd name="T5" fmla="*/ 9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5" y="24"/>
                        </a:lnTo>
                        <a:lnTo>
                          <a:pt x="56" y="24"/>
                        </a:lnTo>
                        <a:lnTo>
                          <a:pt x="66" y="61"/>
                        </a:lnTo>
                        <a:lnTo>
                          <a:pt x="32" y="61"/>
                        </a:lnTo>
                        <a:lnTo>
                          <a:pt x="45"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558" name="Rectangle 117"/>
                <p:cNvSpPr>
                  <a:spLocks noChangeArrowheads="1"/>
                </p:cNvSpPr>
                <p:nvPr/>
              </p:nvSpPr>
              <p:spPr bwMode="auto">
                <a:xfrm>
                  <a:off x="2317" y="1872"/>
                  <a:ext cx="349" cy="27"/>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59" name="Rectangle 118"/>
                <p:cNvSpPr>
                  <a:spLocks noChangeArrowheads="1"/>
                </p:cNvSpPr>
                <p:nvPr/>
              </p:nvSpPr>
              <p:spPr bwMode="auto">
                <a:xfrm>
                  <a:off x="2464" y="190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60" name="Line 119"/>
                <p:cNvSpPr>
                  <a:spLocks noChangeShapeType="1"/>
                </p:cNvSpPr>
                <p:nvPr/>
              </p:nvSpPr>
              <p:spPr bwMode="auto">
                <a:xfrm>
                  <a:off x="2464" y="1868"/>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1" name="Line 120"/>
                <p:cNvSpPr>
                  <a:spLocks noChangeShapeType="1"/>
                </p:cNvSpPr>
                <p:nvPr/>
              </p:nvSpPr>
              <p:spPr bwMode="auto">
                <a:xfrm>
                  <a:off x="2516" y="193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2" name="Arc 121"/>
                <p:cNvSpPr>
                  <a:spLocks/>
                </p:cNvSpPr>
                <p:nvPr/>
              </p:nvSpPr>
              <p:spPr bwMode="auto">
                <a:xfrm>
                  <a:off x="2053" y="1852"/>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63" name="Arc 122"/>
                <p:cNvSpPr>
                  <a:spLocks/>
                </p:cNvSpPr>
                <p:nvPr/>
              </p:nvSpPr>
              <p:spPr bwMode="auto">
                <a:xfrm>
                  <a:off x="2100" y="1851"/>
                  <a:ext cx="307"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64" name="Arc 123"/>
                <p:cNvSpPr>
                  <a:spLocks/>
                </p:cNvSpPr>
                <p:nvPr/>
              </p:nvSpPr>
              <p:spPr bwMode="auto">
                <a:xfrm>
                  <a:off x="2319" y="1851"/>
                  <a:ext cx="308" cy="131"/>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65" name="Arc 124"/>
                <p:cNvSpPr>
                  <a:spLocks/>
                </p:cNvSpPr>
                <p:nvPr/>
              </p:nvSpPr>
              <p:spPr bwMode="auto">
                <a:xfrm>
                  <a:off x="2263" y="1845"/>
                  <a:ext cx="308" cy="131"/>
                </a:xfrm>
                <a:custGeom>
                  <a:avLst/>
                  <a:gdLst>
                    <a:gd name="T0" fmla="*/ 4 w 21671"/>
                    <a:gd name="T1" fmla="*/ 0 h 21765"/>
                    <a:gd name="T2" fmla="*/ 0 w 21671"/>
                    <a:gd name="T3" fmla="*/ 1 h 21765"/>
                    <a:gd name="T4" fmla="*/ 0 w 21671"/>
                    <a:gd name="T5" fmla="*/ 0 h 21765"/>
                    <a:gd name="T6" fmla="*/ 0 60000 65536"/>
                    <a:gd name="T7" fmla="*/ 0 60000 65536"/>
                    <a:gd name="T8" fmla="*/ 0 60000 65536"/>
                  </a:gdLst>
                  <a:ahLst/>
                  <a:cxnLst>
                    <a:cxn ang="T6">
                      <a:pos x="T0" y="T1"/>
                    </a:cxn>
                    <a:cxn ang="T7">
                      <a:pos x="T2" y="T3"/>
                    </a:cxn>
                    <a:cxn ang="T8">
                      <a:pos x="T4" y="T5"/>
                    </a:cxn>
                  </a:cxnLst>
                  <a:rect l="0" t="0" r="r" b="b"/>
                  <a:pathLst>
                    <a:path w="21671" h="21765" fill="none" extrusionOk="0">
                      <a:moveTo>
                        <a:pt x="21670" y="-1"/>
                      </a:moveTo>
                      <a:cubicBezTo>
                        <a:pt x="21670" y="54"/>
                        <a:pt x="21671" y="109"/>
                        <a:pt x="21671" y="165"/>
                      </a:cubicBezTo>
                      <a:cubicBezTo>
                        <a:pt x="21671" y="12094"/>
                        <a:pt x="12000" y="21765"/>
                        <a:pt x="71" y="21765"/>
                      </a:cubicBezTo>
                      <a:cubicBezTo>
                        <a:pt x="47" y="21765"/>
                        <a:pt x="23" y="21764"/>
                        <a:pt x="0" y="21764"/>
                      </a:cubicBezTo>
                    </a:path>
                    <a:path w="21671" h="21765" stroke="0" extrusionOk="0">
                      <a:moveTo>
                        <a:pt x="21670" y="-1"/>
                      </a:moveTo>
                      <a:cubicBezTo>
                        <a:pt x="21670" y="54"/>
                        <a:pt x="21671" y="109"/>
                        <a:pt x="21671" y="165"/>
                      </a:cubicBezTo>
                      <a:cubicBezTo>
                        <a:pt x="21671" y="12094"/>
                        <a:pt x="12000" y="21765"/>
                        <a:pt x="71" y="21765"/>
                      </a:cubicBezTo>
                      <a:cubicBezTo>
                        <a:pt x="47" y="21765"/>
                        <a:pt x="23" y="21764"/>
                        <a:pt x="0" y="21764"/>
                      </a:cubicBezTo>
                      <a:lnTo>
                        <a:pt x="71" y="165"/>
                      </a:lnTo>
                      <a:lnTo>
                        <a:pt x="21670"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27" name="Group 125"/>
              <p:cNvGrpSpPr>
                <a:grpSpLocks/>
              </p:cNvGrpSpPr>
              <p:nvPr/>
            </p:nvGrpSpPr>
            <p:grpSpPr bwMode="auto">
              <a:xfrm>
                <a:off x="1746" y="1941"/>
                <a:ext cx="613" cy="811"/>
                <a:chOff x="1746" y="1941"/>
                <a:chExt cx="613" cy="811"/>
              </a:xfrm>
            </p:grpSpPr>
            <p:sp>
              <p:nvSpPr>
                <p:cNvPr id="15528" name="Rectangle 126"/>
                <p:cNvSpPr>
                  <a:spLocks noChangeArrowheads="1"/>
                </p:cNvSpPr>
                <p:nvPr/>
              </p:nvSpPr>
              <p:spPr bwMode="auto">
                <a:xfrm>
                  <a:off x="2156" y="194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29" name="Line 127"/>
                <p:cNvSpPr>
                  <a:spLocks noChangeShapeType="1"/>
                </p:cNvSpPr>
                <p:nvPr/>
              </p:nvSpPr>
              <p:spPr bwMode="auto">
                <a:xfrm>
                  <a:off x="2068" y="2007"/>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30" name="Line 128"/>
                <p:cNvSpPr>
                  <a:spLocks noChangeShapeType="1"/>
                </p:cNvSpPr>
                <p:nvPr/>
              </p:nvSpPr>
              <p:spPr bwMode="auto">
                <a:xfrm flipH="1">
                  <a:off x="2190" y="2006"/>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531" name="Group 129"/>
                <p:cNvGrpSpPr>
                  <a:grpSpLocks/>
                </p:cNvGrpSpPr>
                <p:nvPr/>
              </p:nvGrpSpPr>
              <p:grpSpPr bwMode="auto">
                <a:xfrm>
                  <a:off x="2297" y="1965"/>
                  <a:ext cx="33" cy="29"/>
                  <a:chOff x="2297" y="1965"/>
                  <a:chExt cx="33" cy="29"/>
                </a:xfrm>
              </p:grpSpPr>
              <p:sp>
                <p:nvSpPr>
                  <p:cNvPr id="15549" name="Freeform 130"/>
                  <p:cNvSpPr>
                    <a:spLocks/>
                  </p:cNvSpPr>
                  <p:nvPr/>
                </p:nvSpPr>
                <p:spPr bwMode="auto">
                  <a:xfrm>
                    <a:off x="2302" y="1969"/>
                    <a:ext cx="22" cy="21"/>
                  </a:xfrm>
                  <a:custGeom>
                    <a:avLst/>
                    <a:gdLst>
                      <a:gd name="T0" fmla="*/ 2 w 65"/>
                      <a:gd name="T1" fmla="*/ 0 h 61"/>
                      <a:gd name="T2" fmla="*/ 0 w 65"/>
                      <a:gd name="T3" fmla="*/ 7 h 61"/>
                      <a:gd name="T4" fmla="*/ 7 w 65"/>
                      <a:gd name="T5" fmla="*/ 7 h 61"/>
                      <a:gd name="T6" fmla="*/ 5 w 65"/>
                      <a:gd name="T7" fmla="*/ 0 h 61"/>
                      <a:gd name="T8" fmla="*/ 2 w 65"/>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1">
                        <a:moveTo>
                          <a:pt x="18" y="0"/>
                        </a:moveTo>
                        <a:lnTo>
                          <a:pt x="0" y="61"/>
                        </a:lnTo>
                        <a:lnTo>
                          <a:pt x="65"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50" name="Freeform 131"/>
                  <p:cNvSpPr>
                    <a:spLocks/>
                  </p:cNvSpPr>
                  <p:nvPr/>
                </p:nvSpPr>
                <p:spPr bwMode="auto">
                  <a:xfrm>
                    <a:off x="2297" y="1965"/>
                    <a:ext cx="33" cy="29"/>
                  </a:xfrm>
                  <a:custGeom>
                    <a:avLst/>
                    <a:gdLst>
                      <a:gd name="T0" fmla="*/ 3 w 99"/>
                      <a:gd name="T1" fmla="*/ 0 h 87"/>
                      <a:gd name="T2" fmla="*/ 0 w 99"/>
                      <a:gd name="T3" fmla="*/ 10 h 87"/>
                      <a:gd name="T4" fmla="*/ 11 w 99"/>
                      <a:gd name="T5" fmla="*/ 10 h 87"/>
                      <a:gd name="T6" fmla="*/ 8 w 99"/>
                      <a:gd name="T7" fmla="*/ 0 h 87"/>
                      <a:gd name="T8" fmla="*/ 3 w 99"/>
                      <a:gd name="T9" fmla="*/ 0 h 87"/>
                      <a:gd name="T10" fmla="*/ 5 w 99"/>
                      <a:gd name="T11" fmla="*/ 3 h 87"/>
                      <a:gd name="T12" fmla="*/ 6 w 99"/>
                      <a:gd name="T13" fmla="*/ 3 h 87"/>
                      <a:gd name="T14" fmla="*/ 7 w 99"/>
                      <a:gd name="T15" fmla="*/ 7 h 87"/>
                      <a:gd name="T16" fmla="*/ 4 w 99"/>
                      <a:gd name="T17" fmla="*/ 7 h 87"/>
                      <a:gd name="T18" fmla="*/ 5 w 99"/>
                      <a:gd name="T19" fmla="*/ 3 h 87"/>
                      <a:gd name="T20" fmla="*/ 3 w 99"/>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7">
                        <a:moveTo>
                          <a:pt x="26" y="0"/>
                        </a:moveTo>
                        <a:lnTo>
                          <a:pt x="0" y="87"/>
                        </a:lnTo>
                        <a:lnTo>
                          <a:pt x="99" y="87"/>
                        </a:lnTo>
                        <a:lnTo>
                          <a:pt x="75" y="0"/>
                        </a:lnTo>
                        <a:lnTo>
                          <a:pt x="26" y="0"/>
                        </a:lnTo>
                        <a:lnTo>
                          <a:pt x="44" y="26"/>
                        </a:lnTo>
                        <a:lnTo>
                          <a:pt x="56" y="26"/>
                        </a:lnTo>
                        <a:lnTo>
                          <a:pt x="65" y="62"/>
                        </a:lnTo>
                        <a:lnTo>
                          <a:pt x="33" y="62"/>
                        </a:lnTo>
                        <a:lnTo>
                          <a:pt x="44" y="26"/>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32" name="Group 132"/>
                <p:cNvGrpSpPr>
                  <a:grpSpLocks/>
                </p:cNvGrpSpPr>
                <p:nvPr/>
              </p:nvGrpSpPr>
              <p:grpSpPr bwMode="auto">
                <a:xfrm>
                  <a:off x="2242" y="1965"/>
                  <a:ext cx="33" cy="29"/>
                  <a:chOff x="2242" y="1965"/>
                  <a:chExt cx="33" cy="29"/>
                </a:xfrm>
              </p:grpSpPr>
              <p:sp>
                <p:nvSpPr>
                  <p:cNvPr id="15547" name="Freeform 133"/>
                  <p:cNvSpPr>
                    <a:spLocks/>
                  </p:cNvSpPr>
                  <p:nvPr/>
                </p:nvSpPr>
                <p:spPr bwMode="auto">
                  <a:xfrm>
                    <a:off x="2247" y="1969"/>
                    <a:ext cx="22" cy="21"/>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48" name="Freeform 134"/>
                  <p:cNvSpPr>
                    <a:spLocks/>
                  </p:cNvSpPr>
                  <p:nvPr/>
                </p:nvSpPr>
                <p:spPr bwMode="auto">
                  <a:xfrm>
                    <a:off x="2242" y="1965"/>
                    <a:ext cx="33" cy="29"/>
                  </a:xfrm>
                  <a:custGeom>
                    <a:avLst/>
                    <a:gdLst>
                      <a:gd name="T0" fmla="*/ 3 w 98"/>
                      <a:gd name="T1" fmla="*/ 0 h 87"/>
                      <a:gd name="T2" fmla="*/ 0 w 98"/>
                      <a:gd name="T3" fmla="*/ 10 h 87"/>
                      <a:gd name="T4" fmla="*/ 11 w 98"/>
                      <a:gd name="T5" fmla="*/ 10 h 87"/>
                      <a:gd name="T6" fmla="*/ 8 w 98"/>
                      <a:gd name="T7" fmla="*/ 0 h 87"/>
                      <a:gd name="T8" fmla="*/ 3 w 98"/>
                      <a:gd name="T9" fmla="*/ 0 h 87"/>
                      <a:gd name="T10" fmla="*/ 5 w 98"/>
                      <a:gd name="T11" fmla="*/ 3 h 87"/>
                      <a:gd name="T12" fmla="*/ 6 w 98"/>
                      <a:gd name="T13" fmla="*/ 3 h 87"/>
                      <a:gd name="T14" fmla="*/ 7 w 98"/>
                      <a:gd name="T15" fmla="*/ 7 h 87"/>
                      <a:gd name="T16" fmla="*/ 4 w 98"/>
                      <a:gd name="T17" fmla="*/ 7 h 87"/>
                      <a:gd name="T18" fmla="*/ 5 w 98"/>
                      <a:gd name="T19" fmla="*/ 3 h 87"/>
                      <a:gd name="T20" fmla="*/ 3 w 98"/>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7">
                        <a:moveTo>
                          <a:pt x="25" y="0"/>
                        </a:moveTo>
                        <a:lnTo>
                          <a:pt x="0" y="87"/>
                        </a:lnTo>
                        <a:lnTo>
                          <a:pt x="98" y="87"/>
                        </a:lnTo>
                        <a:lnTo>
                          <a:pt x="74" y="0"/>
                        </a:lnTo>
                        <a:lnTo>
                          <a:pt x="25" y="0"/>
                        </a:lnTo>
                        <a:lnTo>
                          <a:pt x="43" y="26"/>
                        </a:lnTo>
                        <a:lnTo>
                          <a:pt x="55" y="26"/>
                        </a:lnTo>
                        <a:lnTo>
                          <a:pt x="65" y="62"/>
                        </a:lnTo>
                        <a:lnTo>
                          <a:pt x="33" y="62"/>
                        </a:lnTo>
                        <a:lnTo>
                          <a:pt x="43" y="26"/>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33" name="Group 135"/>
                <p:cNvGrpSpPr>
                  <a:grpSpLocks/>
                </p:cNvGrpSpPr>
                <p:nvPr/>
              </p:nvGrpSpPr>
              <p:grpSpPr bwMode="auto">
                <a:xfrm>
                  <a:off x="2080" y="1967"/>
                  <a:ext cx="33" cy="29"/>
                  <a:chOff x="2080" y="1967"/>
                  <a:chExt cx="33" cy="29"/>
                </a:xfrm>
              </p:grpSpPr>
              <p:sp>
                <p:nvSpPr>
                  <p:cNvPr id="15545" name="Freeform 136"/>
                  <p:cNvSpPr>
                    <a:spLocks/>
                  </p:cNvSpPr>
                  <p:nvPr/>
                </p:nvSpPr>
                <p:spPr bwMode="auto">
                  <a:xfrm>
                    <a:off x="2086"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7" y="0"/>
                        </a:moveTo>
                        <a:lnTo>
                          <a:pt x="0" y="62"/>
                        </a:lnTo>
                        <a:lnTo>
                          <a:pt x="63"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546" name="Freeform 137"/>
                  <p:cNvSpPr>
                    <a:spLocks/>
                  </p:cNvSpPr>
                  <p:nvPr/>
                </p:nvSpPr>
                <p:spPr bwMode="auto">
                  <a:xfrm>
                    <a:off x="2080" y="1967"/>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4"/>
                        </a:lnTo>
                        <a:lnTo>
                          <a:pt x="57" y="24"/>
                        </a:lnTo>
                        <a:lnTo>
                          <a:pt x="66" y="61"/>
                        </a:lnTo>
                        <a:lnTo>
                          <a:pt x="34" y="61"/>
                        </a:lnTo>
                        <a:lnTo>
                          <a:pt x="46" y="24"/>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34" name="Group 138"/>
                <p:cNvGrpSpPr>
                  <a:grpSpLocks/>
                </p:cNvGrpSpPr>
                <p:nvPr/>
              </p:nvGrpSpPr>
              <p:grpSpPr bwMode="auto">
                <a:xfrm>
                  <a:off x="2031" y="1967"/>
                  <a:ext cx="32" cy="29"/>
                  <a:chOff x="2031" y="1967"/>
                  <a:chExt cx="32" cy="29"/>
                </a:xfrm>
              </p:grpSpPr>
              <p:sp>
                <p:nvSpPr>
                  <p:cNvPr id="15543" name="Freeform 139"/>
                  <p:cNvSpPr>
                    <a:spLocks/>
                  </p:cNvSpPr>
                  <p:nvPr/>
                </p:nvSpPr>
                <p:spPr bwMode="auto">
                  <a:xfrm>
                    <a:off x="2037"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6" y="0"/>
                        </a:moveTo>
                        <a:lnTo>
                          <a:pt x="0" y="62"/>
                        </a:lnTo>
                        <a:lnTo>
                          <a:pt x="63" y="62"/>
                        </a:lnTo>
                        <a:lnTo>
                          <a:pt x="45"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544" name="Freeform 140"/>
                  <p:cNvSpPr>
                    <a:spLocks/>
                  </p:cNvSpPr>
                  <p:nvPr/>
                </p:nvSpPr>
                <p:spPr bwMode="auto">
                  <a:xfrm>
                    <a:off x="2031" y="1967"/>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4"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535" name="Rectangle 141"/>
                <p:cNvSpPr>
                  <a:spLocks noChangeArrowheads="1"/>
                </p:cNvSpPr>
                <p:nvPr/>
              </p:nvSpPr>
              <p:spPr bwMode="auto">
                <a:xfrm>
                  <a:off x="2011" y="1992"/>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36" name="Rectangle 142"/>
                <p:cNvSpPr>
                  <a:spLocks noChangeArrowheads="1"/>
                </p:cNvSpPr>
                <p:nvPr/>
              </p:nvSpPr>
              <p:spPr bwMode="auto">
                <a:xfrm>
                  <a:off x="2157" y="202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37" name="Line 143"/>
                <p:cNvSpPr>
                  <a:spLocks noChangeShapeType="1"/>
                </p:cNvSpPr>
                <p:nvPr/>
              </p:nvSpPr>
              <p:spPr bwMode="auto">
                <a:xfrm>
                  <a:off x="2157" y="1988"/>
                  <a:ext cx="54"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38" name="Line 144"/>
                <p:cNvSpPr>
                  <a:spLocks noChangeShapeType="1"/>
                </p:cNvSpPr>
                <p:nvPr/>
              </p:nvSpPr>
              <p:spPr bwMode="auto">
                <a:xfrm>
                  <a:off x="2209" y="205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39" name="Arc 145"/>
                <p:cNvSpPr>
                  <a:spLocks/>
                </p:cNvSpPr>
                <p:nvPr/>
              </p:nvSpPr>
              <p:spPr bwMode="auto">
                <a:xfrm>
                  <a:off x="1746" y="1971"/>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40" name="Arc 146"/>
                <p:cNvSpPr>
                  <a:spLocks/>
                </p:cNvSpPr>
                <p:nvPr/>
              </p:nvSpPr>
              <p:spPr bwMode="auto">
                <a:xfrm>
                  <a:off x="1793" y="1970"/>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41" name="Arc 147"/>
                <p:cNvSpPr>
                  <a:spLocks/>
                </p:cNvSpPr>
                <p:nvPr/>
              </p:nvSpPr>
              <p:spPr bwMode="auto">
                <a:xfrm>
                  <a:off x="2013" y="197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42" name="Arc 148"/>
                <p:cNvSpPr>
                  <a:spLocks/>
                </p:cNvSpPr>
                <p:nvPr/>
              </p:nvSpPr>
              <p:spPr bwMode="auto">
                <a:xfrm>
                  <a:off x="1956" y="1965"/>
                  <a:ext cx="307" cy="131"/>
                </a:xfrm>
                <a:custGeom>
                  <a:avLst/>
                  <a:gdLst>
                    <a:gd name="T0" fmla="*/ 4 w 21670"/>
                    <a:gd name="T1" fmla="*/ 0 h 21767"/>
                    <a:gd name="T2" fmla="*/ 0 w 21670"/>
                    <a:gd name="T3" fmla="*/ 1 h 21767"/>
                    <a:gd name="T4" fmla="*/ 0 w 21670"/>
                    <a:gd name="T5" fmla="*/ 0 h 21767"/>
                    <a:gd name="T6" fmla="*/ 0 60000 65536"/>
                    <a:gd name="T7" fmla="*/ 0 60000 65536"/>
                    <a:gd name="T8" fmla="*/ 0 60000 65536"/>
                  </a:gdLst>
                  <a:ahLst/>
                  <a:cxnLst>
                    <a:cxn ang="T6">
                      <a:pos x="T0" y="T1"/>
                    </a:cxn>
                    <a:cxn ang="T7">
                      <a:pos x="T2" y="T3"/>
                    </a:cxn>
                    <a:cxn ang="T8">
                      <a:pos x="T4" y="T5"/>
                    </a:cxn>
                  </a:cxnLst>
                  <a:rect l="0" t="0" r="r" b="b"/>
                  <a:pathLst>
                    <a:path w="21670" h="21767" fill="none" extrusionOk="0">
                      <a:moveTo>
                        <a:pt x="21669" y="-1"/>
                      </a:moveTo>
                      <a:cubicBezTo>
                        <a:pt x="21669" y="55"/>
                        <a:pt x="21670" y="111"/>
                        <a:pt x="21670" y="167"/>
                      </a:cubicBezTo>
                      <a:cubicBezTo>
                        <a:pt x="21670" y="12096"/>
                        <a:pt x="11999" y="21767"/>
                        <a:pt x="70" y="21767"/>
                      </a:cubicBezTo>
                      <a:cubicBezTo>
                        <a:pt x="46" y="21767"/>
                        <a:pt x="23" y="21766"/>
                        <a:pt x="0" y="21766"/>
                      </a:cubicBezTo>
                    </a:path>
                    <a:path w="21670" h="21767" stroke="0" extrusionOk="0">
                      <a:moveTo>
                        <a:pt x="21669" y="-1"/>
                      </a:moveTo>
                      <a:cubicBezTo>
                        <a:pt x="21669" y="55"/>
                        <a:pt x="21670" y="111"/>
                        <a:pt x="21670" y="167"/>
                      </a:cubicBezTo>
                      <a:cubicBezTo>
                        <a:pt x="21670" y="12096"/>
                        <a:pt x="11999" y="21767"/>
                        <a:pt x="70" y="21767"/>
                      </a:cubicBezTo>
                      <a:cubicBezTo>
                        <a:pt x="46" y="21767"/>
                        <a:pt x="23" y="21766"/>
                        <a:pt x="0" y="21766"/>
                      </a:cubicBezTo>
                      <a:lnTo>
                        <a:pt x="70" y="167"/>
                      </a:lnTo>
                      <a:lnTo>
                        <a:pt x="2166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5370" name="Group 149"/>
            <p:cNvGrpSpPr>
              <a:grpSpLocks/>
            </p:cNvGrpSpPr>
            <p:nvPr/>
          </p:nvGrpSpPr>
          <p:grpSpPr bwMode="auto">
            <a:xfrm>
              <a:off x="1008" y="2937"/>
              <a:ext cx="768" cy="672"/>
              <a:chOff x="1746" y="1700"/>
              <a:chExt cx="1225" cy="1052"/>
            </a:xfrm>
          </p:grpSpPr>
          <p:grpSp>
            <p:nvGrpSpPr>
              <p:cNvPr id="15453" name="Group 150"/>
              <p:cNvGrpSpPr>
                <a:grpSpLocks/>
              </p:cNvGrpSpPr>
              <p:nvPr/>
            </p:nvGrpSpPr>
            <p:grpSpPr bwMode="auto">
              <a:xfrm>
                <a:off x="2359" y="1700"/>
                <a:ext cx="612" cy="810"/>
                <a:chOff x="2359" y="1700"/>
                <a:chExt cx="612" cy="810"/>
              </a:xfrm>
            </p:grpSpPr>
            <p:sp>
              <p:nvSpPr>
                <p:cNvPr id="15502" name="Rectangle 151"/>
                <p:cNvSpPr>
                  <a:spLocks noChangeArrowheads="1"/>
                </p:cNvSpPr>
                <p:nvPr/>
              </p:nvSpPr>
              <p:spPr bwMode="auto">
                <a:xfrm>
                  <a:off x="2768" y="1700"/>
                  <a:ext cx="56" cy="810"/>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03" name="Line 152"/>
                <p:cNvSpPr>
                  <a:spLocks noChangeShapeType="1"/>
                </p:cNvSpPr>
                <p:nvPr/>
              </p:nvSpPr>
              <p:spPr bwMode="auto">
                <a:xfrm>
                  <a:off x="2680" y="1765"/>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04" name="Line 153"/>
                <p:cNvSpPr>
                  <a:spLocks noChangeShapeType="1"/>
                </p:cNvSpPr>
                <p:nvPr/>
              </p:nvSpPr>
              <p:spPr bwMode="auto">
                <a:xfrm flipH="1">
                  <a:off x="2802" y="1765"/>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505" name="Group 154"/>
                <p:cNvGrpSpPr>
                  <a:grpSpLocks/>
                </p:cNvGrpSpPr>
                <p:nvPr/>
              </p:nvGrpSpPr>
              <p:grpSpPr bwMode="auto">
                <a:xfrm>
                  <a:off x="2909" y="1724"/>
                  <a:ext cx="33" cy="29"/>
                  <a:chOff x="2909" y="1724"/>
                  <a:chExt cx="33" cy="29"/>
                </a:xfrm>
              </p:grpSpPr>
              <p:sp>
                <p:nvSpPr>
                  <p:cNvPr id="15523" name="Freeform 155"/>
                  <p:cNvSpPr>
                    <a:spLocks/>
                  </p:cNvSpPr>
                  <p:nvPr/>
                </p:nvSpPr>
                <p:spPr bwMode="auto">
                  <a:xfrm>
                    <a:off x="2915"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7" y="0"/>
                        </a:moveTo>
                        <a:lnTo>
                          <a:pt x="0" y="61"/>
                        </a:lnTo>
                        <a:lnTo>
                          <a:pt x="63" y="61"/>
                        </a:lnTo>
                        <a:lnTo>
                          <a:pt x="45"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524" name="Freeform 156"/>
                  <p:cNvSpPr>
                    <a:spLocks/>
                  </p:cNvSpPr>
                  <p:nvPr/>
                </p:nvSpPr>
                <p:spPr bwMode="auto">
                  <a:xfrm>
                    <a:off x="2909"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5"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06" name="Group 157"/>
                <p:cNvGrpSpPr>
                  <a:grpSpLocks/>
                </p:cNvGrpSpPr>
                <p:nvPr/>
              </p:nvGrpSpPr>
              <p:grpSpPr bwMode="auto">
                <a:xfrm>
                  <a:off x="2854" y="1724"/>
                  <a:ext cx="33" cy="29"/>
                  <a:chOff x="2854" y="1724"/>
                  <a:chExt cx="33" cy="29"/>
                </a:xfrm>
              </p:grpSpPr>
              <p:sp>
                <p:nvSpPr>
                  <p:cNvPr id="15521" name="Freeform 158"/>
                  <p:cNvSpPr>
                    <a:spLocks/>
                  </p:cNvSpPr>
                  <p:nvPr/>
                </p:nvSpPr>
                <p:spPr bwMode="auto">
                  <a:xfrm>
                    <a:off x="2860"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522" name="Freeform 159"/>
                  <p:cNvSpPr>
                    <a:spLocks/>
                  </p:cNvSpPr>
                  <p:nvPr/>
                </p:nvSpPr>
                <p:spPr bwMode="auto">
                  <a:xfrm>
                    <a:off x="2854"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3" y="24"/>
                        </a:lnTo>
                        <a:lnTo>
                          <a:pt x="56" y="24"/>
                        </a:lnTo>
                        <a:lnTo>
                          <a:pt x="66" y="61"/>
                        </a:lnTo>
                        <a:lnTo>
                          <a:pt x="32" y="61"/>
                        </a:lnTo>
                        <a:lnTo>
                          <a:pt x="43"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07" name="Group 160"/>
                <p:cNvGrpSpPr>
                  <a:grpSpLocks/>
                </p:cNvGrpSpPr>
                <p:nvPr/>
              </p:nvGrpSpPr>
              <p:grpSpPr bwMode="auto">
                <a:xfrm>
                  <a:off x="2693" y="1725"/>
                  <a:ext cx="32" cy="29"/>
                  <a:chOff x="2693" y="1725"/>
                  <a:chExt cx="32" cy="29"/>
                </a:xfrm>
              </p:grpSpPr>
              <p:sp>
                <p:nvSpPr>
                  <p:cNvPr id="15519" name="Freeform 161"/>
                  <p:cNvSpPr>
                    <a:spLocks/>
                  </p:cNvSpPr>
                  <p:nvPr/>
                </p:nvSpPr>
                <p:spPr bwMode="auto">
                  <a:xfrm>
                    <a:off x="2698" y="1729"/>
                    <a:ext cx="22" cy="21"/>
                  </a:xfrm>
                  <a:custGeom>
                    <a:avLst/>
                    <a:gdLst>
                      <a:gd name="T0" fmla="*/ 2 w 65"/>
                      <a:gd name="T1" fmla="*/ 0 h 62"/>
                      <a:gd name="T2" fmla="*/ 0 w 65"/>
                      <a:gd name="T3" fmla="*/ 7 h 62"/>
                      <a:gd name="T4" fmla="*/ 7 w 65"/>
                      <a:gd name="T5" fmla="*/ 7 h 62"/>
                      <a:gd name="T6" fmla="*/ 5 w 65"/>
                      <a:gd name="T7" fmla="*/ 0 h 62"/>
                      <a:gd name="T8" fmla="*/ 2 w 65"/>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2">
                        <a:moveTo>
                          <a:pt x="18" y="0"/>
                        </a:moveTo>
                        <a:lnTo>
                          <a:pt x="0" y="62"/>
                        </a:lnTo>
                        <a:lnTo>
                          <a:pt x="65" y="62"/>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520" name="Freeform 162"/>
                  <p:cNvSpPr>
                    <a:spLocks/>
                  </p:cNvSpPr>
                  <p:nvPr/>
                </p:nvSpPr>
                <p:spPr bwMode="auto">
                  <a:xfrm>
                    <a:off x="269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6" y="0"/>
                        </a:lnTo>
                        <a:lnTo>
                          <a:pt x="26" y="0"/>
                        </a:lnTo>
                        <a:lnTo>
                          <a:pt x="46" y="25"/>
                        </a:lnTo>
                        <a:lnTo>
                          <a:pt x="56" y="25"/>
                        </a:lnTo>
                        <a:lnTo>
                          <a:pt x="66" y="62"/>
                        </a:lnTo>
                        <a:lnTo>
                          <a:pt x="34" y="62"/>
                        </a:lnTo>
                        <a:lnTo>
                          <a:pt x="46"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508" name="Group 163"/>
                <p:cNvGrpSpPr>
                  <a:grpSpLocks/>
                </p:cNvGrpSpPr>
                <p:nvPr/>
              </p:nvGrpSpPr>
              <p:grpSpPr bwMode="auto">
                <a:xfrm>
                  <a:off x="2643" y="1725"/>
                  <a:ext cx="32" cy="29"/>
                  <a:chOff x="2643" y="1725"/>
                  <a:chExt cx="32" cy="29"/>
                </a:xfrm>
              </p:grpSpPr>
              <p:sp>
                <p:nvSpPr>
                  <p:cNvPr id="15517" name="Freeform 164"/>
                  <p:cNvSpPr>
                    <a:spLocks/>
                  </p:cNvSpPr>
                  <p:nvPr/>
                </p:nvSpPr>
                <p:spPr bwMode="auto">
                  <a:xfrm>
                    <a:off x="2649" y="1729"/>
                    <a:ext cx="20" cy="21"/>
                  </a:xfrm>
                  <a:custGeom>
                    <a:avLst/>
                    <a:gdLst>
                      <a:gd name="T0" fmla="*/ 2 w 62"/>
                      <a:gd name="T1" fmla="*/ 0 h 62"/>
                      <a:gd name="T2" fmla="*/ 0 w 62"/>
                      <a:gd name="T3" fmla="*/ 7 h 62"/>
                      <a:gd name="T4" fmla="*/ 6 w 62"/>
                      <a:gd name="T5" fmla="*/ 7 h 62"/>
                      <a:gd name="T6" fmla="*/ 5 w 62"/>
                      <a:gd name="T7" fmla="*/ 0 h 62"/>
                      <a:gd name="T8" fmla="*/ 2 w 62"/>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17" y="0"/>
                        </a:moveTo>
                        <a:lnTo>
                          <a:pt x="0" y="62"/>
                        </a:lnTo>
                        <a:lnTo>
                          <a:pt x="62"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518" name="Freeform 165"/>
                  <p:cNvSpPr>
                    <a:spLocks/>
                  </p:cNvSpPr>
                  <p:nvPr/>
                </p:nvSpPr>
                <p:spPr bwMode="auto">
                  <a:xfrm>
                    <a:off x="264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7" y="0"/>
                        </a:moveTo>
                        <a:lnTo>
                          <a:pt x="0" y="86"/>
                        </a:lnTo>
                        <a:lnTo>
                          <a:pt x="98" y="86"/>
                        </a:lnTo>
                        <a:lnTo>
                          <a:pt x="76" y="0"/>
                        </a:lnTo>
                        <a:lnTo>
                          <a:pt x="27" y="0"/>
                        </a:lnTo>
                        <a:lnTo>
                          <a:pt x="43" y="25"/>
                        </a:lnTo>
                        <a:lnTo>
                          <a:pt x="57" y="25"/>
                        </a:lnTo>
                        <a:lnTo>
                          <a:pt x="66" y="62"/>
                        </a:lnTo>
                        <a:lnTo>
                          <a:pt x="33" y="62"/>
                        </a:lnTo>
                        <a:lnTo>
                          <a:pt x="43"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509" name="Rectangle 166"/>
                <p:cNvSpPr>
                  <a:spLocks noChangeArrowheads="1"/>
                </p:cNvSpPr>
                <p:nvPr/>
              </p:nvSpPr>
              <p:spPr bwMode="auto">
                <a:xfrm>
                  <a:off x="2623" y="1750"/>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10" name="Rectangle 167"/>
                <p:cNvSpPr>
                  <a:spLocks noChangeArrowheads="1"/>
                </p:cNvSpPr>
                <p:nvPr/>
              </p:nvSpPr>
              <p:spPr bwMode="auto">
                <a:xfrm>
                  <a:off x="2769" y="1781"/>
                  <a:ext cx="54" cy="11"/>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511" name="Line 168"/>
                <p:cNvSpPr>
                  <a:spLocks noChangeShapeType="1"/>
                </p:cNvSpPr>
                <p:nvPr/>
              </p:nvSpPr>
              <p:spPr bwMode="auto">
                <a:xfrm>
                  <a:off x="2769" y="1747"/>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12" name="Line 169"/>
                <p:cNvSpPr>
                  <a:spLocks noChangeShapeType="1"/>
                </p:cNvSpPr>
                <p:nvPr/>
              </p:nvSpPr>
              <p:spPr bwMode="auto">
                <a:xfrm>
                  <a:off x="2821" y="1811"/>
                  <a:ext cx="1" cy="35"/>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13" name="Arc 170"/>
                <p:cNvSpPr>
                  <a:spLocks/>
                </p:cNvSpPr>
                <p:nvPr/>
              </p:nvSpPr>
              <p:spPr bwMode="auto">
                <a:xfrm>
                  <a:off x="2359" y="173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14" name="Arc 171"/>
                <p:cNvSpPr>
                  <a:spLocks/>
                </p:cNvSpPr>
                <p:nvPr/>
              </p:nvSpPr>
              <p:spPr bwMode="auto">
                <a:xfrm>
                  <a:off x="2406"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15" name="Arc 172"/>
                <p:cNvSpPr>
                  <a:spLocks/>
                </p:cNvSpPr>
                <p:nvPr/>
              </p:nvSpPr>
              <p:spPr bwMode="auto">
                <a:xfrm>
                  <a:off x="2625"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16" name="Arc 173"/>
                <p:cNvSpPr>
                  <a:spLocks/>
                </p:cNvSpPr>
                <p:nvPr/>
              </p:nvSpPr>
              <p:spPr bwMode="auto">
                <a:xfrm>
                  <a:off x="2568" y="1724"/>
                  <a:ext cx="307" cy="130"/>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54" name="Group 174"/>
              <p:cNvGrpSpPr>
                <a:grpSpLocks/>
              </p:cNvGrpSpPr>
              <p:nvPr/>
            </p:nvGrpSpPr>
            <p:grpSpPr bwMode="auto">
              <a:xfrm>
                <a:off x="2053" y="1821"/>
                <a:ext cx="613" cy="811"/>
                <a:chOff x="2053" y="1821"/>
                <a:chExt cx="613" cy="811"/>
              </a:xfrm>
            </p:grpSpPr>
            <p:sp>
              <p:nvSpPr>
                <p:cNvPr id="15479" name="Rectangle 175"/>
                <p:cNvSpPr>
                  <a:spLocks noChangeArrowheads="1"/>
                </p:cNvSpPr>
                <p:nvPr/>
              </p:nvSpPr>
              <p:spPr bwMode="auto">
                <a:xfrm>
                  <a:off x="2463" y="182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80" name="Line 176"/>
                <p:cNvSpPr>
                  <a:spLocks noChangeShapeType="1"/>
                </p:cNvSpPr>
                <p:nvPr/>
              </p:nvSpPr>
              <p:spPr bwMode="auto">
                <a:xfrm>
                  <a:off x="2376" y="1886"/>
                  <a:ext cx="102"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1" name="Line 177"/>
                <p:cNvSpPr>
                  <a:spLocks noChangeShapeType="1"/>
                </p:cNvSpPr>
                <p:nvPr/>
              </p:nvSpPr>
              <p:spPr bwMode="auto">
                <a:xfrm flipH="1">
                  <a:off x="2497" y="1886"/>
                  <a:ext cx="99" cy="67"/>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482" name="Group 178"/>
                <p:cNvGrpSpPr>
                  <a:grpSpLocks/>
                </p:cNvGrpSpPr>
                <p:nvPr/>
              </p:nvGrpSpPr>
              <p:grpSpPr bwMode="auto">
                <a:xfrm>
                  <a:off x="2604" y="1845"/>
                  <a:ext cx="32" cy="29"/>
                  <a:chOff x="2604" y="1845"/>
                  <a:chExt cx="32" cy="29"/>
                </a:xfrm>
              </p:grpSpPr>
              <p:sp>
                <p:nvSpPr>
                  <p:cNvPr id="15500" name="Freeform 179"/>
                  <p:cNvSpPr>
                    <a:spLocks/>
                  </p:cNvSpPr>
                  <p:nvPr/>
                </p:nvSpPr>
                <p:spPr bwMode="auto">
                  <a:xfrm>
                    <a:off x="2610" y="1850"/>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501" name="Freeform 180"/>
                  <p:cNvSpPr>
                    <a:spLocks/>
                  </p:cNvSpPr>
                  <p:nvPr/>
                </p:nvSpPr>
                <p:spPr bwMode="auto">
                  <a:xfrm>
                    <a:off x="2604" y="184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4" y="0"/>
                        </a:lnTo>
                        <a:lnTo>
                          <a:pt x="26" y="0"/>
                        </a:lnTo>
                        <a:lnTo>
                          <a:pt x="43" y="25"/>
                        </a:lnTo>
                        <a:lnTo>
                          <a:pt x="56" y="25"/>
                        </a:lnTo>
                        <a:lnTo>
                          <a:pt x="66" y="62"/>
                        </a:lnTo>
                        <a:lnTo>
                          <a:pt x="32" y="62"/>
                        </a:lnTo>
                        <a:lnTo>
                          <a:pt x="43"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83" name="Group 181"/>
                <p:cNvGrpSpPr>
                  <a:grpSpLocks/>
                </p:cNvGrpSpPr>
                <p:nvPr/>
              </p:nvGrpSpPr>
              <p:grpSpPr bwMode="auto">
                <a:xfrm>
                  <a:off x="2549" y="1845"/>
                  <a:ext cx="33" cy="29"/>
                  <a:chOff x="2549" y="1845"/>
                  <a:chExt cx="33" cy="29"/>
                </a:xfrm>
              </p:grpSpPr>
              <p:sp>
                <p:nvSpPr>
                  <p:cNvPr id="15498" name="Freeform 182"/>
                  <p:cNvSpPr>
                    <a:spLocks/>
                  </p:cNvSpPr>
                  <p:nvPr/>
                </p:nvSpPr>
                <p:spPr bwMode="auto">
                  <a:xfrm>
                    <a:off x="2554" y="1850"/>
                    <a:ext cx="22" cy="20"/>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99" name="Freeform 183"/>
                  <p:cNvSpPr>
                    <a:spLocks/>
                  </p:cNvSpPr>
                  <p:nvPr/>
                </p:nvSpPr>
                <p:spPr bwMode="auto">
                  <a:xfrm>
                    <a:off x="2549" y="1845"/>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5"/>
                        </a:lnTo>
                        <a:lnTo>
                          <a:pt x="57" y="25"/>
                        </a:lnTo>
                        <a:lnTo>
                          <a:pt x="66" y="62"/>
                        </a:lnTo>
                        <a:lnTo>
                          <a:pt x="33" y="62"/>
                        </a:lnTo>
                        <a:lnTo>
                          <a:pt x="46"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84" name="Group 184"/>
                <p:cNvGrpSpPr>
                  <a:grpSpLocks/>
                </p:cNvGrpSpPr>
                <p:nvPr/>
              </p:nvGrpSpPr>
              <p:grpSpPr bwMode="auto">
                <a:xfrm>
                  <a:off x="2388" y="1847"/>
                  <a:ext cx="32" cy="28"/>
                  <a:chOff x="2388" y="1847"/>
                  <a:chExt cx="32" cy="28"/>
                </a:xfrm>
              </p:grpSpPr>
              <p:sp>
                <p:nvSpPr>
                  <p:cNvPr id="15496" name="Freeform 185"/>
                  <p:cNvSpPr>
                    <a:spLocks/>
                  </p:cNvSpPr>
                  <p:nvPr/>
                </p:nvSpPr>
                <p:spPr bwMode="auto">
                  <a:xfrm>
                    <a:off x="2393" y="1851"/>
                    <a:ext cx="22" cy="21"/>
                  </a:xfrm>
                  <a:custGeom>
                    <a:avLst/>
                    <a:gdLst>
                      <a:gd name="T0" fmla="*/ 2 w 64"/>
                      <a:gd name="T1" fmla="*/ 0 h 63"/>
                      <a:gd name="T2" fmla="*/ 0 w 64"/>
                      <a:gd name="T3" fmla="*/ 7 h 63"/>
                      <a:gd name="T4" fmla="*/ 8 w 64"/>
                      <a:gd name="T5" fmla="*/ 7 h 63"/>
                      <a:gd name="T6" fmla="*/ 6 w 64"/>
                      <a:gd name="T7" fmla="*/ 0 h 63"/>
                      <a:gd name="T8" fmla="*/ 2 w 6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3">
                        <a:moveTo>
                          <a:pt x="18" y="0"/>
                        </a:moveTo>
                        <a:lnTo>
                          <a:pt x="0" y="63"/>
                        </a:lnTo>
                        <a:lnTo>
                          <a:pt x="64"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97" name="Freeform 186"/>
                  <p:cNvSpPr>
                    <a:spLocks/>
                  </p:cNvSpPr>
                  <p:nvPr/>
                </p:nvSpPr>
                <p:spPr bwMode="auto">
                  <a:xfrm>
                    <a:off x="2388" y="1847"/>
                    <a:ext cx="32" cy="28"/>
                  </a:xfrm>
                  <a:custGeom>
                    <a:avLst/>
                    <a:gdLst>
                      <a:gd name="T0" fmla="*/ 3 w 97"/>
                      <a:gd name="T1" fmla="*/ 0 h 86"/>
                      <a:gd name="T2" fmla="*/ 0 w 97"/>
                      <a:gd name="T3" fmla="*/ 9 h 86"/>
                      <a:gd name="T4" fmla="*/ 11 w 97"/>
                      <a:gd name="T5" fmla="*/ 9 h 86"/>
                      <a:gd name="T6" fmla="*/ 8 w 97"/>
                      <a:gd name="T7" fmla="*/ 0 h 86"/>
                      <a:gd name="T8" fmla="*/ 3 w 97"/>
                      <a:gd name="T9" fmla="*/ 0 h 86"/>
                      <a:gd name="T10" fmla="*/ 5 w 97"/>
                      <a:gd name="T11" fmla="*/ 3 h 86"/>
                      <a:gd name="T12" fmla="*/ 6 w 97"/>
                      <a:gd name="T13" fmla="*/ 3 h 86"/>
                      <a:gd name="T14" fmla="*/ 7 w 97"/>
                      <a:gd name="T15" fmla="*/ 7 h 86"/>
                      <a:gd name="T16" fmla="*/ 4 w 97"/>
                      <a:gd name="T17" fmla="*/ 7 h 86"/>
                      <a:gd name="T18" fmla="*/ 5 w 97"/>
                      <a:gd name="T19" fmla="*/ 3 h 86"/>
                      <a:gd name="T20" fmla="*/ 3 w 9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86">
                        <a:moveTo>
                          <a:pt x="25" y="0"/>
                        </a:moveTo>
                        <a:lnTo>
                          <a:pt x="0" y="86"/>
                        </a:lnTo>
                        <a:lnTo>
                          <a:pt x="97" y="86"/>
                        </a:lnTo>
                        <a:lnTo>
                          <a:pt x="74" y="0"/>
                        </a:lnTo>
                        <a:lnTo>
                          <a:pt x="25" y="0"/>
                        </a:lnTo>
                        <a:lnTo>
                          <a:pt x="44" y="24"/>
                        </a:lnTo>
                        <a:lnTo>
                          <a:pt x="55" y="24"/>
                        </a:lnTo>
                        <a:lnTo>
                          <a:pt x="65" y="61"/>
                        </a:lnTo>
                        <a:lnTo>
                          <a:pt x="32" y="61"/>
                        </a:lnTo>
                        <a:lnTo>
                          <a:pt x="44"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85" name="Group 187"/>
                <p:cNvGrpSpPr>
                  <a:grpSpLocks/>
                </p:cNvGrpSpPr>
                <p:nvPr/>
              </p:nvGrpSpPr>
              <p:grpSpPr bwMode="auto">
                <a:xfrm>
                  <a:off x="2337" y="1847"/>
                  <a:ext cx="33" cy="28"/>
                  <a:chOff x="2337" y="1847"/>
                  <a:chExt cx="33" cy="28"/>
                </a:xfrm>
              </p:grpSpPr>
              <p:sp>
                <p:nvSpPr>
                  <p:cNvPr id="15494" name="Freeform 188"/>
                  <p:cNvSpPr>
                    <a:spLocks/>
                  </p:cNvSpPr>
                  <p:nvPr/>
                </p:nvSpPr>
                <p:spPr bwMode="auto">
                  <a:xfrm>
                    <a:off x="2343" y="1851"/>
                    <a:ext cx="21" cy="21"/>
                  </a:xfrm>
                  <a:custGeom>
                    <a:avLst/>
                    <a:gdLst>
                      <a:gd name="T0" fmla="*/ 2 w 63"/>
                      <a:gd name="T1" fmla="*/ 0 h 63"/>
                      <a:gd name="T2" fmla="*/ 0 w 63"/>
                      <a:gd name="T3" fmla="*/ 7 h 63"/>
                      <a:gd name="T4" fmla="*/ 7 w 63"/>
                      <a:gd name="T5" fmla="*/ 7 h 63"/>
                      <a:gd name="T6" fmla="*/ 5 w 63"/>
                      <a:gd name="T7" fmla="*/ 0 h 63"/>
                      <a:gd name="T8" fmla="*/ 2 w 63"/>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8" y="0"/>
                        </a:moveTo>
                        <a:lnTo>
                          <a:pt x="0" y="63"/>
                        </a:lnTo>
                        <a:lnTo>
                          <a:pt x="63"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95" name="Freeform 189"/>
                  <p:cNvSpPr>
                    <a:spLocks/>
                  </p:cNvSpPr>
                  <p:nvPr/>
                </p:nvSpPr>
                <p:spPr bwMode="auto">
                  <a:xfrm>
                    <a:off x="2337" y="1847"/>
                    <a:ext cx="33" cy="28"/>
                  </a:xfrm>
                  <a:custGeom>
                    <a:avLst/>
                    <a:gdLst>
                      <a:gd name="T0" fmla="*/ 3 w 98"/>
                      <a:gd name="T1" fmla="*/ 0 h 86"/>
                      <a:gd name="T2" fmla="*/ 0 w 98"/>
                      <a:gd name="T3" fmla="*/ 9 h 86"/>
                      <a:gd name="T4" fmla="*/ 11 w 98"/>
                      <a:gd name="T5" fmla="*/ 9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5" y="24"/>
                        </a:lnTo>
                        <a:lnTo>
                          <a:pt x="56" y="24"/>
                        </a:lnTo>
                        <a:lnTo>
                          <a:pt x="66" y="61"/>
                        </a:lnTo>
                        <a:lnTo>
                          <a:pt x="32" y="61"/>
                        </a:lnTo>
                        <a:lnTo>
                          <a:pt x="45"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486" name="Rectangle 190"/>
                <p:cNvSpPr>
                  <a:spLocks noChangeArrowheads="1"/>
                </p:cNvSpPr>
                <p:nvPr/>
              </p:nvSpPr>
              <p:spPr bwMode="auto">
                <a:xfrm>
                  <a:off x="2317" y="1872"/>
                  <a:ext cx="349" cy="27"/>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87" name="Rectangle 191"/>
                <p:cNvSpPr>
                  <a:spLocks noChangeArrowheads="1"/>
                </p:cNvSpPr>
                <p:nvPr/>
              </p:nvSpPr>
              <p:spPr bwMode="auto">
                <a:xfrm>
                  <a:off x="2464" y="190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88" name="Line 192"/>
                <p:cNvSpPr>
                  <a:spLocks noChangeShapeType="1"/>
                </p:cNvSpPr>
                <p:nvPr/>
              </p:nvSpPr>
              <p:spPr bwMode="auto">
                <a:xfrm>
                  <a:off x="2464" y="1868"/>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193"/>
                <p:cNvSpPr>
                  <a:spLocks noChangeShapeType="1"/>
                </p:cNvSpPr>
                <p:nvPr/>
              </p:nvSpPr>
              <p:spPr bwMode="auto">
                <a:xfrm>
                  <a:off x="2516" y="193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Arc 194"/>
                <p:cNvSpPr>
                  <a:spLocks/>
                </p:cNvSpPr>
                <p:nvPr/>
              </p:nvSpPr>
              <p:spPr bwMode="auto">
                <a:xfrm>
                  <a:off x="2053" y="1852"/>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91" name="Arc 195"/>
                <p:cNvSpPr>
                  <a:spLocks/>
                </p:cNvSpPr>
                <p:nvPr/>
              </p:nvSpPr>
              <p:spPr bwMode="auto">
                <a:xfrm>
                  <a:off x="2100" y="1851"/>
                  <a:ext cx="307"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92" name="Arc 196"/>
                <p:cNvSpPr>
                  <a:spLocks/>
                </p:cNvSpPr>
                <p:nvPr/>
              </p:nvSpPr>
              <p:spPr bwMode="auto">
                <a:xfrm>
                  <a:off x="2319" y="1851"/>
                  <a:ext cx="308" cy="131"/>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93" name="Arc 197"/>
                <p:cNvSpPr>
                  <a:spLocks/>
                </p:cNvSpPr>
                <p:nvPr/>
              </p:nvSpPr>
              <p:spPr bwMode="auto">
                <a:xfrm>
                  <a:off x="2263" y="1845"/>
                  <a:ext cx="308" cy="131"/>
                </a:xfrm>
                <a:custGeom>
                  <a:avLst/>
                  <a:gdLst>
                    <a:gd name="T0" fmla="*/ 4 w 21671"/>
                    <a:gd name="T1" fmla="*/ 0 h 21765"/>
                    <a:gd name="T2" fmla="*/ 0 w 21671"/>
                    <a:gd name="T3" fmla="*/ 1 h 21765"/>
                    <a:gd name="T4" fmla="*/ 0 w 21671"/>
                    <a:gd name="T5" fmla="*/ 0 h 21765"/>
                    <a:gd name="T6" fmla="*/ 0 60000 65536"/>
                    <a:gd name="T7" fmla="*/ 0 60000 65536"/>
                    <a:gd name="T8" fmla="*/ 0 60000 65536"/>
                  </a:gdLst>
                  <a:ahLst/>
                  <a:cxnLst>
                    <a:cxn ang="T6">
                      <a:pos x="T0" y="T1"/>
                    </a:cxn>
                    <a:cxn ang="T7">
                      <a:pos x="T2" y="T3"/>
                    </a:cxn>
                    <a:cxn ang="T8">
                      <a:pos x="T4" y="T5"/>
                    </a:cxn>
                  </a:cxnLst>
                  <a:rect l="0" t="0" r="r" b="b"/>
                  <a:pathLst>
                    <a:path w="21671" h="21765" fill="none" extrusionOk="0">
                      <a:moveTo>
                        <a:pt x="21670" y="-1"/>
                      </a:moveTo>
                      <a:cubicBezTo>
                        <a:pt x="21670" y="54"/>
                        <a:pt x="21671" y="109"/>
                        <a:pt x="21671" y="165"/>
                      </a:cubicBezTo>
                      <a:cubicBezTo>
                        <a:pt x="21671" y="12094"/>
                        <a:pt x="12000" y="21765"/>
                        <a:pt x="71" y="21765"/>
                      </a:cubicBezTo>
                      <a:cubicBezTo>
                        <a:pt x="47" y="21765"/>
                        <a:pt x="23" y="21764"/>
                        <a:pt x="0" y="21764"/>
                      </a:cubicBezTo>
                    </a:path>
                    <a:path w="21671" h="21765" stroke="0" extrusionOk="0">
                      <a:moveTo>
                        <a:pt x="21670" y="-1"/>
                      </a:moveTo>
                      <a:cubicBezTo>
                        <a:pt x="21670" y="54"/>
                        <a:pt x="21671" y="109"/>
                        <a:pt x="21671" y="165"/>
                      </a:cubicBezTo>
                      <a:cubicBezTo>
                        <a:pt x="21671" y="12094"/>
                        <a:pt x="12000" y="21765"/>
                        <a:pt x="71" y="21765"/>
                      </a:cubicBezTo>
                      <a:cubicBezTo>
                        <a:pt x="47" y="21765"/>
                        <a:pt x="23" y="21764"/>
                        <a:pt x="0" y="21764"/>
                      </a:cubicBezTo>
                      <a:lnTo>
                        <a:pt x="71" y="165"/>
                      </a:lnTo>
                      <a:lnTo>
                        <a:pt x="21670"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55" name="Group 198"/>
              <p:cNvGrpSpPr>
                <a:grpSpLocks/>
              </p:cNvGrpSpPr>
              <p:nvPr/>
            </p:nvGrpSpPr>
            <p:grpSpPr bwMode="auto">
              <a:xfrm>
                <a:off x="1746" y="1941"/>
                <a:ext cx="613" cy="811"/>
                <a:chOff x="1746" y="1941"/>
                <a:chExt cx="613" cy="811"/>
              </a:xfrm>
            </p:grpSpPr>
            <p:sp>
              <p:nvSpPr>
                <p:cNvPr id="15456" name="Rectangle 199"/>
                <p:cNvSpPr>
                  <a:spLocks noChangeArrowheads="1"/>
                </p:cNvSpPr>
                <p:nvPr/>
              </p:nvSpPr>
              <p:spPr bwMode="auto">
                <a:xfrm>
                  <a:off x="2156" y="194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57" name="Line 200"/>
                <p:cNvSpPr>
                  <a:spLocks noChangeShapeType="1"/>
                </p:cNvSpPr>
                <p:nvPr/>
              </p:nvSpPr>
              <p:spPr bwMode="auto">
                <a:xfrm>
                  <a:off x="2068" y="2007"/>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58" name="Line 201"/>
                <p:cNvSpPr>
                  <a:spLocks noChangeShapeType="1"/>
                </p:cNvSpPr>
                <p:nvPr/>
              </p:nvSpPr>
              <p:spPr bwMode="auto">
                <a:xfrm flipH="1">
                  <a:off x="2190" y="2006"/>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459" name="Group 202"/>
                <p:cNvGrpSpPr>
                  <a:grpSpLocks/>
                </p:cNvGrpSpPr>
                <p:nvPr/>
              </p:nvGrpSpPr>
              <p:grpSpPr bwMode="auto">
                <a:xfrm>
                  <a:off x="2297" y="1965"/>
                  <a:ext cx="33" cy="29"/>
                  <a:chOff x="2297" y="1965"/>
                  <a:chExt cx="33" cy="29"/>
                </a:xfrm>
              </p:grpSpPr>
              <p:sp>
                <p:nvSpPr>
                  <p:cNvPr id="15477" name="Freeform 203"/>
                  <p:cNvSpPr>
                    <a:spLocks/>
                  </p:cNvSpPr>
                  <p:nvPr/>
                </p:nvSpPr>
                <p:spPr bwMode="auto">
                  <a:xfrm>
                    <a:off x="2302" y="1969"/>
                    <a:ext cx="22" cy="21"/>
                  </a:xfrm>
                  <a:custGeom>
                    <a:avLst/>
                    <a:gdLst>
                      <a:gd name="T0" fmla="*/ 2 w 65"/>
                      <a:gd name="T1" fmla="*/ 0 h 61"/>
                      <a:gd name="T2" fmla="*/ 0 w 65"/>
                      <a:gd name="T3" fmla="*/ 7 h 61"/>
                      <a:gd name="T4" fmla="*/ 7 w 65"/>
                      <a:gd name="T5" fmla="*/ 7 h 61"/>
                      <a:gd name="T6" fmla="*/ 5 w 65"/>
                      <a:gd name="T7" fmla="*/ 0 h 61"/>
                      <a:gd name="T8" fmla="*/ 2 w 65"/>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1">
                        <a:moveTo>
                          <a:pt x="18" y="0"/>
                        </a:moveTo>
                        <a:lnTo>
                          <a:pt x="0" y="61"/>
                        </a:lnTo>
                        <a:lnTo>
                          <a:pt x="65"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78" name="Freeform 204"/>
                  <p:cNvSpPr>
                    <a:spLocks/>
                  </p:cNvSpPr>
                  <p:nvPr/>
                </p:nvSpPr>
                <p:spPr bwMode="auto">
                  <a:xfrm>
                    <a:off x="2297" y="1965"/>
                    <a:ext cx="33" cy="29"/>
                  </a:xfrm>
                  <a:custGeom>
                    <a:avLst/>
                    <a:gdLst>
                      <a:gd name="T0" fmla="*/ 3 w 99"/>
                      <a:gd name="T1" fmla="*/ 0 h 87"/>
                      <a:gd name="T2" fmla="*/ 0 w 99"/>
                      <a:gd name="T3" fmla="*/ 10 h 87"/>
                      <a:gd name="T4" fmla="*/ 11 w 99"/>
                      <a:gd name="T5" fmla="*/ 10 h 87"/>
                      <a:gd name="T6" fmla="*/ 8 w 99"/>
                      <a:gd name="T7" fmla="*/ 0 h 87"/>
                      <a:gd name="T8" fmla="*/ 3 w 99"/>
                      <a:gd name="T9" fmla="*/ 0 h 87"/>
                      <a:gd name="T10" fmla="*/ 5 w 99"/>
                      <a:gd name="T11" fmla="*/ 3 h 87"/>
                      <a:gd name="T12" fmla="*/ 6 w 99"/>
                      <a:gd name="T13" fmla="*/ 3 h 87"/>
                      <a:gd name="T14" fmla="*/ 7 w 99"/>
                      <a:gd name="T15" fmla="*/ 7 h 87"/>
                      <a:gd name="T16" fmla="*/ 4 w 99"/>
                      <a:gd name="T17" fmla="*/ 7 h 87"/>
                      <a:gd name="T18" fmla="*/ 5 w 99"/>
                      <a:gd name="T19" fmla="*/ 3 h 87"/>
                      <a:gd name="T20" fmla="*/ 3 w 99"/>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7">
                        <a:moveTo>
                          <a:pt x="26" y="0"/>
                        </a:moveTo>
                        <a:lnTo>
                          <a:pt x="0" y="87"/>
                        </a:lnTo>
                        <a:lnTo>
                          <a:pt x="99" y="87"/>
                        </a:lnTo>
                        <a:lnTo>
                          <a:pt x="75" y="0"/>
                        </a:lnTo>
                        <a:lnTo>
                          <a:pt x="26" y="0"/>
                        </a:lnTo>
                        <a:lnTo>
                          <a:pt x="44" y="26"/>
                        </a:lnTo>
                        <a:lnTo>
                          <a:pt x="56" y="26"/>
                        </a:lnTo>
                        <a:lnTo>
                          <a:pt x="65" y="62"/>
                        </a:lnTo>
                        <a:lnTo>
                          <a:pt x="33" y="62"/>
                        </a:lnTo>
                        <a:lnTo>
                          <a:pt x="44" y="26"/>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60" name="Group 205"/>
                <p:cNvGrpSpPr>
                  <a:grpSpLocks/>
                </p:cNvGrpSpPr>
                <p:nvPr/>
              </p:nvGrpSpPr>
              <p:grpSpPr bwMode="auto">
                <a:xfrm>
                  <a:off x="2242" y="1965"/>
                  <a:ext cx="33" cy="29"/>
                  <a:chOff x="2242" y="1965"/>
                  <a:chExt cx="33" cy="29"/>
                </a:xfrm>
              </p:grpSpPr>
              <p:sp>
                <p:nvSpPr>
                  <p:cNvPr id="15475" name="Freeform 206"/>
                  <p:cNvSpPr>
                    <a:spLocks/>
                  </p:cNvSpPr>
                  <p:nvPr/>
                </p:nvSpPr>
                <p:spPr bwMode="auto">
                  <a:xfrm>
                    <a:off x="2247" y="1969"/>
                    <a:ext cx="22" cy="21"/>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76" name="Freeform 207"/>
                  <p:cNvSpPr>
                    <a:spLocks/>
                  </p:cNvSpPr>
                  <p:nvPr/>
                </p:nvSpPr>
                <p:spPr bwMode="auto">
                  <a:xfrm>
                    <a:off x="2242" y="1965"/>
                    <a:ext cx="33" cy="29"/>
                  </a:xfrm>
                  <a:custGeom>
                    <a:avLst/>
                    <a:gdLst>
                      <a:gd name="T0" fmla="*/ 3 w 98"/>
                      <a:gd name="T1" fmla="*/ 0 h 87"/>
                      <a:gd name="T2" fmla="*/ 0 w 98"/>
                      <a:gd name="T3" fmla="*/ 10 h 87"/>
                      <a:gd name="T4" fmla="*/ 11 w 98"/>
                      <a:gd name="T5" fmla="*/ 10 h 87"/>
                      <a:gd name="T6" fmla="*/ 8 w 98"/>
                      <a:gd name="T7" fmla="*/ 0 h 87"/>
                      <a:gd name="T8" fmla="*/ 3 w 98"/>
                      <a:gd name="T9" fmla="*/ 0 h 87"/>
                      <a:gd name="T10" fmla="*/ 5 w 98"/>
                      <a:gd name="T11" fmla="*/ 3 h 87"/>
                      <a:gd name="T12" fmla="*/ 6 w 98"/>
                      <a:gd name="T13" fmla="*/ 3 h 87"/>
                      <a:gd name="T14" fmla="*/ 7 w 98"/>
                      <a:gd name="T15" fmla="*/ 7 h 87"/>
                      <a:gd name="T16" fmla="*/ 4 w 98"/>
                      <a:gd name="T17" fmla="*/ 7 h 87"/>
                      <a:gd name="T18" fmla="*/ 5 w 98"/>
                      <a:gd name="T19" fmla="*/ 3 h 87"/>
                      <a:gd name="T20" fmla="*/ 3 w 98"/>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7">
                        <a:moveTo>
                          <a:pt x="25" y="0"/>
                        </a:moveTo>
                        <a:lnTo>
                          <a:pt x="0" y="87"/>
                        </a:lnTo>
                        <a:lnTo>
                          <a:pt x="98" y="87"/>
                        </a:lnTo>
                        <a:lnTo>
                          <a:pt x="74" y="0"/>
                        </a:lnTo>
                        <a:lnTo>
                          <a:pt x="25" y="0"/>
                        </a:lnTo>
                        <a:lnTo>
                          <a:pt x="43" y="26"/>
                        </a:lnTo>
                        <a:lnTo>
                          <a:pt x="55" y="26"/>
                        </a:lnTo>
                        <a:lnTo>
                          <a:pt x="65" y="62"/>
                        </a:lnTo>
                        <a:lnTo>
                          <a:pt x="33" y="62"/>
                        </a:lnTo>
                        <a:lnTo>
                          <a:pt x="43" y="26"/>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61" name="Group 208"/>
                <p:cNvGrpSpPr>
                  <a:grpSpLocks/>
                </p:cNvGrpSpPr>
                <p:nvPr/>
              </p:nvGrpSpPr>
              <p:grpSpPr bwMode="auto">
                <a:xfrm>
                  <a:off x="2080" y="1967"/>
                  <a:ext cx="33" cy="29"/>
                  <a:chOff x="2080" y="1967"/>
                  <a:chExt cx="33" cy="29"/>
                </a:xfrm>
              </p:grpSpPr>
              <p:sp>
                <p:nvSpPr>
                  <p:cNvPr id="15473" name="Freeform 209"/>
                  <p:cNvSpPr>
                    <a:spLocks/>
                  </p:cNvSpPr>
                  <p:nvPr/>
                </p:nvSpPr>
                <p:spPr bwMode="auto">
                  <a:xfrm>
                    <a:off x="2086"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7" y="0"/>
                        </a:moveTo>
                        <a:lnTo>
                          <a:pt x="0" y="62"/>
                        </a:lnTo>
                        <a:lnTo>
                          <a:pt x="63"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474" name="Freeform 210"/>
                  <p:cNvSpPr>
                    <a:spLocks/>
                  </p:cNvSpPr>
                  <p:nvPr/>
                </p:nvSpPr>
                <p:spPr bwMode="auto">
                  <a:xfrm>
                    <a:off x="2080" y="1967"/>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4"/>
                        </a:lnTo>
                        <a:lnTo>
                          <a:pt x="57" y="24"/>
                        </a:lnTo>
                        <a:lnTo>
                          <a:pt x="66" y="61"/>
                        </a:lnTo>
                        <a:lnTo>
                          <a:pt x="34" y="61"/>
                        </a:lnTo>
                        <a:lnTo>
                          <a:pt x="46" y="24"/>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62" name="Group 211"/>
                <p:cNvGrpSpPr>
                  <a:grpSpLocks/>
                </p:cNvGrpSpPr>
                <p:nvPr/>
              </p:nvGrpSpPr>
              <p:grpSpPr bwMode="auto">
                <a:xfrm>
                  <a:off x="2031" y="1967"/>
                  <a:ext cx="32" cy="29"/>
                  <a:chOff x="2031" y="1967"/>
                  <a:chExt cx="32" cy="29"/>
                </a:xfrm>
              </p:grpSpPr>
              <p:sp>
                <p:nvSpPr>
                  <p:cNvPr id="15471" name="Freeform 212"/>
                  <p:cNvSpPr>
                    <a:spLocks/>
                  </p:cNvSpPr>
                  <p:nvPr/>
                </p:nvSpPr>
                <p:spPr bwMode="auto">
                  <a:xfrm>
                    <a:off x="2037"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6" y="0"/>
                        </a:moveTo>
                        <a:lnTo>
                          <a:pt x="0" y="62"/>
                        </a:lnTo>
                        <a:lnTo>
                          <a:pt x="63" y="62"/>
                        </a:lnTo>
                        <a:lnTo>
                          <a:pt x="45"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472" name="Freeform 213"/>
                  <p:cNvSpPr>
                    <a:spLocks/>
                  </p:cNvSpPr>
                  <p:nvPr/>
                </p:nvSpPr>
                <p:spPr bwMode="auto">
                  <a:xfrm>
                    <a:off x="2031" y="1967"/>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4"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463" name="Rectangle 214"/>
                <p:cNvSpPr>
                  <a:spLocks noChangeArrowheads="1"/>
                </p:cNvSpPr>
                <p:nvPr/>
              </p:nvSpPr>
              <p:spPr bwMode="auto">
                <a:xfrm>
                  <a:off x="2011" y="1992"/>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64" name="Rectangle 215"/>
                <p:cNvSpPr>
                  <a:spLocks noChangeArrowheads="1"/>
                </p:cNvSpPr>
                <p:nvPr/>
              </p:nvSpPr>
              <p:spPr bwMode="auto">
                <a:xfrm>
                  <a:off x="2157" y="202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65" name="Line 216"/>
                <p:cNvSpPr>
                  <a:spLocks noChangeShapeType="1"/>
                </p:cNvSpPr>
                <p:nvPr/>
              </p:nvSpPr>
              <p:spPr bwMode="auto">
                <a:xfrm>
                  <a:off x="2157" y="1988"/>
                  <a:ext cx="54"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6" name="Line 217"/>
                <p:cNvSpPr>
                  <a:spLocks noChangeShapeType="1"/>
                </p:cNvSpPr>
                <p:nvPr/>
              </p:nvSpPr>
              <p:spPr bwMode="auto">
                <a:xfrm>
                  <a:off x="2209" y="205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7" name="Arc 218"/>
                <p:cNvSpPr>
                  <a:spLocks/>
                </p:cNvSpPr>
                <p:nvPr/>
              </p:nvSpPr>
              <p:spPr bwMode="auto">
                <a:xfrm>
                  <a:off x="1746" y="1971"/>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68" name="Arc 219"/>
                <p:cNvSpPr>
                  <a:spLocks/>
                </p:cNvSpPr>
                <p:nvPr/>
              </p:nvSpPr>
              <p:spPr bwMode="auto">
                <a:xfrm>
                  <a:off x="1793" y="1970"/>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69" name="Arc 220"/>
                <p:cNvSpPr>
                  <a:spLocks/>
                </p:cNvSpPr>
                <p:nvPr/>
              </p:nvSpPr>
              <p:spPr bwMode="auto">
                <a:xfrm>
                  <a:off x="2013" y="197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70" name="Arc 221"/>
                <p:cNvSpPr>
                  <a:spLocks/>
                </p:cNvSpPr>
                <p:nvPr/>
              </p:nvSpPr>
              <p:spPr bwMode="auto">
                <a:xfrm>
                  <a:off x="1956" y="1965"/>
                  <a:ext cx="307" cy="131"/>
                </a:xfrm>
                <a:custGeom>
                  <a:avLst/>
                  <a:gdLst>
                    <a:gd name="T0" fmla="*/ 4 w 21670"/>
                    <a:gd name="T1" fmla="*/ 0 h 21767"/>
                    <a:gd name="T2" fmla="*/ 0 w 21670"/>
                    <a:gd name="T3" fmla="*/ 1 h 21767"/>
                    <a:gd name="T4" fmla="*/ 0 w 21670"/>
                    <a:gd name="T5" fmla="*/ 0 h 21767"/>
                    <a:gd name="T6" fmla="*/ 0 60000 65536"/>
                    <a:gd name="T7" fmla="*/ 0 60000 65536"/>
                    <a:gd name="T8" fmla="*/ 0 60000 65536"/>
                  </a:gdLst>
                  <a:ahLst/>
                  <a:cxnLst>
                    <a:cxn ang="T6">
                      <a:pos x="T0" y="T1"/>
                    </a:cxn>
                    <a:cxn ang="T7">
                      <a:pos x="T2" y="T3"/>
                    </a:cxn>
                    <a:cxn ang="T8">
                      <a:pos x="T4" y="T5"/>
                    </a:cxn>
                  </a:cxnLst>
                  <a:rect l="0" t="0" r="r" b="b"/>
                  <a:pathLst>
                    <a:path w="21670" h="21767" fill="none" extrusionOk="0">
                      <a:moveTo>
                        <a:pt x="21669" y="-1"/>
                      </a:moveTo>
                      <a:cubicBezTo>
                        <a:pt x="21669" y="55"/>
                        <a:pt x="21670" y="111"/>
                        <a:pt x="21670" y="167"/>
                      </a:cubicBezTo>
                      <a:cubicBezTo>
                        <a:pt x="21670" y="12096"/>
                        <a:pt x="11999" y="21767"/>
                        <a:pt x="70" y="21767"/>
                      </a:cubicBezTo>
                      <a:cubicBezTo>
                        <a:pt x="46" y="21767"/>
                        <a:pt x="23" y="21766"/>
                        <a:pt x="0" y="21766"/>
                      </a:cubicBezTo>
                    </a:path>
                    <a:path w="21670" h="21767" stroke="0" extrusionOk="0">
                      <a:moveTo>
                        <a:pt x="21669" y="-1"/>
                      </a:moveTo>
                      <a:cubicBezTo>
                        <a:pt x="21669" y="55"/>
                        <a:pt x="21670" y="111"/>
                        <a:pt x="21670" y="167"/>
                      </a:cubicBezTo>
                      <a:cubicBezTo>
                        <a:pt x="21670" y="12096"/>
                        <a:pt x="11999" y="21767"/>
                        <a:pt x="70" y="21767"/>
                      </a:cubicBezTo>
                      <a:cubicBezTo>
                        <a:pt x="46" y="21767"/>
                        <a:pt x="23" y="21766"/>
                        <a:pt x="0" y="21766"/>
                      </a:cubicBezTo>
                      <a:lnTo>
                        <a:pt x="70" y="167"/>
                      </a:lnTo>
                      <a:lnTo>
                        <a:pt x="2166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5371" name="Group 222"/>
            <p:cNvGrpSpPr>
              <a:grpSpLocks/>
            </p:cNvGrpSpPr>
            <p:nvPr/>
          </p:nvGrpSpPr>
          <p:grpSpPr bwMode="auto">
            <a:xfrm flipH="1">
              <a:off x="3840" y="2985"/>
              <a:ext cx="1200" cy="768"/>
              <a:chOff x="1746" y="1700"/>
              <a:chExt cx="1225" cy="1052"/>
            </a:xfrm>
          </p:grpSpPr>
          <p:grpSp>
            <p:nvGrpSpPr>
              <p:cNvPr id="15381" name="Group 223"/>
              <p:cNvGrpSpPr>
                <a:grpSpLocks/>
              </p:cNvGrpSpPr>
              <p:nvPr/>
            </p:nvGrpSpPr>
            <p:grpSpPr bwMode="auto">
              <a:xfrm>
                <a:off x="2359" y="1700"/>
                <a:ext cx="612" cy="810"/>
                <a:chOff x="2359" y="1700"/>
                <a:chExt cx="612" cy="810"/>
              </a:xfrm>
            </p:grpSpPr>
            <p:sp>
              <p:nvSpPr>
                <p:cNvPr id="15430" name="Rectangle 224"/>
                <p:cNvSpPr>
                  <a:spLocks noChangeArrowheads="1"/>
                </p:cNvSpPr>
                <p:nvPr/>
              </p:nvSpPr>
              <p:spPr bwMode="auto">
                <a:xfrm>
                  <a:off x="2768" y="1700"/>
                  <a:ext cx="56" cy="810"/>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31" name="Line 225"/>
                <p:cNvSpPr>
                  <a:spLocks noChangeShapeType="1"/>
                </p:cNvSpPr>
                <p:nvPr/>
              </p:nvSpPr>
              <p:spPr bwMode="auto">
                <a:xfrm>
                  <a:off x="2680" y="1765"/>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32" name="Line 226"/>
                <p:cNvSpPr>
                  <a:spLocks noChangeShapeType="1"/>
                </p:cNvSpPr>
                <p:nvPr/>
              </p:nvSpPr>
              <p:spPr bwMode="auto">
                <a:xfrm flipH="1">
                  <a:off x="2802" y="1765"/>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433" name="Group 227"/>
                <p:cNvGrpSpPr>
                  <a:grpSpLocks/>
                </p:cNvGrpSpPr>
                <p:nvPr/>
              </p:nvGrpSpPr>
              <p:grpSpPr bwMode="auto">
                <a:xfrm>
                  <a:off x="2909" y="1724"/>
                  <a:ext cx="33" cy="29"/>
                  <a:chOff x="2909" y="1724"/>
                  <a:chExt cx="33" cy="29"/>
                </a:xfrm>
              </p:grpSpPr>
              <p:sp>
                <p:nvSpPr>
                  <p:cNvPr id="15451" name="Freeform 228"/>
                  <p:cNvSpPr>
                    <a:spLocks/>
                  </p:cNvSpPr>
                  <p:nvPr/>
                </p:nvSpPr>
                <p:spPr bwMode="auto">
                  <a:xfrm>
                    <a:off x="2915"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7" y="0"/>
                        </a:moveTo>
                        <a:lnTo>
                          <a:pt x="0" y="61"/>
                        </a:lnTo>
                        <a:lnTo>
                          <a:pt x="63" y="61"/>
                        </a:lnTo>
                        <a:lnTo>
                          <a:pt x="45"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452" name="Freeform 229"/>
                  <p:cNvSpPr>
                    <a:spLocks/>
                  </p:cNvSpPr>
                  <p:nvPr/>
                </p:nvSpPr>
                <p:spPr bwMode="auto">
                  <a:xfrm>
                    <a:off x="2909"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5"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34" name="Group 230"/>
                <p:cNvGrpSpPr>
                  <a:grpSpLocks/>
                </p:cNvGrpSpPr>
                <p:nvPr/>
              </p:nvGrpSpPr>
              <p:grpSpPr bwMode="auto">
                <a:xfrm>
                  <a:off x="2854" y="1724"/>
                  <a:ext cx="33" cy="29"/>
                  <a:chOff x="2854" y="1724"/>
                  <a:chExt cx="33" cy="29"/>
                </a:xfrm>
              </p:grpSpPr>
              <p:sp>
                <p:nvSpPr>
                  <p:cNvPr id="15449" name="Freeform 231"/>
                  <p:cNvSpPr>
                    <a:spLocks/>
                  </p:cNvSpPr>
                  <p:nvPr/>
                </p:nvSpPr>
                <p:spPr bwMode="auto">
                  <a:xfrm>
                    <a:off x="2860" y="1728"/>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450" name="Freeform 232"/>
                  <p:cNvSpPr>
                    <a:spLocks/>
                  </p:cNvSpPr>
                  <p:nvPr/>
                </p:nvSpPr>
                <p:spPr bwMode="auto">
                  <a:xfrm>
                    <a:off x="2854" y="1724"/>
                    <a:ext cx="33" cy="29"/>
                  </a:xfrm>
                  <a:custGeom>
                    <a:avLst/>
                    <a:gdLst>
                      <a:gd name="T0" fmla="*/ 3 w 98"/>
                      <a:gd name="T1" fmla="*/ 0 h 86"/>
                      <a:gd name="T2" fmla="*/ 0 w 98"/>
                      <a:gd name="T3" fmla="*/ 10 h 86"/>
                      <a:gd name="T4" fmla="*/ 11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3" y="24"/>
                        </a:lnTo>
                        <a:lnTo>
                          <a:pt x="56" y="24"/>
                        </a:lnTo>
                        <a:lnTo>
                          <a:pt x="66" y="61"/>
                        </a:lnTo>
                        <a:lnTo>
                          <a:pt x="32" y="61"/>
                        </a:lnTo>
                        <a:lnTo>
                          <a:pt x="43"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35" name="Group 233"/>
                <p:cNvGrpSpPr>
                  <a:grpSpLocks/>
                </p:cNvGrpSpPr>
                <p:nvPr/>
              </p:nvGrpSpPr>
              <p:grpSpPr bwMode="auto">
                <a:xfrm>
                  <a:off x="2693" y="1725"/>
                  <a:ext cx="32" cy="29"/>
                  <a:chOff x="2693" y="1725"/>
                  <a:chExt cx="32" cy="29"/>
                </a:xfrm>
              </p:grpSpPr>
              <p:sp>
                <p:nvSpPr>
                  <p:cNvPr id="15447" name="Freeform 234"/>
                  <p:cNvSpPr>
                    <a:spLocks/>
                  </p:cNvSpPr>
                  <p:nvPr/>
                </p:nvSpPr>
                <p:spPr bwMode="auto">
                  <a:xfrm>
                    <a:off x="2698" y="1729"/>
                    <a:ext cx="22" cy="21"/>
                  </a:xfrm>
                  <a:custGeom>
                    <a:avLst/>
                    <a:gdLst>
                      <a:gd name="T0" fmla="*/ 2 w 65"/>
                      <a:gd name="T1" fmla="*/ 0 h 62"/>
                      <a:gd name="T2" fmla="*/ 0 w 65"/>
                      <a:gd name="T3" fmla="*/ 7 h 62"/>
                      <a:gd name="T4" fmla="*/ 7 w 65"/>
                      <a:gd name="T5" fmla="*/ 7 h 62"/>
                      <a:gd name="T6" fmla="*/ 5 w 65"/>
                      <a:gd name="T7" fmla="*/ 0 h 62"/>
                      <a:gd name="T8" fmla="*/ 2 w 65"/>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2">
                        <a:moveTo>
                          <a:pt x="18" y="0"/>
                        </a:moveTo>
                        <a:lnTo>
                          <a:pt x="0" y="62"/>
                        </a:lnTo>
                        <a:lnTo>
                          <a:pt x="65" y="62"/>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48" name="Freeform 235"/>
                  <p:cNvSpPr>
                    <a:spLocks/>
                  </p:cNvSpPr>
                  <p:nvPr/>
                </p:nvSpPr>
                <p:spPr bwMode="auto">
                  <a:xfrm>
                    <a:off x="269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6" y="0"/>
                        </a:lnTo>
                        <a:lnTo>
                          <a:pt x="26" y="0"/>
                        </a:lnTo>
                        <a:lnTo>
                          <a:pt x="46" y="25"/>
                        </a:lnTo>
                        <a:lnTo>
                          <a:pt x="56" y="25"/>
                        </a:lnTo>
                        <a:lnTo>
                          <a:pt x="66" y="62"/>
                        </a:lnTo>
                        <a:lnTo>
                          <a:pt x="34" y="62"/>
                        </a:lnTo>
                        <a:lnTo>
                          <a:pt x="46"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36" name="Group 236"/>
                <p:cNvGrpSpPr>
                  <a:grpSpLocks/>
                </p:cNvGrpSpPr>
                <p:nvPr/>
              </p:nvGrpSpPr>
              <p:grpSpPr bwMode="auto">
                <a:xfrm>
                  <a:off x="2643" y="1725"/>
                  <a:ext cx="32" cy="29"/>
                  <a:chOff x="2643" y="1725"/>
                  <a:chExt cx="32" cy="29"/>
                </a:xfrm>
              </p:grpSpPr>
              <p:sp>
                <p:nvSpPr>
                  <p:cNvPr id="15445" name="Freeform 237"/>
                  <p:cNvSpPr>
                    <a:spLocks/>
                  </p:cNvSpPr>
                  <p:nvPr/>
                </p:nvSpPr>
                <p:spPr bwMode="auto">
                  <a:xfrm>
                    <a:off x="2649" y="1729"/>
                    <a:ext cx="20" cy="21"/>
                  </a:xfrm>
                  <a:custGeom>
                    <a:avLst/>
                    <a:gdLst>
                      <a:gd name="T0" fmla="*/ 2 w 62"/>
                      <a:gd name="T1" fmla="*/ 0 h 62"/>
                      <a:gd name="T2" fmla="*/ 0 w 62"/>
                      <a:gd name="T3" fmla="*/ 7 h 62"/>
                      <a:gd name="T4" fmla="*/ 6 w 62"/>
                      <a:gd name="T5" fmla="*/ 7 h 62"/>
                      <a:gd name="T6" fmla="*/ 5 w 62"/>
                      <a:gd name="T7" fmla="*/ 0 h 62"/>
                      <a:gd name="T8" fmla="*/ 2 w 62"/>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17" y="0"/>
                        </a:moveTo>
                        <a:lnTo>
                          <a:pt x="0" y="62"/>
                        </a:lnTo>
                        <a:lnTo>
                          <a:pt x="62"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446" name="Freeform 238"/>
                  <p:cNvSpPr>
                    <a:spLocks/>
                  </p:cNvSpPr>
                  <p:nvPr/>
                </p:nvSpPr>
                <p:spPr bwMode="auto">
                  <a:xfrm>
                    <a:off x="2643" y="172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7" y="0"/>
                        </a:moveTo>
                        <a:lnTo>
                          <a:pt x="0" y="86"/>
                        </a:lnTo>
                        <a:lnTo>
                          <a:pt x="98" y="86"/>
                        </a:lnTo>
                        <a:lnTo>
                          <a:pt x="76" y="0"/>
                        </a:lnTo>
                        <a:lnTo>
                          <a:pt x="27" y="0"/>
                        </a:lnTo>
                        <a:lnTo>
                          <a:pt x="43" y="25"/>
                        </a:lnTo>
                        <a:lnTo>
                          <a:pt x="57" y="25"/>
                        </a:lnTo>
                        <a:lnTo>
                          <a:pt x="66" y="62"/>
                        </a:lnTo>
                        <a:lnTo>
                          <a:pt x="33" y="62"/>
                        </a:lnTo>
                        <a:lnTo>
                          <a:pt x="43"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437" name="Rectangle 239"/>
                <p:cNvSpPr>
                  <a:spLocks noChangeArrowheads="1"/>
                </p:cNvSpPr>
                <p:nvPr/>
              </p:nvSpPr>
              <p:spPr bwMode="auto">
                <a:xfrm>
                  <a:off x="2623" y="1750"/>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38" name="Rectangle 240"/>
                <p:cNvSpPr>
                  <a:spLocks noChangeArrowheads="1"/>
                </p:cNvSpPr>
                <p:nvPr/>
              </p:nvSpPr>
              <p:spPr bwMode="auto">
                <a:xfrm>
                  <a:off x="2769" y="1781"/>
                  <a:ext cx="54" cy="11"/>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39" name="Line 241"/>
                <p:cNvSpPr>
                  <a:spLocks noChangeShapeType="1"/>
                </p:cNvSpPr>
                <p:nvPr/>
              </p:nvSpPr>
              <p:spPr bwMode="auto">
                <a:xfrm>
                  <a:off x="2769" y="1747"/>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40" name="Line 242"/>
                <p:cNvSpPr>
                  <a:spLocks noChangeShapeType="1"/>
                </p:cNvSpPr>
                <p:nvPr/>
              </p:nvSpPr>
              <p:spPr bwMode="auto">
                <a:xfrm>
                  <a:off x="2821" y="1811"/>
                  <a:ext cx="1" cy="35"/>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41" name="Arc 243"/>
                <p:cNvSpPr>
                  <a:spLocks/>
                </p:cNvSpPr>
                <p:nvPr/>
              </p:nvSpPr>
              <p:spPr bwMode="auto">
                <a:xfrm>
                  <a:off x="2359" y="173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42" name="Arc 244"/>
                <p:cNvSpPr>
                  <a:spLocks/>
                </p:cNvSpPr>
                <p:nvPr/>
              </p:nvSpPr>
              <p:spPr bwMode="auto">
                <a:xfrm>
                  <a:off x="2406"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43" name="Arc 245"/>
                <p:cNvSpPr>
                  <a:spLocks/>
                </p:cNvSpPr>
                <p:nvPr/>
              </p:nvSpPr>
              <p:spPr bwMode="auto">
                <a:xfrm>
                  <a:off x="2625" y="1729"/>
                  <a:ext cx="308"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44" name="Arc 246"/>
                <p:cNvSpPr>
                  <a:spLocks/>
                </p:cNvSpPr>
                <p:nvPr/>
              </p:nvSpPr>
              <p:spPr bwMode="auto">
                <a:xfrm>
                  <a:off x="2568" y="1724"/>
                  <a:ext cx="307" cy="130"/>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82" name="Group 247"/>
              <p:cNvGrpSpPr>
                <a:grpSpLocks/>
              </p:cNvGrpSpPr>
              <p:nvPr/>
            </p:nvGrpSpPr>
            <p:grpSpPr bwMode="auto">
              <a:xfrm>
                <a:off x="2053" y="1821"/>
                <a:ext cx="613" cy="811"/>
                <a:chOff x="2053" y="1821"/>
                <a:chExt cx="613" cy="811"/>
              </a:xfrm>
            </p:grpSpPr>
            <p:sp>
              <p:nvSpPr>
                <p:cNvPr id="15407" name="Rectangle 248"/>
                <p:cNvSpPr>
                  <a:spLocks noChangeArrowheads="1"/>
                </p:cNvSpPr>
                <p:nvPr/>
              </p:nvSpPr>
              <p:spPr bwMode="auto">
                <a:xfrm>
                  <a:off x="2463" y="182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8" name="Line 249"/>
                <p:cNvSpPr>
                  <a:spLocks noChangeShapeType="1"/>
                </p:cNvSpPr>
                <p:nvPr/>
              </p:nvSpPr>
              <p:spPr bwMode="auto">
                <a:xfrm>
                  <a:off x="2376" y="1886"/>
                  <a:ext cx="102"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09" name="Line 250"/>
                <p:cNvSpPr>
                  <a:spLocks noChangeShapeType="1"/>
                </p:cNvSpPr>
                <p:nvPr/>
              </p:nvSpPr>
              <p:spPr bwMode="auto">
                <a:xfrm flipH="1">
                  <a:off x="2497" y="1886"/>
                  <a:ext cx="99" cy="67"/>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410" name="Group 251"/>
                <p:cNvGrpSpPr>
                  <a:grpSpLocks/>
                </p:cNvGrpSpPr>
                <p:nvPr/>
              </p:nvGrpSpPr>
              <p:grpSpPr bwMode="auto">
                <a:xfrm>
                  <a:off x="2604" y="1845"/>
                  <a:ext cx="32" cy="29"/>
                  <a:chOff x="2604" y="1845"/>
                  <a:chExt cx="32" cy="29"/>
                </a:xfrm>
              </p:grpSpPr>
              <p:sp>
                <p:nvSpPr>
                  <p:cNvPr id="15428" name="Freeform 252"/>
                  <p:cNvSpPr>
                    <a:spLocks/>
                  </p:cNvSpPr>
                  <p:nvPr/>
                </p:nvSpPr>
                <p:spPr bwMode="auto">
                  <a:xfrm>
                    <a:off x="2610" y="1850"/>
                    <a:ext cx="21" cy="20"/>
                  </a:xfrm>
                  <a:custGeom>
                    <a:avLst/>
                    <a:gdLst>
                      <a:gd name="T0" fmla="*/ 2 w 63"/>
                      <a:gd name="T1" fmla="*/ 0 h 61"/>
                      <a:gd name="T2" fmla="*/ 0 w 63"/>
                      <a:gd name="T3" fmla="*/ 7 h 61"/>
                      <a:gd name="T4" fmla="*/ 7 w 63"/>
                      <a:gd name="T5" fmla="*/ 7 h 61"/>
                      <a:gd name="T6" fmla="*/ 5 w 63"/>
                      <a:gd name="T7" fmla="*/ 0 h 61"/>
                      <a:gd name="T8" fmla="*/ 2 w 63"/>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1">
                        <a:moveTo>
                          <a:pt x="16" y="0"/>
                        </a:moveTo>
                        <a:lnTo>
                          <a:pt x="0" y="61"/>
                        </a:lnTo>
                        <a:lnTo>
                          <a:pt x="63" y="61"/>
                        </a:lnTo>
                        <a:lnTo>
                          <a:pt x="46"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429" name="Freeform 253"/>
                  <p:cNvSpPr>
                    <a:spLocks/>
                  </p:cNvSpPr>
                  <p:nvPr/>
                </p:nvSpPr>
                <p:spPr bwMode="auto">
                  <a:xfrm>
                    <a:off x="2604" y="1845"/>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4" y="0"/>
                        </a:lnTo>
                        <a:lnTo>
                          <a:pt x="26" y="0"/>
                        </a:lnTo>
                        <a:lnTo>
                          <a:pt x="43" y="25"/>
                        </a:lnTo>
                        <a:lnTo>
                          <a:pt x="56" y="25"/>
                        </a:lnTo>
                        <a:lnTo>
                          <a:pt x="66" y="62"/>
                        </a:lnTo>
                        <a:lnTo>
                          <a:pt x="32" y="62"/>
                        </a:lnTo>
                        <a:lnTo>
                          <a:pt x="43" y="25"/>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11" name="Group 254"/>
                <p:cNvGrpSpPr>
                  <a:grpSpLocks/>
                </p:cNvGrpSpPr>
                <p:nvPr/>
              </p:nvGrpSpPr>
              <p:grpSpPr bwMode="auto">
                <a:xfrm>
                  <a:off x="2549" y="1845"/>
                  <a:ext cx="33" cy="29"/>
                  <a:chOff x="2549" y="1845"/>
                  <a:chExt cx="33" cy="29"/>
                </a:xfrm>
              </p:grpSpPr>
              <p:sp>
                <p:nvSpPr>
                  <p:cNvPr id="15426" name="Freeform 255"/>
                  <p:cNvSpPr>
                    <a:spLocks/>
                  </p:cNvSpPr>
                  <p:nvPr/>
                </p:nvSpPr>
                <p:spPr bwMode="auto">
                  <a:xfrm>
                    <a:off x="2554" y="1850"/>
                    <a:ext cx="22" cy="20"/>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27" name="Freeform 256"/>
                  <p:cNvSpPr>
                    <a:spLocks/>
                  </p:cNvSpPr>
                  <p:nvPr/>
                </p:nvSpPr>
                <p:spPr bwMode="auto">
                  <a:xfrm>
                    <a:off x="2549" y="1845"/>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5"/>
                        </a:lnTo>
                        <a:lnTo>
                          <a:pt x="57" y="25"/>
                        </a:lnTo>
                        <a:lnTo>
                          <a:pt x="66" y="62"/>
                        </a:lnTo>
                        <a:lnTo>
                          <a:pt x="33" y="62"/>
                        </a:lnTo>
                        <a:lnTo>
                          <a:pt x="46" y="25"/>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12" name="Group 257"/>
                <p:cNvGrpSpPr>
                  <a:grpSpLocks/>
                </p:cNvGrpSpPr>
                <p:nvPr/>
              </p:nvGrpSpPr>
              <p:grpSpPr bwMode="auto">
                <a:xfrm>
                  <a:off x="2388" y="1847"/>
                  <a:ext cx="32" cy="28"/>
                  <a:chOff x="2388" y="1847"/>
                  <a:chExt cx="32" cy="28"/>
                </a:xfrm>
              </p:grpSpPr>
              <p:sp>
                <p:nvSpPr>
                  <p:cNvPr id="15424" name="Freeform 258"/>
                  <p:cNvSpPr>
                    <a:spLocks/>
                  </p:cNvSpPr>
                  <p:nvPr/>
                </p:nvSpPr>
                <p:spPr bwMode="auto">
                  <a:xfrm>
                    <a:off x="2393" y="1851"/>
                    <a:ext cx="22" cy="21"/>
                  </a:xfrm>
                  <a:custGeom>
                    <a:avLst/>
                    <a:gdLst>
                      <a:gd name="T0" fmla="*/ 2 w 64"/>
                      <a:gd name="T1" fmla="*/ 0 h 63"/>
                      <a:gd name="T2" fmla="*/ 0 w 64"/>
                      <a:gd name="T3" fmla="*/ 7 h 63"/>
                      <a:gd name="T4" fmla="*/ 8 w 64"/>
                      <a:gd name="T5" fmla="*/ 7 h 63"/>
                      <a:gd name="T6" fmla="*/ 6 w 64"/>
                      <a:gd name="T7" fmla="*/ 0 h 63"/>
                      <a:gd name="T8" fmla="*/ 2 w 6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3">
                        <a:moveTo>
                          <a:pt x="18" y="0"/>
                        </a:moveTo>
                        <a:lnTo>
                          <a:pt x="0" y="63"/>
                        </a:lnTo>
                        <a:lnTo>
                          <a:pt x="64"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25" name="Freeform 259"/>
                  <p:cNvSpPr>
                    <a:spLocks/>
                  </p:cNvSpPr>
                  <p:nvPr/>
                </p:nvSpPr>
                <p:spPr bwMode="auto">
                  <a:xfrm>
                    <a:off x="2388" y="1847"/>
                    <a:ext cx="32" cy="28"/>
                  </a:xfrm>
                  <a:custGeom>
                    <a:avLst/>
                    <a:gdLst>
                      <a:gd name="T0" fmla="*/ 3 w 97"/>
                      <a:gd name="T1" fmla="*/ 0 h 86"/>
                      <a:gd name="T2" fmla="*/ 0 w 97"/>
                      <a:gd name="T3" fmla="*/ 9 h 86"/>
                      <a:gd name="T4" fmla="*/ 11 w 97"/>
                      <a:gd name="T5" fmla="*/ 9 h 86"/>
                      <a:gd name="T6" fmla="*/ 8 w 97"/>
                      <a:gd name="T7" fmla="*/ 0 h 86"/>
                      <a:gd name="T8" fmla="*/ 3 w 97"/>
                      <a:gd name="T9" fmla="*/ 0 h 86"/>
                      <a:gd name="T10" fmla="*/ 5 w 97"/>
                      <a:gd name="T11" fmla="*/ 3 h 86"/>
                      <a:gd name="T12" fmla="*/ 6 w 97"/>
                      <a:gd name="T13" fmla="*/ 3 h 86"/>
                      <a:gd name="T14" fmla="*/ 7 w 97"/>
                      <a:gd name="T15" fmla="*/ 7 h 86"/>
                      <a:gd name="T16" fmla="*/ 4 w 97"/>
                      <a:gd name="T17" fmla="*/ 7 h 86"/>
                      <a:gd name="T18" fmla="*/ 5 w 97"/>
                      <a:gd name="T19" fmla="*/ 3 h 86"/>
                      <a:gd name="T20" fmla="*/ 3 w 9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86">
                        <a:moveTo>
                          <a:pt x="25" y="0"/>
                        </a:moveTo>
                        <a:lnTo>
                          <a:pt x="0" y="86"/>
                        </a:lnTo>
                        <a:lnTo>
                          <a:pt x="97" y="86"/>
                        </a:lnTo>
                        <a:lnTo>
                          <a:pt x="74" y="0"/>
                        </a:lnTo>
                        <a:lnTo>
                          <a:pt x="25" y="0"/>
                        </a:lnTo>
                        <a:lnTo>
                          <a:pt x="44" y="24"/>
                        </a:lnTo>
                        <a:lnTo>
                          <a:pt x="55" y="24"/>
                        </a:lnTo>
                        <a:lnTo>
                          <a:pt x="65" y="61"/>
                        </a:lnTo>
                        <a:lnTo>
                          <a:pt x="32" y="61"/>
                        </a:lnTo>
                        <a:lnTo>
                          <a:pt x="44"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413" name="Group 260"/>
                <p:cNvGrpSpPr>
                  <a:grpSpLocks/>
                </p:cNvGrpSpPr>
                <p:nvPr/>
              </p:nvGrpSpPr>
              <p:grpSpPr bwMode="auto">
                <a:xfrm>
                  <a:off x="2337" y="1847"/>
                  <a:ext cx="33" cy="28"/>
                  <a:chOff x="2337" y="1847"/>
                  <a:chExt cx="33" cy="28"/>
                </a:xfrm>
              </p:grpSpPr>
              <p:sp>
                <p:nvSpPr>
                  <p:cNvPr id="15422" name="Freeform 261"/>
                  <p:cNvSpPr>
                    <a:spLocks/>
                  </p:cNvSpPr>
                  <p:nvPr/>
                </p:nvSpPr>
                <p:spPr bwMode="auto">
                  <a:xfrm>
                    <a:off x="2343" y="1851"/>
                    <a:ext cx="21" cy="21"/>
                  </a:xfrm>
                  <a:custGeom>
                    <a:avLst/>
                    <a:gdLst>
                      <a:gd name="T0" fmla="*/ 2 w 63"/>
                      <a:gd name="T1" fmla="*/ 0 h 63"/>
                      <a:gd name="T2" fmla="*/ 0 w 63"/>
                      <a:gd name="T3" fmla="*/ 7 h 63"/>
                      <a:gd name="T4" fmla="*/ 7 w 63"/>
                      <a:gd name="T5" fmla="*/ 7 h 63"/>
                      <a:gd name="T6" fmla="*/ 5 w 63"/>
                      <a:gd name="T7" fmla="*/ 0 h 63"/>
                      <a:gd name="T8" fmla="*/ 2 w 63"/>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8" y="0"/>
                        </a:moveTo>
                        <a:lnTo>
                          <a:pt x="0" y="63"/>
                        </a:lnTo>
                        <a:lnTo>
                          <a:pt x="63" y="63"/>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23" name="Freeform 262"/>
                  <p:cNvSpPr>
                    <a:spLocks/>
                  </p:cNvSpPr>
                  <p:nvPr/>
                </p:nvSpPr>
                <p:spPr bwMode="auto">
                  <a:xfrm>
                    <a:off x="2337" y="1847"/>
                    <a:ext cx="33" cy="28"/>
                  </a:xfrm>
                  <a:custGeom>
                    <a:avLst/>
                    <a:gdLst>
                      <a:gd name="T0" fmla="*/ 3 w 98"/>
                      <a:gd name="T1" fmla="*/ 0 h 86"/>
                      <a:gd name="T2" fmla="*/ 0 w 98"/>
                      <a:gd name="T3" fmla="*/ 9 h 86"/>
                      <a:gd name="T4" fmla="*/ 11 w 98"/>
                      <a:gd name="T5" fmla="*/ 9 h 86"/>
                      <a:gd name="T6" fmla="*/ 8 w 98"/>
                      <a:gd name="T7" fmla="*/ 0 h 86"/>
                      <a:gd name="T8" fmla="*/ 3 w 98"/>
                      <a:gd name="T9" fmla="*/ 0 h 86"/>
                      <a:gd name="T10" fmla="*/ 5 w 98"/>
                      <a:gd name="T11" fmla="*/ 3 h 86"/>
                      <a:gd name="T12" fmla="*/ 6 w 98"/>
                      <a:gd name="T13" fmla="*/ 3 h 86"/>
                      <a:gd name="T14" fmla="*/ 7 w 98"/>
                      <a:gd name="T15" fmla="*/ 7 h 86"/>
                      <a:gd name="T16" fmla="*/ 4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6" y="0"/>
                        </a:moveTo>
                        <a:lnTo>
                          <a:pt x="0" y="86"/>
                        </a:lnTo>
                        <a:lnTo>
                          <a:pt x="98" y="86"/>
                        </a:lnTo>
                        <a:lnTo>
                          <a:pt x="75" y="0"/>
                        </a:lnTo>
                        <a:lnTo>
                          <a:pt x="26" y="0"/>
                        </a:lnTo>
                        <a:lnTo>
                          <a:pt x="45" y="24"/>
                        </a:lnTo>
                        <a:lnTo>
                          <a:pt x="56" y="24"/>
                        </a:lnTo>
                        <a:lnTo>
                          <a:pt x="66" y="61"/>
                        </a:lnTo>
                        <a:lnTo>
                          <a:pt x="32" y="61"/>
                        </a:lnTo>
                        <a:lnTo>
                          <a:pt x="45" y="24"/>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414" name="Rectangle 263"/>
                <p:cNvSpPr>
                  <a:spLocks noChangeArrowheads="1"/>
                </p:cNvSpPr>
                <p:nvPr/>
              </p:nvSpPr>
              <p:spPr bwMode="auto">
                <a:xfrm>
                  <a:off x="2317" y="1872"/>
                  <a:ext cx="349" cy="27"/>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5" name="Rectangle 264"/>
                <p:cNvSpPr>
                  <a:spLocks noChangeArrowheads="1"/>
                </p:cNvSpPr>
                <p:nvPr/>
              </p:nvSpPr>
              <p:spPr bwMode="auto">
                <a:xfrm>
                  <a:off x="2464" y="190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6" name="Line 265"/>
                <p:cNvSpPr>
                  <a:spLocks noChangeShapeType="1"/>
                </p:cNvSpPr>
                <p:nvPr/>
              </p:nvSpPr>
              <p:spPr bwMode="auto">
                <a:xfrm>
                  <a:off x="2464" y="1868"/>
                  <a:ext cx="55"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17" name="Line 266"/>
                <p:cNvSpPr>
                  <a:spLocks noChangeShapeType="1"/>
                </p:cNvSpPr>
                <p:nvPr/>
              </p:nvSpPr>
              <p:spPr bwMode="auto">
                <a:xfrm>
                  <a:off x="2516" y="193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18" name="Arc 267"/>
                <p:cNvSpPr>
                  <a:spLocks/>
                </p:cNvSpPr>
                <p:nvPr/>
              </p:nvSpPr>
              <p:spPr bwMode="auto">
                <a:xfrm>
                  <a:off x="2053" y="1852"/>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19" name="Arc 268"/>
                <p:cNvSpPr>
                  <a:spLocks/>
                </p:cNvSpPr>
                <p:nvPr/>
              </p:nvSpPr>
              <p:spPr bwMode="auto">
                <a:xfrm>
                  <a:off x="2100" y="1851"/>
                  <a:ext cx="307"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20" name="Arc 269"/>
                <p:cNvSpPr>
                  <a:spLocks/>
                </p:cNvSpPr>
                <p:nvPr/>
              </p:nvSpPr>
              <p:spPr bwMode="auto">
                <a:xfrm>
                  <a:off x="2319" y="1851"/>
                  <a:ext cx="308" cy="131"/>
                </a:xfrm>
                <a:custGeom>
                  <a:avLst/>
                  <a:gdLst>
                    <a:gd name="T0" fmla="*/ 4 w 21670"/>
                    <a:gd name="T1" fmla="*/ 0 h 21600"/>
                    <a:gd name="T2" fmla="*/ 0 w 21670"/>
                    <a:gd name="T3" fmla="*/ 1 h 21600"/>
                    <a:gd name="T4" fmla="*/ 0 w 21670"/>
                    <a:gd name="T5" fmla="*/ 0 h 21600"/>
                    <a:gd name="T6" fmla="*/ 0 60000 65536"/>
                    <a:gd name="T7" fmla="*/ 0 60000 65536"/>
                    <a:gd name="T8" fmla="*/ 0 60000 65536"/>
                  </a:gdLst>
                  <a:ahLst/>
                  <a:cxnLst>
                    <a:cxn ang="T6">
                      <a:pos x="T0" y="T1"/>
                    </a:cxn>
                    <a:cxn ang="T7">
                      <a:pos x="T2" y="T3"/>
                    </a:cxn>
                    <a:cxn ang="T8">
                      <a:pos x="T4" y="T5"/>
                    </a:cxn>
                  </a:cxnLst>
                  <a:rect l="0" t="0" r="r" b="b"/>
                  <a:pathLst>
                    <a:path w="21670" h="21600" fill="none" extrusionOk="0">
                      <a:moveTo>
                        <a:pt x="21670" y="0"/>
                      </a:moveTo>
                      <a:cubicBezTo>
                        <a:pt x="21670" y="11929"/>
                        <a:pt x="11999" y="21600"/>
                        <a:pt x="70" y="21600"/>
                      </a:cubicBezTo>
                      <a:cubicBezTo>
                        <a:pt x="46" y="21600"/>
                        <a:pt x="23" y="21599"/>
                        <a:pt x="0" y="21599"/>
                      </a:cubicBezTo>
                    </a:path>
                    <a:path w="21670" h="21600" stroke="0" extrusionOk="0">
                      <a:moveTo>
                        <a:pt x="21670" y="0"/>
                      </a:moveTo>
                      <a:cubicBezTo>
                        <a:pt x="21670" y="11929"/>
                        <a:pt x="11999" y="21600"/>
                        <a:pt x="70" y="21600"/>
                      </a:cubicBezTo>
                      <a:cubicBezTo>
                        <a:pt x="46" y="21600"/>
                        <a:pt x="23" y="21599"/>
                        <a:pt x="0" y="21599"/>
                      </a:cubicBezTo>
                      <a:lnTo>
                        <a:pt x="70" y="0"/>
                      </a:lnTo>
                      <a:lnTo>
                        <a:pt x="2167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21" name="Arc 270"/>
                <p:cNvSpPr>
                  <a:spLocks/>
                </p:cNvSpPr>
                <p:nvPr/>
              </p:nvSpPr>
              <p:spPr bwMode="auto">
                <a:xfrm>
                  <a:off x="2263" y="1845"/>
                  <a:ext cx="308" cy="131"/>
                </a:xfrm>
                <a:custGeom>
                  <a:avLst/>
                  <a:gdLst>
                    <a:gd name="T0" fmla="*/ 4 w 21671"/>
                    <a:gd name="T1" fmla="*/ 0 h 21765"/>
                    <a:gd name="T2" fmla="*/ 0 w 21671"/>
                    <a:gd name="T3" fmla="*/ 1 h 21765"/>
                    <a:gd name="T4" fmla="*/ 0 w 21671"/>
                    <a:gd name="T5" fmla="*/ 0 h 21765"/>
                    <a:gd name="T6" fmla="*/ 0 60000 65536"/>
                    <a:gd name="T7" fmla="*/ 0 60000 65536"/>
                    <a:gd name="T8" fmla="*/ 0 60000 65536"/>
                  </a:gdLst>
                  <a:ahLst/>
                  <a:cxnLst>
                    <a:cxn ang="T6">
                      <a:pos x="T0" y="T1"/>
                    </a:cxn>
                    <a:cxn ang="T7">
                      <a:pos x="T2" y="T3"/>
                    </a:cxn>
                    <a:cxn ang="T8">
                      <a:pos x="T4" y="T5"/>
                    </a:cxn>
                  </a:cxnLst>
                  <a:rect l="0" t="0" r="r" b="b"/>
                  <a:pathLst>
                    <a:path w="21671" h="21765" fill="none" extrusionOk="0">
                      <a:moveTo>
                        <a:pt x="21670" y="-1"/>
                      </a:moveTo>
                      <a:cubicBezTo>
                        <a:pt x="21670" y="54"/>
                        <a:pt x="21671" y="109"/>
                        <a:pt x="21671" y="165"/>
                      </a:cubicBezTo>
                      <a:cubicBezTo>
                        <a:pt x="21671" y="12094"/>
                        <a:pt x="12000" y="21765"/>
                        <a:pt x="71" y="21765"/>
                      </a:cubicBezTo>
                      <a:cubicBezTo>
                        <a:pt x="47" y="21765"/>
                        <a:pt x="23" y="21764"/>
                        <a:pt x="0" y="21764"/>
                      </a:cubicBezTo>
                    </a:path>
                    <a:path w="21671" h="21765" stroke="0" extrusionOk="0">
                      <a:moveTo>
                        <a:pt x="21670" y="-1"/>
                      </a:moveTo>
                      <a:cubicBezTo>
                        <a:pt x="21670" y="54"/>
                        <a:pt x="21671" y="109"/>
                        <a:pt x="21671" y="165"/>
                      </a:cubicBezTo>
                      <a:cubicBezTo>
                        <a:pt x="21671" y="12094"/>
                        <a:pt x="12000" y="21765"/>
                        <a:pt x="71" y="21765"/>
                      </a:cubicBezTo>
                      <a:cubicBezTo>
                        <a:pt x="47" y="21765"/>
                        <a:pt x="23" y="21764"/>
                        <a:pt x="0" y="21764"/>
                      </a:cubicBezTo>
                      <a:lnTo>
                        <a:pt x="71" y="165"/>
                      </a:lnTo>
                      <a:lnTo>
                        <a:pt x="21670"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83" name="Group 271"/>
              <p:cNvGrpSpPr>
                <a:grpSpLocks/>
              </p:cNvGrpSpPr>
              <p:nvPr/>
            </p:nvGrpSpPr>
            <p:grpSpPr bwMode="auto">
              <a:xfrm>
                <a:off x="1746" y="1941"/>
                <a:ext cx="613" cy="811"/>
                <a:chOff x="1746" y="1941"/>
                <a:chExt cx="613" cy="811"/>
              </a:xfrm>
            </p:grpSpPr>
            <p:sp>
              <p:nvSpPr>
                <p:cNvPr id="15384" name="Rectangle 272"/>
                <p:cNvSpPr>
                  <a:spLocks noChangeArrowheads="1"/>
                </p:cNvSpPr>
                <p:nvPr/>
              </p:nvSpPr>
              <p:spPr bwMode="auto">
                <a:xfrm>
                  <a:off x="2156" y="1941"/>
                  <a:ext cx="56" cy="811"/>
                </a:xfrm>
                <a:prstGeom prst="rect">
                  <a:avLst/>
                </a:prstGeom>
                <a:solidFill>
                  <a:srgbClr val="AD6900"/>
                </a:solidFill>
                <a:ln w="4763">
                  <a:solidFill>
                    <a:srgbClr val="7144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5" name="Line 273"/>
                <p:cNvSpPr>
                  <a:spLocks noChangeShapeType="1"/>
                </p:cNvSpPr>
                <p:nvPr/>
              </p:nvSpPr>
              <p:spPr bwMode="auto">
                <a:xfrm>
                  <a:off x="2068" y="2007"/>
                  <a:ext cx="103" cy="69"/>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6" name="Line 274"/>
                <p:cNvSpPr>
                  <a:spLocks noChangeShapeType="1"/>
                </p:cNvSpPr>
                <p:nvPr/>
              </p:nvSpPr>
              <p:spPr bwMode="auto">
                <a:xfrm flipH="1">
                  <a:off x="2190" y="2006"/>
                  <a:ext cx="102" cy="68"/>
                </a:xfrm>
                <a:prstGeom prst="line">
                  <a:avLst/>
                </a:prstGeom>
                <a:noFill/>
                <a:ln w="9525">
                  <a:solidFill>
                    <a:srgbClr val="AD69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87" name="Group 275"/>
                <p:cNvGrpSpPr>
                  <a:grpSpLocks/>
                </p:cNvGrpSpPr>
                <p:nvPr/>
              </p:nvGrpSpPr>
              <p:grpSpPr bwMode="auto">
                <a:xfrm>
                  <a:off x="2297" y="1965"/>
                  <a:ext cx="33" cy="29"/>
                  <a:chOff x="2297" y="1965"/>
                  <a:chExt cx="33" cy="29"/>
                </a:xfrm>
              </p:grpSpPr>
              <p:sp>
                <p:nvSpPr>
                  <p:cNvPr id="15405" name="Freeform 276"/>
                  <p:cNvSpPr>
                    <a:spLocks/>
                  </p:cNvSpPr>
                  <p:nvPr/>
                </p:nvSpPr>
                <p:spPr bwMode="auto">
                  <a:xfrm>
                    <a:off x="2302" y="1969"/>
                    <a:ext cx="22" cy="21"/>
                  </a:xfrm>
                  <a:custGeom>
                    <a:avLst/>
                    <a:gdLst>
                      <a:gd name="T0" fmla="*/ 2 w 65"/>
                      <a:gd name="T1" fmla="*/ 0 h 61"/>
                      <a:gd name="T2" fmla="*/ 0 w 65"/>
                      <a:gd name="T3" fmla="*/ 7 h 61"/>
                      <a:gd name="T4" fmla="*/ 7 w 65"/>
                      <a:gd name="T5" fmla="*/ 7 h 61"/>
                      <a:gd name="T6" fmla="*/ 5 w 65"/>
                      <a:gd name="T7" fmla="*/ 0 h 61"/>
                      <a:gd name="T8" fmla="*/ 2 w 65"/>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1">
                        <a:moveTo>
                          <a:pt x="18" y="0"/>
                        </a:moveTo>
                        <a:lnTo>
                          <a:pt x="0" y="61"/>
                        </a:lnTo>
                        <a:lnTo>
                          <a:pt x="65" y="61"/>
                        </a:lnTo>
                        <a:lnTo>
                          <a:pt x="47"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06" name="Freeform 277"/>
                  <p:cNvSpPr>
                    <a:spLocks/>
                  </p:cNvSpPr>
                  <p:nvPr/>
                </p:nvSpPr>
                <p:spPr bwMode="auto">
                  <a:xfrm>
                    <a:off x="2297" y="1965"/>
                    <a:ext cx="33" cy="29"/>
                  </a:xfrm>
                  <a:custGeom>
                    <a:avLst/>
                    <a:gdLst>
                      <a:gd name="T0" fmla="*/ 3 w 99"/>
                      <a:gd name="T1" fmla="*/ 0 h 87"/>
                      <a:gd name="T2" fmla="*/ 0 w 99"/>
                      <a:gd name="T3" fmla="*/ 10 h 87"/>
                      <a:gd name="T4" fmla="*/ 11 w 99"/>
                      <a:gd name="T5" fmla="*/ 10 h 87"/>
                      <a:gd name="T6" fmla="*/ 8 w 99"/>
                      <a:gd name="T7" fmla="*/ 0 h 87"/>
                      <a:gd name="T8" fmla="*/ 3 w 99"/>
                      <a:gd name="T9" fmla="*/ 0 h 87"/>
                      <a:gd name="T10" fmla="*/ 5 w 99"/>
                      <a:gd name="T11" fmla="*/ 3 h 87"/>
                      <a:gd name="T12" fmla="*/ 6 w 99"/>
                      <a:gd name="T13" fmla="*/ 3 h 87"/>
                      <a:gd name="T14" fmla="*/ 7 w 99"/>
                      <a:gd name="T15" fmla="*/ 7 h 87"/>
                      <a:gd name="T16" fmla="*/ 4 w 99"/>
                      <a:gd name="T17" fmla="*/ 7 h 87"/>
                      <a:gd name="T18" fmla="*/ 5 w 99"/>
                      <a:gd name="T19" fmla="*/ 3 h 87"/>
                      <a:gd name="T20" fmla="*/ 3 w 99"/>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7">
                        <a:moveTo>
                          <a:pt x="26" y="0"/>
                        </a:moveTo>
                        <a:lnTo>
                          <a:pt x="0" y="87"/>
                        </a:lnTo>
                        <a:lnTo>
                          <a:pt x="99" y="87"/>
                        </a:lnTo>
                        <a:lnTo>
                          <a:pt x="75" y="0"/>
                        </a:lnTo>
                        <a:lnTo>
                          <a:pt x="26" y="0"/>
                        </a:lnTo>
                        <a:lnTo>
                          <a:pt x="44" y="26"/>
                        </a:lnTo>
                        <a:lnTo>
                          <a:pt x="56" y="26"/>
                        </a:lnTo>
                        <a:lnTo>
                          <a:pt x="65" y="62"/>
                        </a:lnTo>
                        <a:lnTo>
                          <a:pt x="33" y="62"/>
                        </a:lnTo>
                        <a:lnTo>
                          <a:pt x="44" y="26"/>
                        </a:lnTo>
                        <a:lnTo>
                          <a:pt x="2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388" name="Group 278"/>
                <p:cNvGrpSpPr>
                  <a:grpSpLocks/>
                </p:cNvGrpSpPr>
                <p:nvPr/>
              </p:nvGrpSpPr>
              <p:grpSpPr bwMode="auto">
                <a:xfrm>
                  <a:off x="2242" y="1965"/>
                  <a:ext cx="33" cy="29"/>
                  <a:chOff x="2242" y="1965"/>
                  <a:chExt cx="33" cy="29"/>
                </a:xfrm>
              </p:grpSpPr>
              <p:sp>
                <p:nvSpPr>
                  <p:cNvPr id="15403" name="Freeform 279"/>
                  <p:cNvSpPr>
                    <a:spLocks/>
                  </p:cNvSpPr>
                  <p:nvPr/>
                </p:nvSpPr>
                <p:spPr bwMode="auto">
                  <a:xfrm>
                    <a:off x="2247" y="1969"/>
                    <a:ext cx="22" cy="21"/>
                  </a:xfrm>
                  <a:custGeom>
                    <a:avLst/>
                    <a:gdLst>
                      <a:gd name="T0" fmla="*/ 2 w 64"/>
                      <a:gd name="T1" fmla="*/ 0 h 61"/>
                      <a:gd name="T2" fmla="*/ 0 w 64"/>
                      <a:gd name="T3" fmla="*/ 7 h 61"/>
                      <a:gd name="T4" fmla="*/ 8 w 64"/>
                      <a:gd name="T5" fmla="*/ 7 h 61"/>
                      <a:gd name="T6" fmla="*/ 6 w 64"/>
                      <a:gd name="T7" fmla="*/ 0 h 61"/>
                      <a:gd name="T8" fmla="*/ 2 w 64"/>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1">
                        <a:moveTo>
                          <a:pt x="18" y="0"/>
                        </a:moveTo>
                        <a:lnTo>
                          <a:pt x="0" y="61"/>
                        </a:lnTo>
                        <a:lnTo>
                          <a:pt x="64" y="61"/>
                        </a:lnTo>
                        <a:lnTo>
                          <a:pt x="46" y="0"/>
                        </a:lnTo>
                        <a:lnTo>
                          <a:pt x="18" y="0"/>
                        </a:lnTo>
                        <a:close/>
                      </a:path>
                    </a:pathLst>
                  </a:custGeom>
                  <a:solidFill>
                    <a:srgbClr val="919191"/>
                  </a:solidFill>
                  <a:ln w="4763">
                    <a:solidFill>
                      <a:srgbClr val="919191"/>
                    </a:solidFill>
                    <a:prstDash val="solid"/>
                    <a:round/>
                    <a:headEnd/>
                    <a:tailEnd/>
                  </a:ln>
                </p:spPr>
                <p:txBody>
                  <a:bodyPr/>
                  <a:lstStyle/>
                  <a:p>
                    <a:endParaRPr lang="en-US"/>
                  </a:p>
                </p:txBody>
              </p:sp>
              <p:sp>
                <p:nvSpPr>
                  <p:cNvPr id="15404" name="Freeform 280"/>
                  <p:cNvSpPr>
                    <a:spLocks/>
                  </p:cNvSpPr>
                  <p:nvPr/>
                </p:nvSpPr>
                <p:spPr bwMode="auto">
                  <a:xfrm>
                    <a:off x="2242" y="1965"/>
                    <a:ext cx="33" cy="29"/>
                  </a:xfrm>
                  <a:custGeom>
                    <a:avLst/>
                    <a:gdLst>
                      <a:gd name="T0" fmla="*/ 3 w 98"/>
                      <a:gd name="T1" fmla="*/ 0 h 87"/>
                      <a:gd name="T2" fmla="*/ 0 w 98"/>
                      <a:gd name="T3" fmla="*/ 10 h 87"/>
                      <a:gd name="T4" fmla="*/ 11 w 98"/>
                      <a:gd name="T5" fmla="*/ 10 h 87"/>
                      <a:gd name="T6" fmla="*/ 8 w 98"/>
                      <a:gd name="T7" fmla="*/ 0 h 87"/>
                      <a:gd name="T8" fmla="*/ 3 w 98"/>
                      <a:gd name="T9" fmla="*/ 0 h 87"/>
                      <a:gd name="T10" fmla="*/ 5 w 98"/>
                      <a:gd name="T11" fmla="*/ 3 h 87"/>
                      <a:gd name="T12" fmla="*/ 6 w 98"/>
                      <a:gd name="T13" fmla="*/ 3 h 87"/>
                      <a:gd name="T14" fmla="*/ 7 w 98"/>
                      <a:gd name="T15" fmla="*/ 7 h 87"/>
                      <a:gd name="T16" fmla="*/ 4 w 98"/>
                      <a:gd name="T17" fmla="*/ 7 h 87"/>
                      <a:gd name="T18" fmla="*/ 5 w 98"/>
                      <a:gd name="T19" fmla="*/ 3 h 87"/>
                      <a:gd name="T20" fmla="*/ 3 w 98"/>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7">
                        <a:moveTo>
                          <a:pt x="25" y="0"/>
                        </a:moveTo>
                        <a:lnTo>
                          <a:pt x="0" y="87"/>
                        </a:lnTo>
                        <a:lnTo>
                          <a:pt x="98" y="87"/>
                        </a:lnTo>
                        <a:lnTo>
                          <a:pt x="74" y="0"/>
                        </a:lnTo>
                        <a:lnTo>
                          <a:pt x="25" y="0"/>
                        </a:lnTo>
                        <a:lnTo>
                          <a:pt x="43" y="26"/>
                        </a:lnTo>
                        <a:lnTo>
                          <a:pt x="55" y="26"/>
                        </a:lnTo>
                        <a:lnTo>
                          <a:pt x="65" y="62"/>
                        </a:lnTo>
                        <a:lnTo>
                          <a:pt x="33" y="62"/>
                        </a:lnTo>
                        <a:lnTo>
                          <a:pt x="43" y="26"/>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389" name="Group 281"/>
                <p:cNvGrpSpPr>
                  <a:grpSpLocks/>
                </p:cNvGrpSpPr>
                <p:nvPr/>
              </p:nvGrpSpPr>
              <p:grpSpPr bwMode="auto">
                <a:xfrm>
                  <a:off x="2080" y="1967"/>
                  <a:ext cx="33" cy="29"/>
                  <a:chOff x="2080" y="1967"/>
                  <a:chExt cx="33" cy="29"/>
                </a:xfrm>
              </p:grpSpPr>
              <p:sp>
                <p:nvSpPr>
                  <p:cNvPr id="15401" name="Freeform 282"/>
                  <p:cNvSpPr>
                    <a:spLocks/>
                  </p:cNvSpPr>
                  <p:nvPr/>
                </p:nvSpPr>
                <p:spPr bwMode="auto">
                  <a:xfrm>
                    <a:off x="2086"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7" y="0"/>
                        </a:moveTo>
                        <a:lnTo>
                          <a:pt x="0" y="62"/>
                        </a:lnTo>
                        <a:lnTo>
                          <a:pt x="63" y="62"/>
                        </a:lnTo>
                        <a:lnTo>
                          <a:pt x="47" y="0"/>
                        </a:lnTo>
                        <a:lnTo>
                          <a:pt x="17" y="0"/>
                        </a:lnTo>
                        <a:close/>
                      </a:path>
                    </a:pathLst>
                  </a:custGeom>
                  <a:solidFill>
                    <a:srgbClr val="919191"/>
                  </a:solidFill>
                  <a:ln w="4763">
                    <a:solidFill>
                      <a:srgbClr val="919191"/>
                    </a:solidFill>
                    <a:prstDash val="solid"/>
                    <a:round/>
                    <a:headEnd/>
                    <a:tailEnd/>
                  </a:ln>
                </p:spPr>
                <p:txBody>
                  <a:bodyPr/>
                  <a:lstStyle/>
                  <a:p>
                    <a:endParaRPr lang="en-US"/>
                  </a:p>
                </p:txBody>
              </p:sp>
              <p:sp>
                <p:nvSpPr>
                  <p:cNvPr id="15402" name="Freeform 283"/>
                  <p:cNvSpPr>
                    <a:spLocks/>
                  </p:cNvSpPr>
                  <p:nvPr/>
                </p:nvSpPr>
                <p:spPr bwMode="auto">
                  <a:xfrm>
                    <a:off x="2080" y="1967"/>
                    <a:ext cx="33" cy="29"/>
                  </a:xfrm>
                  <a:custGeom>
                    <a:avLst/>
                    <a:gdLst>
                      <a:gd name="T0" fmla="*/ 3 w 99"/>
                      <a:gd name="T1" fmla="*/ 0 h 86"/>
                      <a:gd name="T2" fmla="*/ 0 w 99"/>
                      <a:gd name="T3" fmla="*/ 10 h 86"/>
                      <a:gd name="T4" fmla="*/ 11 w 99"/>
                      <a:gd name="T5" fmla="*/ 10 h 86"/>
                      <a:gd name="T6" fmla="*/ 8 w 99"/>
                      <a:gd name="T7" fmla="*/ 0 h 86"/>
                      <a:gd name="T8" fmla="*/ 3 w 99"/>
                      <a:gd name="T9" fmla="*/ 0 h 86"/>
                      <a:gd name="T10" fmla="*/ 5 w 99"/>
                      <a:gd name="T11" fmla="*/ 3 h 86"/>
                      <a:gd name="T12" fmla="*/ 6 w 99"/>
                      <a:gd name="T13" fmla="*/ 3 h 86"/>
                      <a:gd name="T14" fmla="*/ 7 w 99"/>
                      <a:gd name="T15" fmla="*/ 7 h 86"/>
                      <a:gd name="T16" fmla="*/ 4 w 99"/>
                      <a:gd name="T17" fmla="*/ 7 h 86"/>
                      <a:gd name="T18" fmla="*/ 5 w 99"/>
                      <a:gd name="T19" fmla="*/ 3 h 86"/>
                      <a:gd name="T20" fmla="*/ 3 w 9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 h="86">
                        <a:moveTo>
                          <a:pt x="27" y="0"/>
                        </a:moveTo>
                        <a:lnTo>
                          <a:pt x="0" y="86"/>
                        </a:lnTo>
                        <a:lnTo>
                          <a:pt x="99" y="86"/>
                        </a:lnTo>
                        <a:lnTo>
                          <a:pt x="76" y="0"/>
                        </a:lnTo>
                        <a:lnTo>
                          <a:pt x="27" y="0"/>
                        </a:lnTo>
                        <a:lnTo>
                          <a:pt x="46" y="24"/>
                        </a:lnTo>
                        <a:lnTo>
                          <a:pt x="57" y="24"/>
                        </a:lnTo>
                        <a:lnTo>
                          <a:pt x="66" y="61"/>
                        </a:lnTo>
                        <a:lnTo>
                          <a:pt x="34" y="61"/>
                        </a:lnTo>
                        <a:lnTo>
                          <a:pt x="46" y="24"/>
                        </a:lnTo>
                        <a:lnTo>
                          <a:pt x="2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390" name="Group 284"/>
                <p:cNvGrpSpPr>
                  <a:grpSpLocks/>
                </p:cNvGrpSpPr>
                <p:nvPr/>
              </p:nvGrpSpPr>
              <p:grpSpPr bwMode="auto">
                <a:xfrm>
                  <a:off x="2031" y="1967"/>
                  <a:ext cx="32" cy="29"/>
                  <a:chOff x="2031" y="1967"/>
                  <a:chExt cx="32" cy="29"/>
                </a:xfrm>
              </p:grpSpPr>
              <p:sp>
                <p:nvSpPr>
                  <p:cNvPr id="15399" name="Freeform 285"/>
                  <p:cNvSpPr>
                    <a:spLocks/>
                  </p:cNvSpPr>
                  <p:nvPr/>
                </p:nvSpPr>
                <p:spPr bwMode="auto">
                  <a:xfrm>
                    <a:off x="2037" y="1971"/>
                    <a:ext cx="21" cy="20"/>
                  </a:xfrm>
                  <a:custGeom>
                    <a:avLst/>
                    <a:gdLst>
                      <a:gd name="T0" fmla="*/ 2 w 63"/>
                      <a:gd name="T1" fmla="*/ 0 h 62"/>
                      <a:gd name="T2" fmla="*/ 0 w 63"/>
                      <a:gd name="T3" fmla="*/ 6 h 62"/>
                      <a:gd name="T4" fmla="*/ 7 w 63"/>
                      <a:gd name="T5" fmla="*/ 6 h 62"/>
                      <a:gd name="T6" fmla="*/ 5 w 63"/>
                      <a:gd name="T7" fmla="*/ 0 h 62"/>
                      <a:gd name="T8" fmla="*/ 2 w 63"/>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2">
                        <a:moveTo>
                          <a:pt x="16" y="0"/>
                        </a:moveTo>
                        <a:lnTo>
                          <a:pt x="0" y="62"/>
                        </a:lnTo>
                        <a:lnTo>
                          <a:pt x="63" y="62"/>
                        </a:lnTo>
                        <a:lnTo>
                          <a:pt x="45" y="0"/>
                        </a:lnTo>
                        <a:lnTo>
                          <a:pt x="16" y="0"/>
                        </a:lnTo>
                        <a:close/>
                      </a:path>
                    </a:pathLst>
                  </a:custGeom>
                  <a:solidFill>
                    <a:srgbClr val="919191"/>
                  </a:solidFill>
                  <a:ln w="4763">
                    <a:solidFill>
                      <a:srgbClr val="919191"/>
                    </a:solidFill>
                    <a:prstDash val="solid"/>
                    <a:round/>
                    <a:headEnd/>
                    <a:tailEnd/>
                  </a:ln>
                </p:spPr>
                <p:txBody>
                  <a:bodyPr/>
                  <a:lstStyle/>
                  <a:p>
                    <a:endParaRPr lang="en-US"/>
                  </a:p>
                </p:txBody>
              </p:sp>
              <p:sp>
                <p:nvSpPr>
                  <p:cNvPr id="15400" name="Freeform 286"/>
                  <p:cNvSpPr>
                    <a:spLocks/>
                  </p:cNvSpPr>
                  <p:nvPr/>
                </p:nvSpPr>
                <p:spPr bwMode="auto">
                  <a:xfrm>
                    <a:off x="2031" y="1967"/>
                    <a:ext cx="32" cy="29"/>
                  </a:xfrm>
                  <a:custGeom>
                    <a:avLst/>
                    <a:gdLst>
                      <a:gd name="T0" fmla="*/ 3 w 98"/>
                      <a:gd name="T1" fmla="*/ 0 h 86"/>
                      <a:gd name="T2" fmla="*/ 0 w 98"/>
                      <a:gd name="T3" fmla="*/ 10 h 86"/>
                      <a:gd name="T4" fmla="*/ 10 w 98"/>
                      <a:gd name="T5" fmla="*/ 10 h 86"/>
                      <a:gd name="T6" fmla="*/ 8 w 98"/>
                      <a:gd name="T7" fmla="*/ 0 h 86"/>
                      <a:gd name="T8" fmla="*/ 3 w 98"/>
                      <a:gd name="T9" fmla="*/ 0 h 86"/>
                      <a:gd name="T10" fmla="*/ 5 w 98"/>
                      <a:gd name="T11" fmla="*/ 3 h 86"/>
                      <a:gd name="T12" fmla="*/ 6 w 98"/>
                      <a:gd name="T13" fmla="*/ 3 h 86"/>
                      <a:gd name="T14" fmla="*/ 7 w 98"/>
                      <a:gd name="T15" fmla="*/ 7 h 86"/>
                      <a:gd name="T16" fmla="*/ 3 w 98"/>
                      <a:gd name="T17" fmla="*/ 7 h 86"/>
                      <a:gd name="T18" fmla="*/ 5 w 98"/>
                      <a:gd name="T19" fmla="*/ 3 h 86"/>
                      <a:gd name="T20" fmla="*/ 3 w 98"/>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86">
                        <a:moveTo>
                          <a:pt x="25" y="0"/>
                        </a:moveTo>
                        <a:lnTo>
                          <a:pt x="0" y="86"/>
                        </a:lnTo>
                        <a:lnTo>
                          <a:pt x="98" y="86"/>
                        </a:lnTo>
                        <a:lnTo>
                          <a:pt x="74" y="0"/>
                        </a:lnTo>
                        <a:lnTo>
                          <a:pt x="25" y="0"/>
                        </a:lnTo>
                        <a:lnTo>
                          <a:pt x="43" y="24"/>
                        </a:lnTo>
                        <a:lnTo>
                          <a:pt x="55" y="24"/>
                        </a:lnTo>
                        <a:lnTo>
                          <a:pt x="64" y="61"/>
                        </a:lnTo>
                        <a:lnTo>
                          <a:pt x="32" y="61"/>
                        </a:lnTo>
                        <a:lnTo>
                          <a:pt x="43" y="24"/>
                        </a:lnTo>
                        <a:lnTo>
                          <a:pt x="25"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391" name="Rectangle 287"/>
                <p:cNvSpPr>
                  <a:spLocks noChangeArrowheads="1"/>
                </p:cNvSpPr>
                <p:nvPr/>
              </p:nvSpPr>
              <p:spPr bwMode="auto">
                <a:xfrm>
                  <a:off x="2011" y="1992"/>
                  <a:ext cx="348" cy="28"/>
                </a:xfrm>
                <a:prstGeom prst="rect">
                  <a:avLst/>
                </a:prstGeom>
                <a:solidFill>
                  <a:srgbClr val="AD6900"/>
                </a:solidFill>
                <a:ln w="9525">
                  <a:solidFill>
                    <a:srgbClr val="AD69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92" name="Rectangle 288"/>
                <p:cNvSpPr>
                  <a:spLocks noChangeArrowheads="1"/>
                </p:cNvSpPr>
                <p:nvPr/>
              </p:nvSpPr>
              <p:spPr bwMode="auto">
                <a:xfrm>
                  <a:off x="2157" y="2022"/>
                  <a:ext cx="54" cy="12"/>
                </a:xfrm>
                <a:prstGeom prst="rect">
                  <a:avLst/>
                </a:prstGeom>
                <a:solidFill>
                  <a:srgbClr val="714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93" name="Line 289"/>
                <p:cNvSpPr>
                  <a:spLocks noChangeShapeType="1"/>
                </p:cNvSpPr>
                <p:nvPr/>
              </p:nvSpPr>
              <p:spPr bwMode="auto">
                <a:xfrm>
                  <a:off x="2157" y="1988"/>
                  <a:ext cx="54" cy="1"/>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4" name="Line 290"/>
                <p:cNvSpPr>
                  <a:spLocks noChangeShapeType="1"/>
                </p:cNvSpPr>
                <p:nvPr/>
              </p:nvSpPr>
              <p:spPr bwMode="auto">
                <a:xfrm>
                  <a:off x="2209" y="2053"/>
                  <a:ext cx="1" cy="34"/>
                </a:xfrm>
                <a:prstGeom prst="line">
                  <a:avLst/>
                </a:prstGeom>
                <a:noFill/>
                <a:ln w="4763">
                  <a:solidFill>
                    <a:srgbClr val="7144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5" name="Arc 291"/>
                <p:cNvSpPr>
                  <a:spLocks/>
                </p:cNvSpPr>
                <p:nvPr/>
              </p:nvSpPr>
              <p:spPr bwMode="auto">
                <a:xfrm>
                  <a:off x="1746" y="1971"/>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6" name="Arc 292"/>
                <p:cNvSpPr>
                  <a:spLocks/>
                </p:cNvSpPr>
                <p:nvPr/>
              </p:nvSpPr>
              <p:spPr bwMode="auto">
                <a:xfrm>
                  <a:off x="1793" y="1970"/>
                  <a:ext cx="307" cy="131"/>
                </a:xfrm>
                <a:custGeom>
                  <a:avLst/>
                  <a:gdLst>
                    <a:gd name="T0" fmla="*/ 4 w 21600"/>
                    <a:gd name="T1" fmla="*/ 0 h 21765"/>
                    <a:gd name="T2" fmla="*/ 0 w 21600"/>
                    <a:gd name="T3" fmla="*/ 1 h 21765"/>
                    <a:gd name="T4" fmla="*/ 0 w 21600"/>
                    <a:gd name="T5" fmla="*/ 0 h 21765"/>
                    <a:gd name="T6" fmla="*/ 0 60000 65536"/>
                    <a:gd name="T7" fmla="*/ 0 60000 65536"/>
                    <a:gd name="T8" fmla="*/ 0 60000 65536"/>
                  </a:gdLst>
                  <a:ahLst/>
                  <a:cxnLst>
                    <a:cxn ang="T6">
                      <a:pos x="T0" y="T1"/>
                    </a:cxn>
                    <a:cxn ang="T7">
                      <a:pos x="T2" y="T3"/>
                    </a:cxn>
                    <a:cxn ang="T8">
                      <a:pos x="T4" y="T5"/>
                    </a:cxn>
                  </a:cxnLst>
                  <a:rect l="0" t="0" r="r" b="b"/>
                  <a:pathLst>
                    <a:path w="21600" h="21765" fill="none" extrusionOk="0">
                      <a:moveTo>
                        <a:pt x="21599" y="-1"/>
                      </a:moveTo>
                      <a:cubicBezTo>
                        <a:pt x="21599" y="54"/>
                        <a:pt x="21600" y="109"/>
                        <a:pt x="21600" y="165"/>
                      </a:cubicBezTo>
                      <a:cubicBezTo>
                        <a:pt x="21600" y="12094"/>
                        <a:pt x="11929" y="21765"/>
                        <a:pt x="0" y="21765"/>
                      </a:cubicBezTo>
                    </a:path>
                    <a:path w="21600" h="21765" stroke="0" extrusionOk="0">
                      <a:moveTo>
                        <a:pt x="21599" y="-1"/>
                      </a:moveTo>
                      <a:cubicBezTo>
                        <a:pt x="21599" y="54"/>
                        <a:pt x="21600" y="109"/>
                        <a:pt x="21600" y="165"/>
                      </a:cubicBezTo>
                      <a:cubicBezTo>
                        <a:pt x="21600" y="12094"/>
                        <a:pt x="11929" y="21765"/>
                        <a:pt x="0" y="21765"/>
                      </a:cubicBezTo>
                      <a:lnTo>
                        <a:pt x="0" y="165"/>
                      </a:lnTo>
                      <a:lnTo>
                        <a:pt x="2159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7" name="Arc 293"/>
                <p:cNvSpPr>
                  <a:spLocks/>
                </p:cNvSpPr>
                <p:nvPr/>
              </p:nvSpPr>
              <p:spPr bwMode="auto">
                <a:xfrm>
                  <a:off x="2013" y="1971"/>
                  <a:ext cx="308" cy="131"/>
                </a:xfrm>
                <a:custGeom>
                  <a:avLst/>
                  <a:gdLst>
                    <a:gd name="T0" fmla="*/ 4 w 21600"/>
                    <a:gd name="T1" fmla="*/ 0 h 21600"/>
                    <a:gd name="T2" fmla="*/ 0 w 21600"/>
                    <a:gd name="T3" fmla="*/ 1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lnTo>
                        <a:pt x="21600" y="0"/>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8" name="Arc 294"/>
                <p:cNvSpPr>
                  <a:spLocks/>
                </p:cNvSpPr>
                <p:nvPr/>
              </p:nvSpPr>
              <p:spPr bwMode="auto">
                <a:xfrm>
                  <a:off x="1956" y="1965"/>
                  <a:ext cx="307" cy="131"/>
                </a:xfrm>
                <a:custGeom>
                  <a:avLst/>
                  <a:gdLst>
                    <a:gd name="T0" fmla="*/ 4 w 21670"/>
                    <a:gd name="T1" fmla="*/ 0 h 21767"/>
                    <a:gd name="T2" fmla="*/ 0 w 21670"/>
                    <a:gd name="T3" fmla="*/ 1 h 21767"/>
                    <a:gd name="T4" fmla="*/ 0 w 21670"/>
                    <a:gd name="T5" fmla="*/ 0 h 21767"/>
                    <a:gd name="T6" fmla="*/ 0 60000 65536"/>
                    <a:gd name="T7" fmla="*/ 0 60000 65536"/>
                    <a:gd name="T8" fmla="*/ 0 60000 65536"/>
                  </a:gdLst>
                  <a:ahLst/>
                  <a:cxnLst>
                    <a:cxn ang="T6">
                      <a:pos x="T0" y="T1"/>
                    </a:cxn>
                    <a:cxn ang="T7">
                      <a:pos x="T2" y="T3"/>
                    </a:cxn>
                    <a:cxn ang="T8">
                      <a:pos x="T4" y="T5"/>
                    </a:cxn>
                  </a:cxnLst>
                  <a:rect l="0" t="0" r="r" b="b"/>
                  <a:pathLst>
                    <a:path w="21670" h="21767" fill="none" extrusionOk="0">
                      <a:moveTo>
                        <a:pt x="21669" y="-1"/>
                      </a:moveTo>
                      <a:cubicBezTo>
                        <a:pt x="21669" y="55"/>
                        <a:pt x="21670" y="111"/>
                        <a:pt x="21670" y="167"/>
                      </a:cubicBezTo>
                      <a:cubicBezTo>
                        <a:pt x="21670" y="12096"/>
                        <a:pt x="11999" y="21767"/>
                        <a:pt x="70" y="21767"/>
                      </a:cubicBezTo>
                      <a:cubicBezTo>
                        <a:pt x="46" y="21767"/>
                        <a:pt x="23" y="21766"/>
                        <a:pt x="0" y="21766"/>
                      </a:cubicBezTo>
                    </a:path>
                    <a:path w="21670" h="21767" stroke="0" extrusionOk="0">
                      <a:moveTo>
                        <a:pt x="21669" y="-1"/>
                      </a:moveTo>
                      <a:cubicBezTo>
                        <a:pt x="21669" y="55"/>
                        <a:pt x="21670" y="111"/>
                        <a:pt x="21670" y="167"/>
                      </a:cubicBezTo>
                      <a:cubicBezTo>
                        <a:pt x="21670" y="12096"/>
                        <a:pt x="11999" y="21767"/>
                        <a:pt x="70" y="21767"/>
                      </a:cubicBezTo>
                      <a:cubicBezTo>
                        <a:pt x="46" y="21767"/>
                        <a:pt x="23" y="21766"/>
                        <a:pt x="0" y="21766"/>
                      </a:cubicBezTo>
                      <a:lnTo>
                        <a:pt x="70" y="167"/>
                      </a:lnTo>
                      <a:lnTo>
                        <a:pt x="21669" y="-1"/>
                      </a:lnTo>
                      <a:close/>
                    </a:path>
                  </a:pathLst>
                </a:custGeom>
                <a:noFill/>
                <a:ln w="4763">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pic>
          <p:nvPicPr>
            <p:cNvPr id="15372" name="Picture 295" descr="telefoon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4" y="660"/>
              <a:ext cx="702"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296" descr="telefoon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 y="537"/>
              <a:ext cx="683"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297" descr="telefoon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 y="3129"/>
              <a:ext cx="671"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298" descr="telefoon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8" y="3191"/>
              <a:ext cx="713"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300" descr="stchb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512"/>
              <a:ext cx="1248"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01" descr="switchboard-opera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1617"/>
              <a:ext cx="68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8" name="Group 303"/>
            <p:cNvGrpSpPr>
              <a:grpSpLocks/>
            </p:cNvGrpSpPr>
            <p:nvPr/>
          </p:nvGrpSpPr>
          <p:grpSpPr bwMode="auto">
            <a:xfrm>
              <a:off x="1920" y="3033"/>
              <a:ext cx="1776" cy="924"/>
              <a:chOff x="271" y="978"/>
              <a:chExt cx="2382" cy="1578"/>
            </a:xfrm>
          </p:grpSpPr>
          <p:pic>
            <p:nvPicPr>
              <p:cNvPr id="15379" name="Picture 304" descr="mantelexc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 y="978"/>
                <a:ext cx="2382" cy="1578"/>
              </a:xfrm>
              <a:prstGeom prst="rect">
                <a:avLst/>
              </a:prstGeom>
              <a:noFill/>
              <a:ln w="9525">
                <a:solidFill>
                  <a:srgbClr val="F95AB7"/>
                </a:solidFill>
                <a:miter lim="800000"/>
                <a:headEnd/>
                <a:tailEnd/>
              </a:ln>
              <a:extLst>
                <a:ext uri="{909E8E84-426E-40DD-AFC4-6F175D3DCCD1}">
                  <a14:hiddenFill xmlns:a14="http://schemas.microsoft.com/office/drawing/2010/main">
                    <a:solidFill>
                      <a:srgbClr val="FFFFFF"/>
                    </a:solidFill>
                  </a14:hiddenFill>
                </a:ext>
              </a:extLst>
            </p:spPr>
          </p:pic>
          <p:sp>
            <p:nvSpPr>
              <p:cNvPr id="15380" name="Rectangle 305"/>
              <p:cNvSpPr>
                <a:spLocks noChangeArrowheads="1"/>
              </p:cNvSpPr>
              <p:nvPr/>
            </p:nvSpPr>
            <p:spPr bwMode="auto">
              <a:xfrm>
                <a:off x="288" y="990"/>
                <a:ext cx="2354" cy="1543"/>
              </a:xfrm>
              <a:prstGeom prst="rect">
                <a:avLst/>
              </a:prstGeom>
              <a:noFill/>
              <a:ln w="76200">
                <a:solidFill>
                  <a:srgbClr val="F95AB7"/>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Tree>
    <p:extLst>
      <p:ext uri="{BB962C8B-B14F-4D97-AF65-F5344CB8AC3E}">
        <p14:creationId xmlns:p14="http://schemas.microsoft.com/office/powerpoint/2010/main" val="1667287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169715"/>
                                        </p:tgtEl>
                                        <p:attrNameLst>
                                          <p:attrName>style.visibility</p:attrName>
                                        </p:attrNameLst>
                                      </p:cBhvr>
                                      <p:to>
                                        <p:strVal val="visible"/>
                                      </p:to>
                                    </p:set>
                                    <p:animEffect transition="in" filter="dissolve">
                                      <p:cBhvr>
                                        <p:cTn id="7" dur="1000"/>
                                        <p:tgtEl>
                                          <p:spTgt spid="1169715"/>
                                        </p:tgtEl>
                                      </p:cBhvr>
                                    </p:animEffect>
                                  </p:childTnLst>
                                </p:cTn>
                              </p:par>
                            </p:childTnLst>
                          </p:cTn>
                        </p:par>
                        <p:par>
                          <p:cTn id="8" fill="hold" nodeType="afterGroup">
                            <p:stCondLst>
                              <p:cond delay="1000"/>
                            </p:stCondLst>
                            <p:childTnLst>
                              <p:par>
                                <p:cTn id="9" presetID="25" presetClass="entr" presetSubtype="0" fill="hold" nodeType="afterEffect">
                                  <p:stCondLst>
                                    <p:cond delay="0"/>
                                  </p:stCondLst>
                                  <p:childTnLst>
                                    <p:set>
                                      <p:cBhvr>
                                        <p:cTn id="10" dur="1" fill="hold">
                                          <p:stCondLst>
                                            <p:cond delay="0"/>
                                          </p:stCondLst>
                                        </p:cTn>
                                        <p:tgtEl>
                                          <p:spTgt spid="1169710"/>
                                        </p:tgtEl>
                                        <p:attrNameLst>
                                          <p:attrName>style.visibility</p:attrName>
                                        </p:attrNameLst>
                                      </p:cBhvr>
                                      <p:to>
                                        <p:strVal val="visible"/>
                                      </p:to>
                                    </p:set>
                                    <p:anim calcmode="lin" valueType="num">
                                      <p:cBhvr>
                                        <p:cTn id="11" dur="500" decel="50000" fill="hold">
                                          <p:stCondLst>
                                            <p:cond delay="0"/>
                                          </p:stCondLst>
                                        </p:cTn>
                                        <p:tgtEl>
                                          <p:spTgt spid="1169710"/>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169710"/>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169710"/>
                                        </p:tgtEl>
                                        <p:attrNameLst>
                                          <p:attrName>ppt_w</p:attrName>
                                        </p:attrNameLst>
                                      </p:cBhvr>
                                      <p:tavLst>
                                        <p:tav tm="0">
                                          <p:val>
                                            <p:strVal val="#ppt_w*.05"/>
                                          </p:val>
                                        </p:tav>
                                        <p:tav tm="100000">
                                          <p:val>
                                            <p:strVal val="#ppt_w"/>
                                          </p:val>
                                        </p:tav>
                                      </p:tavLst>
                                    </p:anim>
                                    <p:anim calcmode="lin" valueType="num">
                                      <p:cBhvr>
                                        <p:cTn id="14" dur="1000" fill="hold"/>
                                        <p:tgtEl>
                                          <p:spTgt spid="1169710"/>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169710"/>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169710"/>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169710"/>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169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741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7B5CE9-2886-4EC5-8307-4F382BFD2D81}" type="slidenum">
              <a:rPr lang="en-US" altLang="en-US" smtClean="0">
                <a:solidFill>
                  <a:schemeClr val="bg1"/>
                </a:solidFill>
              </a:rPr>
              <a:pPr/>
              <a:t>117</a:t>
            </a:fld>
            <a:endParaRPr lang="en-US" altLang="en-US" smtClean="0">
              <a:solidFill>
                <a:schemeClr val="bg1"/>
              </a:solidFill>
            </a:endParaRPr>
          </a:p>
        </p:txBody>
      </p:sp>
      <p:sp>
        <p:nvSpPr>
          <p:cNvPr id="17412" name="Rectangle 12"/>
          <p:cNvSpPr>
            <a:spLocks noGrp="1" noChangeArrowheads="1"/>
          </p:cNvSpPr>
          <p:nvPr>
            <p:ph type="title"/>
          </p:nvPr>
        </p:nvSpPr>
        <p:spPr/>
        <p:txBody>
          <a:bodyPr/>
          <a:lstStyle/>
          <a:p>
            <a:pPr eaLnBrk="1" hangingPunct="1"/>
            <a:r>
              <a:rPr lang="en-US" altLang="en-US" smtClean="0"/>
              <a:t> Strowger Switching System</a:t>
            </a:r>
          </a:p>
        </p:txBody>
      </p:sp>
      <p:graphicFrame>
        <p:nvGraphicFramePr>
          <p:cNvPr id="835593" name="Object 9"/>
          <p:cNvGraphicFramePr>
            <a:graphicFrameLocks noChangeAspect="1"/>
          </p:cNvGraphicFramePr>
          <p:nvPr/>
        </p:nvGraphicFramePr>
        <p:xfrm>
          <a:off x="6162675" y="979488"/>
          <a:ext cx="3048000" cy="2246312"/>
        </p:xfrm>
        <a:graphic>
          <a:graphicData uri="http://schemas.openxmlformats.org/presentationml/2006/ole">
            <mc:AlternateContent xmlns:mc="http://schemas.openxmlformats.org/markup-compatibility/2006">
              <mc:Choice xmlns:v="urn:schemas-microsoft-com:vml" Requires="v">
                <p:oleObj spid="_x0000_s13324" name="Photo Editor Photo" r:id="rId4" imgW="2381582" imgH="2238687" progId="MSPhotoEd.3">
                  <p:embed/>
                </p:oleObj>
              </mc:Choice>
              <mc:Fallback>
                <p:oleObj name="Photo Editor Photo" r:id="rId4" imgW="2381582" imgH="223868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675" y="979488"/>
                        <a:ext cx="304800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5594" name="Object 10"/>
          <p:cNvGraphicFramePr>
            <a:graphicFrameLocks noChangeAspect="1"/>
          </p:cNvGraphicFramePr>
          <p:nvPr/>
        </p:nvGraphicFramePr>
        <p:xfrm>
          <a:off x="2646363" y="1111251"/>
          <a:ext cx="2597150" cy="2157413"/>
        </p:xfrm>
        <a:graphic>
          <a:graphicData uri="http://schemas.openxmlformats.org/presentationml/2006/ole">
            <mc:AlternateContent xmlns:mc="http://schemas.openxmlformats.org/markup-compatibility/2006">
              <mc:Choice xmlns:v="urn:schemas-microsoft-com:vml" Requires="v">
                <p:oleObj spid="_x0000_s13325" name="Bitmap Image" r:id="rId6" imgW="3285984" imgH="2133843" progId="Paint.Picture">
                  <p:embed/>
                </p:oleObj>
              </mc:Choice>
              <mc:Fallback>
                <p:oleObj name="Bitmap Image" r:id="rId6" imgW="3285984" imgH="213384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b="16763"/>
                      <a:stretch>
                        <a:fillRect/>
                      </a:stretch>
                    </p:blipFill>
                    <p:spPr bwMode="auto">
                      <a:xfrm>
                        <a:off x="2646363" y="1111251"/>
                        <a:ext cx="2597150" cy="215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35595" name="Picture 11" descr="KIEZ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1788" y="3675064"/>
            <a:ext cx="41148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559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835594"/>
                                        </p:tgtEl>
                                        <p:attrNameLst>
                                          <p:attrName>style.visibility</p:attrName>
                                        </p:attrNameLst>
                                      </p:cBhvr>
                                      <p:to>
                                        <p:strVal val="visible"/>
                                      </p:to>
                                    </p:set>
                                    <p:animEffect transition="in" filter="strips(downRight)">
                                      <p:cBhvr>
                                        <p:cTn id="7" dur="1000"/>
                                        <p:tgtEl>
                                          <p:spTgt spid="835594"/>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835593"/>
                                        </p:tgtEl>
                                        <p:attrNameLst>
                                          <p:attrName>style.visibility</p:attrName>
                                        </p:attrNameLst>
                                      </p:cBhvr>
                                      <p:to>
                                        <p:strVal val="visible"/>
                                      </p:to>
                                    </p:set>
                                    <p:animEffect transition="in" filter="strips(downRight)">
                                      <p:cBhvr>
                                        <p:cTn id="11" dur="1000"/>
                                        <p:tgtEl>
                                          <p:spTgt spid="835593"/>
                                        </p:tgtEl>
                                      </p:cBhvr>
                                    </p:animEffect>
                                  </p:childTnLst>
                                </p:cTn>
                              </p:par>
                            </p:childTnLst>
                          </p:cTn>
                        </p:par>
                        <p:par>
                          <p:cTn id="12" fill="hold" nodeType="afterGroup">
                            <p:stCondLst>
                              <p:cond delay="2000"/>
                            </p:stCondLst>
                            <p:childTnLst>
                              <p:par>
                                <p:cTn id="13" presetID="18" presetClass="entr" presetSubtype="6" fill="hold" nodeType="afterEffect">
                                  <p:stCondLst>
                                    <p:cond delay="0"/>
                                  </p:stCondLst>
                                  <p:childTnLst>
                                    <p:set>
                                      <p:cBhvr>
                                        <p:cTn id="14" dur="1" fill="hold">
                                          <p:stCondLst>
                                            <p:cond delay="0"/>
                                          </p:stCondLst>
                                        </p:cTn>
                                        <p:tgtEl>
                                          <p:spTgt spid="835595"/>
                                        </p:tgtEl>
                                        <p:attrNameLst>
                                          <p:attrName>style.visibility</p:attrName>
                                        </p:attrNameLst>
                                      </p:cBhvr>
                                      <p:to>
                                        <p:strVal val="visible"/>
                                      </p:to>
                                    </p:set>
                                    <p:animEffect transition="in" filter="strips(downRight)">
                                      <p:cBhvr>
                                        <p:cTn id="15" dur="1000"/>
                                        <p:tgtEl>
                                          <p:spTgt spid="835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945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3C6D90-4285-450E-90D7-8EBC0CFD352A}" type="slidenum">
              <a:rPr lang="en-US" altLang="en-US" smtClean="0">
                <a:solidFill>
                  <a:schemeClr val="bg1"/>
                </a:solidFill>
              </a:rPr>
              <a:pPr/>
              <a:t>118</a:t>
            </a:fld>
            <a:endParaRPr lang="en-US" altLang="en-US" smtClean="0">
              <a:solidFill>
                <a:schemeClr val="bg1"/>
              </a:solidFill>
            </a:endParaRPr>
          </a:p>
        </p:txBody>
      </p:sp>
      <p:graphicFrame>
        <p:nvGraphicFramePr>
          <p:cNvPr id="838658" name="Object 2"/>
          <p:cNvGraphicFramePr>
            <a:graphicFrameLocks noChangeAspect="1"/>
          </p:cNvGraphicFramePr>
          <p:nvPr/>
        </p:nvGraphicFramePr>
        <p:xfrm>
          <a:off x="3648075" y="1879600"/>
          <a:ext cx="4572000" cy="3917950"/>
        </p:xfrm>
        <a:graphic>
          <a:graphicData uri="http://schemas.openxmlformats.org/presentationml/2006/ole">
            <mc:AlternateContent xmlns:mc="http://schemas.openxmlformats.org/markup-compatibility/2006">
              <mc:Choice xmlns:v="urn:schemas-microsoft-com:vml" Requires="v">
                <p:oleObj spid="_x0000_s14343" name="Photo Editor Photo" r:id="rId4" imgW="3333333" imgH="2857899" progId="MSPhotoEd.3">
                  <p:embed/>
                </p:oleObj>
              </mc:Choice>
              <mc:Fallback>
                <p:oleObj name="Photo Editor Photo" r:id="rId4" imgW="3333333" imgH="285789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075" y="1879600"/>
                        <a:ext cx="457200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Rectangle 5"/>
          <p:cNvSpPr>
            <a:spLocks noGrp="1" noChangeArrowheads="1"/>
          </p:cNvSpPr>
          <p:nvPr>
            <p:ph type="title"/>
          </p:nvPr>
        </p:nvSpPr>
        <p:spPr/>
        <p:txBody>
          <a:bodyPr/>
          <a:lstStyle/>
          <a:p>
            <a:pPr eaLnBrk="1" hangingPunct="1"/>
            <a:r>
              <a:rPr lang="en-US" altLang="en-US" smtClean="0"/>
              <a:t> Crossbar Switching</a:t>
            </a:r>
          </a:p>
        </p:txBody>
      </p:sp>
      <p:sp>
        <p:nvSpPr>
          <p:cNvPr id="838660" name="Rectangle 4"/>
          <p:cNvSpPr>
            <a:spLocks noGrp="1" noChangeArrowheads="1"/>
          </p:cNvSpPr>
          <p:nvPr>
            <p:ph type="body" idx="4294967295"/>
          </p:nvPr>
        </p:nvSpPr>
        <p:spPr>
          <a:xfrm>
            <a:off x="1943100" y="793750"/>
            <a:ext cx="8040688" cy="914400"/>
          </a:xfrm>
        </p:spPr>
        <p:txBody>
          <a:bodyPr/>
          <a:lstStyle/>
          <a:p>
            <a:pPr marL="0" indent="0">
              <a:buNone/>
            </a:pPr>
            <a:r>
              <a:rPr lang="en-US" altLang="en-US" smtClean="0"/>
              <a:t>Crossbar  Switches by G. A. Betulander - designed using Common Control Concept</a:t>
            </a:r>
          </a:p>
        </p:txBody>
      </p:sp>
    </p:spTree>
    <p:extLst>
      <p:ext uri="{BB962C8B-B14F-4D97-AF65-F5344CB8AC3E}">
        <p14:creationId xmlns:p14="http://schemas.microsoft.com/office/powerpoint/2010/main" val="901288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8660">
                                            <p:txEl>
                                              <p:pRg st="0" end="0"/>
                                            </p:txEl>
                                          </p:spTgt>
                                        </p:tgtEl>
                                        <p:attrNameLst>
                                          <p:attrName>style.visibility</p:attrName>
                                        </p:attrNameLst>
                                      </p:cBhvr>
                                      <p:to>
                                        <p:strVal val="visible"/>
                                      </p:to>
                                    </p:set>
                                    <p:anim calcmode="lin" valueType="num">
                                      <p:cBhvr additive="base">
                                        <p:cTn id="7" dur="1000" fill="hold"/>
                                        <p:tgtEl>
                                          <p:spTgt spid="83866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3866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nodeType="afterEffect">
                                  <p:stCondLst>
                                    <p:cond delay="0"/>
                                  </p:stCondLst>
                                  <p:childTnLst>
                                    <p:set>
                                      <p:cBhvr>
                                        <p:cTn id="11" dur="1" fill="hold">
                                          <p:stCondLst>
                                            <p:cond delay="0"/>
                                          </p:stCondLst>
                                        </p:cTn>
                                        <p:tgtEl>
                                          <p:spTgt spid="838658"/>
                                        </p:tgtEl>
                                        <p:attrNameLst>
                                          <p:attrName>style.visibility</p:attrName>
                                        </p:attrNameLst>
                                      </p:cBhvr>
                                      <p:to>
                                        <p:strVal val="visible"/>
                                      </p:to>
                                    </p:set>
                                    <p:anim calcmode="lin" valueType="num">
                                      <p:cBhvr additive="base">
                                        <p:cTn id="12" dur="1000" fill="hold"/>
                                        <p:tgtEl>
                                          <p:spTgt spid="838658"/>
                                        </p:tgtEl>
                                        <p:attrNameLst>
                                          <p:attrName>ppt_x</p:attrName>
                                        </p:attrNameLst>
                                      </p:cBhvr>
                                      <p:tavLst>
                                        <p:tav tm="0">
                                          <p:val>
                                            <p:strVal val="0-#ppt_w/2"/>
                                          </p:val>
                                        </p:tav>
                                        <p:tav tm="100000">
                                          <p:val>
                                            <p:strVal val="#ppt_x"/>
                                          </p:val>
                                        </p:tav>
                                      </p:tavLst>
                                    </p:anim>
                                    <p:anim calcmode="lin" valueType="num">
                                      <p:cBhvr additive="base">
                                        <p:cTn id="13" dur="1000" fill="hold"/>
                                        <p:tgtEl>
                                          <p:spTgt spid="8386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60"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150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334E41-90BB-40C2-8BFD-502C9583DEF3}" type="slidenum">
              <a:rPr lang="en-US" altLang="en-US" smtClean="0">
                <a:solidFill>
                  <a:schemeClr val="bg1"/>
                </a:solidFill>
              </a:rPr>
              <a:pPr/>
              <a:t>119</a:t>
            </a:fld>
            <a:endParaRPr lang="en-US" altLang="en-US" smtClean="0">
              <a:solidFill>
                <a:schemeClr val="bg1"/>
              </a:solidFill>
            </a:endParaRPr>
          </a:p>
        </p:txBody>
      </p:sp>
      <p:sp>
        <p:nvSpPr>
          <p:cNvPr id="21508" name="Rectangle 10"/>
          <p:cNvSpPr>
            <a:spLocks noGrp="1" noChangeArrowheads="1"/>
          </p:cNvSpPr>
          <p:nvPr>
            <p:ph type="title"/>
          </p:nvPr>
        </p:nvSpPr>
        <p:spPr/>
        <p:txBody>
          <a:bodyPr/>
          <a:lstStyle/>
          <a:p>
            <a:pPr eaLnBrk="1" hangingPunct="1"/>
            <a:r>
              <a:rPr lang="en-US" altLang="en-US" smtClean="0"/>
              <a:t> Electronic Exchange</a:t>
            </a:r>
          </a:p>
        </p:txBody>
      </p:sp>
      <p:pic>
        <p:nvPicPr>
          <p:cNvPr id="167945" name="Picture 9"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26" y="1182689"/>
            <a:ext cx="688022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452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67945"/>
                                        </p:tgtEl>
                                        <p:attrNameLst>
                                          <p:attrName>style.visibility</p:attrName>
                                        </p:attrNameLst>
                                      </p:cBhvr>
                                      <p:to>
                                        <p:strVal val="visible"/>
                                      </p:to>
                                    </p:set>
                                    <p:animEffect transition="in" filter="strips(downRight)">
                                      <p:cBhvr>
                                        <p:cTn id="7" dur="1000"/>
                                        <p:tgtEl>
                                          <p:spTgt spid="167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1DD23D-50C5-42D7-BCB9-294DF12371B4}" type="slidenum">
              <a:rPr lang="en-US" altLang="en-US" smtClean="0">
                <a:solidFill>
                  <a:schemeClr val="bg1"/>
                </a:solidFill>
              </a:rPr>
              <a:pPr/>
              <a:t>12</a:t>
            </a:fld>
            <a:endParaRPr lang="en-US" altLang="en-US" smtClean="0">
              <a:solidFill>
                <a:schemeClr val="bg1"/>
              </a:solidFill>
            </a:endParaRPr>
          </a:p>
        </p:txBody>
      </p:sp>
      <p:sp>
        <p:nvSpPr>
          <p:cNvPr id="8196" name="Rectangle 2"/>
          <p:cNvSpPr>
            <a:spLocks noGrp="1" noChangeArrowheads="1"/>
          </p:cNvSpPr>
          <p:nvPr>
            <p:ph type="title"/>
          </p:nvPr>
        </p:nvSpPr>
        <p:spPr/>
        <p:txBody>
          <a:bodyPr/>
          <a:lstStyle/>
          <a:p>
            <a:pPr eaLnBrk="1" hangingPunct="1"/>
            <a:r>
              <a:rPr lang="en-US" altLang="en-US" smtClean="0"/>
              <a:t>Agenda</a:t>
            </a:r>
          </a:p>
        </p:txBody>
      </p:sp>
      <p:sp>
        <p:nvSpPr>
          <p:cNvPr id="8197" name="Rectangle 3"/>
          <p:cNvSpPr>
            <a:spLocks noGrp="1" noChangeArrowheads="1"/>
          </p:cNvSpPr>
          <p:nvPr>
            <p:ph type="body" idx="1"/>
          </p:nvPr>
        </p:nvSpPr>
        <p:spPr/>
        <p:txBody>
          <a:bodyPr/>
          <a:lstStyle/>
          <a:p>
            <a:pPr eaLnBrk="1" hangingPunct="1"/>
            <a:r>
              <a:rPr lang="en-US" altLang="en-US" smtClean="0"/>
              <a:t>Telecom Evolution</a:t>
            </a:r>
          </a:p>
          <a:p>
            <a:pPr eaLnBrk="1" hangingPunct="1"/>
            <a:r>
              <a:rPr lang="en-US" altLang="en-US" smtClean="0"/>
              <a:t>PSTN: Nuts and Bolts </a:t>
            </a:r>
          </a:p>
          <a:p>
            <a:pPr eaLnBrk="1" hangingPunct="1"/>
            <a:r>
              <a:rPr lang="en-US" altLang="en-US" smtClean="0"/>
              <a:t>PSTN: Typical Network Composition </a:t>
            </a:r>
          </a:p>
          <a:p>
            <a:pPr eaLnBrk="1" hangingPunct="1"/>
            <a:r>
              <a:rPr lang="en-US" altLang="en-US" smtClean="0"/>
              <a:t>Addressing and Routing</a:t>
            </a:r>
          </a:p>
          <a:p>
            <a:pPr eaLnBrk="1" hangingPunct="1"/>
            <a:r>
              <a:rPr lang="en-US" altLang="en-US" smtClean="0"/>
              <a:t>LATA, LEX and IXC</a:t>
            </a:r>
          </a:p>
          <a:p>
            <a:pPr eaLnBrk="1" hangingPunct="1"/>
            <a:r>
              <a:rPr lang="en-US" altLang="en-US" smtClean="0"/>
              <a:t>Introduction to signaling</a:t>
            </a:r>
          </a:p>
          <a:p>
            <a:pPr eaLnBrk="1" hangingPunct="1"/>
            <a:endParaRPr lang="en-US" altLang="en-US" smtClean="0"/>
          </a:p>
        </p:txBody>
      </p:sp>
    </p:spTree>
    <p:extLst>
      <p:ext uri="{BB962C8B-B14F-4D97-AF65-F5344CB8AC3E}">
        <p14:creationId xmlns:p14="http://schemas.microsoft.com/office/powerpoint/2010/main" val="10669671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355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463E05-6AC9-4A20-A5B2-24D13E8A1FFA}" type="slidenum">
              <a:rPr lang="en-US" altLang="en-US" smtClean="0">
                <a:solidFill>
                  <a:schemeClr val="bg1"/>
                </a:solidFill>
              </a:rPr>
              <a:pPr/>
              <a:t>120</a:t>
            </a:fld>
            <a:endParaRPr lang="en-US" altLang="en-US" smtClean="0">
              <a:solidFill>
                <a:schemeClr val="bg1"/>
              </a:solidFill>
            </a:endParaRPr>
          </a:p>
        </p:txBody>
      </p:sp>
      <p:sp>
        <p:nvSpPr>
          <p:cNvPr id="23556" name="Rectangle 1036"/>
          <p:cNvSpPr>
            <a:spLocks noGrp="1" noChangeArrowheads="1"/>
          </p:cNvSpPr>
          <p:nvPr>
            <p:ph type="title"/>
          </p:nvPr>
        </p:nvSpPr>
        <p:spPr/>
        <p:txBody>
          <a:bodyPr/>
          <a:lstStyle/>
          <a:p>
            <a:pPr eaLnBrk="1" hangingPunct="1"/>
            <a:r>
              <a:rPr lang="en-US" altLang="en-US" smtClean="0"/>
              <a:t> The Subscriber Stage</a:t>
            </a:r>
          </a:p>
        </p:txBody>
      </p:sp>
      <p:pic>
        <p:nvPicPr>
          <p:cNvPr id="172042" name="Picture 1034"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776" y="1131888"/>
            <a:ext cx="69881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Line 1035"/>
          <p:cNvSpPr>
            <a:spLocks noChangeShapeType="1"/>
          </p:cNvSpPr>
          <p:nvPr/>
        </p:nvSpPr>
        <p:spPr bwMode="auto">
          <a:xfrm>
            <a:off x="6445250" y="3244850"/>
            <a:ext cx="3365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222523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72042"/>
                                        </p:tgtEl>
                                        <p:attrNameLst>
                                          <p:attrName>style.visibility</p:attrName>
                                        </p:attrNameLst>
                                      </p:cBhvr>
                                      <p:to>
                                        <p:strVal val="visible"/>
                                      </p:to>
                                    </p:set>
                                    <p:animEffect transition="in" filter="barn(inVertical)">
                                      <p:cBhvr>
                                        <p:cTn id="7" dur="1000"/>
                                        <p:tgtEl>
                                          <p:spTgt spid="17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457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FF57BA-CBDD-422D-BC58-C6914D930F0E}" type="slidenum">
              <a:rPr lang="en-US" altLang="en-US" smtClean="0">
                <a:solidFill>
                  <a:schemeClr val="bg1"/>
                </a:solidFill>
              </a:rPr>
              <a:pPr/>
              <a:t>121</a:t>
            </a:fld>
            <a:endParaRPr lang="en-US" altLang="en-US" smtClean="0">
              <a:solidFill>
                <a:schemeClr val="bg1"/>
              </a:solidFill>
            </a:endParaRPr>
          </a:p>
        </p:txBody>
      </p:sp>
      <p:sp>
        <p:nvSpPr>
          <p:cNvPr id="24580" name="Rectangle 2"/>
          <p:cNvSpPr>
            <a:spLocks noGrp="1" noChangeArrowheads="1"/>
          </p:cNvSpPr>
          <p:nvPr>
            <p:ph type="title"/>
          </p:nvPr>
        </p:nvSpPr>
        <p:spPr>
          <a:xfrm>
            <a:off x="1549400" y="152400"/>
            <a:ext cx="6838950" cy="431800"/>
          </a:xfrm>
        </p:spPr>
        <p:txBody>
          <a:bodyPr/>
          <a:lstStyle/>
          <a:p>
            <a:pPr eaLnBrk="1" hangingPunct="1"/>
            <a:r>
              <a:rPr lang="en-US" altLang="en-US" sz="2200"/>
              <a:t>Block Diagram of SLIC for a Digital Exchange</a:t>
            </a:r>
          </a:p>
        </p:txBody>
      </p:sp>
      <p:sp>
        <p:nvSpPr>
          <p:cNvPr id="1335299" name="Rectangle 3"/>
          <p:cNvSpPr>
            <a:spLocks noGrp="1" noChangeArrowheads="1"/>
          </p:cNvSpPr>
          <p:nvPr>
            <p:ph type="body" idx="1"/>
          </p:nvPr>
        </p:nvSpPr>
        <p:spPr>
          <a:xfrm>
            <a:off x="1624013" y="3360739"/>
            <a:ext cx="5135562" cy="2998787"/>
          </a:xfrm>
        </p:spPr>
        <p:txBody>
          <a:bodyPr/>
          <a:lstStyle/>
          <a:p>
            <a:pPr eaLnBrk="1" hangingPunct="1">
              <a:buFont typeface="Wingdings" panose="05000000000000000000" pitchFamily="2" charset="2"/>
              <a:buNone/>
            </a:pPr>
            <a:r>
              <a:rPr lang="en-US" altLang="en-US" sz="1800"/>
              <a:t>(BORSCHT Function)</a:t>
            </a:r>
          </a:p>
          <a:p>
            <a:pPr eaLnBrk="1" hangingPunct="1"/>
            <a:r>
              <a:rPr lang="en-US" altLang="en-US" sz="1800"/>
              <a:t>B   BATTERY FEED</a:t>
            </a:r>
          </a:p>
          <a:p>
            <a:pPr eaLnBrk="1" hangingPunct="1"/>
            <a:r>
              <a:rPr lang="en-US" altLang="en-US" sz="1800"/>
              <a:t>O   OVER VOLTAGE PROTECTION</a:t>
            </a:r>
          </a:p>
          <a:p>
            <a:pPr eaLnBrk="1" hangingPunct="1"/>
            <a:r>
              <a:rPr lang="en-US" altLang="en-US" sz="1800"/>
              <a:t>R   RINGING</a:t>
            </a:r>
          </a:p>
          <a:p>
            <a:pPr eaLnBrk="1" hangingPunct="1"/>
            <a:r>
              <a:rPr lang="en-US" altLang="en-US" sz="1800"/>
              <a:t>S    SUPERVISORY SIGNALLING</a:t>
            </a:r>
          </a:p>
          <a:p>
            <a:pPr eaLnBrk="1" hangingPunct="1"/>
            <a:r>
              <a:rPr lang="en-US" altLang="en-US" sz="1800"/>
              <a:t>C   CODING(CODEC)</a:t>
            </a:r>
          </a:p>
          <a:p>
            <a:pPr eaLnBrk="1" hangingPunct="1"/>
            <a:r>
              <a:rPr lang="en-US" altLang="en-US" sz="1800"/>
              <a:t>H   HYBRID</a:t>
            </a:r>
          </a:p>
          <a:p>
            <a:pPr eaLnBrk="1" hangingPunct="1"/>
            <a:r>
              <a:rPr lang="en-US" altLang="en-US" sz="1800"/>
              <a:t>T    TESTING</a:t>
            </a:r>
          </a:p>
        </p:txBody>
      </p:sp>
      <p:grpSp>
        <p:nvGrpSpPr>
          <p:cNvPr id="1335300" name="Group 4"/>
          <p:cNvGrpSpPr>
            <a:grpSpLocks/>
          </p:cNvGrpSpPr>
          <p:nvPr/>
        </p:nvGrpSpPr>
        <p:grpSpPr bwMode="auto">
          <a:xfrm>
            <a:off x="1828800" y="838200"/>
            <a:ext cx="8382000" cy="5106988"/>
            <a:chOff x="192" y="528"/>
            <a:chExt cx="5280" cy="3217"/>
          </a:xfrm>
        </p:grpSpPr>
        <p:sp>
          <p:nvSpPr>
            <p:cNvPr id="24583" name="Rectangle 5"/>
            <p:cNvSpPr>
              <a:spLocks noChangeArrowheads="1"/>
            </p:cNvSpPr>
            <p:nvPr/>
          </p:nvSpPr>
          <p:spPr bwMode="auto">
            <a:xfrm>
              <a:off x="912" y="528"/>
              <a:ext cx="480" cy="48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Test </a:t>
              </a:r>
            </a:p>
            <a:p>
              <a:pPr algn="ctr" eaLnBrk="1" hangingPunct="1"/>
              <a:r>
                <a:rPr lang="en-US" altLang="en-US" sz="1200" b="1">
                  <a:latin typeface="Verdana" panose="020B0604030504040204" pitchFamily="34" charset="0"/>
                </a:rPr>
                <a:t>Access</a:t>
              </a:r>
            </a:p>
          </p:txBody>
        </p:sp>
        <p:sp>
          <p:nvSpPr>
            <p:cNvPr id="24584" name="Line 6"/>
            <p:cNvSpPr>
              <a:spLocks noChangeShapeType="1"/>
            </p:cNvSpPr>
            <p:nvPr/>
          </p:nvSpPr>
          <p:spPr bwMode="auto">
            <a:xfrm>
              <a:off x="432" y="57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Line 7"/>
            <p:cNvSpPr>
              <a:spLocks noChangeShapeType="1"/>
            </p:cNvSpPr>
            <p:nvPr/>
          </p:nvSpPr>
          <p:spPr bwMode="auto">
            <a:xfrm>
              <a:off x="432" y="960"/>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6" name="Line 8"/>
            <p:cNvSpPr>
              <a:spLocks noChangeShapeType="1"/>
            </p:cNvSpPr>
            <p:nvPr/>
          </p:nvSpPr>
          <p:spPr bwMode="auto">
            <a:xfrm>
              <a:off x="2064" y="1008"/>
              <a:ext cx="0" cy="33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7" name="Rectangle 9"/>
            <p:cNvSpPr>
              <a:spLocks noChangeArrowheads="1"/>
            </p:cNvSpPr>
            <p:nvPr/>
          </p:nvSpPr>
          <p:spPr bwMode="auto">
            <a:xfrm>
              <a:off x="864" y="1344"/>
              <a:ext cx="528" cy="384"/>
            </a:xfrm>
            <a:prstGeom prst="rect">
              <a:avLst/>
            </a:prstGeom>
            <a:solidFill>
              <a:srgbClr val="FFCC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Test</a:t>
              </a:r>
            </a:p>
            <a:p>
              <a:pPr algn="ctr" eaLnBrk="1" hangingPunct="1"/>
              <a:r>
                <a:rPr lang="en-US" altLang="en-US" sz="1200" b="1">
                  <a:latin typeface="Verdana" panose="020B0604030504040204" pitchFamily="34" charset="0"/>
                </a:rPr>
                <a:t>Equipment</a:t>
              </a:r>
            </a:p>
          </p:txBody>
        </p:sp>
        <p:sp>
          <p:nvSpPr>
            <p:cNvPr id="24588" name="Rectangle 10"/>
            <p:cNvSpPr>
              <a:spLocks noChangeArrowheads="1"/>
            </p:cNvSpPr>
            <p:nvPr/>
          </p:nvSpPr>
          <p:spPr bwMode="auto">
            <a:xfrm>
              <a:off x="1824" y="528"/>
              <a:ext cx="480" cy="48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Ringing</a:t>
              </a:r>
            </a:p>
          </p:txBody>
        </p:sp>
        <p:sp>
          <p:nvSpPr>
            <p:cNvPr id="24589" name="Line 11"/>
            <p:cNvSpPr>
              <a:spLocks noChangeShapeType="1"/>
            </p:cNvSpPr>
            <p:nvPr/>
          </p:nvSpPr>
          <p:spPr bwMode="auto">
            <a:xfrm>
              <a:off x="1392" y="768"/>
              <a:ext cx="43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0" name="Rectangle 12"/>
            <p:cNvSpPr>
              <a:spLocks noChangeArrowheads="1"/>
            </p:cNvSpPr>
            <p:nvPr/>
          </p:nvSpPr>
          <p:spPr bwMode="auto">
            <a:xfrm>
              <a:off x="1872" y="1344"/>
              <a:ext cx="384" cy="336"/>
            </a:xfrm>
            <a:prstGeom prst="rect">
              <a:avLst/>
            </a:prstGeom>
            <a:solidFill>
              <a:srgbClr val="FFCC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Ring </a:t>
              </a:r>
            </a:p>
            <a:p>
              <a:pPr algn="ctr" eaLnBrk="1" hangingPunct="1"/>
              <a:r>
                <a:rPr lang="en-US" altLang="en-US" sz="1200" b="1">
                  <a:latin typeface="Verdana" panose="020B0604030504040204" pitchFamily="34" charset="0"/>
                </a:rPr>
                <a:t>Trip</a:t>
              </a:r>
            </a:p>
          </p:txBody>
        </p:sp>
        <p:sp>
          <p:nvSpPr>
            <p:cNvPr id="24591" name="Line 13"/>
            <p:cNvSpPr>
              <a:spLocks noChangeShapeType="1"/>
            </p:cNvSpPr>
            <p:nvPr/>
          </p:nvSpPr>
          <p:spPr bwMode="auto">
            <a:xfrm>
              <a:off x="1152" y="1008"/>
              <a:ext cx="0" cy="33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2" name="Line 14"/>
            <p:cNvSpPr>
              <a:spLocks noChangeShapeType="1"/>
            </p:cNvSpPr>
            <p:nvPr/>
          </p:nvSpPr>
          <p:spPr bwMode="auto">
            <a:xfrm>
              <a:off x="2304" y="76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3" name="Rectangle 15"/>
            <p:cNvSpPr>
              <a:spLocks noChangeArrowheads="1"/>
            </p:cNvSpPr>
            <p:nvPr/>
          </p:nvSpPr>
          <p:spPr bwMode="auto">
            <a:xfrm>
              <a:off x="2688" y="672"/>
              <a:ext cx="720" cy="288"/>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Overload</a:t>
              </a:r>
            </a:p>
            <a:p>
              <a:pPr algn="ctr" eaLnBrk="1" hangingPunct="1"/>
              <a:r>
                <a:rPr lang="en-US" altLang="en-US" sz="1200" b="1">
                  <a:latin typeface="Verdana" panose="020B0604030504040204" pitchFamily="34" charset="0"/>
                </a:rPr>
                <a:t> Protection</a:t>
              </a:r>
            </a:p>
          </p:txBody>
        </p:sp>
        <p:sp>
          <p:nvSpPr>
            <p:cNvPr id="24594" name="Line 16"/>
            <p:cNvSpPr>
              <a:spLocks noChangeShapeType="1"/>
            </p:cNvSpPr>
            <p:nvPr/>
          </p:nvSpPr>
          <p:spPr bwMode="auto">
            <a:xfrm>
              <a:off x="3408" y="8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5" name="Rectangle 17"/>
            <p:cNvSpPr>
              <a:spLocks noChangeArrowheads="1"/>
            </p:cNvSpPr>
            <p:nvPr/>
          </p:nvSpPr>
          <p:spPr bwMode="auto">
            <a:xfrm>
              <a:off x="3888" y="576"/>
              <a:ext cx="480" cy="48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Battery</a:t>
              </a:r>
            </a:p>
            <a:p>
              <a:pPr algn="ctr" eaLnBrk="1" hangingPunct="1"/>
              <a:r>
                <a:rPr lang="en-US" altLang="en-US" sz="1200" b="1">
                  <a:latin typeface="Verdana" panose="020B0604030504040204" pitchFamily="34" charset="0"/>
                </a:rPr>
                <a:t>Feed</a:t>
              </a:r>
            </a:p>
          </p:txBody>
        </p:sp>
        <p:sp>
          <p:nvSpPr>
            <p:cNvPr id="24596" name="Rectangle 18"/>
            <p:cNvSpPr>
              <a:spLocks noChangeArrowheads="1"/>
            </p:cNvSpPr>
            <p:nvPr/>
          </p:nvSpPr>
          <p:spPr bwMode="auto">
            <a:xfrm>
              <a:off x="3792" y="1344"/>
              <a:ext cx="672" cy="432"/>
            </a:xfrm>
            <a:prstGeom prst="rect">
              <a:avLst/>
            </a:prstGeom>
            <a:solidFill>
              <a:srgbClr val="FFCC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Off-Hook</a:t>
              </a:r>
            </a:p>
            <a:p>
              <a:pPr algn="ctr" eaLnBrk="1" hangingPunct="1"/>
              <a:r>
                <a:rPr lang="en-US" altLang="en-US" sz="1200" b="1">
                  <a:latin typeface="Verdana" panose="020B0604030504040204" pitchFamily="34" charset="0"/>
                </a:rPr>
                <a:t>Supervision</a:t>
              </a:r>
            </a:p>
          </p:txBody>
        </p:sp>
        <p:sp>
          <p:nvSpPr>
            <p:cNvPr id="24597" name="Line 19"/>
            <p:cNvSpPr>
              <a:spLocks noChangeShapeType="1"/>
            </p:cNvSpPr>
            <p:nvPr/>
          </p:nvSpPr>
          <p:spPr bwMode="auto">
            <a:xfrm>
              <a:off x="4128" y="1056"/>
              <a:ext cx="0" cy="33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8" name="Line 20"/>
            <p:cNvSpPr>
              <a:spLocks noChangeShapeType="1"/>
            </p:cNvSpPr>
            <p:nvPr/>
          </p:nvSpPr>
          <p:spPr bwMode="auto">
            <a:xfrm flipH="1">
              <a:off x="2256" y="1440"/>
              <a:ext cx="1536" cy="0"/>
            </a:xfrm>
            <a:prstGeom prst="line">
              <a:avLst/>
            </a:prstGeom>
            <a:noFill/>
            <a:ln w="952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9" name="Rectangle 21"/>
            <p:cNvSpPr>
              <a:spLocks noChangeArrowheads="1"/>
            </p:cNvSpPr>
            <p:nvPr/>
          </p:nvSpPr>
          <p:spPr bwMode="auto">
            <a:xfrm>
              <a:off x="4416" y="1872"/>
              <a:ext cx="528" cy="576"/>
            </a:xfrm>
            <a:prstGeom prst="rect">
              <a:avLst/>
            </a:prstGeom>
            <a:solidFill>
              <a:srgbClr val="66FF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HYBRID</a:t>
              </a:r>
            </a:p>
          </p:txBody>
        </p:sp>
        <p:sp>
          <p:nvSpPr>
            <p:cNvPr id="24600" name="Line 22"/>
            <p:cNvSpPr>
              <a:spLocks noChangeShapeType="1"/>
            </p:cNvSpPr>
            <p:nvPr/>
          </p:nvSpPr>
          <p:spPr bwMode="auto">
            <a:xfrm>
              <a:off x="4368" y="81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1" name="Line 23"/>
            <p:cNvSpPr>
              <a:spLocks noChangeShapeType="1"/>
            </p:cNvSpPr>
            <p:nvPr/>
          </p:nvSpPr>
          <p:spPr bwMode="auto">
            <a:xfrm>
              <a:off x="4656" y="816"/>
              <a:ext cx="0"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2" name="Line 24"/>
            <p:cNvSpPr>
              <a:spLocks noChangeShapeType="1"/>
            </p:cNvSpPr>
            <p:nvPr/>
          </p:nvSpPr>
          <p:spPr bwMode="auto">
            <a:xfrm flipH="1">
              <a:off x="4128" y="216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3" name="Line 25"/>
            <p:cNvSpPr>
              <a:spLocks noChangeShapeType="1"/>
            </p:cNvSpPr>
            <p:nvPr/>
          </p:nvSpPr>
          <p:spPr bwMode="auto">
            <a:xfrm>
              <a:off x="4128"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4" name="Line 26"/>
            <p:cNvSpPr>
              <a:spLocks noChangeShapeType="1"/>
            </p:cNvSpPr>
            <p:nvPr/>
          </p:nvSpPr>
          <p:spPr bwMode="auto">
            <a:xfrm>
              <a:off x="4944" y="2160"/>
              <a:ext cx="24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5" name="Line 27"/>
            <p:cNvSpPr>
              <a:spLocks noChangeShapeType="1"/>
            </p:cNvSpPr>
            <p:nvPr/>
          </p:nvSpPr>
          <p:spPr bwMode="auto">
            <a:xfrm>
              <a:off x="5184" y="216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6" name="Rectangle 28"/>
            <p:cNvSpPr>
              <a:spLocks noChangeArrowheads="1"/>
            </p:cNvSpPr>
            <p:nvPr/>
          </p:nvSpPr>
          <p:spPr bwMode="auto">
            <a:xfrm>
              <a:off x="3936" y="2496"/>
              <a:ext cx="384" cy="24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CODER</a:t>
              </a:r>
            </a:p>
          </p:txBody>
        </p:sp>
        <p:sp>
          <p:nvSpPr>
            <p:cNvPr id="24607" name="Rectangle 29"/>
            <p:cNvSpPr>
              <a:spLocks noChangeArrowheads="1"/>
            </p:cNvSpPr>
            <p:nvPr/>
          </p:nvSpPr>
          <p:spPr bwMode="auto">
            <a:xfrm>
              <a:off x="4992" y="2544"/>
              <a:ext cx="480"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latin typeface="Verdana" panose="020B0604030504040204" pitchFamily="34" charset="0"/>
                </a:rPr>
                <a:t>  DECODER</a:t>
              </a:r>
            </a:p>
          </p:txBody>
        </p:sp>
        <p:sp>
          <p:nvSpPr>
            <p:cNvPr id="24608" name="Line 30"/>
            <p:cNvSpPr>
              <a:spLocks noChangeShapeType="1"/>
            </p:cNvSpPr>
            <p:nvPr/>
          </p:nvSpPr>
          <p:spPr bwMode="auto">
            <a:xfrm>
              <a:off x="4128" y="2736"/>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09" name="Line 31"/>
            <p:cNvSpPr>
              <a:spLocks noChangeShapeType="1"/>
            </p:cNvSpPr>
            <p:nvPr/>
          </p:nvSpPr>
          <p:spPr bwMode="auto">
            <a:xfrm flipV="1">
              <a:off x="5184" y="278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10" name="Text Box 32"/>
            <p:cNvSpPr txBox="1">
              <a:spLocks noChangeArrowheads="1"/>
            </p:cNvSpPr>
            <p:nvPr/>
          </p:nvSpPr>
          <p:spPr bwMode="auto">
            <a:xfrm>
              <a:off x="3948" y="3018"/>
              <a:ext cx="24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Verdana" panose="020B0604030504040204" pitchFamily="34" charset="0"/>
                </a:rPr>
                <a:t>TX</a:t>
              </a:r>
            </a:p>
          </p:txBody>
        </p:sp>
        <p:sp>
          <p:nvSpPr>
            <p:cNvPr id="24611" name="Text Box 33"/>
            <p:cNvSpPr txBox="1">
              <a:spLocks noChangeArrowheads="1"/>
            </p:cNvSpPr>
            <p:nvPr/>
          </p:nvSpPr>
          <p:spPr bwMode="auto">
            <a:xfrm>
              <a:off x="5030" y="3044"/>
              <a:ext cx="24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Verdana" panose="020B0604030504040204" pitchFamily="34" charset="0"/>
                </a:rPr>
                <a:t>RX</a:t>
              </a:r>
            </a:p>
          </p:txBody>
        </p:sp>
        <p:sp>
          <p:nvSpPr>
            <p:cNvPr id="24612" name="Text Box 34"/>
            <p:cNvSpPr txBox="1">
              <a:spLocks noChangeArrowheads="1"/>
            </p:cNvSpPr>
            <p:nvPr/>
          </p:nvSpPr>
          <p:spPr bwMode="auto">
            <a:xfrm>
              <a:off x="192" y="599"/>
              <a:ext cx="6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latin typeface="Verdana" panose="020B0604030504040204" pitchFamily="34" charset="0"/>
                </a:rPr>
                <a:t>Two wire</a:t>
              </a:r>
            </a:p>
            <a:p>
              <a:pPr eaLnBrk="1" hangingPunct="1"/>
              <a:r>
                <a:rPr lang="en-US" altLang="en-US" sz="1200" b="1">
                  <a:latin typeface="Verdana" panose="020B0604030504040204" pitchFamily="34" charset="0"/>
                </a:rPr>
                <a:t>Sub’s Line</a:t>
              </a:r>
            </a:p>
          </p:txBody>
        </p:sp>
        <p:sp>
          <p:nvSpPr>
            <p:cNvPr id="24613" name="AutoShape 35"/>
            <p:cNvSpPr>
              <a:spLocks noChangeArrowheads="1"/>
            </p:cNvSpPr>
            <p:nvPr/>
          </p:nvSpPr>
          <p:spPr bwMode="auto">
            <a:xfrm>
              <a:off x="4656" y="3024"/>
              <a:ext cx="240" cy="432"/>
            </a:xfrm>
            <a:prstGeom prst="upDownArrow">
              <a:avLst>
                <a:gd name="adj1" fmla="val 50000"/>
                <a:gd name="adj2" fmla="val 36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14" name="Text Box 36"/>
            <p:cNvSpPr txBox="1">
              <a:spLocks noChangeArrowheads="1"/>
            </p:cNvSpPr>
            <p:nvPr/>
          </p:nvSpPr>
          <p:spPr bwMode="auto">
            <a:xfrm>
              <a:off x="4151" y="3572"/>
              <a:ext cx="86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latin typeface="Verdana" panose="020B0604030504040204" pitchFamily="34" charset="0"/>
                </a:rPr>
                <a:t>Digital Switch</a:t>
              </a:r>
            </a:p>
          </p:txBody>
        </p:sp>
        <p:sp>
          <p:nvSpPr>
            <p:cNvPr id="24615" name="Text Box 37"/>
            <p:cNvSpPr txBox="1">
              <a:spLocks noChangeArrowheads="1"/>
            </p:cNvSpPr>
            <p:nvPr/>
          </p:nvSpPr>
          <p:spPr bwMode="auto">
            <a:xfrm>
              <a:off x="326" y="1844"/>
              <a:ext cx="9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u="sng">
                  <a:latin typeface="Verdana" panose="020B0604030504040204" pitchFamily="34" charset="0"/>
                </a:rPr>
                <a:t> </a:t>
              </a:r>
              <a:r>
                <a:rPr lang="en-US" altLang="en-US" sz="1200" b="1" u="sng">
                  <a:solidFill>
                    <a:srgbClr val="FF0000"/>
                  </a:solidFill>
                  <a:latin typeface="Verdana" panose="020B0604030504040204" pitchFamily="34" charset="0"/>
                </a:rPr>
                <a:t>SLIC Functions</a:t>
              </a:r>
            </a:p>
          </p:txBody>
        </p:sp>
      </p:grpSp>
    </p:spTree>
    <p:extLst>
      <p:ext uri="{BB962C8B-B14F-4D97-AF65-F5344CB8AC3E}">
        <p14:creationId xmlns:p14="http://schemas.microsoft.com/office/powerpoint/2010/main" val="2404692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35300"/>
                                        </p:tgtEl>
                                        <p:attrNameLst>
                                          <p:attrName>style.visibility</p:attrName>
                                        </p:attrNameLst>
                                      </p:cBhvr>
                                      <p:to>
                                        <p:strVal val="visible"/>
                                      </p:to>
                                    </p:set>
                                    <p:animEffect transition="in" filter="strips(downRight)">
                                      <p:cBhvr>
                                        <p:cTn id="7" dur="1000"/>
                                        <p:tgtEl>
                                          <p:spTgt spid="1335300"/>
                                        </p:tgtEl>
                                      </p:cBhvr>
                                    </p:animEffect>
                                  </p:childTnLst>
                                </p:cTn>
                              </p:par>
                            </p:childTnLst>
                          </p:cTn>
                        </p:par>
                        <p:par>
                          <p:cTn id="8" fill="hold" nodeType="afterGroup">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335299">
                                            <p:txEl>
                                              <p:pRg st="0" end="0"/>
                                            </p:txEl>
                                          </p:spTgt>
                                        </p:tgtEl>
                                        <p:attrNameLst>
                                          <p:attrName>style.visibility</p:attrName>
                                        </p:attrNameLst>
                                      </p:cBhvr>
                                      <p:to>
                                        <p:strVal val="visible"/>
                                      </p:to>
                                    </p:set>
                                    <p:animEffect transition="in" filter="strips(downRight)">
                                      <p:cBhvr>
                                        <p:cTn id="11" dur="1000"/>
                                        <p:tgtEl>
                                          <p:spTgt spid="1335299">
                                            <p:txEl>
                                              <p:pRg st="0" end="0"/>
                                            </p:txEl>
                                          </p:spTgt>
                                        </p:tgtEl>
                                      </p:cBhvr>
                                    </p:animEffect>
                                  </p:childTnLst>
                                </p:cTn>
                              </p:par>
                            </p:childTnLst>
                          </p:cTn>
                        </p:par>
                        <p:par>
                          <p:cTn id="12" fill="hold" nodeType="afterGroup">
                            <p:stCondLst>
                              <p:cond delay="2000"/>
                            </p:stCondLst>
                            <p:childTnLst>
                              <p:par>
                                <p:cTn id="13" presetID="18" presetClass="entr" presetSubtype="6" fill="hold" grpId="0" nodeType="afterEffect">
                                  <p:stCondLst>
                                    <p:cond delay="0"/>
                                  </p:stCondLst>
                                  <p:childTnLst>
                                    <p:set>
                                      <p:cBhvr>
                                        <p:cTn id="14" dur="1" fill="hold">
                                          <p:stCondLst>
                                            <p:cond delay="0"/>
                                          </p:stCondLst>
                                        </p:cTn>
                                        <p:tgtEl>
                                          <p:spTgt spid="1335299">
                                            <p:txEl>
                                              <p:pRg st="1" end="1"/>
                                            </p:txEl>
                                          </p:spTgt>
                                        </p:tgtEl>
                                        <p:attrNameLst>
                                          <p:attrName>style.visibility</p:attrName>
                                        </p:attrNameLst>
                                      </p:cBhvr>
                                      <p:to>
                                        <p:strVal val="visible"/>
                                      </p:to>
                                    </p:set>
                                    <p:animEffect transition="in" filter="strips(downRight)">
                                      <p:cBhvr>
                                        <p:cTn id="15" dur="1000"/>
                                        <p:tgtEl>
                                          <p:spTgt spid="1335299">
                                            <p:txEl>
                                              <p:pRg st="1" end="1"/>
                                            </p:txEl>
                                          </p:spTgt>
                                        </p:tgtEl>
                                      </p:cBhvr>
                                    </p:animEffect>
                                  </p:childTnLst>
                                </p:cTn>
                              </p:par>
                            </p:childTnLst>
                          </p:cTn>
                        </p:par>
                        <p:par>
                          <p:cTn id="16" fill="hold" nodeType="afterGroup">
                            <p:stCondLst>
                              <p:cond delay="3000"/>
                            </p:stCondLst>
                            <p:childTnLst>
                              <p:par>
                                <p:cTn id="17" presetID="18" presetClass="entr" presetSubtype="6" fill="hold" grpId="0" nodeType="afterEffect">
                                  <p:stCondLst>
                                    <p:cond delay="0"/>
                                  </p:stCondLst>
                                  <p:childTnLst>
                                    <p:set>
                                      <p:cBhvr>
                                        <p:cTn id="18" dur="1" fill="hold">
                                          <p:stCondLst>
                                            <p:cond delay="0"/>
                                          </p:stCondLst>
                                        </p:cTn>
                                        <p:tgtEl>
                                          <p:spTgt spid="1335299">
                                            <p:txEl>
                                              <p:pRg st="2" end="2"/>
                                            </p:txEl>
                                          </p:spTgt>
                                        </p:tgtEl>
                                        <p:attrNameLst>
                                          <p:attrName>style.visibility</p:attrName>
                                        </p:attrNameLst>
                                      </p:cBhvr>
                                      <p:to>
                                        <p:strVal val="visible"/>
                                      </p:to>
                                    </p:set>
                                    <p:animEffect transition="in" filter="strips(downRight)">
                                      <p:cBhvr>
                                        <p:cTn id="19" dur="1000"/>
                                        <p:tgtEl>
                                          <p:spTgt spid="1335299">
                                            <p:txEl>
                                              <p:pRg st="2" end="2"/>
                                            </p:txEl>
                                          </p:spTgt>
                                        </p:tgtEl>
                                      </p:cBhvr>
                                    </p:animEffect>
                                  </p:childTnLst>
                                </p:cTn>
                              </p:par>
                            </p:childTnLst>
                          </p:cTn>
                        </p:par>
                        <p:par>
                          <p:cTn id="20" fill="hold" nodeType="afterGroup">
                            <p:stCondLst>
                              <p:cond delay="4000"/>
                            </p:stCondLst>
                            <p:childTnLst>
                              <p:par>
                                <p:cTn id="21" presetID="18" presetClass="entr" presetSubtype="6" fill="hold" grpId="0" nodeType="afterEffect">
                                  <p:stCondLst>
                                    <p:cond delay="0"/>
                                  </p:stCondLst>
                                  <p:childTnLst>
                                    <p:set>
                                      <p:cBhvr>
                                        <p:cTn id="22" dur="1" fill="hold">
                                          <p:stCondLst>
                                            <p:cond delay="0"/>
                                          </p:stCondLst>
                                        </p:cTn>
                                        <p:tgtEl>
                                          <p:spTgt spid="1335299">
                                            <p:txEl>
                                              <p:pRg st="3" end="3"/>
                                            </p:txEl>
                                          </p:spTgt>
                                        </p:tgtEl>
                                        <p:attrNameLst>
                                          <p:attrName>style.visibility</p:attrName>
                                        </p:attrNameLst>
                                      </p:cBhvr>
                                      <p:to>
                                        <p:strVal val="visible"/>
                                      </p:to>
                                    </p:set>
                                    <p:animEffect transition="in" filter="strips(downRight)">
                                      <p:cBhvr>
                                        <p:cTn id="23" dur="1000"/>
                                        <p:tgtEl>
                                          <p:spTgt spid="1335299">
                                            <p:txEl>
                                              <p:pRg st="3" end="3"/>
                                            </p:txEl>
                                          </p:spTgt>
                                        </p:tgtEl>
                                      </p:cBhvr>
                                    </p:animEffect>
                                  </p:childTnLst>
                                </p:cTn>
                              </p:par>
                            </p:childTnLst>
                          </p:cTn>
                        </p:par>
                        <p:par>
                          <p:cTn id="24" fill="hold" nodeType="afterGroup">
                            <p:stCondLst>
                              <p:cond delay="5000"/>
                            </p:stCondLst>
                            <p:childTnLst>
                              <p:par>
                                <p:cTn id="25" presetID="18" presetClass="entr" presetSubtype="6" fill="hold" grpId="0" nodeType="afterEffect">
                                  <p:stCondLst>
                                    <p:cond delay="0"/>
                                  </p:stCondLst>
                                  <p:childTnLst>
                                    <p:set>
                                      <p:cBhvr>
                                        <p:cTn id="26" dur="1" fill="hold">
                                          <p:stCondLst>
                                            <p:cond delay="0"/>
                                          </p:stCondLst>
                                        </p:cTn>
                                        <p:tgtEl>
                                          <p:spTgt spid="1335299">
                                            <p:txEl>
                                              <p:pRg st="4" end="4"/>
                                            </p:txEl>
                                          </p:spTgt>
                                        </p:tgtEl>
                                        <p:attrNameLst>
                                          <p:attrName>style.visibility</p:attrName>
                                        </p:attrNameLst>
                                      </p:cBhvr>
                                      <p:to>
                                        <p:strVal val="visible"/>
                                      </p:to>
                                    </p:set>
                                    <p:animEffect transition="in" filter="strips(downRight)">
                                      <p:cBhvr>
                                        <p:cTn id="27" dur="1000"/>
                                        <p:tgtEl>
                                          <p:spTgt spid="1335299">
                                            <p:txEl>
                                              <p:pRg st="4" end="4"/>
                                            </p:txEl>
                                          </p:spTgt>
                                        </p:tgtEl>
                                      </p:cBhvr>
                                    </p:animEffect>
                                  </p:childTnLst>
                                </p:cTn>
                              </p:par>
                            </p:childTnLst>
                          </p:cTn>
                        </p:par>
                        <p:par>
                          <p:cTn id="28" fill="hold" nodeType="afterGroup">
                            <p:stCondLst>
                              <p:cond delay="6000"/>
                            </p:stCondLst>
                            <p:childTnLst>
                              <p:par>
                                <p:cTn id="29" presetID="18" presetClass="entr" presetSubtype="6" fill="hold" grpId="0" nodeType="afterEffect">
                                  <p:stCondLst>
                                    <p:cond delay="0"/>
                                  </p:stCondLst>
                                  <p:childTnLst>
                                    <p:set>
                                      <p:cBhvr>
                                        <p:cTn id="30" dur="1" fill="hold">
                                          <p:stCondLst>
                                            <p:cond delay="0"/>
                                          </p:stCondLst>
                                        </p:cTn>
                                        <p:tgtEl>
                                          <p:spTgt spid="1335299">
                                            <p:txEl>
                                              <p:pRg st="5" end="5"/>
                                            </p:txEl>
                                          </p:spTgt>
                                        </p:tgtEl>
                                        <p:attrNameLst>
                                          <p:attrName>style.visibility</p:attrName>
                                        </p:attrNameLst>
                                      </p:cBhvr>
                                      <p:to>
                                        <p:strVal val="visible"/>
                                      </p:to>
                                    </p:set>
                                    <p:animEffect transition="in" filter="strips(downRight)">
                                      <p:cBhvr>
                                        <p:cTn id="31" dur="1000"/>
                                        <p:tgtEl>
                                          <p:spTgt spid="1335299">
                                            <p:txEl>
                                              <p:pRg st="5" end="5"/>
                                            </p:txEl>
                                          </p:spTgt>
                                        </p:tgtEl>
                                      </p:cBhvr>
                                    </p:animEffect>
                                  </p:childTnLst>
                                </p:cTn>
                              </p:par>
                            </p:childTnLst>
                          </p:cTn>
                        </p:par>
                        <p:par>
                          <p:cTn id="32" fill="hold" nodeType="afterGroup">
                            <p:stCondLst>
                              <p:cond delay="7000"/>
                            </p:stCondLst>
                            <p:childTnLst>
                              <p:par>
                                <p:cTn id="33" presetID="18" presetClass="entr" presetSubtype="6" fill="hold" grpId="0" nodeType="afterEffect">
                                  <p:stCondLst>
                                    <p:cond delay="0"/>
                                  </p:stCondLst>
                                  <p:childTnLst>
                                    <p:set>
                                      <p:cBhvr>
                                        <p:cTn id="34" dur="1" fill="hold">
                                          <p:stCondLst>
                                            <p:cond delay="0"/>
                                          </p:stCondLst>
                                        </p:cTn>
                                        <p:tgtEl>
                                          <p:spTgt spid="1335299">
                                            <p:txEl>
                                              <p:pRg st="6" end="6"/>
                                            </p:txEl>
                                          </p:spTgt>
                                        </p:tgtEl>
                                        <p:attrNameLst>
                                          <p:attrName>style.visibility</p:attrName>
                                        </p:attrNameLst>
                                      </p:cBhvr>
                                      <p:to>
                                        <p:strVal val="visible"/>
                                      </p:to>
                                    </p:set>
                                    <p:animEffect transition="in" filter="strips(downRight)">
                                      <p:cBhvr>
                                        <p:cTn id="35" dur="1000"/>
                                        <p:tgtEl>
                                          <p:spTgt spid="1335299">
                                            <p:txEl>
                                              <p:pRg st="6" end="6"/>
                                            </p:txEl>
                                          </p:spTgt>
                                        </p:tgtEl>
                                      </p:cBhvr>
                                    </p:animEffect>
                                  </p:childTnLst>
                                </p:cTn>
                              </p:par>
                            </p:childTnLst>
                          </p:cTn>
                        </p:par>
                        <p:par>
                          <p:cTn id="36" fill="hold" nodeType="afterGroup">
                            <p:stCondLst>
                              <p:cond delay="8000"/>
                            </p:stCondLst>
                            <p:childTnLst>
                              <p:par>
                                <p:cTn id="37" presetID="18" presetClass="entr" presetSubtype="6" fill="hold" grpId="0" nodeType="afterEffect">
                                  <p:stCondLst>
                                    <p:cond delay="0"/>
                                  </p:stCondLst>
                                  <p:childTnLst>
                                    <p:set>
                                      <p:cBhvr>
                                        <p:cTn id="38" dur="1" fill="hold">
                                          <p:stCondLst>
                                            <p:cond delay="0"/>
                                          </p:stCondLst>
                                        </p:cTn>
                                        <p:tgtEl>
                                          <p:spTgt spid="1335299">
                                            <p:txEl>
                                              <p:pRg st="7" end="7"/>
                                            </p:txEl>
                                          </p:spTgt>
                                        </p:tgtEl>
                                        <p:attrNameLst>
                                          <p:attrName>style.visibility</p:attrName>
                                        </p:attrNameLst>
                                      </p:cBhvr>
                                      <p:to>
                                        <p:strVal val="visible"/>
                                      </p:to>
                                    </p:set>
                                    <p:animEffect transition="in" filter="strips(downRight)">
                                      <p:cBhvr>
                                        <p:cTn id="39" dur="1000"/>
                                        <p:tgtEl>
                                          <p:spTgt spid="133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299"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560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1850E4-D43A-4285-AF21-C8536E8ED8BE}" type="slidenum">
              <a:rPr lang="en-US" altLang="en-US" smtClean="0">
                <a:solidFill>
                  <a:schemeClr val="bg1"/>
                </a:solidFill>
              </a:rPr>
              <a:pPr/>
              <a:t>122</a:t>
            </a:fld>
            <a:endParaRPr lang="en-US" altLang="en-US" smtClean="0">
              <a:solidFill>
                <a:schemeClr val="bg1"/>
              </a:solidFill>
            </a:endParaRPr>
          </a:p>
        </p:txBody>
      </p:sp>
      <p:pic>
        <p:nvPicPr>
          <p:cNvPr id="178185" name="Picture 9" descr="4"/>
          <p:cNvPicPr>
            <a:picLocks noChangeAspect="1" noChangeArrowheads="1"/>
          </p:cNvPicPr>
          <p:nvPr/>
        </p:nvPicPr>
        <p:blipFill>
          <a:blip r:embed="rId3">
            <a:extLst>
              <a:ext uri="{28A0092B-C50C-407E-A947-70E740481C1C}">
                <a14:useLocalDpi xmlns:a14="http://schemas.microsoft.com/office/drawing/2010/main" val="0"/>
              </a:ext>
            </a:extLst>
          </a:blip>
          <a:srcRect l="4332" t="9961" r="11414" b="29048"/>
          <a:stretch>
            <a:fillRect/>
          </a:stretch>
        </p:blipFill>
        <p:spPr bwMode="auto">
          <a:xfrm>
            <a:off x="2382838" y="1300164"/>
            <a:ext cx="76517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11"/>
          <p:cNvSpPr>
            <a:spLocks noGrp="1" noChangeArrowheads="1"/>
          </p:cNvSpPr>
          <p:nvPr>
            <p:ph type="title"/>
          </p:nvPr>
        </p:nvSpPr>
        <p:spPr/>
        <p:txBody>
          <a:bodyPr/>
          <a:lstStyle/>
          <a:p>
            <a:pPr eaLnBrk="1" hangingPunct="1"/>
            <a:r>
              <a:rPr lang="en-US" altLang="en-US" smtClean="0"/>
              <a:t/>
            </a:r>
            <a:br>
              <a:rPr lang="en-US" altLang="en-US" smtClean="0"/>
            </a:br>
            <a:endParaRPr lang="en-US" altLang="en-US" smtClean="0"/>
          </a:p>
        </p:txBody>
      </p:sp>
      <p:sp>
        <p:nvSpPr>
          <p:cNvPr id="25606" name="Rectangle 10"/>
          <p:cNvSpPr>
            <a:spLocks noChangeArrowheads="1"/>
          </p:cNvSpPr>
          <p:nvPr/>
        </p:nvSpPr>
        <p:spPr bwMode="auto">
          <a:xfrm>
            <a:off x="1524000" y="0"/>
            <a:ext cx="8885238" cy="590550"/>
          </a:xfrm>
          <a:prstGeom prst="rect">
            <a:avLst/>
          </a:prstGeom>
          <a:noFill/>
          <a:ln>
            <a:noFill/>
          </a:ln>
          <a:effectLst/>
          <a:extLst>
            <a:ext uri="{909E8E84-426E-40DD-AFC4-6F175D3DCCD1}">
              <a14:hiddenFill xmlns:a14="http://schemas.microsoft.com/office/drawing/2010/main">
                <a:solidFill>
                  <a:srgbClr val="C4EB9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5760"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chemeClr val="tx2"/>
                </a:solidFill>
                <a:latin typeface="Verdana" panose="020B0604030504040204" pitchFamily="34" charset="0"/>
              </a:rPr>
              <a:t>Time and Space Switch</a:t>
            </a:r>
          </a:p>
        </p:txBody>
      </p:sp>
    </p:spTree>
    <p:extLst>
      <p:ext uri="{BB962C8B-B14F-4D97-AF65-F5344CB8AC3E}">
        <p14:creationId xmlns:p14="http://schemas.microsoft.com/office/powerpoint/2010/main" val="95444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78185"/>
                                        </p:tgtEl>
                                        <p:attrNameLst>
                                          <p:attrName>style.visibility</p:attrName>
                                        </p:attrNameLst>
                                      </p:cBhvr>
                                      <p:to>
                                        <p:strVal val="visible"/>
                                      </p:to>
                                    </p:set>
                                    <p:animEffect transition="in" filter="strips(downRight)">
                                      <p:cBhvr>
                                        <p:cTn id="7" dur="1000"/>
                                        <p:tgtEl>
                                          <p:spTgt spid="178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765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107A72-3853-4966-A838-B041B4E9F538}" type="slidenum">
              <a:rPr lang="en-US" altLang="en-US" smtClean="0">
                <a:solidFill>
                  <a:schemeClr val="bg1"/>
                </a:solidFill>
              </a:rPr>
              <a:pPr/>
              <a:t>123</a:t>
            </a:fld>
            <a:endParaRPr lang="en-US" altLang="en-US" smtClean="0">
              <a:solidFill>
                <a:schemeClr val="bg1"/>
              </a:solidFill>
            </a:endParaRPr>
          </a:p>
        </p:txBody>
      </p:sp>
      <p:grpSp>
        <p:nvGrpSpPr>
          <p:cNvPr id="1327161" name="Group 57"/>
          <p:cNvGrpSpPr>
            <a:grpSpLocks/>
          </p:cNvGrpSpPr>
          <p:nvPr/>
        </p:nvGrpSpPr>
        <p:grpSpPr bwMode="auto">
          <a:xfrm>
            <a:off x="2184400" y="1612900"/>
            <a:ext cx="7886700" cy="3994150"/>
            <a:chOff x="416" y="1016"/>
            <a:chExt cx="4968" cy="2516"/>
          </a:xfrm>
        </p:grpSpPr>
        <p:graphicFrame>
          <p:nvGraphicFramePr>
            <p:cNvPr id="27654" name="Object 4"/>
            <p:cNvGraphicFramePr>
              <a:graphicFrameLocks noChangeAspect="1"/>
            </p:cNvGraphicFramePr>
            <p:nvPr/>
          </p:nvGraphicFramePr>
          <p:xfrm>
            <a:off x="1440" y="1080"/>
            <a:ext cx="2880" cy="829"/>
          </p:xfrm>
          <a:graphic>
            <a:graphicData uri="http://schemas.openxmlformats.org/presentationml/2006/ole">
              <mc:AlternateContent xmlns:mc="http://schemas.openxmlformats.org/markup-compatibility/2006">
                <mc:Choice xmlns:v="urn:schemas-microsoft-com:vml" Requires="v">
                  <p:oleObj spid="_x0000_s15367" name="Slide" r:id="rId3" imgW="4513263" imgH="3384550" progId="PowerPoint.Slide.8">
                    <p:embed/>
                  </p:oleObj>
                </mc:Choice>
                <mc:Fallback>
                  <p:oleObj name="Slide" r:id="rId3" imgW="4513263" imgH="3384550"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080"/>
                          <a:ext cx="2880" cy="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5" name="Rectangle 7"/>
            <p:cNvSpPr>
              <a:spLocks noChangeArrowheads="1"/>
            </p:cNvSpPr>
            <p:nvPr/>
          </p:nvSpPr>
          <p:spPr bwMode="auto">
            <a:xfrm>
              <a:off x="423" y="1115"/>
              <a:ext cx="1680" cy="25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27656" name="Rectangle 8"/>
            <p:cNvSpPr>
              <a:spLocks noChangeArrowheads="1"/>
            </p:cNvSpPr>
            <p:nvPr/>
          </p:nvSpPr>
          <p:spPr bwMode="auto">
            <a:xfrm>
              <a:off x="2496" y="1027"/>
              <a:ext cx="768" cy="1579"/>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27657" name="Rectangle 9"/>
            <p:cNvSpPr>
              <a:spLocks noChangeArrowheads="1"/>
            </p:cNvSpPr>
            <p:nvPr/>
          </p:nvSpPr>
          <p:spPr bwMode="auto">
            <a:xfrm>
              <a:off x="3792" y="1941"/>
              <a:ext cx="768" cy="157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27658" name="Line 10"/>
            <p:cNvSpPr>
              <a:spLocks noChangeShapeType="1"/>
            </p:cNvSpPr>
            <p:nvPr/>
          </p:nvSpPr>
          <p:spPr bwMode="auto">
            <a:xfrm>
              <a:off x="3792" y="2116"/>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9" name="Line 11"/>
            <p:cNvSpPr>
              <a:spLocks noChangeShapeType="1"/>
            </p:cNvSpPr>
            <p:nvPr/>
          </p:nvSpPr>
          <p:spPr bwMode="auto">
            <a:xfrm>
              <a:off x="3792" y="22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0" name="Line 12"/>
            <p:cNvSpPr>
              <a:spLocks noChangeShapeType="1"/>
            </p:cNvSpPr>
            <p:nvPr/>
          </p:nvSpPr>
          <p:spPr bwMode="auto">
            <a:xfrm>
              <a:off x="3792" y="2467"/>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1" name="Line 13"/>
            <p:cNvSpPr>
              <a:spLocks noChangeShapeType="1"/>
            </p:cNvSpPr>
            <p:nvPr/>
          </p:nvSpPr>
          <p:spPr bwMode="auto">
            <a:xfrm>
              <a:off x="3792" y="334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2" name="Line 14"/>
            <p:cNvSpPr>
              <a:spLocks noChangeShapeType="1"/>
            </p:cNvSpPr>
            <p:nvPr/>
          </p:nvSpPr>
          <p:spPr bwMode="auto">
            <a:xfrm>
              <a:off x="1285" y="1371"/>
              <a:ext cx="0" cy="5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3" name="Line 15"/>
            <p:cNvSpPr>
              <a:spLocks noChangeShapeType="1"/>
            </p:cNvSpPr>
            <p:nvPr/>
          </p:nvSpPr>
          <p:spPr bwMode="auto">
            <a:xfrm>
              <a:off x="3312" y="1722"/>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4" name="Line 16"/>
            <p:cNvSpPr>
              <a:spLocks noChangeShapeType="1"/>
            </p:cNvSpPr>
            <p:nvPr/>
          </p:nvSpPr>
          <p:spPr bwMode="auto">
            <a:xfrm>
              <a:off x="3264" y="1722"/>
              <a:ext cx="9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5" name="Line 17"/>
            <p:cNvSpPr>
              <a:spLocks noChangeShapeType="1"/>
            </p:cNvSpPr>
            <p:nvPr/>
          </p:nvSpPr>
          <p:spPr bwMode="auto">
            <a:xfrm>
              <a:off x="4224" y="1722"/>
              <a:ext cx="0" cy="2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6" name="Line 18"/>
            <p:cNvSpPr>
              <a:spLocks noChangeShapeType="1"/>
            </p:cNvSpPr>
            <p:nvPr/>
          </p:nvSpPr>
          <p:spPr bwMode="auto">
            <a:xfrm>
              <a:off x="3264" y="1503"/>
              <a:ext cx="1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7" name="Freeform 19"/>
            <p:cNvSpPr>
              <a:spLocks/>
            </p:cNvSpPr>
            <p:nvPr/>
          </p:nvSpPr>
          <p:spPr bwMode="auto">
            <a:xfrm>
              <a:off x="4464" y="1371"/>
              <a:ext cx="56" cy="132"/>
            </a:xfrm>
            <a:custGeom>
              <a:avLst/>
              <a:gdLst>
                <a:gd name="T0" fmla="*/ 0 w 56"/>
                <a:gd name="T1" fmla="*/ 121 h 144"/>
                <a:gd name="T2" fmla="*/ 48 w 56"/>
                <a:gd name="T3" fmla="*/ 81 h 144"/>
                <a:gd name="T4" fmla="*/ 48 w 56"/>
                <a:gd name="T5" fmla="*/ 0 h 144"/>
                <a:gd name="T6" fmla="*/ 0 60000 65536"/>
                <a:gd name="T7" fmla="*/ 0 60000 65536"/>
                <a:gd name="T8" fmla="*/ 0 60000 65536"/>
              </a:gdLst>
              <a:ahLst/>
              <a:cxnLst>
                <a:cxn ang="T6">
                  <a:pos x="T0" y="T1"/>
                </a:cxn>
                <a:cxn ang="T7">
                  <a:pos x="T2" y="T3"/>
                </a:cxn>
                <a:cxn ang="T8">
                  <a:pos x="T4" y="T5"/>
                </a:cxn>
              </a:cxnLst>
              <a:rect l="0" t="0" r="r" b="b"/>
              <a:pathLst>
                <a:path w="56" h="144">
                  <a:moveTo>
                    <a:pt x="0" y="144"/>
                  </a:moveTo>
                  <a:cubicBezTo>
                    <a:pt x="20" y="132"/>
                    <a:pt x="40" y="120"/>
                    <a:pt x="48" y="96"/>
                  </a:cubicBezTo>
                  <a:cubicBezTo>
                    <a:pt x="56" y="72"/>
                    <a:pt x="48" y="16"/>
                    <a:pt x="48"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68" name="Rectangle 20"/>
            <p:cNvSpPr>
              <a:spLocks noChangeArrowheads="1"/>
            </p:cNvSpPr>
            <p:nvPr/>
          </p:nvSpPr>
          <p:spPr bwMode="auto">
            <a:xfrm>
              <a:off x="1248" y="2862"/>
              <a:ext cx="768" cy="48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latin typeface="Times New Roman" panose="02020603050405020304" pitchFamily="18" charset="0"/>
                </a:rPr>
                <a:t>Time slot</a:t>
              </a:r>
            </a:p>
            <a:p>
              <a:pPr algn="ctr"/>
              <a:r>
                <a:rPr lang="en-US" altLang="en-US" sz="2000" b="1">
                  <a:latin typeface="Times New Roman" panose="02020603050405020304" pitchFamily="18" charset="0"/>
                </a:rPr>
                <a:t>counter</a:t>
              </a:r>
            </a:p>
          </p:txBody>
        </p:sp>
        <p:sp>
          <p:nvSpPr>
            <p:cNvPr id="27669" name="Line 21"/>
            <p:cNvSpPr>
              <a:spLocks noChangeShapeType="1"/>
            </p:cNvSpPr>
            <p:nvPr/>
          </p:nvSpPr>
          <p:spPr bwMode="auto">
            <a:xfrm>
              <a:off x="1632" y="2774"/>
              <a:ext cx="21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0" name="Line 22"/>
            <p:cNvSpPr>
              <a:spLocks noChangeShapeType="1"/>
            </p:cNvSpPr>
            <p:nvPr/>
          </p:nvSpPr>
          <p:spPr bwMode="auto">
            <a:xfrm>
              <a:off x="1632" y="2774"/>
              <a:ext cx="0" cy="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1" name="Line 23"/>
            <p:cNvSpPr>
              <a:spLocks noChangeShapeType="1"/>
            </p:cNvSpPr>
            <p:nvPr/>
          </p:nvSpPr>
          <p:spPr bwMode="auto">
            <a:xfrm flipV="1">
              <a:off x="4512" y="1371"/>
              <a:ext cx="0" cy="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2" name="Line 24"/>
            <p:cNvSpPr>
              <a:spLocks noChangeShapeType="1"/>
            </p:cNvSpPr>
            <p:nvPr/>
          </p:nvSpPr>
          <p:spPr bwMode="auto">
            <a:xfrm flipH="1">
              <a:off x="3264" y="1722"/>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3" name="Line 25"/>
            <p:cNvSpPr>
              <a:spLocks noChangeShapeType="1"/>
            </p:cNvSpPr>
            <p:nvPr/>
          </p:nvSpPr>
          <p:spPr bwMode="auto">
            <a:xfrm>
              <a:off x="3600" y="2774"/>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4" name="Text Box 26"/>
            <p:cNvSpPr txBox="1">
              <a:spLocks noChangeArrowheads="1"/>
            </p:cNvSpPr>
            <p:nvPr/>
          </p:nvSpPr>
          <p:spPr bwMode="auto">
            <a:xfrm>
              <a:off x="2589" y="1629"/>
              <a:ext cx="5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Speech</a:t>
              </a:r>
            </a:p>
            <a:p>
              <a:r>
                <a:rPr lang="en-US" altLang="en-US">
                  <a:latin typeface="Times New Roman" panose="02020603050405020304" pitchFamily="18" charset="0"/>
                </a:rPr>
                <a:t>memory</a:t>
              </a:r>
            </a:p>
          </p:txBody>
        </p:sp>
        <p:sp>
          <p:nvSpPr>
            <p:cNvPr id="27675" name="Text Box 27"/>
            <p:cNvSpPr txBox="1">
              <a:spLocks noChangeArrowheads="1"/>
            </p:cNvSpPr>
            <p:nvPr/>
          </p:nvSpPr>
          <p:spPr bwMode="auto">
            <a:xfrm>
              <a:off x="3792" y="2552"/>
              <a:ext cx="76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imes New Roman" panose="02020603050405020304" pitchFamily="18" charset="0"/>
                </a:rPr>
                <a:t>Control</a:t>
              </a:r>
            </a:p>
            <a:p>
              <a:r>
                <a:rPr lang="en-US" altLang="en-US" sz="2400">
                  <a:latin typeface="Times New Roman" panose="02020603050405020304" pitchFamily="18" charset="0"/>
                </a:rPr>
                <a:t>memory</a:t>
              </a:r>
            </a:p>
          </p:txBody>
        </p:sp>
        <p:sp>
          <p:nvSpPr>
            <p:cNvPr id="27676" name="Line 28"/>
            <p:cNvSpPr>
              <a:spLocks noChangeShapeType="1"/>
            </p:cNvSpPr>
            <p:nvPr/>
          </p:nvSpPr>
          <p:spPr bwMode="auto">
            <a:xfrm flipV="1">
              <a:off x="2880" y="2592"/>
              <a:ext cx="7" cy="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7" name="Text Box 29"/>
            <p:cNvSpPr txBox="1">
              <a:spLocks noChangeArrowheads="1"/>
            </p:cNvSpPr>
            <p:nvPr/>
          </p:nvSpPr>
          <p:spPr bwMode="auto">
            <a:xfrm>
              <a:off x="4214" y="1618"/>
              <a:ext cx="11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imes New Roman" panose="02020603050405020304" pitchFamily="18" charset="0"/>
                </a:rPr>
                <a:t>Read address</a:t>
              </a:r>
            </a:p>
          </p:txBody>
        </p:sp>
        <p:sp>
          <p:nvSpPr>
            <p:cNvPr id="27678" name="Text Box 30"/>
            <p:cNvSpPr txBox="1">
              <a:spLocks noChangeArrowheads="1"/>
            </p:cNvSpPr>
            <p:nvPr/>
          </p:nvSpPr>
          <p:spPr bwMode="auto">
            <a:xfrm>
              <a:off x="2327" y="2767"/>
              <a:ext cx="11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imes New Roman" panose="02020603050405020304" pitchFamily="18" charset="0"/>
                </a:rPr>
                <a:t>Write address</a:t>
              </a:r>
            </a:p>
          </p:txBody>
        </p:sp>
        <p:sp>
          <p:nvSpPr>
            <p:cNvPr id="27679" name="Line 31"/>
            <p:cNvSpPr>
              <a:spLocks noChangeShapeType="1"/>
            </p:cNvSpPr>
            <p:nvPr/>
          </p:nvSpPr>
          <p:spPr bwMode="auto">
            <a:xfrm>
              <a:off x="1278" y="1872"/>
              <a:ext cx="1218" cy="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0" name="Text Box 32"/>
            <p:cNvSpPr txBox="1">
              <a:spLocks noChangeArrowheads="1"/>
            </p:cNvSpPr>
            <p:nvPr/>
          </p:nvSpPr>
          <p:spPr bwMode="auto">
            <a:xfrm>
              <a:off x="4070" y="1919"/>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latin typeface="Times New Roman" panose="02020603050405020304" pitchFamily="18" charset="0"/>
                </a:rPr>
                <a:t>23</a:t>
              </a:r>
              <a:endParaRPr lang="en-US" altLang="en-US" sz="2000" b="1">
                <a:latin typeface="Times New Roman" panose="02020603050405020304" pitchFamily="18" charset="0"/>
              </a:endParaRPr>
            </a:p>
          </p:txBody>
        </p:sp>
        <p:sp>
          <p:nvSpPr>
            <p:cNvPr id="27681" name="Text Box 33"/>
            <p:cNvSpPr txBox="1">
              <a:spLocks noChangeArrowheads="1"/>
            </p:cNvSpPr>
            <p:nvPr/>
          </p:nvSpPr>
          <p:spPr bwMode="auto">
            <a:xfrm>
              <a:off x="4072" y="2090"/>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latin typeface="Times New Roman" panose="02020603050405020304" pitchFamily="18" charset="0"/>
                </a:rPr>
                <a:t>24</a:t>
              </a:r>
            </a:p>
          </p:txBody>
        </p:sp>
        <p:sp>
          <p:nvSpPr>
            <p:cNvPr id="27682" name="Text Box 34"/>
            <p:cNvSpPr txBox="1">
              <a:spLocks noChangeArrowheads="1"/>
            </p:cNvSpPr>
            <p:nvPr/>
          </p:nvSpPr>
          <p:spPr bwMode="auto">
            <a:xfrm>
              <a:off x="4080" y="3320"/>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latin typeface="Times New Roman" panose="02020603050405020304" pitchFamily="18" charset="0"/>
                </a:rPr>
                <a:t>2</a:t>
              </a:r>
            </a:p>
          </p:txBody>
        </p:sp>
        <p:sp>
          <p:nvSpPr>
            <p:cNvPr id="27683" name="Line 35"/>
            <p:cNvSpPr>
              <a:spLocks noChangeShapeType="1"/>
            </p:cNvSpPr>
            <p:nvPr/>
          </p:nvSpPr>
          <p:spPr bwMode="auto">
            <a:xfrm>
              <a:off x="3790" y="3163"/>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4" name="Rectangle 36"/>
            <p:cNvSpPr>
              <a:spLocks noChangeArrowheads="1"/>
            </p:cNvSpPr>
            <p:nvPr/>
          </p:nvSpPr>
          <p:spPr bwMode="auto">
            <a:xfrm>
              <a:off x="4071" y="314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latin typeface="Times New Roman" panose="02020603050405020304" pitchFamily="18" charset="0"/>
                </a:rPr>
                <a:t>1</a:t>
              </a:r>
            </a:p>
          </p:txBody>
        </p:sp>
        <p:sp>
          <p:nvSpPr>
            <p:cNvPr id="27685" name="Rectangle 37"/>
            <p:cNvSpPr>
              <a:spLocks noChangeArrowheads="1"/>
            </p:cNvSpPr>
            <p:nvPr/>
          </p:nvSpPr>
          <p:spPr bwMode="auto">
            <a:xfrm>
              <a:off x="428" y="1130"/>
              <a:ext cx="209" cy="233"/>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86" name="Rectangle 38"/>
            <p:cNvSpPr>
              <a:spLocks noChangeArrowheads="1"/>
            </p:cNvSpPr>
            <p:nvPr/>
          </p:nvSpPr>
          <p:spPr bwMode="auto">
            <a:xfrm>
              <a:off x="636" y="1129"/>
              <a:ext cx="209" cy="233"/>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87" name="Rectangle 39"/>
            <p:cNvSpPr>
              <a:spLocks noChangeArrowheads="1"/>
            </p:cNvSpPr>
            <p:nvPr/>
          </p:nvSpPr>
          <p:spPr bwMode="auto">
            <a:xfrm>
              <a:off x="1885" y="1129"/>
              <a:ext cx="209" cy="233"/>
            </a:xfrm>
            <a:prstGeom prst="rect">
              <a:avLst/>
            </a:prstGeom>
            <a:solidFill>
              <a:srgbClr val="FF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88" name="Rectangle 40"/>
            <p:cNvSpPr>
              <a:spLocks noChangeArrowheads="1"/>
            </p:cNvSpPr>
            <p:nvPr/>
          </p:nvSpPr>
          <p:spPr bwMode="auto">
            <a:xfrm>
              <a:off x="1668" y="1128"/>
              <a:ext cx="209" cy="233"/>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89" name="Rectangle 41"/>
            <p:cNvSpPr>
              <a:spLocks noChangeArrowheads="1"/>
            </p:cNvSpPr>
            <p:nvPr/>
          </p:nvSpPr>
          <p:spPr bwMode="auto">
            <a:xfrm>
              <a:off x="416" y="1137"/>
              <a:ext cx="17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latin typeface="Times New Roman" panose="02020603050405020304" pitchFamily="18" charset="0"/>
                </a:rPr>
                <a:t>1    2                                24</a:t>
              </a:r>
            </a:p>
          </p:txBody>
        </p:sp>
        <p:sp>
          <p:nvSpPr>
            <p:cNvPr id="27690" name="Rectangle 42"/>
            <p:cNvSpPr>
              <a:spLocks noChangeArrowheads="1"/>
            </p:cNvSpPr>
            <p:nvPr/>
          </p:nvSpPr>
          <p:spPr bwMode="auto">
            <a:xfrm>
              <a:off x="3676" y="1105"/>
              <a:ext cx="1680" cy="25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27691" name="Rectangle 43"/>
            <p:cNvSpPr>
              <a:spLocks noChangeArrowheads="1"/>
            </p:cNvSpPr>
            <p:nvPr/>
          </p:nvSpPr>
          <p:spPr bwMode="auto">
            <a:xfrm>
              <a:off x="4931" y="1120"/>
              <a:ext cx="209" cy="233"/>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2" name="Rectangle 44"/>
            <p:cNvSpPr>
              <a:spLocks noChangeArrowheads="1"/>
            </p:cNvSpPr>
            <p:nvPr/>
          </p:nvSpPr>
          <p:spPr bwMode="auto">
            <a:xfrm>
              <a:off x="5147" y="1120"/>
              <a:ext cx="209" cy="233"/>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3" name="Rectangle 45"/>
            <p:cNvSpPr>
              <a:spLocks noChangeArrowheads="1"/>
            </p:cNvSpPr>
            <p:nvPr/>
          </p:nvSpPr>
          <p:spPr bwMode="auto">
            <a:xfrm>
              <a:off x="3889" y="1119"/>
              <a:ext cx="209" cy="233"/>
            </a:xfrm>
            <a:prstGeom prst="rect">
              <a:avLst/>
            </a:prstGeom>
            <a:solidFill>
              <a:srgbClr val="FF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4" name="Rectangle 46"/>
            <p:cNvSpPr>
              <a:spLocks noChangeArrowheads="1"/>
            </p:cNvSpPr>
            <p:nvPr/>
          </p:nvSpPr>
          <p:spPr bwMode="auto">
            <a:xfrm>
              <a:off x="3672" y="1118"/>
              <a:ext cx="209" cy="233"/>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5" name="Rectangle 47"/>
            <p:cNvSpPr>
              <a:spLocks noChangeArrowheads="1"/>
            </p:cNvSpPr>
            <p:nvPr/>
          </p:nvSpPr>
          <p:spPr bwMode="auto">
            <a:xfrm>
              <a:off x="3684" y="1112"/>
              <a:ext cx="17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latin typeface="Times New Roman" panose="02020603050405020304" pitchFamily="18" charset="0"/>
                </a:rPr>
                <a:t>1    2                                24</a:t>
              </a:r>
            </a:p>
          </p:txBody>
        </p:sp>
        <p:sp>
          <p:nvSpPr>
            <p:cNvPr id="27696" name="Rectangle 48"/>
            <p:cNvSpPr>
              <a:spLocks noChangeArrowheads="1"/>
            </p:cNvSpPr>
            <p:nvPr/>
          </p:nvSpPr>
          <p:spPr bwMode="auto">
            <a:xfrm>
              <a:off x="2499" y="1016"/>
              <a:ext cx="755" cy="233"/>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7" name="Rectangle 49"/>
            <p:cNvSpPr>
              <a:spLocks noChangeArrowheads="1"/>
            </p:cNvSpPr>
            <p:nvPr/>
          </p:nvSpPr>
          <p:spPr bwMode="auto">
            <a:xfrm>
              <a:off x="2499" y="1232"/>
              <a:ext cx="755" cy="233"/>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8" name="Rectangle 50"/>
            <p:cNvSpPr>
              <a:spLocks noChangeArrowheads="1"/>
            </p:cNvSpPr>
            <p:nvPr/>
          </p:nvSpPr>
          <p:spPr bwMode="auto">
            <a:xfrm>
              <a:off x="2497" y="2390"/>
              <a:ext cx="755" cy="233"/>
            </a:xfrm>
            <a:prstGeom prst="rect">
              <a:avLst/>
            </a:prstGeom>
            <a:solidFill>
              <a:srgbClr val="FF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99" name="Rectangle 51"/>
            <p:cNvSpPr>
              <a:spLocks noChangeArrowheads="1"/>
            </p:cNvSpPr>
            <p:nvPr/>
          </p:nvSpPr>
          <p:spPr bwMode="auto">
            <a:xfrm>
              <a:off x="2498" y="2173"/>
              <a:ext cx="755" cy="233"/>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700" name="Rectangle 52"/>
            <p:cNvSpPr>
              <a:spLocks noChangeArrowheads="1"/>
            </p:cNvSpPr>
            <p:nvPr/>
          </p:nvSpPr>
          <p:spPr bwMode="auto">
            <a:xfrm>
              <a:off x="2780" y="1020"/>
              <a:ext cx="299" cy="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600" b="1">
                  <a:latin typeface="Times New Roman" panose="02020603050405020304" pitchFamily="18" charset="0"/>
                </a:rPr>
                <a:t>1</a:t>
              </a:r>
            </a:p>
            <a:p>
              <a:pPr>
                <a:spcBef>
                  <a:spcPct val="50000"/>
                </a:spcBef>
              </a:pPr>
              <a:r>
                <a:rPr lang="en-US" altLang="en-US" sz="1600" b="1">
                  <a:latin typeface="Times New Roman" panose="02020603050405020304" pitchFamily="18" charset="0"/>
                </a:rPr>
                <a:t>2</a:t>
              </a:r>
            </a:p>
            <a:p>
              <a:pPr>
                <a:spcBef>
                  <a:spcPct val="50000"/>
                </a:spcBef>
              </a:pPr>
              <a:endParaRPr lang="en-US" altLang="en-US" sz="1600" b="1">
                <a:latin typeface="Times New Roman" panose="02020603050405020304" pitchFamily="18" charset="0"/>
              </a:endParaRPr>
            </a:p>
            <a:p>
              <a:pPr>
                <a:spcBef>
                  <a:spcPct val="50000"/>
                </a:spcBef>
              </a:pPr>
              <a:endParaRPr lang="en-US" altLang="en-US" sz="1600" b="1">
                <a:latin typeface="Times New Roman" panose="02020603050405020304" pitchFamily="18" charset="0"/>
              </a:endParaRPr>
            </a:p>
            <a:p>
              <a:pPr>
                <a:spcBef>
                  <a:spcPct val="50000"/>
                </a:spcBef>
              </a:pPr>
              <a:endParaRPr lang="en-US" altLang="en-US" sz="1600" b="1">
                <a:latin typeface="Times New Roman" panose="02020603050405020304" pitchFamily="18" charset="0"/>
              </a:endParaRPr>
            </a:p>
            <a:p>
              <a:pPr>
                <a:spcBef>
                  <a:spcPct val="50000"/>
                </a:spcBef>
              </a:pPr>
              <a:endParaRPr lang="en-US" altLang="en-US" sz="1600" b="1">
                <a:latin typeface="Times New Roman" panose="02020603050405020304" pitchFamily="18" charset="0"/>
              </a:endParaRPr>
            </a:p>
            <a:p>
              <a:pPr>
                <a:spcBef>
                  <a:spcPct val="50000"/>
                </a:spcBef>
              </a:pPr>
              <a:r>
                <a:rPr lang="en-US" altLang="en-US" sz="1600" b="1">
                  <a:latin typeface="Times New Roman" panose="02020603050405020304" pitchFamily="18" charset="0"/>
                </a:rPr>
                <a:t>24</a:t>
              </a:r>
            </a:p>
          </p:txBody>
        </p:sp>
      </p:grpSp>
      <p:sp>
        <p:nvSpPr>
          <p:cNvPr id="27653" name="Rectangle 56"/>
          <p:cNvSpPr>
            <a:spLocks noGrp="1" noChangeArrowheads="1"/>
          </p:cNvSpPr>
          <p:nvPr>
            <p:ph type="title"/>
          </p:nvPr>
        </p:nvSpPr>
        <p:spPr>
          <a:xfrm>
            <a:off x="1549400" y="152400"/>
            <a:ext cx="6954838" cy="431800"/>
          </a:xfrm>
        </p:spPr>
        <p:txBody>
          <a:bodyPr/>
          <a:lstStyle/>
          <a:p>
            <a:pPr eaLnBrk="1" hangingPunct="1"/>
            <a:r>
              <a:rPr lang="en-US" altLang="en-US" sz="2000"/>
              <a:t>Time Slot Interchange Time Switching Technique</a:t>
            </a:r>
          </a:p>
        </p:txBody>
      </p:sp>
    </p:spTree>
    <p:extLst>
      <p:ext uri="{BB962C8B-B14F-4D97-AF65-F5344CB8AC3E}">
        <p14:creationId xmlns:p14="http://schemas.microsoft.com/office/powerpoint/2010/main" val="3710471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327161"/>
                                        </p:tgtEl>
                                        <p:attrNameLst>
                                          <p:attrName>style.visibility</p:attrName>
                                        </p:attrNameLst>
                                      </p:cBhvr>
                                      <p:to>
                                        <p:strVal val="visible"/>
                                      </p:to>
                                    </p:set>
                                    <p:animEffect transition="in" filter="strips(upRight)">
                                      <p:cBhvr>
                                        <p:cTn id="7" dur="1000"/>
                                        <p:tgtEl>
                                          <p:spTgt spid="1327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867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592A27-DD72-4154-80FF-CD547566851B}" type="slidenum">
              <a:rPr lang="en-US" altLang="en-US" smtClean="0">
                <a:solidFill>
                  <a:schemeClr val="bg1"/>
                </a:solidFill>
              </a:rPr>
              <a:pPr/>
              <a:t>124</a:t>
            </a:fld>
            <a:endParaRPr lang="en-US" altLang="en-US" smtClean="0">
              <a:solidFill>
                <a:schemeClr val="bg1"/>
              </a:solidFill>
            </a:endParaRPr>
          </a:p>
        </p:txBody>
      </p:sp>
      <p:sp>
        <p:nvSpPr>
          <p:cNvPr id="28676" name="Rectangle 10"/>
          <p:cNvSpPr>
            <a:spLocks noGrp="1" noChangeArrowheads="1"/>
          </p:cNvSpPr>
          <p:nvPr>
            <p:ph type="title"/>
          </p:nvPr>
        </p:nvSpPr>
        <p:spPr>
          <a:xfrm>
            <a:off x="1549400" y="152400"/>
            <a:ext cx="6883400" cy="431800"/>
          </a:xfrm>
        </p:spPr>
        <p:txBody>
          <a:bodyPr/>
          <a:lstStyle/>
          <a:p>
            <a:pPr eaLnBrk="1" hangingPunct="1"/>
            <a:r>
              <a:rPr lang="en-US" altLang="en-US" sz="2200"/>
              <a:t>Phase 1: The A-subscriber lifts the handset</a:t>
            </a:r>
          </a:p>
        </p:txBody>
      </p:sp>
      <p:pic>
        <p:nvPicPr>
          <p:cNvPr id="182280" name="Picture 8"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26" y="1317626"/>
            <a:ext cx="77438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9720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82280"/>
                                        </p:tgtEl>
                                        <p:attrNameLst>
                                          <p:attrName>style.visibility</p:attrName>
                                        </p:attrNameLst>
                                      </p:cBhvr>
                                      <p:to>
                                        <p:strVal val="visible"/>
                                      </p:to>
                                    </p:set>
                                    <p:animEffect transition="in" filter="strips(upRight)">
                                      <p:cBhvr>
                                        <p:cTn id="7" dur="1000"/>
                                        <p:tgtEl>
                                          <p:spTgt spid="182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969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5564F3-0E7F-4BF7-BF73-17992F7B736A}" type="slidenum">
              <a:rPr lang="en-US" altLang="en-US" smtClean="0">
                <a:solidFill>
                  <a:schemeClr val="bg1"/>
                </a:solidFill>
              </a:rPr>
              <a:pPr/>
              <a:t>125</a:t>
            </a:fld>
            <a:endParaRPr lang="en-US" altLang="en-US" smtClean="0">
              <a:solidFill>
                <a:schemeClr val="bg1"/>
              </a:solidFill>
            </a:endParaRPr>
          </a:p>
        </p:txBody>
      </p:sp>
      <p:sp>
        <p:nvSpPr>
          <p:cNvPr id="29700" name="Rectangle 8"/>
          <p:cNvSpPr>
            <a:spLocks noGrp="1" noChangeArrowheads="1"/>
          </p:cNvSpPr>
          <p:nvPr>
            <p:ph type="title"/>
          </p:nvPr>
        </p:nvSpPr>
        <p:spPr>
          <a:xfrm>
            <a:off x="1549401" y="242888"/>
            <a:ext cx="6956425" cy="431800"/>
          </a:xfrm>
        </p:spPr>
        <p:txBody>
          <a:bodyPr/>
          <a:lstStyle/>
          <a:p>
            <a:pPr eaLnBrk="1" hangingPunct="1"/>
            <a:r>
              <a:rPr lang="en-US" altLang="en-US" sz="2000"/>
              <a:t>Phase 2: The exchange receives the B-subscriber number</a:t>
            </a:r>
          </a:p>
        </p:txBody>
      </p:sp>
      <p:pic>
        <p:nvPicPr>
          <p:cNvPr id="184327" name="Picture 7"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114" y="1350963"/>
            <a:ext cx="8016875" cy="4514850"/>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2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84327"/>
                                        </p:tgtEl>
                                        <p:attrNameLst>
                                          <p:attrName>style.visibility</p:attrName>
                                        </p:attrNameLst>
                                      </p:cBhvr>
                                      <p:to>
                                        <p:strVal val="visible"/>
                                      </p:to>
                                    </p:set>
                                    <p:animEffect transition="in" filter="strips(upRight)">
                                      <p:cBhvr>
                                        <p:cTn id="7" dur="1000"/>
                                        <p:tgtEl>
                                          <p:spTgt spid="184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072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6F4966-98A2-4CDA-A9A4-A75B7BAF387F}" type="slidenum">
              <a:rPr lang="en-US" altLang="en-US" smtClean="0">
                <a:solidFill>
                  <a:schemeClr val="bg1"/>
                </a:solidFill>
              </a:rPr>
              <a:pPr/>
              <a:t>126</a:t>
            </a:fld>
            <a:endParaRPr lang="en-US" altLang="en-US" smtClean="0">
              <a:solidFill>
                <a:schemeClr val="bg1"/>
              </a:solidFill>
            </a:endParaRPr>
          </a:p>
        </p:txBody>
      </p:sp>
      <p:sp>
        <p:nvSpPr>
          <p:cNvPr id="30724" name="Rectangle 8"/>
          <p:cNvSpPr>
            <a:spLocks noGrp="1" noChangeArrowheads="1"/>
          </p:cNvSpPr>
          <p:nvPr>
            <p:ph type="title"/>
          </p:nvPr>
        </p:nvSpPr>
        <p:spPr>
          <a:xfrm>
            <a:off x="1549400" y="227013"/>
            <a:ext cx="6680200" cy="431800"/>
          </a:xfrm>
        </p:spPr>
        <p:txBody>
          <a:bodyPr/>
          <a:lstStyle/>
          <a:p>
            <a:pPr eaLnBrk="1" hangingPunct="1"/>
            <a:r>
              <a:rPr lang="en-US" altLang="en-US" sz="2000"/>
              <a:t>Phase 3: The exchange sets up the outgoing calls</a:t>
            </a:r>
          </a:p>
        </p:txBody>
      </p:sp>
      <p:pic>
        <p:nvPicPr>
          <p:cNvPr id="186375" name="Picture 7"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351" y="1317625"/>
            <a:ext cx="7777163" cy="4237038"/>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19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86375"/>
                                        </p:tgtEl>
                                        <p:attrNameLst>
                                          <p:attrName>style.visibility</p:attrName>
                                        </p:attrNameLst>
                                      </p:cBhvr>
                                      <p:to>
                                        <p:strVal val="visible"/>
                                      </p:to>
                                    </p:set>
                                    <p:animEffect transition="in" filter="strips(downRight)">
                                      <p:cBhvr>
                                        <p:cTn id="7" dur="1000"/>
                                        <p:tgtEl>
                                          <p:spTgt spid="186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174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227578-FCC0-4E48-8A78-21DDBB0A39AA}" type="slidenum">
              <a:rPr lang="en-US" altLang="en-US" smtClean="0">
                <a:solidFill>
                  <a:schemeClr val="bg1"/>
                </a:solidFill>
              </a:rPr>
              <a:pPr/>
              <a:t>127</a:t>
            </a:fld>
            <a:endParaRPr lang="en-US" altLang="en-US" smtClean="0">
              <a:solidFill>
                <a:schemeClr val="bg1"/>
              </a:solidFill>
            </a:endParaRPr>
          </a:p>
        </p:txBody>
      </p:sp>
      <p:sp>
        <p:nvSpPr>
          <p:cNvPr id="31748" name="Rectangle 10"/>
          <p:cNvSpPr>
            <a:spLocks noGrp="1" noChangeArrowheads="1"/>
          </p:cNvSpPr>
          <p:nvPr>
            <p:ph type="title"/>
          </p:nvPr>
        </p:nvSpPr>
        <p:spPr>
          <a:xfrm>
            <a:off x="1549400" y="227013"/>
            <a:ext cx="6680200" cy="431800"/>
          </a:xfrm>
        </p:spPr>
        <p:txBody>
          <a:bodyPr>
            <a:normAutofit fontScale="90000"/>
          </a:bodyPr>
          <a:lstStyle/>
          <a:p>
            <a:pPr eaLnBrk="1" hangingPunct="1"/>
            <a:r>
              <a:rPr lang="en-US" altLang="en-US" sz="2000"/>
              <a:t>Phase 4: The subscribers conclude their </a:t>
            </a:r>
            <a:br>
              <a:rPr lang="en-US" altLang="en-US" sz="2000"/>
            </a:br>
            <a:r>
              <a:rPr lang="en-US" altLang="en-US" sz="2000"/>
              <a:t>conversation</a:t>
            </a:r>
          </a:p>
        </p:txBody>
      </p:sp>
      <p:pic>
        <p:nvPicPr>
          <p:cNvPr id="188425" name="Picture 9"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614" y="1366839"/>
            <a:ext cx="7342187" cy="4111625"/>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037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88425"/>
                                        </p:tgtEl>
                                        <p:attrNameLst>
                                          <p:attrName>style.visibility</p:attrName>
                                        </p:attrNameLst>
                                      </p:cBhvr>
                                      <p:to>
                                        <p:strVal val="visible"/>
                                      </p:to>
                                    </p:set>
                                    <p:animEffect transition="in" filter="strips(downRight)">
                                      <p:cBhvr>
                                        <p:cTn id="7" dur="1000"/>
                                        <p:tgtEl>
                                          <p:spTgt spid="188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27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20CE91-4CA5-480E-B8B8-77B4E1CD4587}" type="slidenum">
              <a:rPr lang="en-US" altLang="en-US" smtClean="0">
                <a:solidFill>
                  <a:schemeClr val="bg1"/>
                </a:solidFill>
              </a:rPr>
              <a:pPr/>
              <a:t>128</a:t>
            </a:fld>
            <a:endParaRPr lang="en-US" altLang="en-US" smtClean="0">
              <a:solidFill>
                <a:schemeClr val="bg1"/>
              </a:solidFill>
            </a:endParaRPr>
          </a:p>
        </p:txBody>
      </p:sp>
      <p:sp>
        <p:nvSpPr>
          <p:cNvPr id="32772" name="Rectangle 2"/>
          <p:cNvSpPr>
            <a:spLocks noGrp="1" noChangeArrowheads="1"/>
          </p:cNvSpPr>
          <p:nvPr>
            <p:ph type="title"/>
          </p:nvPr>
        </p:nvSpPr>
        <p:spPr/>
        <p:txBody>
          <a:bodyPr/>
          <a:lstStyle/>
          <a:p>
            <a:pPr eaLnBrk="1" hangingPunct="1"/>
            <a:r>
              <a:rPr lang="en-US" altLang="en-US" smtClean="0"/>
              <a:t> PSTN Nodes</a:t>
            </a:r>
          </a:p>
        </p:txBody>
      </p:sp>
      <p:sp>
        <p:nvSpPr>
          <p:cNvPr id="1332227" name="Rectangle 3"/>
          <p:cNvSpPr>
            <a:spLocks noGrp="1" noChangeArrowheads="1"/>
          </p:cNvSpPr>
          <p:nvPr>
            <p:ph type="body" idx="1"/>
          </p:nvPr>
        </p:nvSpPr>
        <p:spPr/>
        <p:txBody>
          <a:bodyPr/>
          <a:lstStyle/>
          <a:p>
            <a:pPr eaLnBrk="1" hangingPunct="1"/>
            <a:r>
              <a:rPr lang="en-US" altLang="en-US" smtClean="0"/>
              <a:t>PSTN nodes can be subdivided into three main categories: </a:t>
            </a:r>
          </a:p>
          <a:p>
            <a:pPr lvl="1" eaLnBrk="1" hangingPunct="1"/>
            <a:r>
              <a:rPr lang="en-US" altLang="en-US" smtClean="0"/>
              <a:t>Local exchanges</a:t>
            </a:r>
          </a:p>
          <a:p>
            <a:pPr lvl="1" eaLnBrk="1" hangingPunct="1"/>
            <a:r>
              <a:rPr lang="en-US" altLang="en-US" smtClean="0"/>
              <a:t>Transit exchanges </a:t>
            </a:r>
          </a:p>
          <a:p>
            <a:pPr lvl="1" eaLnBrk="1" hangingPunct="1"/>
            <a:r>
              <a:rPr lang="en-US" altLang="en-US" smtClean="0"/>
              <a:t>International exchanges</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934226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2227">
                                            <p:txEl>
                                              <p:pRg st="0" end="0"/>
                                            </p:txEl>
                                          </p:spTgt>
                                        </p:tgtEl>
                                        <p:attrNameLst>
                                          <p:attrName>style.visibility</p:attrName>
                                        </p:attrNameLst>
                                      </p:cBhvr>
                                      <p:to>
                                        <p:strVal val="visible"/>
                                      </p:to>
                                    </p:set>
                                    <p:animEffect transition="in" filter="dissolve">
                                      <p:cBhvr>
                                        <p:cTn id="7" dur="1000"/>
                                        <p:tgtEl>
                                          <p:spTgt spid="1332227">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332227">
                                            <p:txEl>
                                              <p:pRg st="1" end="1"/>
                                            </p:txEl>
                                          </p:spTgt>
                                        </p:tgtEl>
                                        <p:attrNameLst>
                                          <p:attrName>style.visibility</p:attrName>
                                        </p:attrNameLst>
                                      </p:cBhvr>
                                      <p:to>
                                        <p:strVal val="visible"/>
                                      </p:to>
                                    </p:set>
                                    <p:animEffect transition="in" filter="dissolve">
                                      <p:cBhvr>
                                        <p:cTn id="11" dur="1000"/>
                                        <p:tgtEl>
                                          <p:spTgt spid="1332227">
                                            <p:txEl>
                                              <p:pRg st="1" end="1"/>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332227">
                                            <p:txEl>
                                              <p:pRg st="2" end="2"/>
                                            </p:txEl>
                                          </p:spTgt>
                                        </p:tgtEl>
                                        <p:attrNameLst>
                                          <p:attrName>style.visibility</p:attrName>
                                        </p:attrNameLst>
                                      </p:cBhvr>
                                      <p:to>
                                        <p:strVal val="visible"/>
                                      </p:to>
                                    </p:set>
                                    <p:animEffect transition="in" filter="dissolve">
                                      <p:cBhvr>
                                        <p:cTn id="15" dur="1000"/>
                                        <p:tgtEl>
                                          <p:spTgt spid="1332227">
                                            <p:txEl>
                                              <p:pRg st="2" end="2"/>
                                            </p:txEl>
                                          </p:spTgt>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332227">
                                            <p:txEl>
                                              <p:pRg st="3" end="3"/>
                                            </p:txEl>
                                          </p:spTgt>
                                        </p:tgtEl>
                                        <p:attrNameLst>
                                          <p:attrName>style.visibility</p:attrName>
                                        </p:attrNameLst>
                                      </p:cBhvr>
                                      <p:to>
                                        <p:strVal val="visible"/>
                                      </p:to>
                                    </p:set>
                                    <p:animEffect transition="in" filter="dissolve">
                                      <p:cBhvr>
                                        <p:cTn id="19" dur="1000"/>
                                        <p:tgtEl>
                                          <p:spTgt spid="1332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2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481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B442B6-0305-4F4E-996F-1335E89DF622}" type="slidenum">
              <a:rPr lang="en-US" altLang="en-US" smtClean="0">
                <a:solidFill>
                  <a:schemeClr val="bg1"/>
                </a:solidFill>
              </a:rPr>
              <a:pPr/>
              <a:t>129</a:t>
            </a:fld>
            <a:endParaRPr lang="en-US" altLang="en-US" smtClean="0">
              <a:solidFill>
                <a:schemeClr val="bg1"/>
              </a:solidFill>
            </a:endParaRPr>
          </a:p>
        </p:txBody>
      </p:sp>
      <p:grpSp>
        <p:nvGrpSpPr>
          <p:cNvPr id="1155087" name="Group 15"/>
          <p:cNvGrpSpPr>
            <a:grpSpLocks/>
          </p:cNvGrpSpPr>
          <p:nvPr/>
        </p:nvGrpSpPr>
        <p:grpSpPr bwMode="auto">
          <a:xfrm>
            <a:off x="2057401" y="990600"/>
            <a:ext cx="8296275" cy="5473700"/>
            <a:chOff x="336" y="624"/>
            <a:chExt cx="5226" cy="3448"/>
          </a:xfrm>
        </p:grpSpPr>
        <p:sp>
          <p:nvSpPr>
            <p:cNvPr id="34822" name="Rectangle 2"/>
            <p:cNvSpPr>
              <a:spLocks noChangeArrowheads="1"/>
            </p:cNvSpPr>
            <p:nvPr/>
          </p:nvSpPr>
          <p:spPr bwMode="auto">
            <a:xfrm>
              <a:off x="336" y="3744"/>
              <a:ext cx="159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b="1">
                  <a:solidFill>
                    <a:srgbClr val="3C5658"/>
                  </a:solidFill>
                </a:rPr>
                <a:t>Another look : Voice Network Heirarchy</a:t>
              </a:r>
            </a:p>
          </p:txBody>
        </p:sp>
        <p:pic>
          <p:nvPicPr>
            <p:cNvPr id="34823" name="Picture 3"/>
            <p:cNvPicPr>
              <a:picLocks noChangeArrowheads="1"/>
            </p:cNvPicPr>
            <p:nvPr/>
          </p:nvPicPr>
          <p:blipFill>
            <a:blip r:embed="rId3" cstate="print">
              <a:extLst>
                <a:ext uri="{28A0092B-C50C-407E-A947-70E740481C1C}">
                  <a14:useLocalDpi xmlns:a14="http://schemas.microsoft.com/office/drawing/2010/main" val="0"/>
                </a:ext>
              </a:extLst>
            </a:blip>
            <a:srcRect b="5441"/>
            <a:stretch>
              <a:fillRect/>
            </a:stretch>
          </p:blipFill>
          <p:spPr bwMode="auto">
            <a:xfrm>
              <a:off x="2592" y="816"/>
              <a:ext cx="2970" cy="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4" name="AutoShape 5"/>
            <p:cNvSpPr>
              <a:spLocks noChangeArrowheads="1"/>
            </p:cNvSpPr>
            <p:nvPr/>
          </p:nvSpPr>
          <p:spPr bwMode="auto">
            <a:xfrm>
              <a:off x="672" y="816"/>
              <a:ext cx="1728" cy="2064"/>
            </a:xfrm>
            <a:prstGeom prst="upArrow">
              <a:avLst>
                <a:gd name="adj1" fmla="val 50000"/>
                <a:gd name="adj2" fmla="val 2986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5" name="Text Box 6"/>
            <p:cNvSpPr txBox="1">
              <a:spLocks noChangeArrowheads="1"/>
            </p:cNvSpPr>
            <p:nvPr/>
          </p:nvSpPr>
          <p:spPr bwMode="auto">
            <a:xfrm>
              <a:off x="1152" y="1200"/>
              <a:ext cx="864" cy="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Higher traffic</a:t>
              </a:r>
              <a:r>
                <a:rPr lang="en-US" altLang="en-US"/>
                <a:t> , </a:t>
              </a:r>
            </a:p>
            <a:p>
              <a:pPr eaLnBrk="1" hangingPunct="1">
                <a:spcBef>
                  <a:spcPct val="50000"/>
                </a:spcBef>
              </a:pPr>
              <a:r>
                <a:rPr lang="en-US" altLang="en-US" b="1"/>
                <a:t>higher switching speed</a:t>
              </a:r>
              <a:r>
                <a:rPr lang="en-US" altLang="en-US"/>
                <a:t> , </a:t>
              </a:r>
            </a:p>
            <a:p>
              <a:pPr eaLnBrk="1" hangingPunct="1">
                <a:spcBef>
                  <a:spcPct val="50000"/>
                </a:spcBef>
              </a:pPr>
              <a:r>
                <a:rPr lang="en-US" altLang="en-US" b="1"/>
                <a:t>higher bandwidth</a:t>
              </a:r>
            </a:p>
          </p:txBody>
        </p:sp>
        <p:sp>
          <p:nvSpPr>
            <p:cNvPr id="34826" name="Text Box 7"/>
            <p:cNvSpPr txBox="1">
              <a:spLocks noChangeArrowheads="1"/>
            </p:cNvSpPr>
            <p:nvPr/>
          </p:nvSpPr>
          <p:spPr bwMode="auto">
            <a:xfrm>
              <a:off x="1728" y="3120"/>
              <a:ext cx="816" cy="231"/>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Class 5</a:t>
              </a:r>
              <a:r>
                <a:rPr lang="en-US" altLang="en-US"/>
                <a:t> </a:t>
              </a:r>
            </a:p>
          </p:txBody>
        </p:sp>
        <p:sp>
          <p:nvSpPr>
            <p:cNvPr id="34827" name="Text Box 8"/>
            <p:cNvSpPr txBox="1">
              <a:spLocks noChangeArrowheads="1"/>
            </p:cNvSpPr>
            <p:nvPr/>
          </p:nvSpPr>
          <p:spPr bwMode="auto">
            <a:xfrm>
              <a:off x="1776" y="624"/>
              <a:ext cx="768" cy="231"/>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Class 1 </a:t>
              </a:r>
            </a:p>
          </p:txBody>
        </p:sp>
        <p:sp>
          <p:nvSpPr>
            <p:cNvPr id="34828" name="Text Box 9"/>
            <p:cNvSpPr txBox="1">
              <a:spLocks noChangeArrowheads="1"/>
            </p:cNvSpPr>
            <p:nvPr/>
          </p:nvSpPr>
          <p:spPr bwMode="auto">
            <a:xfrm>
              <a:off x="480" y="3024"/>
              <a:ext cx="768" cy="404"/>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E1/ T1 Links</a:t>
              </a:r>
            </a:p>
          </p:txBody>
        </p:sp>
        <p:sp>
          <p:nvSpPr>
            <p:cNvPr id="34829" name="Text Box 10"/>
            <p:cNvSpPr txBox="1">
              <a:spLocks noChangeArrowheads="1"/>
            </p:cNvSpPr>
            <p:nvPr/>
          </p:nvSpPr>
          <p:spPr bwMode="auto">
            <a:xfrm>
              <a:off x="336" y="672"/>
              <a:ext cx="768" cy="4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E4/ T3 Links</a:t>
              </a:r>
            </a:p>
          </p:txBody>
        </p:sp>
      </p:grpSp>
      <p:sp>
        <p:nvSpPr>
          <p:cNvPr id="34821" name="Rectangle 14"/>
          <p:cNvSpPr>
            <a:spLocks noGrp="1" noChangeArrowheads="1"/>
          </p:cNvSpPr>
          <p:nvPr>
            <p:ph type="title"/>
          </p:nvPr>
        </p:nvSpPr>
        <p:spPr/>
        <p:txBody>
          <a:bodyPr/>
          <a:lstStyle/>
          <a:p>
            <a:pPr eaLnBrk="1" hangingPunct="1"/>
            <a:r>
              <a:rPr lang="en-US" altLang="en-US" smtClean="0">
                <a:solidFill>
                  <a:schemeClr val="tx1"/>
                </a:solidFill>
              </a:rPr>
              <a:t>Exchange Hierarchy</a:t>
            </a:r>
          </a:p>
        </p:txBody>
      </p:sp>
    </p:spTree>
    <p:extLst>
      <p:ext uri="{BB962C8B-B14F-4D97-AF65-F5344CB8AC3E}">
        <p14:creationId xmlns:p14="http://schemas.microsoft.com/office/powerpoint/2010/main" val="549017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1155087"/>
                                        </p:tgtEl>
                                        <p:attrNameLst>
                                          <p:attrName>style.visibility</p:attrName>
                                        </p:attrNameLst>
                                      </p:cBhvr>
                                      <p:to>
                                        <p:strVal val="visible"/>
                                      </p:to>
                                    </p:set>
                                    <p:animEffect transition="in" filter="barn(outHorizontal)">
                                      <p:cBhvr>
                                        <p:cTn id="7" dur="1000"/>
                                        <p:tgtEl>
                                          <p:spTgt spid="1155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921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E4993-E1A0-428B-8681-740465E484EB}" type="slidenum">
              <a:rPr lang="en-US" altLang="en-US" smtClean="0">
                <a:solidFill>
                  <a:schemeClr val="bg1"/>
                </a:solidFill>
              </a:rPr>
              <a:pPr/>
              <a:t>13</a:t>
            </a:fld>
            <a:endParaRPr lang="en-US" altLang="en-US" smtClean="0">
              <a:solidFill>
                <a:schemeClr val="bg1"/>
              </a:solidFill>
            </a:endParaRPr>
          </a:p>
        </p:txBody>
      </p:sp>
      <p:sp>
        <p:nvSpPr>
          <p:cNvPr id="9220" name="Rectangle 6"/>
          <p:cNvSpPr>
            <a:spLocks noGrp="1" noChangeArrowheads="1"/>
          </p:cNvSpPr>
          <p:nvPr>
            <p:ph type="title"/>
          </p:nvPr>
        </p:nvSpPr>
        <p:spPr>
          <a:xfrm>
            <a:off x="1524000" y="171450"/>
            <a:ext cx="7543800" cy="412750"/>
          </a:xfrm>
        </p:spPr>
        <p:txBody>
          <a:bodyPr>
            <a:normAutofit fontScale="90000"/>
          </a:bodyPr>
          <a:lstStyle/>
          <a:p>
            <a:pPr eaLnBrk="1" hangingPunct="1"/>
            <a:r>
              <a:rPr lang="en-US" altLang="en-US" smtClean="0"/>
              <a:t>Telecommunication Evolution</a:t>
            </a:r>
          </a:p>
        </p:txBody>
      </p:sp>
      <p:grpSp>
        <p:nvGrpSpPr>
          <p:cNvPr id="9221" name="Group 7"/>
          <p:cNvGrpSpPr>
            <a:grpSpLocks/>
          </p:cNvGrpSpPr>
          <p:nvPr/>
        </p:nvGrpSpPr>
        <p:grpSpPr bwMode="auto">
          <a:xfrm>
            <a:off x="2511425" y="930275"/>
            <a:ext cx="7297738" cy="5035550"/>
            <a:chOff x="480" y="912"/>
            <a:chExt cx="5088" cy="3286"/>
          </a:xfrm>
        </p:grpSpPr>
        <p:pic>
          <p:nvPicPr>
            <p:cNvPr id="9222" name="Picture 8" descr="j01981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8" y="2736"/>
              <a:ext cx="720"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9" descr="j0288896"/>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6" y="3216"/>
              <a:ext cx="57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0" descr="j031584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76" y="2352"/>
              <a:ext cx="46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11" descr="j0300520"/>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704" y="3744"/>
              <a:ext cx="528"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12" descr="j0336983"/>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464" y="1920"/>
              <a:ext cx="46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Rectangle 13"/>
            <p:cNvSpPr>
              <a:spLocks noChangeArrowheads="1"/>
            </p:cNvSpPr>
            <p:nvPr/>
          </p:nvSpPr>
          <p:spPr bwMode="auto">
            <a:xfrm>
              <a:off x="1872" y="912"/>
              <a:ext cx="1344" cy="288"/>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Communication</a:t>
              </a:r>
            </a:p>
          </p:txBody>
        </p:sp>
        <p:sp>
          <p:nvSpPr>
            <p:cNvPr id="9228" name="Rectangle 14"/>
            <p:cNvSpPr>
              <a:spLocks noChangeArrowheads="1"/>
            </p:cNvSpPr>
            <p:nvPr/>
          </p:nvSpPr>
          <p:spPr bwMode="auto">
            <a:xfrm>
              <a:off x="480" y="1536"/>
              <a:ext cx="1392" cy="288"/>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Mail, etc.</a:t>
              </a:r>
            </a:p>
          </p:txBody>
        </p:sp>
        <p:sp>
          <p:nvSpPr>
            <p:cNvPr id="9229" name="Rectangle 15"/>
            <p:cNvSpPr>
              <a:spLocks noChangeArrowheads="1"/>
            </p:cNvSpPr>
            <p:nvPr/>
          </p:nvSpPr>
          <p:spPr bwMode="auto">
            <a:xfrm>
              <a:off x="3168" y="1536"/>
              <a:ext cx="1344" cy="288"/>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Telecommunication</a:t>
              </a:r>
            </a:p>
          </p:txBody>
        </p:sp>
        <p:sp>
          <p:nvSpPr>
            <p:cNvPr id="9230" name="Line 16"/>
            <p:cNvSpPr>
              <a:spLocks noChangeShapeType="1"/>
            </p:cNvSpPr>
            <p:nvPr/>
          </p:nvSpPr>
          <p:spPr bwMode="auto">
            <a:xfrm>
              <a:off x="2544" y="12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1" name="Line 17"/>
            <p:cNvSpPr>
              <a:spLocks noChangeShapeType="1"/>
            </p:cNvSpPr>
            <p:nvPr/>
          </p:nvSpPr>
          <p:spPr bwMode="auto">
            <a:xfrm>
              <a:off x="1152" y="1392"/>
              <a:ext cx="2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2" name="Line 18"/>
            <p:cNvSpPr>
              <a:spLocks noChangeShapeType="1"/>
            </p:cNvSpPr>
            <p:nvPr/>
          </p:nvSpPr>
          <p:spPr bwMode="auto">
            <a:xfrm>
              <a:off x="1152" y="13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3" name="Line 19"/>
            <p:cNvSpPr>
              <a:spLocks noChangeShapeType="1"/>
            </p:cNvSpPr>
            <p:nvPr/>
          </p:nvSpPr>
          <p:spPr bwMode="auto">
            <a:xfrm>
              <a:off x="3840" y="13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4" name="Line 20"/>
            <p:cNvSpPr>
              <a:spLocks noChangeShapeType="1"/>
            </p:cNvSpPr>
            <p:nvPr/>
          </p:nvSpPr>
          <p:spPr bwMode="auto">
            <a:xfrm>
              <a:off x="3312" y="1824"/>
              <a:ext cx="0" cy="21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5" name="Line 21"/>
            <p:cNvSpPr>
              <a:spLocks noChangeShapeType="1"/>
            </p:cNvSpPr>
            <p:nvPr/>
          </p:nvSpPr>
          <p:spPr bwMode="auto">
            <a:xfrm>
              <a:off x="3312" y="2151"/>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6" name="Rectangle 22"/>
            <p:cNvSpPr>
              <a:spLocks noChangeArrowheads="1"/>
            </p:cNvSpPr>
            <p:nvPr/>
          </p:nvSpPr>
          <p:spPr bwMode="auto">
            <a:xfrm>
              <a:off x="3600" y="2031"/>
              <a:ext cx="816" cy="216"/>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t>Telephony</a:t>
              </a:r>
            </a:p>
          </p:txBody>
        </p:sp>
        <p:sp>
          <p:nvSpPr>
            <p:cNvPr id="9237" name="Rectangle 23"/>
            <p:cNvSpPr>
              <a:spLocks noChangeArrowheads="1"/>
            </p:cNvSpPr>
            <p:nvPr/>
          </p:nvSpPr>
          <p:spPr bwMode="auto">
            <a:xfrm>
              <a:off x="3600" y="2472"/>
              <a:ext cx="528" cy="216"/>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t>Fax</a:t>
              </a:r>
            </a:p>
          </p:txBody>
        </p:sp>
        <p:sp>
          <p:nvSpPr>
            <p:cNvPr id="9238" name="Line 24"/>
            <p:cNvSpPr>
              <a:spLocks noChangeShapeType="1"/>
            </p:cNvSpPr>
            <p:nvPr/>
          </p:nvSpPr>
          <p:spPr bwMode="auto">
            <a:xfrm>
              <a:off x="3312" y="2592"/>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9" name="Line 25"/>
            <p:cNvSpPr>
              <a:spLocks noChangeShapeType="1"/>
            </p:cNvSpPr>
            <p:nvPr/>
          </p:nvSpPr>
          <p:spPr bwMode="auto">
            <a:xfrm>
              <a:off x="3312" y="302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0" name="Rectangle 26"/>
            <p:cNvSpPr>
              <a:spLocks noChangeArrowheads="1"/>
            </p:cNvSpPr>
            <p:nvPr/>
          </p:nvSpPr>
          <p:spPr bwMode="auto">
            <a:xfrm>
              <a:off x="3696" y="2904"/>
              <a:ext cx="1104" cy="216"/>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t>Videoconference</a:t>
              </a:r>
            </a:p>
          </p:txBody>
        </p:sp>
        <p:sp>
          <p:nvSpPr>
            <p:cNvPr id="9241" name="Line 27"/>
            <p:cNvSpPr>
              <a:spLocks noChangeShapeType="1"/>
            </p:cNvSpPr>
            <p:nvPr/>
          </p:nvSpPr>
          <p:spPr bwMode="auto">
            <a:xfrm>
              <a:off x="3312" y="3456"/>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2" name="Rectangle 28"/>
            <p:cNvSpPr>
              <a:spLocks noChangeArrowheads="1"/>
            </p:cNvSpPr>
            <p:nvPr/>
          </p:nvSpPr>
          <p:spPr bwMode="auto">
            <a:xfrm>
              <a:off x="3600" y="3336"/>
              <a:ext cx="528" cy="216"/>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t>E-mail</a:t>
              </a:r>
            </a:p>
          </p:txBody>
        </p:sp>
        <p:sp>
          <p:nvSpPr>
            <p:cNvPr id="9243" name="Line 29"/>
            <p:cNvSpPr>
              <a:spLocks noChangeShapeType="1"/>
            </p:cNvSpPr>
            <p:nvPr/>
          </p:nvSpPr>
          <p:spPr bwMode="auto">
            <a:xfrm>
              <a:off x="3312" y="398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4" name="Rectangle 30"/>
            <p:cNvSpPr>
              <a:spLocks noChangeArrowheads="1"/>
            </p:cNvSpPr>
            <p:nvPr/>
          </p:nvSpPr>
          <p:spPr bwMode="auto">
            <a:xfrm>
              <a:off x="3600" y="3864"/>
              <a:ext cx="1056" cy="216"/>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t>File Transfer</a:t>
              </a:r>
            </a:p>
          </p:txBody>
        </p:sp>
      </p:grpSp>
    </p:spTree>
    <p:extLst>
      <p:ext uri="{BB962C8B-B14F-4D97-AF65-F5344CB8AC3E}">
        <p14:creationId xmlns:p14="http://schemas.microsoft.com/office/powerpoint/2010/main" val="87506576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686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1B559F-F1FB-44FA-BAEB-2E9F620A1F41}" type="slidenum">
              <a:rPr lang="en-US" altLang="en-US" smtClean="0">
                <a:solidFill>
                  <a:schemeClr val="bg1"/>
                </a:solidFill>
              </a:rPr>
              <a:pPr/>
              <a:t>130</a:t>
            </a:fld>
            <a:endParaRPr lang="en-US" altLang="en-US" smtClean="0">
              <a:solidFill>
                <a:schemeClr val="bg1"/>
              </a:solidFill>
            </a:endParaRPr>
          </a:p>
        </p:txBody>
      </p:sp>
      <p:sp>
        <p:nvSpPr>
          <p:cNvPr id="36868" name="Rectangle 379"/>
          <p:cNvSpPr>
            <a:spLocks noGrp="1" noChangeArrowheads="1"/>
          </p:cNvSpPr>
          <p:nvPr>
            <p:ph type="title"/>
          </p:nvPr>
        </p:nvSpPr>
        <p:spPr/>
        <p:txBody>
          <a:bodyPr/>
          <a:lstStyle/>
          <a:p>
            <a:pPr eaLnBrk="1" hangingPunct="1"/>
            <a:r>
              <a:rPr lang="en-US" altLang="en-US" smtClean="0"/>
              <a:t> PSTN Network Architecture</a:t>
            </a:r>
          </a:p>
        </p:txBody>
      </p:sp>
      <p:sp>
        <p:nvSpPr>
          <p:cNvPr id="36869" name="Rectangle 6"/>
          <p:cNvSpPr>
            <a:spLocks noChangeArrowheads="1"/>
          </p:cNvSpPr>
          <p:nvPr/>
        </p:nvSpPr>
        <p:spPr bwMode="auto">
          <a:xfrm>
            <a:off x="1973263" y="1449388"/>
            <a:ext cx="8026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297788" name="Group 380"/>
          <p:cNvGrpSpPr>
            <a:grpSpLocks/>
          </p:cNvGrpSpPr>
          <p:nvPr/>
        </p:nvGrpSpPr>
        <p:grpSpPr bwMode="auto">
          <a:xfrm>
            <a:off x="2863851" y="928688"/>
            <a:ext cx="6526213" cy="4159250"/>
            <a:chOff x="844" y="585"/>
            <a:chExt cx="4111" cy="2620"/>
          </a:xfrm>
        </p:grpSpPr>
        <p:sp>
          <p:nvSpPr>
            <p:cNvPr id="36871" name="Rectangle 8"/>
            <p:cNvSpPr>
              <a:spLocks noChangeArrowheads="1"/>
            </p:cNvSpPr>
            <p:nvPr/>
          </p:nvSpPr>
          <p:spPr bwMode="auto">
            <a:xfrm>
              <a:off x="1349" y="1203"/>
              <a:ext cx="1088"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72" name="Rectangle 9"/>
            <p:cNvSpPr>
              <a:spLocks noChangeArrowheads="1"/>
            </p:cNvSpPr>
            <p:nvPr/>
          </p:nvSpPr>
          <p:spPr bwMode="auto">
            <a:xfrm>
              <a:off x="893" y="1205"/>
              <a:ext cx="30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a:solidFill>
                    <a:srgbClr val="FC0128"/>
                  </a:solidFill>
                </a:rPr>
                <a:t>Access</a:t>
              </a:r>
              <a:endParaRPr lang="en-US" altLang="en-US"/>
            </a:p>
          </p:txBody>
        </p:sp>
        <p:sp>
          <p:nvSpPr>
            <p:cNvPr id="36873" name="Rectangle 10"/>
            <p:cNvSpPr>
              <a:spLocks noChangeArrowheads="1"/>
            </p:cNvSpPr>
            <p:nvPr/>
          </p:nvSpPr>
          <p:spPr bwMode="auto">
            <a:xfrm>
              <a:off x="846" y="1542"/>
              <a:ext cx="1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700" b="1">
                  <a:solidFill>
                    <a:srgbClr val="000000"/>
                  </a:solidFill>
                </a:rPr>
                <a:t>40,000</a:t>
              </a:r>
              <a:endParaRPr lang="en-US" altLang="en-US"/>
            </a:p>
          </p:txBody>
        </p:sp>
        <p:sp>
          <p:nvSpPr>
            <p:cNvPr id="36874" name="Rectangle 11"/>
            <p:cNvSpPr>
              <a:spLocks noChangeArrowheads="1"/>
            </p:cNvSpPr>
            <p:nvPr/>
          </p:nvSpPr>
          <p:spPr bwMode="auto">
            <a:xfrm>
              <a:off x="844" y="1394"/>
              <a:ext cx="33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700" b="1">
                  <a:solidFill>
                    <a:srgbClr val="000000"/>
                  </a:solidFill>
                </a:rPr>
                <a:t>MegaStream</a:t>
              </a:r>
              <a:endParaRPr lang="en-US" altLang="en-US"/>
            </a:p>
          </p:txBody>
        </p:sp>
        <p:sp>
          <p:nvSpPr>
            <p:cNvPr id="36875" name="Rectangle 12"/>
            <p:cNvSpPr>
              <a:spLocks noChangeArrowheads="1"/>
            </p:cNvSpPr>
            <p:nvPr/>
          </p:nvSpPr>
          <p:spPr bwMode="auto">
            <a:xfrm>
              <a:off x="1064" y="1534"/>
              <a:ext cx="129"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700" b="1">
                  <a:solidFill>
                    <a:srgbClr val="000000"/>
                  </a:solidFill>
                </a:rPr>
                <a:t>sites</a:t>
              </a:r>
              <a:endParaRPr lang="en-US" altLang="en-US"/>
            </a:p>
          </p:txBody>
        </p:sp>
        <p:sp>
          <p:nvSpPr>
            <p:cNvPr id="36876" name="Rectangle 13"/>
            <p:cNvSpPr>
              <a:spLocks noChangeArrowheads="1"/>
            </p:cNvSpPr>
            <p:nvPr/>
          </p:nvSpPr>
          <p:spPr bwMode="auto">
            <a:xfrm>
              <a:off x="2671" y="1374"/>
              <a:ext cx="1404"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77" name="Rectangle 14"/>
            <p:cNvSpPr>
              <a:spLocks noChangeArrowheads="1"/>
            </p:cNvSpPr>
            <p:nvPr/>
          </p:nvSpPr>
          <p:spPr bwMode="auto">
            <a:xfrm>
              <a:off x="3424" y="1017"/>
              <a:ext cx="2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a:solidFill>
                    <a:srgbClr val="FC0128"/>
                  </a:solidFill>
                </a:rPr>
                <a:t>Tier 3</a:t>
              </a:r>
              <a:endParaRPr lang="en-US" altLang="en-US"/>
            </a:p>
          </p:txBody>
        </p:sp>
        <p:sp>
          <p:nvSpPr>
            <p:cNvPr id="36878" name="Rectangle 15"/>
            <p:cNvSpPr>
              <a:spLocks noChangeArrowheads="1"/>
            </p:cNvSpPr>
            <p:nvPr/>
          </p:nvSpPr>
          <p:spPr bwMode="auto">
            <a:xfrm>
              <a:off x="3480" y="1188"/>
              <a:ext cx="34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000000"/>
                  </a:solidFill>
                </a:rPr>
                <a:t>2000 - 6500</a:t>
              </a:r>
              <a:endParaRPr lang="en-US" altLang="en-US"/>
            </a:p>
          </p:txBody>
        </p:sp>
        <p:sp>
          <p:nvSpPr>
            <p:cNvPr id="36879" name="Rectangle 16"/>
            <p:cNvSpPr>
              <a:spLocks noChangeArrowheads="1"/>
            </p:cNvSpPr>
            <p:nvPr/>
          </p:nvSpPr>
          <p:spPr bwMode="auto">
            <a:xfrm>
              <a:off x="3883" y="1182"/>
              <a:ext cx="18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000000"/>
                  </a:solidFill>
                </a:rPr>
                <a:t>nodes</a:t>
              </a:r>
              <a:endParaRPr lang="en-US" altLang="en-US"/>
            </a:p>
          </p:txBody>
        </p:sp>
        <p:sp>
          <p:nvSpPr>
            <p:cNvPr id="36880" name="Rectangle 17"/>
            <p:cNvSpPr>
              <a:spLocks noChangeArrowheads="1"/>
            </p:cNvSpPr>
            <p:nvPr/>
          </p:nvSpPr>
          <p:spPr bwMode="auto">
            <a:xfrm>
              <a:off x="1757" y="1790"/>
              <a:ext cx="968"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81" name="Rectangle 18"/>
            <p:cNvSpPr>
              <a:spLocks noChangeArrowheads="1"/>
            </p:cNvSpPr>
            <p:nvPr/>
          </p:nvSpPr>
          <p:spPr bwMode="auto">
            <a:xfrm>
              <a:off x="1944" y="1977"/>
              <a:ext cx="2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a:solidFill>
                    <a:srgbClr val="FC0128"/>
                  </a:solidFill>
                </a:rPr>
                <a:t>Tier 2</a:t>
              </a:r>
              <a:endParaRPr lang="en-US" altLang="en-US"/>
            </a:p>
          </p:txBody>
        </p:sp>
        <p:sp>
          <p:nvSpPr>
            <p:cNvPr id="36882" name="Rectangle 19"/>
            <p:cNvSpPr>
              <a:spLocks noChangeArrowheads="1"/>
            </p:cNvSpPr>
            <p:nvPr/>
          </p:nvSpPr>
          <p:spPr bwMode="auto">
            <a:xfrm>
              <a:off x="1749" y="2102"/>
              <a:ext cx="31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000000"/>
                  </a:solidFill>
                </a:rPr>
                <a:t>500 nodes</a:t>
              </a:r>
              <a:endParaRPr lang="en-US" altLang="en-US"/>
            </a:p>
          </p:txBody>
        </p:sp>
        <p:sp>
          <p:nvSpPr>
            <p:cNvPr id="36883" name="Rectangle 20"/>
            <p:cNvSpPr>
              <a:spLocks noChangeArrowheads="1"/>
            </p:cNvSpPr>
            <p:nvPr/>
          </p:nvSpPr>
          <p:spPr bwMode="auto">
            <a:xfrm>
              <a:off x="3181" y="2156"/>
              <a:ext cx="80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84" name="Rectangle 21"/>
            <p:cNvSpPr>
              <a:spLocks noChangeArrowheads="1"/>
            </p:cNvSpPr>
            <p:nvPr/>
          </p:nvSpPr>
          <p:spPr bwMode="auto">
            <a:xfrm>
              <a:off x="4363" y="2529"/>
              <a:ext cx="2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a:solidFill>
                    <a:srgbClr val="FC0128"/>
                  </a:solidFill>
                </a:rPr>
                <a:t>Tier 1</a:t>
              </a:r>
              <a:endParaRPr lang="en-US" altLang="en-US"/>
            </a:p>
          </p:txBody>
        </p:sp>
        <p:sp>
          <p:nvSpPr>
            <p:cNvPr id="36885" name="Rectangle 22"/>
            <p:cNvSpPr>
              <a:spLocks noChangeArrowheads="1"/>
            </p:cNvSpPr>
            <p:nvPr/>
          </p:nvSpPr>
          <p:spPr bwMode="auto">
            <a:xfrm>
              <a:off x="4676" y="2542"/>
              <a:ext cx="27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000000"/>
                  </a:solidFill>
                </a:rPr>
                <a:t>60 nodes</a:t>
              </a:r>
              <a:endParaRPr lang="en-US" altLang="en-US"/>
            </a:p>
          </p:txBody>
        </p:sp>
        <p:sp>
          <p:nvSpPr>
            <p:cNvPr id="36886" name="Line 24"/>
            <p:cNvSpPr>
              <a:spLocks noChangeShapeType="1"/>
            </p:cNvSpPr>
            <p:nvPr/>
          </p:nvSpPr>
          <p:spPr bwMode="auto">
            <a:xfrm flipV="1">
              <a:off x="3074" y="1433"/>
              <a:ext cx="254" cy="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7" name="Line 25"/>
            <p:cNvSpPr>
              <a:spLocks noChangeShapeType="1"/>
            </p:cNvSpPr>
            <p:nvPr/>
          </p:nvSpPr>
          <p:spPr bwMode="auto">
            <a:xfrm flipH="1" flipV="1">
              <a:off x="2179" y="1544"/>
              <a:ext cx="313" cy="2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8" name="Line 26"/>
            <p:cNvSpPr>
              <a:spLocks noChangeShapeType="1"/>
            </p:cNvSpPr>
            <p:nvPr/>
          </p:nvSpPr>
          <p:spPr bwMode="auto">
            <a:xfrm flipH="1" flipV="1">
              <a:off x="2343" y="2270"/>
              <a:ext cx="477" cy="122"/>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9" name="Line 27"/>
            <p:cNvSpPr>
              <a:spLocks noChangeShapeType="1"/>
            </p:cNvSpPr>
            <p:nvPr/>
          </p:nvSpPr>
          <p:spPr bwMode="auto">
            <a:xfrm flipH="1">
              <a:off x="1627" y="2471"/>
              <a:ext cx="1059" cy="368"/>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0" name="Line 28"/>
            <p:cNvSpPr>
              <a:spLocks noChangeShapeType="1"/>
            </p:cNvSpPr>
            <p:nvPr/>
          </p:nvSpPr>
          <p:spPr bwMode="auto">
            <a:xfrm>
              <a:off x="2984" y="2437"/>
              <a:ext cx="850" cy="279"/>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1" name="Line 29"/>
            <p:cNvSpPr>
              <a:spLocks noChangeShapeType="1"/>
            </p:cNvSpPr>
            <p:nvPr/>
          </p:nvSpPr>
          <p:spPr bwMode="auto">
            <a:xfrm flipH="1" flipV="1">
              <a:off x="3581" y="2348"/>
              <a:ext cx="298" cy="290"/>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2" name="Line 30"/>
            <p:cNvSpPr>
              <a:spLocks noChangeShapeType="1"/>
            </p:cNvSpPr>
            <p:nvPr/>
          </p:nvSpPr>
          <p:spPr bwMode="auto">
            <a:xfrm flipV="1">
              <a:off x="1627" y="2314"/>
              <a:ext cx="418" cy="402"/>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3" name="Line 31"/>
            <p:cNvSpPr>
              <a:spLocks noChangeShapeType="1"/>
            </p:cNvSpPr>
            <p:nvPr/>
          </p:nvSpPr>
          <p:spPr bwMode="auto">
            <a:xfrm flipH="1">
              <a:off x="2850" y="2236"/>
              <a:ext cx="522" cy="20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4" name="Line 32"/>
            <p:cNvSpPr>
              <a:spLocks noChangeShapeType="1"/>
            </p:cNvSpPr>
            <p:nvPr/>
          </p:nvSpPr>
          <p:spPr bwMode="auto">
            <a:xfrm flipH="1">
              <a:off x="1627" y="2951"/>
              <a:ext cx="2118" cy="89"/>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5" name="Line 33"/>
            <p:cNvSpPr>
              <a:spLocks noChangeShapeType="1"/>
            </p:cNvSpPr>
            <p:nvPr/>
          </p:nvSpPr>
          <p:spPr bwMode="auto">
            <a:xfrm flipH="1" flipV="1">
              <a:off x="3104" y="1868"/>
              <a:ext cx="224" cy="324"/>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6" name="Line 34"/>
            <p:cNvSpPr>
              <a:spLocks noChangeShapeType="1"/>
            </p:cNvSpPr>
            <p:nvPr/>
          </p:nvSpPr>
          <p:spPr bwMode="auto">
            <a:xfrm flipV="1">
              <a:off x="2298" y="1790"/>
              <a:ext cx="268" cy="446"/>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7" name="Line 35"/>
            <p:cNvSpPr>
              <a:spLocks noChangeShapeType="1"/>
            </p:cNvSpPr>
            <p:nvPr/>
          </p:nvSpPr>
          <p:spPr bwMode="auto">
            <a:xfrm>
              <a:off x="2686" y="1790"/>
              <a:ext cx="253" cy="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898" name="Group 36"/>
            <p:cNvGrpSpPr>
              <a:grpSpLocks/>
            </p:cNvGrpSpPr>
            <p:nvPr/>
          </p:nvGrpSpPr>
          <p:grpSpPr bwMode="auto">
            <a:xfrm>
              <a:off x="3669" y="2471"/>
              <a:ext cx="685" cy="723"/>
              <a:chOff x="6738" y="4660"/>
              <a:chExt cx="689" cy="971"/>
            </a:xfrm>
          </p:grpSpPr>
          <p:sp>
            <p:nvSpPr>
              <p:cNvPr id="38153" name="Freeform 37"/>
              <p:cNvSpPr>
                <a:spLocks/>
              </p:cNvSpPr>
              <p:nvPr/>
            </p:nvSpPr>
            <p:spPr bwMode="auto">
              <a:xfrm>
                <a:off x="6894" y="4813"/>
                <a:ext cx="216" cy="62"/>
              </a:xfrm>
              <a:custGeom>
                <a:avLst/>
                <a:gdLst>
                  <a:gd name="T0" fmla="*/ 160 w 216"/>
                  <a:gd name="T1" fmla="*/ 62 h 62"/>
                  <a:gd name="T2" fmla="*/ 216 w 216"/>
                  <a:gd name="T3" fmla="*/ 29 h 62"/>
                  <a:gd name="T4" fmla="*/ 61 w 216"/>
                  <a:gd name="T5" fmla="*/ 0 h 62"/>
                  <a:gd name="T6" fmla="*/ 0 w 216"/>
                  <a:gd name="T7" fmla="*/ 34 h 62"/>
                  <a:gd name="T8" fmla="*/ 160 w 216"/>
                  <a:gd name="T9" fmla="*/ 6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62">
                    <a:moveTo>
                      <a:pt x="160" y="62"/>
                    </a:moveTo>
                    <a:lnTo>
                      <a:pt x="216" y="29"/>
                    </a:lnTo>
                    <a:lnTo>
                      <a:pt x="61" y="0"/>
                    </a:lnTo>
                    <a:lnTo>
                      <a:pt x="0" y="34"/>
                    </a:lnTo>
                    <a:lnTo>
                      <a:pt x="160" y="62"/>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4" name="Freeform 38"/>
              <p:cNvSpPr>
                <a:spLocks/>
              </p:cNvSpPr>
              <p:nvPr/>
            </p:nvSpPr>
            <p:spPr bwMode="auto">
              <a:xfrm>
                <a:off x="6905" y="4720"/>
                <a:ext cx="180" cy="30"/>
              </a:xfrm>
              <a:custGeom>
                <a:avLst/>
                <a:gdLst>
                  <a:gd name="T0" fmla="*/ 0 w 180"/>
                  <a:gd name="T1" fmla="*/ 15 h 30"/>
                  <a:gd name="T2" fmla="*/ 140 w 180"/>
                  <a:gd name="T3" fmla="*/ 30 h 30"/>
                  <a:gd name="T4" fmla="*/ 180 w 180"/>
                  <a:gd name="T5" fmla="*/ 17 h 30"/>
                  <a:gd name="T6" fmla="*/ 43 w 180"/>
                  <a:gd name="T7" fmla="*/ 0 h 30"/>
                  <a:gd name="T8" fmla="*/ 0 w 180"/>
                  <a:gd name="T9" fmla="*/ 1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30">
                    <a:moveTo>
                      <a:pt x="0" y="15"/>
                    </a:moveTo>
                    <a:lnTo>
                      <a:pt x="140" y="30"/>
                    </a:lnTo>
                    <a:lnTo>
                      <a:pt x="180" y="17"/>
                    </a:lnTo>
                    <a:lnTo>
                      <a:pt x="43" y="0"/>
                    </a:lnTo>
                    <a:lnTo>
                      <a:pt x="0" y="15"/>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5" name="Freeform 39"/>
              <p:cNvSpPr>
                <a:spLocks/>
              </p:cNvSpPr>
              <p:nvPr/>
            </p:nvSpPr>
            <p:spPr bwMode="auto">
              <a:xfrm>
                <a:off x="7046" y="4737"/>
                <a:ext cx="39" cy="126"/>
              </a:xfrm>
              <a:custGeom>
                <a:avLst/>
                <a:gdLst>
                  <a:gd name="T0" fmla="*/ 0 w 39"/>
                  <a:gd name="T1" fmla="*/ 13 h 126"/>
                  <a:gd name="T2" fmla="*/ 39 w 39"/>
                  <a:gd name="T3" fmla="*/ 0 h 126"/>
                  <a:gd name="T4" fmla="*/ 39 w 39"/>
                  <a:gd name="T5" fmla="*/ 105 h 126"/>
                  <a:gd name="T6" fmla="*/ 0 w 39"/>
                  <a:gd name="T7" fmla="*/ 126 h 126"/>
                  <a:gd name="T8" fmla="*/ 0 w 39"/>
                  <a:gd name="T9" fmla="*/ 13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26">
                    <a:moveTo>
                      <a:pt x="0" y="13"/>
                    </a:moveTo>
                    <a:lnTo>
                      <a:pt x="39" y="0"/>
                    </a:lnTo>
                    <a:lnTo>
                      <a:pt x="39" y="105"/>
                    </a:lnTo>
                    <a:lnTo>
                      <a:pt x="0" y="126"/>
                    </a:lnTo>
                    <a:lnTo>
                      <a:pt x="0" y="1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6" name="Freeform 40"/>
              <p:cNvSpPr>
                <a:spLocks/>
              </p:cNvSpPr>
              <p:nvPr/>
            </p:nvSpPr>
            <p:spPr bwMode="auto">
              <a:xfrm>
                <a:off x="6905" y="4735"/>
                <a:ext cx="141" cy="127"/>
              </a:xfrm>
              <a:custGeom>
                <a:avLst/>
                <a:gdLst>
                  <a:gd name="T0" fmla="*/ 0 w 141"/>
                  <a:gd name="T1" fmla="*/ 0 h 127"/>
                  <a:gd name="T2" fmla="*/ 141 w 141"/>
                  <a:gd name="T3" fmla="*/ 15 h 127"/>
                  <a:gd name="T4" fmla="*/ 141 w 141"/>
                  <a:gd name="T5" fmla="*/ 127 h 127"/>
                  <a:gd name="T6" fmla="*/ 0 w 141"/>
                  <a:gd name="T7" fmla="*/ 102 h 127"/>
                  <a:gd name="T8" fmla="*/ 0 w 141"/>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7">
                    <a:moveTo>
                      <a:pt x="0" y="0"/>
                    </a:moveTo>
                    <a:lnTo>
                      <a:pt x="141" y="15"/>
                    </a:lnTo>
                    <a:lnTo>
                      <a:pt x="141" y="127"/>
                    </a:lnTo>
                    <a:lnTo>
                      <a:pt x="0" y="102"/>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7" name="Freeform 41"/>
              <p:cNvSpPr>
                <a:spLocks/>
              </p:cNvSpPr>
              <p:nvPr/>
            </p:nvSpPr>
            <p:spPr bwMode="auto">
              <a:xfrm>
                <a:off x="7054" y="4841"/>
                <a:ext cx="56" cy="315"/>
              </a:xfrm>
              <a:custGeom>
                <a:avLst/>
                <a:gdLst>
                  <a:gd name="T0" fmla="*/ 56 w 56"/>
                  <a:gd name="T1" fmla="*/ 0 h 315"/>
                  <a:gd name="T2" fmla="*/ 0 w 56"/>
                  <a:gd name="T3" fmla="*/ 34 h 315"/>
                  <a:gd name="T4" fmla="*/ 0 w 56"/>
                  <a:gd name="T5" fmla="*/ 315 h 315"/>
                  <a:gd name="T6" fmla="*/ 56 w 56"/>
                  <a:gd name="T7" fmla="*/ 275 h 315"/>
                  <a:gd name="T8" fmla="*/ 56 w 56"/>
                  <a:gd name="T9" fmla="*/ 0 h 3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315">
                    <a:moveTo>
                      <a:pt x="56" y="0"/>
                    </a:moveTo>
                    <a:lnTo>
                      <a:pt x="0" y="34"/>
                    </a:lnTo>
                    <a:lnTo>
                      <a:pt x="0" y="315"/>
                    </a:lnTo>
                    <a:lnTo>
                      <a:pt x="56" y="275"/>
                    </a:lnTo>
                    <a:lnTo>
                      <a:pt x="5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8" name="Freeform 42"/>
              <p:cNvSpPr>
                <a:spLocks/>
              </p:cNvSpPr>
              <p:nvPr/>
            </p:nvSpPr>
            <p:spPr bwMode="auto">
              <a:xfrm>
                <a:off x="6894" y="4846"/>
                <a:ext cx="161" cy="310"/>
              </a:xfrm>
              <a:custGeom>
                <a:avLst/>
                <a:gdLst>
                  <a:gd name="T0" fmla="*/ 0 w 161"/>
                  <a:gd name="T1" fmla="*/ 0 h 310"/>
                  <a:gd name="T2" fmla="*/ 161 w 161"/>
                  <a:gd name="T3" fmla="*/ 29 h 310"/>
                  <a:gd name="T4" fmla="*/ 160 w 161"/>
                  <a:gd name="T5" fmla="*/ 310 h 310"/>
                  <a:gd name="T6" fmla="*/ 0 w 161"/>
                  <a:gd name="T7" fmla="*/ 272 h 310"/>
                  <a:gd name="T8" fmla="*/ 0 w 161"/>
                  <a:gd name="T9" fmla="*/ 0 h 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310">
                    <a:moveTo>
                      <a:pt x="0" y="0"/>
                    </a:moveTo>
                    <a:lnTo>
                      <a:pt x="161" y="29"/>
                    </a:lnTo>
                    <a:lnTo>
                      <a:pt x="160" y="310"/>
                    </a:lnTo>
                    <a:lnTo>
                      <a:pt x="0" y="272"/>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9" name="Freeform 43"/>
              <p:cNvSpPr>
                <a:spLocks/>
              </p:cNvSpPr>
              <p:nvPr/>
            </p:nvSpPr>
            <p:spPr bwMode="auto">
              <a:xfrm>
                <a:off x="6911" y="4740"/>
                <a:ext cx="21" cy="11"/>
              </a:xfrm>
              <a:custGeom>
                <a:avLst/>
                <a:gdLst>
                  <a:gd name="T0" fmla="*/ 0 w 21"/>
                  <a:gd name="T1" fmla="*/ 0 h 11"/>
                  <a:gd name="T2" fmla="*/ 21 w 21"/>
                  <a:gd name="T3" fmla="*/ 3 h 11"/>
                  <a:gd name="T4" fmla="*/ 21 w 21"/>
                  <a:gd name="T5" fmla="*/ 11 h 11"/>
                  <a:gd name="T6" fmla="*/ 0 w 21"/>
                  <a:gd name="T7" fmla="*/ 9 h 11"/>
                  <a:gd name="T8" fmla="*/ 0 w 21"/>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
                    <a:moveTo>
                      <a:pt x="0" y="0"/>
                    </a:moveTo>
                    <a:lnTo>
                      <a:pt x="21" y="3"/>
                    </a:lnTo>
                    <a:lnTo>
                      <a:pt x="21"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0" name="Freeform 44"/>
              <p:cNvSpPr>
                <a:spLocks/>
              </p:cNvSpPr>
              <p:nvPr/>
            </p:nvSpPr>
            <p:spPr bwMode="auto">
              <a:xfrm>
                <a:off x="6938" y="4759"/>
                <a:ext cx="21" cy="11"/>
              </a:xfrm>
              <a:custGeom>
                <a:avLst/>
                <a:gdLst>
                  <a:gd name="T0" fmla="*/ 0 w 21"/>
                  <a:gd name="T1" fmla="*/ 0 h 11"/>
                  <a:gd name="T2" fmla="*/ 21 w 21"/>
                  <a:gd name="T3" fmla="*/ 2 h 11"/>
                  <a:gd name="T4" fmla="*/ 21 w 21"/>
                  <a:gd name="T5" fmla="*/ 11 h 11"/>
                  <a:gd name="T6" fmla="*/ 0 w 21"/>
                  <a:gd name="T7" fmla="*/ 9 h 11"/>
                  <a:gd name="T8" fmla="*/ 0 w 21"/>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
                    <a:moveTo>
                      <a:pt x="0" y="0"/>
                    </a:moveTo>
                    <a:lnTo>
                      <a:pt x="21" y="2"/>
                    </a:lnTo>
                    <a:lnTo>
                      <a:pt x="21"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1" name="Freeform 45"/>
              <p:cNvSpPr>
                <a:spLocks/>
              </p:cNvSpPr>
              <p:nvPr/>
            </p:nvSpPr>
            <p:spPr bwMode="auto">
              <a:xfrm>
                <a:off x="6968" y="4746"/>
                <a:ext cx="20" cy="11"/>
              </a:xfrm>
              <a:custGeom>
                <a:avLst/>
                <a:gdLst>
                  <a:gd name="T0" fmla="*/ 0 w 20"/>
                  <a:gd name="T1" fmla="*/ 0 h 11"/>
                  <a:gd name="T2" fmla="*/ 20 w 20"/>
                  <a:gd name="T3" fmla="*/ 3 h 11"/>
                  <a:gd name="T4" fmla="*/ 20 w 20"/>
                  <a:gd name="T5" fmla="*/ 11 h 11"/>
                  <a:gd name="T6" fmla="*/ 0 w 20"/>
                  <a:gd name="T7" fmla="*/ 9 h 11"/>
                  <a:gd name="T8" fmla="*/ 0 w 20"/>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0"/>
                    </a:moveTo>
                    <a:lnTo>
                      <a:pt x="20" y="3"/>
                    </a:lnTo>
                    <a:lnTo>
                      <a:pt x="20"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2" name="Freeform 46"/>
              <p:cNvSpPr>
                <a:spLocks/>
              </p:cNvSpPr>
              <p:nvPr/>
            </p:nvSpPr>
            <p:spPr bwMode="auto">
              <a:xfrm>
                <a:off x="6998" y="4750"/>
                <a:ext cx="21" cy="11"/>
              </a:xfrm>
              <a:custGeom>
                <a:avLst/>
                <a:gdLst>
                  <a:gd name="T0" fmla="*/ 0 w 21"/>
                  <a:gd name="T1" fmla="*/ 0 h 11"/>
                  <a:gd name="T2" fmla="*/ 21 w 21"/>
                  <a:gd name="T3" fmla="*/ 2 h 11"/>
                  <a:gd name="T4" fmla="*/ 21 w 21"/>
                  <a:gd name="T5" fmla="*/ 11 h 11"/>
                  <a:gd name="T6" fmla="*/ 0 w 21"/>
                  <a:gd name="T7" fmla="*/ 9 h 11"/>
                  <a:gd name="T8" fmla="*/ 0 w 21"/>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
                    <a:moveTo>
                      <a:pt x="0" y="0"/>
                    </a:moveTo>
                    <a:lnTo>
                      <a:pt x="21" y="2"/>
                    </a:lnTo>
                    <a:lnTo>
                      <a:pt x="21"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3" name="Freeform 47"/>
              <p:cNvSpPr>
                <a:spLocks/>
              </p:cNvSpPr>
              <p:nvPr/>
            </p:nvSpPr>
            <p:spPr bwMode="auto">
              <a:xfrm>
                <a:off x="6998" y="4768"/>
                <a:ext cx="21" cy="10"/>
              </a:xfrm>
              <a:custGeom>
                <a:avLst/>
                <a:gdLst>
                  <a:gd name="T0" fmla="*/ 0 w 21"/>
                  <a:gd name="T1" fmla="*/ 0 h 10"/>
                  <a:gd name="T2" fmla="*/ 21 w 21"/>
                  <a:gd name="T3" fmla="*/ 2 h 10"/>
                  <a:gd name="T4" fmla="*/ 21 w 21"/>
                  <a:gd name="T5" fmla="*/ 10 h 10"/>
                  <a:gd name="T6" fmla="*/ 0 w 21"/>
                  <a:gd name="T7" fmla="*/ 8 h 10"/>
                  <a:gd name="T8" fmla="*/ 0 w 21"/>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
                    <a:moveTo>
                      <a:pt x="0" y="0"/>
                    </a:moveTo>
                    <a:lnTo>
                      <a:pt x="21" y="2"/>
                    </a:lnTo>
                    <a:lnTo>
                      <a:pt x="21"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4" name="Freeform 48"/>
              <p:cNvSpPr>
                <a:spLocks/>
              </p:cNvSpPr>
              <p:nvPr/>
            </p:nvSpPr>
            <p:spPr bwMode="auto">
              <a:xfrm>
                <a:off x="6967" y="4783"/>
                <a:ext cx="20" cy="12"/>
              </a:xfrm>
              <a:custGeom>
                <a:avLst/>
                <a:gdLst>
                  <a:gd name="T0" fmla="*/ 0 w 20"/>
                  <a:gd name="T1" fmla="*/ 0 h 12"/>
                  <a:gd name="T2" fmla="*/ 20 w 20"/>
                  <a:gd name="T3" fmla="*/ 3 h 12"/>
                  <a:gd name="T4" fmla="*/ 20 w 20"/>
                  <a:gd name="T5" fmla="*/ 12 h 12"/>
                  <a:gd name="T6" fmla="*/ 0 w 20"/>
                  <a:gd name="T7" fmla="*/ 9 h 12"/>
                  <a:gd name="T8" fmla="*/ 0 w 2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2">
                    <a:moveTo>
                      <a:pt x="0" y="0"/>
                    </a:moveTo>
                    <a:lnTo>
                      <a:pt x="20" y="3"/>
                    </a:lnTo>
                    <a:lnTo>
                      <a:pt x="20" y="12"/>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5" name="Freeform 49"/>
              <p:cNvSpPr>
                <a:spLocks/>
              </p:cNvSpPr>
              <p:nvPr/>
            </p:nvSpPr>
            <p:spPr bwMode="auto">
              <a:xfrm>
                <a:off x="6998" y="4804"/>
                <a:ext cx="21" cy="11"/>
              </a:xfrm>
              <a:custGeom>
                <a:avLst/>
                <a:gdLst>
                  <a:gd name="T0" fmla="*/ 0 w 21"/>
                  <a:gd name="T1" fmla="*/ 0 h 11"/>
                  <a:gd name="T2" fmla="*/ 21 w 21"/>
                  <a:gd name="T3" fmla="*/ 3 h 11"/>
                  <a:gd name="T4" fmla="*/ 21 w 21"/>
                  <a:gd name="T5" fmla="*/ 11 h 11"/>
                  <a:gd name="T6" fmla="*/ 0 w 21"/>
                  <a:gd name="T7" fmla="*/ 9 h 11"/>
                  <a:gd name="T8" fmla="*/ 0 w 21"/>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
                    <a:moveTo>
                      <a:pt x="0" y="0"/>
                    </a:moveTo>
                    <a:lnTo>
                      <a:pt x="21" y="3"/>
                    </a:lnTo>
                    <a:lnTo>
                      <a:pt x="21"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6" name="Freeform 50"/>
              <p:cNvSpPr>
                <a:spLocks/>
              </p:cNvSpPr>
              <p:nvPr/>
            </p:nvSpPr>
            <p:spPr bwMode="auto">
              <a:xfrm>
                <a:off x="7026" y="4879"/>
                <a:ext cx="21" cy="11"/>
              </a:xfrm>
              <a:custGeom>
                <a:avLst/>
                <a:gdLst>
                  <a:gd name="T0" fmla="*/ 0 w 21"/>
                  <a:gd name="T1" fmla="*/ 0 h 11"/>
                  <a:gd name="T2" fmla="*/ 21 w 21"/>
                  <a:gd name="T3" fmla="*/ 3 h 11"/>
                  <a:gd name="T4" fmla="*/ 21 w 21"/>
                  <a:gd name="T5" fmla="*/ 11 h 11"/>
                  <a:gd name="T6" fmla="*/ 0 w 21"/>
                  <a:gd name="T7" fmla="*/ 9 h 11"/>
                  <a:gd name="T8" fmla="*/ 0 w 21"/>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
                    <a:moveTo>
                      <a:pt x="0" y="0"/>
                    </a:moveTo>
                    <a:lnTo>
                      <a:pt x="21" y="3"/>
                    </a:lnTo>
                    <a:lnTo>
                      <a:pt x="21" y="11"/>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7" name="Freeform 51"/>
              <p:cNvSpPr>
                <a:spLocks/>
              </p:cNvSpPr>
              <p:nvPr/>
            </p:nvSpPr>
            <p:spPr bwMode="auto">
              <a:xfrm>
                <a:off x="7027" y="4914"/>
                <a:ext cx="21" cy="10"/>
              </a:xfrm>
              <a:custGeom>
                <a:avLst/>
                <a:gdLst>
                  <a:gd name="T0" fmla="*/ 0 w 21"/>
                  <a:gd name="T1" fmla="*/ 0 h 10"/>
                  <a:gd name="T2" fmla="*/ 21 w 21"/>
                  <a:gd name="T3" fmla="*/ 2 h 10"/>
                  <a:gd name="T4" fmla="*/ 21 w 21"/>
                  <a:gd name="T5" fmla="*/ 10 h 10"/>
                  <a:gd name="T6" fmla="*/ 0 w 21"/>
                  <a:gd name="T7" fmla="*/ 8 h 10"/>
                  <a:gd name="T8" fmla="*/ 0 w 21"/>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
                    <a:moveTo>
                      <a:pt x="0" y="0"/>
                    </a:moveTo>
                    <a:lnTo>
                      <a:pt x="21" y="2"/>
                    </a:lnTo>
                    <a:lnTo>
                      <a:pt x="21"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8" name="Freeform 52"/>
              <p:cNvSpPr>
                <a:spLocks/>
              </p:cNvSpPr>
              <p:nvPr/>
            </p:nvSpPr>
            <p:spPr bwMode="auto">
              <a:xfrm>
                <a:off x="7068" y="4834"/>
                <a:ext cx="265" cy="118"/>
              </a:xfrm>
              <a:custGeom>
                <a:avLst/>
                <a:gdLst>
                  <a:gd name="T0" fmla="*/ 0 w 265"/>
                  <a:gd name="T1" fmla="*/ 86 h 118"/>
                  <a:gd name="T2" fmla="*/ 150 w 265"/>
                  <a:gd name="T3" fmla="*/ 118 h 118"/>
                  <a:gd name="T4" fmla="*/ 265 w 265"/>
                  <a:gd name="T5" fmla="*/ 23 h 118"/>
                  <a:gd name="T6" fmla="*/ 121 w 265"/>
                  <a:gd name="T7" fmla="*/ 0 h 118"/>
                  <a:gd name="T8" fmla="*/ 0 w 265"/>
                  <a:gd name="T9" fmla="*/ 86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118">
                    <a:moveTo>
                      <a:pt x="0" y="86"/>
                    </a:moveTo>
                    <a:lnTo>
                      <a:pt x="150" y="118"/>
                    </a:lnTo>
                    <a:lnTo>
                      <a:pt x="265" y="23"/>
                    </a:lnTo>
                    <a:lnTo>
                      <a:pt x="121" y="0"/>
                    </a:lnTo>
                    <a:lnTo>
                      <a:pt x="0" y="86"/>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69" name="Freeform 53"/>
              <p:cNvSpPr>
                <a:spLocks/>
              </p:cNvSpPr>
              <p:nvPr/>
            </p:nvSpPr>
            <p:spPr bwMode="auto">
              <a:xfrm>
                <a:off x="7104" y="4735"/>
                <a:ext cx="111" cy="199"/>
              </a:xfrm>
              <a:custGeom>
                <a:avLst/>
                <a:gdLst>
                  <a:gd name="T0" fmla="*/ 0 w 111"/>
                  <a:gd name="T1" fmla="*/ 0 h 199"/>
                  <a:gd name="T2" fmla="*/ 111 w 111"/>
                  <a:gd name="T3" fmla="*/ 10 h 199"/>
                  <a:gd name="T4" fmla="*/ 111 w 111"/>
                  <a:gd name="T5" fmla="*/ 199 h 199"/>
                  <a:gd name="T6" fmla="*/ 0 w 111"/>
                  <a:gd name="T7" fmla="*/ 172 h 199"/>
                  <a:gd name="T8" fmla="*/ 0 w 111"/>
                  <a:gd name="T9" fmla="*/ 0 h 1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199">
                    <a:moveTo>
                      <a:pt x="0" y="0"/>
                    </a:moveTo>
                    <a:lnTo>
                      <a:pt x="111" y="10"/>
                    </a:lnTo>
                    <a:lnTo>
                      <a:pt x="111" y="199"/>
                    </a:lnTo>
                    <a:lnTo>
                      <a:pt x="0" y="172"/>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0" name="Freeform 54"/>
              <p:cNvSpPr>
                <a:spLocks/>
              </p:cNvSpPr>
              <p:nvPr/>
            </p:nvSpPr>
            <p:spPr bwMode="auto">
              <a:xfrm>
                <a:off x="7213" y="4702"/>
                <a:ext cx="95" cy="231"/>
              </a:xfrm>
              <a:custGeom>
                <a:avLst/>
                <a:gdLst>
                  <a:gd name="T0" fmla="*/ 0 w 95"/>
                  <a:gd name="T1" fmla="*/ 43 h 231"/>
                  <a:gd name="T2" fmla="*/ 0 w 95"/>
                  <a:gd name="T3" fmla="*/ 231 h 231"/>
                  <a:gd name="T4" fmla="*/ 95 w 95"/>
                  <a:gd name="T5" fmla="*/ 155 h 231"/>
                  <a:gd name="T6" fmla="*/ 95 w 95"/>
                  <a:gd name="T7" fmla="*/ 0 h 231"/>
                  <a:gd name="T8" fmla="*/ 0 w 95"/>
                  <a:gd name="T9" fmla="*/ 43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31">
                    <a:moveTo>
                      <a:pt x="0" y="43"/>
                    </a:moveTo>
                    <a:lnTo>
                      <a:pt x="0" y="231"/>
                    </a:lnTo>
                    <a:lnTo>
                      <a:pt x="95" y="155"/>
                    </a:lnTo>
                    <a:lnTo>
                      <a:pt x="95" y="0"/>
                    </a:lnTo>
                    <a:lnTo>
                      <a:pt x="0" y="43"/>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1" name="Freeform 55"/>
              <p:cNvSpPr>
                <a:spLocks/>
              </p:cNvSpPr>
              <p:nvPr/>
            </p:nvSpPr>
            <p:spPr bwMode="auto">
              <a:xfrm>
                <a:off x="7104" y="4694"/>
                <a:ext cx="204" cy="51"/>
              </a:xfrm>
              <a:custGeom>
                <a:avLst/>
                <a:gdLst>
                  <a:gd name="T0" fmla="*/ 0 w 204"/>
                  <a:gd name="T1" fmla="*/ 41 h 51"/>
                  <a:gd name="T2" fmla="*/ 109 w 204"/>
                  <a:gd name="T3" fmla="*/ 51 h 51"/>
                  <a:gd name="T4" fmla="*/ 204 w 204"/>
                  <a:gd name="T5" fmla="*/ 8 h 51"/>
                  <a:gd name="T6" fmla="*/ 109 w 204"/>
                  <a:gd name="T7" fmla="*/ 0 h 51"/>
                  <a:gd name="T8" fmla="*/ 0 w 204"/>
                  <a:gd name="T9" fmla="*/ 4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51">
                    <a:moveTo>
                      <a:pt x="0" y="41"/>
                    </a:moveTo>
                    <a:lnTo>
                      <a:pt x="109" y="51"/>
                    </a:lnTo>
                    <a:lnTo>
                      <a:pt x="204" y="8"/>
                    </a:lnTo>
                    <a:lnTo>
                      <a:pt x="109" y="0"/>
                    </a:lnTo>
                    <a:lnTo>
                      <a:pt x="0" y="41"/>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2" name="Freeform 56"/>
              <p:cNvSpPr>
                <a:spLocks/>
              </p:cNvSpPr>
              <p:nvPr/>
            </p:nvSpPr>
            <p:spPr bwMode="auto">
              <a:xfrm>
                <a:off x="7131" y="4660"/>
                <a:ext cx="149" cy="31"/>
              </a:xfrm>
              <a:custGeom>
                <a:avLst/>
                <a:gdLst>
                  <a:gd name="T0" fmla="*/ 0 w 149"/>
                  <a:gd name="T1" fmla="*/ 25 h 31"/>
                  <a:gd name="T2" fmla="*/ 79 w 149"/>
                  <a:gd name="T3" fmla="*/ 31 h 31"/>
                  <a:gd name="T4" fmla="*/ 149 w 149"/>
                  <a:gd name="T5" fmla="*/ 7 h 31"/>
                  <a:gd name="T6" fmla="*/ 74 w 149"/>
                  <a:gd name="T7" fmla="*/ 0 h 31"/>
                  <a:gd name="T8" fmla="*/ 0 w 149"/>
                  <a:gd name="T9" fmla="*/ 2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31">
                    <a:moveTo>
                      <a:pt x="0" y="25"/>
                    </a:moveTo>
                    <a:lnTo>
                      <a:pt x="79" y="31"/>
                    </a:lnTo>
                    <a:lnTo>
                      <a:pt x="149" y="7"/>
                    </a:lnTo>
                    <a:lnTo>
                      <a:pt x="74" y="0"/>
                    </a:lnTo>
                    <a:lnTo>
                      <a:pt x="0" y="25"/>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3" name="Freeform 57"/>
              <p:cNvSpPr>
                <a:spLocks/>
              </p:cNvSpPr>
              <p:nvPr/>
            </p:nvSpPr>
            <p:spPr bwMode="auto">
              <a:xfrm>
                <a:off x="7131" y="4685"/>
                <a:ext cx="77" cy="48"/>
              </a:xfrm>
              <a:custGeom>
                <a:avLst/>
                <a:gdLst>
                  <a:gd name="T0" fmla="*/ 0 w 77"/>
                  <a:gd name="T1" fmla="*/ 0 h 48"/>
                  <a:gd name="T2" fmla="*/ 77 w 77"/>
                  <a:gd name="T3" fmla="*/ 6 h 48"/>
                  <a:gd name="T4" fmla="*/ 77 w 77"/>
                  <a:gd name="T5" fmla="*/ 48 h 48"/>
                  <a:gd name="T6" fmla="*/ 0 w 77"/>
                  <a:gd name="T7" fmla="*/ 40 h 48"/>
                  <a:gd name="T8" fmla="*/ 0 w 77"/>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48">
                    <a:moveTo>
                      <a:pt x="0" y="0"/>
                    </a:moveTo>
                    <a:lnTo>
                      <a:pt x="77" y="6"/>
                    </a:lnTo>
                    <a:lnTo>
                      <a:pt x="77" y="48"/>
                    </a:lnTo>
                    <a:lnTo>
                      <a:pt x="0" y="40"/>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4" name="Freeform 58"/>
              <p:cNvSpPr>
                <a:spLocks/>
              </p:cNvSpPr>
              <p:nvPr/>
            </p:nvSpPr>
            <p:spPr bwMode="auto">
              <a:xfrm>
                <a:off x="7208" y="4667"/>
                <a:ext cx="72" cy="66"/>
              </a:xfrm>
              <a:custGeom>
                <a:avLst/>
                <a:gdLst>
                  <a:gd name="T0" fmla="*/ 0 w 72"/>
                  <a:gd name="T1" fmla="*/ 24 h 66"/>
                  <a:gd name="T2" fmla="*/ 0 w 72"/>
                  <a:gd name="T3" fmla="*/ 66 h 66"/>
                  <a:gd name="T4" fmla="*/ 72 w 72"/>
                  <a:gd name="T5" fmla="*/ 34 h 66"/>
                  <a:gd name="T6" fmla="*/ 72 w 72"/>
                  <a:gd name="T7" fmla="*/ 0 h 66"/>
                  <a:gd name="T8" fmla="*/ 0 w 72"/>
                  <a:gd name="T9" fmla="*/ 2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66">
                    <a:moveTo>
                      <a:pt x="0" y="24"/>
                    </a:moveTo>
                    <a:lnTo>
                      <a:pt x="0" y="66"/>
                    </a:lnTo>
                    <a:lnTo>
                      <a:pt x="72" y="34"/>
                    </a:lnTo>
                    <a:lnTo>
                      <a:pt x="72" y="0"/>
                    </a:lnTo>
                    <a:lnTo>
                      <a:pt x="0" y="24"/>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5" name="Freeform 59"/>
              <p:cNvSpPr>
                <a:spLocks/>
              </p:cNvSpPr>
              <p:nvPr/>
            </p:nvSpPr>
            <p:spPr bwMode="auto">
              <a:xfrm>
                <a:off x="7217" y="4856"/>
                <a:ext cx="116" cy="413"/>
              </a:xfrm>
              <a:custGeom>
                <a:avLst/>
                <a:gdLst>
                  <a:gd name="T0" fmla="*/ 116 w 116"/>
                  <a:gd name="T1" fmla="*/ 0 h 413"/>
                  <a:gd name="T2" fmla="*/ 0 w 116"/>
                  <a:gd name="T3" fmla="*/ 96 h 413"/>
                  <a:gd name="T4" fmla="*/ 0 w 116"/>
                  <a:gd name="T5" fmla="*/ 413 h 413"/>
                  <a:gd name="T6" fmla="*/ 116 w 116"/>
                  <a:gd name="T7" fmla="*/ 289 h 413"/>
                  <a:gd name="T8" fmla="*/ 116 w 116"/>
                  <a:gd name="T9" fmla="*/ 0 h 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413">
                    <a:moveTo>
                      <a:pt x="116" y="0"/>
                    </a:moveTo>
                    <a:lnTo>
                      <a:pt x="0" y="96"/>
                    </a:lnTo>
                    <a:lnTo>
                      <a:pt x="0" y="413"/>
                    </a:lnTo>
                    <a:lnTo>
                      <a:pt x="116" y="289"/>
                    </a:lnTo>
                    <a:lnTo>
                      <a:pt x="116" y="0"/>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6" name="Freeform 60"/>
              <p:cNvSpPr>
                <a:spLocks/>
              </p:cNvSpPr>
              <p:nvPr/>
            </p:nvSpPr>
            <p:spPr bwMode="auto">
              <a:xfrm>
                <a:off x="7066" y="4920"/>
                <a:ext cx="151" cy="349"/>
              </a:xfrm>
              <a:custGeom>
                <a:avLst/>
                <a:gdLst>
                  <a:gd name="T0" fmla="*/ 2 w 151"/>
                  <a:gd name="T1" fmla="*/ 0 h 349"/>
                  <a:gd name="T2" fmla="*/ 151 w 151"/>
                  <a:gd name="T3" fmla="*/ 32 h 349"/>
                  <a:gd name="T4" fmla="*/ 151 w 151"/>
                  <a:gd name="T5" fmla="*/ 349 h 349"/>
                  <a:gd name="T6" fmla="*/ 0 w 151"/>
                  <a:gd name="T7" fmla="*/ 293 h 349"/>
                  <a:gd name="T8" fmla="*/ 2 w 151"/>
                  <a:gd name="T9" fmla="*/ 0 h 3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349">
                    <a:moveTo>
                      <a:pt x="2" y="0"/>
                    </a:moveTo>
                    <a:lnTo>
                      <a:pt x="151" y="32"/>
                    </a:lnTo>
                    <a:lnTo>
                      <a:pt x="151" y="349"/>
                    </a:lnTo>
                    <a:lnTo>
                      <a:pt x="0" y="293"/>
                    </a:lnTo>
                    <a:lnTo>
                      <a:pt x="2"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7" name="Freeform 61"/>
              <p:cNvSpPr>
                <a:spLocks/>
              </p:cNvSpPr>
              <p:nvPr/>
            </p:nvSpPr>
            <p:spPr bwMode="auto">
              <a:xfrm>
                <a:off x="7112" y="4741"/>
                <a:ext cx="18" cy="46"/>
              </a:xfrm>
              <a:custGeom>
                <a:avLst/>
                <a:gdLst>
                  <a:gd name="T0" fmla="*/ 0 w 18"/>
                  <a:gd name="T1" fmla="*/ 0 h 46"/>
                  <a:gd name="T2" fmla="*/ 18 w 18"/>
                  <a:gd name="T3" fmla="*/ 2 h 46"/>
                  <a:gd name="T4" fmla="*/ 18 w 18"/>
                  <a:gd name="T5" fmla="*/ 46 h 46"/>
                  <a:gd name="T6" fmla="*/ 0 w 18"/>
                  <a:gd name="T7" fmla="*/ 43 h 46"/>
                  <a:gd name="T8" fmla="*/ 0 w 18"/>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6">
                    <a:moveTo>
                      <a:pt x="0" y="0"/>
                    </a:moveTo>
                    <a:lnTo>
                      <a:pt x="18" y="2"/>
                    </a:lnTo>
                    <a:lnTo>
                      <a:pt x="18"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8" name="Freeform 62"/>
              <p:cNvSpPr>
                <a:spLocks/>
              </p:cNvSpPr>
              <p:nvPr/>
            </p:nvSpPr>
            <p:spPr bwMode="auto">
              <a:xfrm>
                <a:off x="7136" y="4744"/>
                <a:ext cx="18" cy="47"/>
              </a:xfrm>
              <a:custGeom>
                <a:avLst/>
                <a:gdLst>
                  <a:gd name="T0" fmla="*/ 0 w 18"/>
                  <a:gd name="T1" fmla="*/ 0 h 47"/>
                  <a:gd name="T2" fmla="*/ 18 w 18"/>
                  <a:gd name="T3" fmla="*/ 2 h 47"/>
                  <a:gd name="T4" fmla="*/ 18 w 18"/>
                  <a:gd name="T5" fmla="*/ 47 h 47"/>
                  <a:gd name="T6" fmla="*/ 0 w 18"/>
                  <a:gd name="T7" fmla="*/ 44 h 47"/>
                  <a:gd name="T8" fmla="*/ 0 w 18"/>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7">
                    <a:moveTo>
                      <a:pt x="0" y="0"/>
                    </a:moveTo>
                    <a:lnTo>
                      <a:pt x="18" y="2"/>
                    </a:lnTo>
                    <a:lnTo>
                      <a:pt x="18" y="47"/>
                    </a:lnTo>
                    <a:lnTo>
                      <a:pt x="0"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79" name="Freeform 63"/>
              <p:cNvSpPr>
                <a:spLocks/>
              </p:cNvSpPr>
              <p:nvPr/>
            </p:nvSpPr>
            <p:spPr bwMode="auto">
              <a:xfrm>
                <a:off x="7160" y="4747"/>
                <a:ext cx="19" cy="48"/>
              </a:xfrm>
              <a:custGeom>
                <a:avLst/>
                <a:gdLst>
                  <a:gd name="T0" fmla="*/ 0 w 19"/>
                  <a:gd name="T1" fmla="*/ 0 h 48"/>
                  <a:gd name="T2" fmla="*/ 19 w 19"/>
                  <a:gd name="T3" fmla="*/ 2 h 48"/>
                  <a:gd name="T4" fmla="*/ 18 w 19"/>
                  <a:gd name="T5" fmla="*/ 48 h 48"/>
                  <a:gd name="T6" fmla="*/ 0 w 19"/>
                  <a:gd name="T7" fmla="*/ 45 h 48"/>
                  <a:gd name="T8" fmla="*/ 0 w 19"/>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8">
                    <a:moveTo>
                      <a:pt x="0" y="0"/>
                    </a:moveTo>
                    <a:lnTo>
                      <a:pt x="19" y="2"/>
                    </a:lnTo>
                    <a:lnTo>
                      <a:pt x="18" y="48"/>
                    </a:lnTo>
                    <a:lnTo>
                      <a:pt x="0"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0" name="Freeform 64"/>
              <p:cNvSpPr>
                <a:spLocks/>
              </p:cNvSpPr>
              <p:nvPr/>
            </p:nvSpPr>
            <p:spPr bwMode="auto">
              <a:xfrm>
                <a:off x="7184" y="4749"/>
                <a:ext cx="19" cy="50"/>
              </a:xfrm>
              <a:custGeom>
                <a:avLst/>
                <a:gdLst>
                  <a:gd name="T0" fmla="*/ 0 w 19"/>
                  <a:gd name="T1" fmla="*/ 0 h 50"/>
                  <a:gd name="T2" fmla="*/ 19 w 19"/>
                  <a:gd name="T3" fmla="*/ 3 h 50"/>
                  <a:gd name="T4" fmla="*/ 19 w 19"/>
                  <a:gd name="T5" fmla="*/ 50 h 50"/>
                  <a:gd name="T6" fmla="*/ 0 w 19"/>
                  <a:gd name="T7" fmla="*/ 48 h 50"/>
                  <a:gd name="T8" fmla="*/ 0 w 19"/>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50">
                    <a:moveTo>
                      <a:pt x="0" y="0"/>
                    </a:moveTo>
                    <a:lnTo>
                      <a:pt x="19" y="3"/>
                    </a:lnTo>
                    <a:lnTo>
                      <a:pt x="19" y="50"/>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1" name="Freeform 65"/>
              <p:cNvSpPr>
                <a:spLocks/>
              </p:cNvSpPr>
              <p:nvPr/>
            </p:nvSpPr>
            <p:spPr bwMode="auto">
              <a:xfrm>
                <a:off x="7111" y="4796"/>
                <a:ext cx="19" cy="49"/>
              </a:xfrm>
              <a:custGeom>
                <a:avLst/>
                <a:gdLst>
                  <a:gd name="T0" fmla="*/ 0 w 19"/>
                  <a:gd name="T1" fmla="*/ 0 h 49"/>
                  <a:gd name="T2" fmla="*/ 19 w 19"/>
                  <a:gd name="T3" fmla="*/ 3 h 49"/>
                  <a:gd name="T4" fmla="*/ 19 w 19"/>
                  <a:gd name="T5" fmla="*/ 49 h 49"/>
                  <a:gd name="T6" fmla="*/ 1 w 19"/>
                  <a:gd name="T7" fmla="*/ 45 h 49"/>
                  <a:gd name="T8" fmla="*/ 0 w 19"/>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9">
                    <a:moveTo>
                      <a:pt x="0" y="0"/>
                    </a:moveTo>
                    <a:lnTo>
                      <a:pt x="19" y="3"/>
                    </a:lnTo>
                    <a:lnTo>
                      <a:pt x="19" y="49"/>
                    </a:lnTo>
                    <a:lnTo>
                      <a:pt x="1"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2" name="Freeform 66"/>
              <p:cNvSpPr>
                <a:spLocks/>
              </p:cNvSpPr>
              <p:nvPr/>
            </p:nvSpPr>
            <p:spPr bwMode="auto">
              <a:xfrm>
                <a:off x="7135" y="4800"/>
                <a:ext cx="19" cy="49"/>
              </a:xfrm>
              <a:custGeom>
                <a:avLst/>
                <a:gdLst>
                  <a:gd name="T0" fmla="*/ 1 w 19"/>
                  <a:gd name="T1" fmla="*/ 0 h 49"/>
                  <a:gd name="T2" fmla="*/ 19 w 19"/>
                  <a:gd name="T3" fmla="*/ 4 h 49"/>
                  <a:gd name="T4" fmla="*/ 18 w 19"/>
                  <a:gd name="T5" fmla="*/ 49 h 49"/>
                  <a:gd name="T6" fmla="*/ 0 w 19"/>
                  <a:gd name="T7" fmla="*/ 45 h 49"/>
                  <a:gd name="T8" fmla="*/ 1 w 19"/>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9">
                    <a:moveTo>
                      <a:pt x="1" y="0"/>
                    </a:moveTo>
                    <a:lnTo>
                      <a:pt x="19" y="4"/>
                    </a:lnTo>
                    <a:lnTo>
                      <a:pt x="18" y="49"/>
                    </a:lnTo>
                    <a:lnTo>
                      <a:pt x="0" y="4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3" name="Freeform 67"/>
              <p:cNvSpPr>
                <a:spLocks/>
              </p:cNvSpPr>
              <p:nvPr/>
            </p:nvSpPr>
            <p:spPr bwMode="auto">
              <a:xfrm>
                <a:off x="7159" y="4805"/>
                <a:ext cx="20" cy="48"/>
              </a:xfrm>
              <a:custGeom>
                <a:avLst/>
                <a:gdLst>
                  <a:gd name="T0" fmla="*/ 0 w 20"/>
                  <a:gd name="T1" fmla="*/ 0 h 48"/>
                  <a:gd name="T2" fmla="*/ 20 w 20"/>
                  <a:gd name="T3" fmla="*/ 2 h 48"/>
                  <a:gd name="T4" fmla="*/ 19 w 20"/>
                  <a:gd name="T5" fmla="*/ 48 h 48"/>
                  <a:gd name="T6" fmla="*/ 0 w 20"/>
                  <a:gd name="T7" fmla="*/ 45 h 48"/>
                  <a:gd name="T8" fmla="*/ 0 w 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8">
                    <a:moveTo>
                      <a:pt x="0" y="0"/>
                    </a:moveTo>
                    <a:lnTo>
                      <a:pt x="20" y="2"/>
                    </a:lnTo>
                    <a:lnTo>
                      <a:pt x="19" y="48"/>
                    </a:lnTo>
                    <a:lnTo>
                      <a:pt x="0"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4" name="Freeform 68"/>
              <p:cNvSpPr>
                <a:spLocks/>
              </p:cNvSpPr>
              <p:nvPr/>
            </p:nvSpPr>
            <p:spPr bwMode="auto">
              <a:xfrm>
                <a:off x="7184" y="4809"/>
                <a:ext cx="18" cy="48"/>
              </a:xfrm>
              <a:custGeom>
                <a:avLst/>
                <a:gdLst>
                  <a:gd name="T0" fmla="*/ 0 w 18"/>
                  <a:gd name="T1" fmla="*/ 0 h 48"/>
                  <a:gd name="T2" fmla="*/ 18 w 18"/>
                  <a:gd name="T3" fmla="*/ 3 h 48"/>
                  <a:gd name="T4" fmla="*/ 18 w 18"/>
                  <a:gd name="T5" fmla="*/ 48 h 48"/>
                  <a:gd name="T6" fmla="*/ 0 w 18"/>
                  <a:gd name="T7" fmla="*/ 45 h 48"/>
                  <a:gd name="T8" fmla="*/ 0 w 18"/>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8">
                    <a:moveTo>
                      <a:pt x="0" y="0"/>
                    </a:moveTo>
                    <a:lnTo>
                      <a:pt x="18" y="3"/>
                    </a:lnTo>
                    <a:lnTo>
                      <a:pt x="18" y="48"/>
                    </a:lnTo>
                    <a:lnTo>
                      <a:pt x="0"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5" name="Freeform 69"/>
              <p:cNvSpPr>
                <a:spLocks/>
              </p:cNvSpPr>
              <p:nvPr/>
            </p:nvSpPr>
            <p:spPr bwMode="auto">
              <a:xfrm>
                <a:off x="7112" y="4939"/>
                <a:ext cx="25" cy="22"/>
              </a:xfrm>
              <a:custGeom>
                <a:avLst/>
                <a:gdLst>
                  <a:gd name="T0" fmla="*/ 1 w 25"/>
                  <a:gd name="T1" fmla="*/ 0 h 22"/>
                  <a:gd name="T2" fmla="*/ 25 w 25"/>
                  <a:gd name="T3" fmla="*/ 5 h 22"/>
                  <a:gd name="T4" fmla="*/ 25 w 25"/>
                  <a:gd name="T5" fmla="*/ 22 h 22"/>
                  <a:gd name="T6" fmla="*/ 0 w 25"/>
                  <a:gd name="T7" fmla="*/ 16 h 22"/>
                  <a:gd name="T8" fmla="*/ 1 w 25"/>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2">
                    <a:moveTo>
                      <a:pt x="1" y="0"/>
                    </a:moveTo>
                    <a:lnTo>
                      <a:pt x="25" y="5"/>
                    </a:lnTo>
                    <a:lnTo>
                      <a:pt x="25" y="22"/>
                    </a:lnTo>
                    <a:lnTo>
                      <a:pt x="0" y="1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6" name="Freeform 70"/>
              <p:cNvSpPr>
                <a:spLocks/>
              </p:cNvSpPr>
              <p:nvPr/>
            </p:nvSpPr>
            <p:spPr bwMode="auto">
              <a:xfrm>
                <a:off x="7143" y="4945"/>
                <a:ext cx="24" cy="24"/>
              </a:xfrm>
              <a:custGeom>
                <a:avLst/>
                <a:gdLst>
                  <a:gd name="T0" fmla="*/ 0 w 24"/>
                  <a:gd name="T1" fmla="*/ 0 h 24"/>
                  <a:gd name="T2" fmla="*/ 24 w 24"/>
                  <a:gd name="T3" fmla="*/ 6 h 24"/>
                  <a:gd name="T4" fmla="*/ 24 w 24"/>
                  <a:gd name="T5" fmla="*/ 24 h 24"/>
                  <a:gd name="T6" fmla="*/ 0 w 24"/>
                  <a:gd name="T7" fmla="*/ 18 h 24"/>
                  <a:gd name="T8" fmla="*/ 0 w 24"/>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4">
                    <a:moveTo>
                      <a:pt x="0" y="0"/>
                    </a:moveTo>
                    <a:lnTo>
                      <a:pt x="24" y="6"/>
                    </a:lnTo>
                    <a:lnTo>
                      <a:pt x="24" y="24"/>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7" name="Freeform 71"/>
              <p:cNvSpPr>
                <a:spLocks/>
              </p:cNvSpPr>
              <p:nvPr/>
            </p:nvSpPr>
            <p:spPr bwMode="auto">
              <a:xfrm>
                <a:off x="7173" y="4952"/>
                <a:ext cx="25" cy="24"/>
              </a:xfrm>
              <a:custGeom>
                <a:avLst/>
                <a:gdLst>
                  <a:gd name="T0" fmla="*/ 0 w 25"/>
                  <a:gd name="T1" fmla="*/ 0 h 24"/>
                  <a:gd name="T2" fmla="*/ 25 w 25"/>
                  <a:gd name="T3" fmla="*/ 6 h 24"/>
                  <a:gd name="T4" fmla="*/ 25 w 25"/>
                  <a:gd name="T5" fmla="*/ 24 h 24"/>
                  <a:gd name="T6" fmla="*/ 0 w 25"/>
                  <a:gd name="T7" fmla="*/ 18 h 24"/>
                  <a:gd name="T8" fmla="*/ 0 w 25"/>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4">
                    <a:moveTo>
                      <a:pt x="0" y="0"/>
                    </a:moveTo>
                    <a:lnTo>
                      <a:pt x="25" y="6"/>
                    </a:lnTo>
                    <a:lnTo>
                      <a:pt x="25" y="24"/>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8" name="Freeform 72"/>
              <p:cNvSpPr>
                <a:spLocks/>
              </p:cNvSpPr>
              <p:nvPr/>
            </p:nvSpPr>
            <p:spPr bwMode="auto">
              <a:xfrm>
                <a:off x="7084" y="4932"/>
                <a:ext cx="24" cy="22"/>
              </a:xfrm>
              <a:custGeom>
                <a:avLst/>
                <a:gdLst>
                  <a:gd name="T0" fmla="*/ 0 w 24"/>
                  <a:gd name="T1" fmla="*/ 0 h 22"/>
                  <a:gd name="T2" fmla="*/ 24 w 24"/>
                  <a:gd name="T3" fmla="*/ 6 h 22"/>
                  <a:gd name="T4" fmla="*/ 24 w 24"/>
                  <a:gd name="T5" fmla="*/ 22 h 22"/>
                  <a:gd name="T6" fmla="*/ 0 w 24"/>
                  <a:gd name="T7" fmla="*/ 17 h 22"/>
                  <a:gd name="T8" fmla="*/ 0 w 24"/>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2">
                    <a:moveTo>
                      <a:pt x="0" y="0"/>
                    </a:moveTo>
                    <a:lnTo>
                      <a:pt x="24" y="6"/>
                    </a:lnTo>
                    <a:lnTo>
                      <a:pt x="24" y="22"/>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89" name="Freeform 73"/>
              <p:cNvSpPr>
                <a:spLocks/>
              </p:cNvSpPr>
              <p:nvPr/>
            </p:nvSpPr>
            <p:spPr bwMode="auto">
              <a:xfrm>
                <a:off x="7112" y="4963"/>
                <a:ext cx="25" cy="23"/>
              </a:xfrm>
              <a:custGeom>
                <a:avLst/>
                <a:gdLst>
                  <a:gd name="T0" fmla="*/ 1 w 25"/>
                  <a:gd name="T1" fmla="*/ 0 h 23"/>
                  <a:gd name="T2" fmla="*/ 25 w 25"/>
                  <a:gd name="T3" fmla="*/ 6 h 23"/>
                  <a:gd name="T4" fmla="*/ 25 w 25"/>
                  <a:gd name="T5" fmla="*/ 23 h 23"/>
                  <a:gd name="T6" fmla="*/ 0 w 25"/>
                  <a:gd name="T7" fmla="*/ 18 h 23"/>
                  <a:gd name="T8" fmla="*/ 1 w 25"/>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3">
                    <a:moveTo>
                      <a:pt x="1" y="0"/>
                    </a:moveTo>
                    <a:lnTo>
                      <a:pt x="25" y="6"/>
                    </a:lnTo>
                    <a:lnTo>
                      <a:pt x="25" y="23"/>
                    </a:lnTo>
                    <a:lnTo>
                      <a:pt x="0" y="18"/>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0" name="Freeform 74"/>
              <p:cNvSpPr>
                <a:spLocks/>
              </p:cNvSpPr>
              <p:nvPr/>
            </p:nvSpPr>
            <p:spPr bwMode="auto">
              <a:xfrm>
                <a:off x="7143" y="4970"/>
                <a:ext cx="24" cy="22"/>
              </a:xfrm>
              <a:custGeom>
                <a:avLst/>
                <a:gdLst>
                  <a:gd name="T0" fmla="*/ 0 w 24"/>
                  <a:gd name="T1" fmla="*/ 0 h 22"/>
                  <a:gd name="T2" fmla="*/ 24 w 24"/>
                  <a:gd name="T3" fmla="*/ 6 h 22"/>
                  <a:gd name="T4" fmla="*/ 24 w 24"/>
                  <a:gd name="T5" fmla="*/ 22 h 22"/>
                  <a:gd name="T6" fmla="*/ 0 w 24"/>
                  <a:gd name="T7" fmla="*/ 18 h 22"/>
                  <a:gd name="T8" fmla="*/ 0 w 24"/>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2">
                    <a:moveTo>
                      <a:pt x="0" y="0"/>
                    </a:moveTo>
                    <a:lnTo>
                      <a:pt x="24" y="6"/>
                    </a:lnTo>
                    <a:lnTo>
                      <a:pt x="24" y="22"/>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1" name="Freeform 75"/>
              <p:cNvSpPr>
                <a:spLocks/>
              </p:cNvSpPr>
              <p:nvPr/>
            </p:nvSpPr>
            <p:spPr bwMode="auto">
              <a:xfrm>
                <a:off x="7173" y="4977"/>
                <a:ext cx="25" cy="23"/>
              </a:xfrm>
              <a:custGeom>
                <a:avLst/>
                <a:gdLst>
                  <a:gd name="T0" fmla="*/ 0 w 25"/>
                  <a:gd name="T1" fmla="*/ 0 h 23"/>
                  <a:gd name="T2" fmla="*/ 25 w 25"/>
                  <a:gd name="T3" fmla="*/ 7 h 23"/>
                  <a:gd name="T4" fmla="*/ 25 w 25"/>
                  <a:gd name="T5" fmla="*/ 23 h 23"/>
                  <a:gd name="T6" fmla="*/ 0 w 25"/>
                  <a:gd name="T7" fmla="*/ 17 h 23"/>
                  <a:gd name="T8" fmla="*/ 0 w 25"/>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3">
                    <a:moveTo>
                      <a:pt x="0" y="0"/>
                    </a:moveTo>
                    <a:lnTo>
                      <a:pt x="25" y="7"/>
                    </a:lnTo>
                    <a:lnTo>
                      <a:pt x="25" y="23"/>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2" name="Freeform 76"/>
              <p:cNvSpPr>
                <a:spLocks/>
              </p:cNvSpPr>
              <p:nvPr/>
            </p:nvSpPr>
            <p:spPr bwMode="auto">
              <a:xfrm>
                <a:off x="7084" y="4957"/>
                <a:ext cx="24" cy="22"/>
              </a:xfrm>
              <a:custGeom>
                <a:avLst/>
                <a:gdLst>
                  <a:gd name="T0" fmla="*/ 0 w 24"/>
                  <a:gd name="T1" fmla="*/ 0 h 22"/>
                  <a:gd name="T2" fmla="*/ 24 w 24"/>
                  <a:gd name="T3" fmla="*/ 5 h 22"/>
                  <a:gd name="T4" fmla="*/ 24 w 24"/>
                  <a:gd name="T5" fmla="*/ 22 h 22"/>
                  <a:gd name="T6" fmla="*/ 0 w 24"/>
                  <a:gd name="T7" fmla="*/ 17 h 22"/>
                  <a:gd name="T8" fmla="*/ 0 w 24"/>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2">
                    <a:moveTo>
                      <a:pt x="0" y="0"/>
                    </a:moveTo>
                    <a:lnTo>
                      <a:pt x="24" y="5"/>
                    </a:lnTo>
                    <a:lnTo>
                      <a:pt x="24" y="22"/>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3" name="Freeform 77"/>
              <p:cNvSpPr>
                <a:spLocks/>
              </p:cNvSpPr>
              <p:nvPr/>
            </p:nvSpPr>
            <p:spPr bwMode="auto">
              <a:xfrm>
                <a:off x="7273" y="4897"/>
                <a:ext cx="111" cy="48"/>
              </a:xfrm>
              <a:custGeom>
                <a:avLst/>
                <a:gdLst>
                  <a:gd name="T0" fmla="*/ 0 w 111"/>
                  <a:gd name="T1" fmla="*/ 38 h 48"/>
                  <a:gd name="T2" fmla="*/ 68 w 111"/>
                  <a:gd name="T3" fmla="*/ 48 h 48"/>
                  <a:gd name="T4" fmla="*/ 111 w 111"/>
                  <a:gd name="T5" fmla="*/ 7 h 48"/>
                  <a:gd name="T6" fmla="*/ 47 w 111"/>
                  <a:gd name="T7" fmla="*/ 0 h 48"/>
                  <a:gd name="T8" fmla="*/ 0 w 111"/>
                  <a:gd name="T9" fmla="*/ 3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8">
                    <a:moveTo>
                      <a:pt x="0" y="38"/>
                    </a:moveTo>
                    <a:lnTo>
                      <a:pt x="68" y="48"/>
                    </a:lnTo>
                    <a:lnTo>
                      <a:pt x="111" y="7"/>
                    </a:lnTo>
                    <a:lnTo>
                      <a:pt x="47" y="0"/>
                    </a:lnTo>
                    <a:lnTo>
                      <a:pt x="0" y="38"/>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4" name="Freeform 78"/>
              <p:cNvSpPr>
                <a:spLocks/>
              </p:cNvSpPr>
              <p:nvPr/>
            </p:nvSpPr>
            <p:spPr bwMode="auto">
              <a:xfrm>
                <a:off x="7291" y="4902"/>
                <a:ext cx="47" cy="35"/>
              </a:xfrm>
              <a:custGeom>
                <a:avLst/>
                <a:gdLst>
                  <a:gd name="T0" fmla="*/ 0 w 47"/>
                  <a:gd name="T1" fmla="*/ 0 h 35"/>
                  <a:gd name="T2" fmla="*/ 47 w 47"/>
                  <a:gd name="T3" fmla="*/ 5 h 35"/>
                  <a:gd name="T4" fmla="*/ 47 w 47"/>
                  <a:gd name="T5" fmla="*/ 35 h 35"/>
                  <a:gd name="T6" fmla="*/ 0 w 47"/>
                  <a:gd name="T7" fmla="*/ 28 h 35"/>
                  <a:gd name="T8" fmla="*/ 0 w 4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5">
                    <a:moveTo>
                      <a:pt x="0" y="0"/>
                    </a:moveTo>
                    <a:lnTo>
                      <a:pt x="47" y="5"/>
                    </a:lnTo>
                    <a:lnTo>
                      <a:pt x="47" y="35"/>
                    </a:lnTo>
                    <a:lnTo>
                      <a:pt x="0" y="28"/>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5" name="Freeform 79"/>
              <p:cNvSpPr>
                <a:spLocks/>
              </p:cNvSpPr>
              <p:nvPr/>
            </p:nvSpPr>
            <p:spPr bwMode="auto">
              <a:xfrm>
                <a:off x="7338" y="4884"/>
                <a:ext cx="31" cy="53"/>
              </a:xfrm>
              <a:custGeom>
                <a:avLst/>
                <a:gdLst>
                  <a:gd name="T0" fmla="*/ 0 w 31"/>
                  <a:gd name="T1" fmla="*/ 24 h 53"/>
                  <a:gd name="T2" fmla="*/ 0 w 31"/>
                  <a:gd name="T3" fmla="*/ 53 h 53"/>
                  <a:gd name="T4" fmla="*/ 31 w 31"/>
                  <a:gd name="T5" fmla="*/ 24 h 53"/>
                  <a:gd name="T6" fmla="*/ 31 w 31"/>
                  <a:gd name="T7" fmla="*/ 0 h 53"/>
                  <a:gd name="T8" fmla="*/ 0 w 31"/>
                  <a:gd name="T9" fmla="*/ 2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3">
                    <a:moveTo>
                      <a:pt x="0" y="24"/>
                    </a:moveTo>
                    <a:lnTo>
                      <a:pt x="0" y="53"/>
                    </a:lnTo>
                    <a:lnTo>
                      <a:pt x="31" y="24"/>
                    </a:lnTo>
                    <a:lnTo>
                      <a:pt x="31" y="0"/>
                    </a:lnTo>
                    <a:lnTo>
                      <a:pt x="0" y="24"/>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6" name="Freeform 80"/>
              <p:cNvSpPr>
                <a:spLocks/>
              </p:cNvSpPr>
              <p:nvPr/>
            </p:nvSpPr>
            <p:spPr bwMode="auto">
              <a:xfrm>
                <a:off x="7291" y="4879"/>
                <a:ext cx="78" cy="29"/>
              </a:xfrm>
              <a:custGeom>
                <a:avLst/>
                <a:gdLst>
                  <a:gd name="T0" fmla="*/ 0 w 78"/>
                  <a:gd name="T1" fmla="*/ 23 h 29"/>
                  <a:gd name="T2" fmla="*/ 47 w 78"/>
                  <a:gd name="T3" fmla="*/ 29 h 29"/>
                  <a:gd name="T4" fmla="*/ 78 w 78"/>
                  <a:gd name="T5" fmla="*/ 5 h 29"/>
                  <a:gd name="T6" fmla="*/ 32 w 78"/>
                  <a:gd name="T7" fmla="*/ 0 h 29"/>
                  <a:gd name="T8" fmla="*/ 0 w 78"/>
                  <a:gd name="T9" fmla="*/ 23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29">
                    <a:moveTo>
                      <a:pt x="0" y="23"/>
                    </a:moveTo>
                    <a:lnTo>
                      <a:pt x="47" y="29"/>
                    </a:lnTo>
                    <a:lnTo>
                      <a:pt x="78" y="5"/>
                    </a:lnTo>
                    <a:lnTo>
                      <a:pt x="32" y="0"/>
                    </a:lnTo>
                    <a:lnTo>
                      <a:pt x="0" y="23"/>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7" name="Freeform 81"/>
              <p:cNvSpPr>
                <a:spLocks/>
              </p:cNvSpPr>
              <p:nvPr/>
            </p:nvSpPr>
            <p:spPr bwMode="auto">
              <a:xfrm>
                <a:off x="7274" y="4935"/>
                <a:ext cx="67" cy="190"/>
              </a:xfrm>
              <a:custGeom>
                <a:avLst/>
                <a:gdLst>
                  <a:gd name="T0" fmla="*/ 0 w 67"/>
                  <a:gd name="T1" fmla="*/ 0 h 190"/>
                  <a:gd name="T2" fmla="*/ 67 w 67"/>
                  <a:gd name="T3" fmla="*/ 10 h 190"/>
                  <a:gd name="T4" fmla="*/ 67 w 67"/>
                  <a:gd name="T5" fmla="*/ 190 h 190"/>
                  <a:gd name="T6" fmla="*/ 0 w 67"/>
                  <a:gd name="T7" fmla="*/ 171 h 190"/>
                  <a:gd name="T8" fmla="*/ 0 w 67"/>
                  <a:gd name="T9" fmla="*/ 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90">
                    <a:moveTo>
                      <a:pt x="0" y="0"/>
                    </a:moveTo>
                    <a:lnTo>
                      <a:pt x="67" y="10"/>
                    </a:lnTo>
                    <a:lnTo>
                      <a:pt x="67" y="190"/>
                    </a:lnTo>
                    <a:lnTo>
                      <a:pt x="0" y="171"/>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8" name="Freeform 82"/>
              <p:cNvSpPr>
                <a:spLocks/>
              </p:cNvSpPr>
              <p:nvPr/>
            </p:nvSpPr>
            <p:spPr bwMode="auto">
              <a:xfrm>
                <a:off x="7341" y="4905"/>
                <a:ext cx="43" cy="220"/>
              </a:xfrm>
              <a:custGeom>
                <a:avLst/>
                <a:gdLst>
                  <a:gd name="T0" fmla="*/ 0 w 43"/>
                  <a:gd name="T1" fmla="*/ 40 h 220"/>
                  <a:gd name="T2" fmla="*/ 43 w 43"/>
                  <a:gd name="T3" fmla="*/ 0 h 220"/>
                  <a:gd name="T4" fmla="*/ 43 w 43"/>
                  <a:gd name="T5" fmla="*/ 169 h 220"/>
                  <a:gd name="T6" fmla="*/ 0 w 43"/>
                  <a:gd name="T7" fmla="*/ 220 h 220"/>
                  <a:gd name="T8" fmla="*/ 0 w 43"/>
                  <a:gd name="T9" fmla="*/ 40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20">
                    <a:moveTo>
                      <a:pt x="0" y="40"/>
                    </a:moveTo>
                    <a:lnTo>
                      <a:pt x="43" y="0"/>
                    </a:lnTo>
                    <a:lnTo>
                      <a:pt x="43" y="169"/>
                    </a:lnTo>
                    <a:lnTo>
                      <a:pt x="0" y="220"/>
                    </a:lnTo>
                    <a:lnTo>
                      <a:pt x="0" y="4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99" name="Freeform 83"/>
              <p:cNvSpPr>
                <a:spLocks/>
              </p:cNvSpPr>
              <p:nvPr/>
            </p:nvSpPr>
            <p:spPr bwMode="auto">
              <a:xfrm>
                <a:off x="7340" y="5074"/>
                <a:ext cx="87" cy="157"/>
              </a:xfrm>
              <a:custGeom>
                <a:avLst/>
                <a:gdLst>
                  <a:gd name="T0" fmla="*/ 44 w 87"/>
                  <a:gd name="T1" fmla="*/ 0 h 157"/>
                  <a:gd name="T2" fmla="*/ 0 w 87"/>
                  <a:gd name="T3" fmla="*/ 51 h 157"/>
                  <a:gd name="T4" fmla="*/ 17 w 87"/>
                  <a:gd name="T5" fmla="*/ 157 h 157"/>
                  <a:gd name="T6" fmla="*/ 87 w 87"/>
                  <a:gd name="T7" fmla="*/ 58 h 157"/>
                  <a:gd name="T8" fmla="*/ 44 w 87"/>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57">
                    <a:moveTo>
                      <a:pt x="44" y="0"/>
                    </a:moveTo>
                    <a:lnTo>
                      <a:pt x="0" y="51"/>
                    </a:lnTo>
                    <a:lnTo>
                      <a:pt x="17" y="157"/>
                    </a:lnTo>
                    <a:lnTo>
                      <a:pt x="87" y="58"/>
                    </a:lnTo>
                    <a:lnTo>
                      <a:pt x="44"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0" name="Freeform 84"/>
              <p:cNvSpPr>
                <a:spLocks/>
              </p:cNvSpPr>
              <p:nvPr/>
            </p:nvSpPr>
            <p:spPr bwMode="auto">
              <a:xfrm>
                <a:off x="7238" y="5106"/>
                <a:ext cx="119" cy="125"/>
              </a:xfrm>
              <a:custGeom>
                <a:avLst/>
                <a:gdLst>
                  <a:gd name="T0" fmla="*/ 34 w 119"/>
                  <a:gd name="T1" fmla="*/ 0 h 125"/>
                  <a:gd name="T2" fmla="*/ 103 w 119"/>
                  <a:gd name="T3" fmla="*/ 19 h 125"/>
                  <a:gd name="T4" fmla="*/ 119 w 119"/>
                  <a:gd name="T5" fmla="*/ 125 h 125"/>
                  <a:gd name="T6" fmla="*/ 0 w 119"/>
                  <a:gd name="T7" fmla="*/ 90 h 125"/>
                  <a:gd name="T8" fmla="*/ 34 w 119"/>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25">
                    <a:moveTo>
                      <a:pt x="34" y="0"/>
                    </a:moveTo>
                    <a:lnTo>
                      <a:pt x="103" y="19"/>
                    </a:lnTo>
                    <a:lnTo>
                      <a:pt x="119" y="125"/>
                    </a:lnTo>
                    <a:lnTo>
                      <a:pt x="0" y="90"/>
                    </a:lnTo>
                    <a:lnTo>
                      <a:pt x="34" y="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1" name="Freeform 85"/>
              <p:cNvSpPr>
                <a:spLocks/>
              </p:cNvSpPr>
              <p:nvPr/>
            </p:nvSpPr>
            <p:spPr bwMode="auto">
              <a:xfrm>
                <a:off x="7356" y="5132"/>
                <a:ext cx="70" cy="299"/>
              </a:xfrm>
              <a:custGeom>
                <a:avLst/>
                <a:gdLst>
                  <a:gd name="T0" fmla="*/ 0 w 70"/>
                  <a:gd name="T1" fmla="*/ 99 h 299"/>
                  <a:gd name="T2" fmla="*/ 70 w 70"/>
                  <a:gd name="T3" fmla="*/ 0 h 299"/>
                  <a:gd name="T4" fmla="*/ 70 w 70"/>
                  <a:gd name="T5" fmla="*/ 162 h 299"/>
                  <a:gd name="T6" fmla="*/ 0 w 70"/>
                  <a:gd name="T7" fmla="*/ 299 h 299"/>
                  <a:gd name="T8" fmla="*/ 0 w 70"/>
                  <a:gd name="T9" fmla="*/ 99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299">
                    <a:moveTo>
                      <a:pt x="0" y="99"/>
                    </a:moveTo>
                    <a:lnTo>
                      <a:pt x="70" y="0"/>
                    </a:lnTo>
                    <a:lnTo>
                      <a:pt x="70" y="162"/>
                    </a:lnTo>
                    <a:lnTo>
                      <a:pt x="0" y="299"/>
                    </a:lnTo>
                    <a:lnTo>
                      <a:pt x="0" y="99"/>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2" name="Freeform 86"/>
              <p:cNvSpPr>
                <a:spLocks/>
              </p:cNvSpPr>
              <p:nvPr/>
            </p:nvSpPr>
            <p:spPr bwMode="auto">
              <a:xfrm>
                <a:off x="7238" y="5196"/>
                <a:ext cx="118" cy="234"/>
              </a:xfrm>
              <a:custGeom>
                <a:avLst/>
                <a:gdLst>
                  <a:gd name="T0" fmla="*/ 0 w 118"/>
                  <a:gd name="T1" fmla="*/ 0 h 234"/>
                  <a:gd name="T2" fmla="*/ 118 w 118"/>
                  <a:gd name="T3" fmla="*/ 34 h 234"/>
                  <a:gd name="T4" fmla="*/ 118 w 118"/>
                  <a:gd name="T5" fmla="*/ 234 h 234"/>
                  <a:gd name="T6" fmla="*/ 0 w 118"/>
                  <a:gd name="T7" fmla="*/ 189 h 234"/>
                  <a:gd name="T8" fmla="*/ 0 w 118"/>
                  <a:gd name="T9" fmla="*/ 0 h 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234">
                    <a:moveTo>
                      <a:pt x="0" y="0"/>
                    </a:moveTo>
                    <a:lnTo>
                      <a:pt x="118" y="34"/>
                    </a:lnTo>
                    <a:lnTo>
                      <a:pt x="118" y="234"/>
                    </a:lnTo>
                    <a:lnTo>
                      <a:pt x="0" y="189"/>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3" name="Freeform 87"/>
              <p:cNvSpPr>
                <a:spLocks/>
              </p:cNvSpPr>
              <p:nvPr/>
            </p:nvSpPr>
            <p:spPr bwMode="auto">
              <a:xfrm>
                <a:off x="7281" y="4944"/>
                <a:ext cx="10" cy="33"/>
              </a:xfrm>
              <a:custGeom>
                <a:avLst/>
                <a:gdLst>
                  <a:gd name="T0" fmla="*/ 0 w 10"/>
                  <a:gd name="T1" fmla="*/ 0 h 33"/>
                  <a:gd name="T2" fmla="*/ 10 w 10"/>
                  <a:gd name="T3" fmla="*/ 1 h 33"/>
                  <a:gd name="T4" fmla="*/ 10 w 10"/>
                  <a:gd name="T5" fmla="*/ 33 h 33"/>
                  <a:gd name="T6" fmla="*/ 0 w 10"/>
                  <a:gd name="T7" fmla="*/ 31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1"/>
                    </a:lnTo>
                    <a:lnTo>
                      <a:pt x="10" y="33"/>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4" name="Freeform 88"/>
              <p:cNvSpPr>
                <a:spLocks/>
              </p:cNvSpPr>
              <p:nvPr/>
            </p:nvSpPr>
            <p:spPr bwMode="auto">
              <a:xfrm>
                <a:off x="7300" y="4946"/>
                <a:ext cx="11" cy="35"/>
              </a:xfrm>
              <a:custGeom>
                <a:avLst/>
                <a:gdLst>
                  <a:gd name="T0" fmla="*/ 0 w 11"/>
                  <a:gd name="T1" fmla="*/ 0 h 35"/>
                  <a:gd name="T2" fmla="*/ 11 w 11"/>
                  <a:gd name="T3" fmla="*/ 2 h 35"/>
                  <a:gd name="T4" fmla="*/ 11 w 11"/>
                  <a:gd name="T5" fmla="*/ 35 h 35"/>
                  <a:gd name="T6" fmla="*/ 0 w 11"/>
                  <a:gd name="T7" fmla="*/ 33 h 35"/>
                  <a:gd name="T8" fmla="*/ 0 w 1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5">
                    <a:moveTo>
                      <a:pt x="0" y="0"/>
                    </a:moveTo>
                    <a:lnTo>
                      <a:pt x="11" y="2"/>
                    </a:lnTo>
                    <a:lnTo>
                      <a:pt x="11" y="35"/>
                    </a:lnTo>
                    <a:lnTo>
                      <a:pt x="0" y="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5" name="Freeform 89"/>
              <p:cNvSpPr>
                <a:spLocks/>
              </p:cNvSpPr>
              <p:nvPr/>
            </p:nvSpPr>
            <p:spPr bwMode="auto">
              <a:xfrm>
                <a:off x="7321" y="4950"/>
                <a:ext cx="10" cy="35"/>
              </a:xfrm>
              <a:custGeom>
                <a:avLst/>
                <a:gdLst>
                  <a:gd name="T0" fmla="*/ 0 w 10"/>
                  <a:gd name="T1" fmla="*/ 0 h 35"/>
                  <a:gd name="T2" fmla="*/ 10 w 10"/>
                  <a:gd name="T3" fmla="*/ 2 h 35"/>
                  <a:gd name="T4" fmla="*/ 10 w 10"/>
                  <a:gd name="T5" fmla="*/ 35 h 35"/>
                  <a:gd name="T6" fmla="*/ 0 w 10"/>
                  <a:gd name="T7" fmla="*/ 33 h 35"/>
                  <a:gd name="T8" fmla="*/ 0 w 1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5">
                    <a:moveTo>
                      <a:pt x="0" y="0"/>
                    </a:moveTo>
                    <a:lnTo>
                      <a:pt x="10" y="2"/>
                    </a:lnTo>
                    <a:lnTo>
                      <a:pt x="10" y="35"/>
                    </a:lnTo>
                    <a:lnTo>
                      <a:pt x="0" y="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6" name="Freeform 90"/>
              <p:cNvSpPr>
                <a:spLocks/>
              </p:cNvSpPr>
              <p:nvPr/>
            </p:nvSpPr>
            <p:spPr bwMode="auto">
              <a:xfrm>
                <a:off x="7281" y="4983"/>
                <a:ext cx="10" cy="34"/>
              </a:xfrm>
              <a:custGeom>
                <a:avLst/>
                <a:gdLst>
                  <a:gd name="T0" fmla="*/ 0 w 10"/>
                  <a:gd name="T1" fmla="*/ 0 h 34"/>
                  <a:gd name="T2" fmla="*/ 10 w 10"/>
                  <a:gd name="T3" fmla="*/ 2 h 34"/>
                  <a:gd name="T4" fmla="*/ 10 w 10"/>
                  <a:gd name="T5" fmla="*/ 34 h 34"/>
                  <a:gd name="T6" fmla="*/ 0 w 10"/>
                  <a:gd name="T7" fmla="*/ 32 h 34"/>
                  <a:gd name="T8" fmla="*/ 0 w 1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4">
                    <a:moveTo>
                      <a:pt x="0" y="0"/>
                    </a:moveTo>
                    <a:lnTo>
                      <a:pt x="10" y="2"/>
                    </a:lnTo>
                    <a:lnTo>
                      <a:pt x="10" y="34"/>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7" name="Freeform 91"/>
              <p:cNvSpPr>
                <a:spLocks/>
              </p:cNvSpPr>
              <p:nvPr/>
            </p:nvSpPr>
            <p:spPr bwMode="auto">
              <a:xfrm>
                <a:off x="7300" y="4988"/>
                <a:ext cx="11" cy="34"/>
              </a:xfrm>
              <a:custGeom>
                <a:avLst/>
                <a:gdLst>
                  <a:gd name="T0" fmla="*/ 0 w 11"/>
                  <a:gd name="T1" fmla="*/ 0 h 34"/>
                  <a:gd name="T2" fmla="*/ 11 w 11"/>
                  <a:gd name="T3" fmla="*/ 2 h 34"/>
                  <a:gd name="T4" fmla="*/ 11 w 11"/>
                  <a:gd name="T5" fmla="*/ 34 h 34"/>
                  <a:gd name="T6" fmla="*/ 0 w 11"/>
                  <a:gd name="T7" fmla="*/ 32 h 34"/>
                  <a:gd name="T8" fmla="*/ 0 w 1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4">
                    <a:moveTo>
                      <a:pt x="0" y="0"/>
                    </a:moveTo>
                    <a:lnTo>
                      <a:pt x="11" y="2"/>
                    </a:lnTo>
                    <a:lnTo>
                      <a:pt x="11" y="34"/>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8" name="Freeform 92"/>
              <p:cNvSpPr>
                <a:spLocks/>
              </p:cNvSpPr>
              <p:nvPr/>
            </p:nvSpPr>
            <p:spPr bwMode="auto">
              <a:xfrm>
                <a:off x="7321" y="4992"/>
                <a:ext cx="10" cy="35"/>
              </a:xfrm>
              <a:custGeom>
                <a:avLst/>
                <a:gdLst>
                  <a:gd name="T0" fmla="*/ 0 w 10"/>
                  <a:gd name="T1" fmla="*/ 0 h 35"/>
                  <a:gd name="T2" fmla="*/ 10 w 10"/>
                  <a:gd name="T3" fmla="*/ 3 h 35"/>
                  <a:gd name="T4" fmla="*/ 10 w 10"/>
                  <a:gd name="T5" fmla="*/ 35 h 35"/>
                  <a:gd name="T6" fmla="*/ 0 w 10"/>
                  <a:gd name="T7" fmla="*/ 31 h 35"/>
                  <a:gd name="T8" fmla="*/ 0 w 1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5">
                    <a:moveTo>
                      <a:pt x="0" y="0"/>
                    </a:moveTo>
                    <a:lnTo>
                      <a:pt x="10" y="3"/>
                    </a:lnTo>
                    <a:lnTo>
                      <a:pt x="10" y="3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09" name="Freeform 93"/>
              <p:cNvSpPr>
                <a:spLocks/>
              </p:cNvSpPr>
              <p:nvPr/>
            </p:nvSpPr>
            <p:spPr bwMode="auto">
              <a:xfrm>
                <a:off x="7281" y="5023"/>
                <a:ext cx="10" cy="35"/>
              </a:xfrm>
              <a:custGeom>
                <a:avLst/>
                <a:gdLst>
                  <a:gd name="T0" fmla="*/ 0 w 10"/>
                  <a:gd name="T1" fmla="*/ 0 h 35"/>
                  <a:gd name="T2" fmla="*/ 10 w 10"/>
                  <a:gd name="T3" fmla="*/ 3 h 35"/>
                  <a:gd name="T4" fmla="*/ 10 w 10"/>
                  <a:gd name="T5" fmla="*/ 35 h 35"/>
                  <a:gd name="T6" fmla="*/ 0 w 10"/>
                  <a:gd name="T7" fmla="*/ 32 h 35"/>
                  <a:gd name="T8" fmla="*/ 0 w 1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5">
                    <a:moveTo>
                      <a:pt x="0" y="0"/>
                    </a:moveTo>
                    <a:lnTo>
                      <a:pt x="10" y="3"/>
                    </a:lnTo>
                    <a:lnTo>
                      <a:pt x="10" y="35"/>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0" name="Freeform 94"/>
              <p:cNvSpPr>
                <a:spLocks/>
              </p:cNvSpPr>
              <p:nvPr/>
            </p:nvSpPr>
            <p:spPr bwMode="auto">
              <a:xfrm>
                <a:off x="7300" y="5028"/>
                <a:ext cx="11" cy="34"/>
              </a:xfrm>
              <a:custGeom>
                <a:avLst/>
                <a:gdLst>
                  <a:gd name="T0" fmla="*/ 0 w 11"/>
                  <a:gd name="T1" fmla="*/ 0 h 34"/>
                  <a:gd name="T2" fmla="*/ 11 w 11"/>
                  <a:gd name="T3" fmla="*/ 2 h 34"/>
                  <a:gd name="T4" fmla="*/ 11 w 11"/>
                  <a:gd name="T5" fmla="*/ 34 h 34"/>
                  <a:gd name="T6" fmla="*/ 0 w 11"/>
                  <a:gd name="T7" fmla="*/ 32 h 34"/>
                  <a:gd name="T8" fmla="*/ 0 w 1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4">
                    <a:moveTo>
                      <a:pt x="0" y="0"/>
                    </a:moveTo>
                    <a:lnTo>
                      <a:pt x="11" y="2"/>
                    </a:lnTo>
                    <a:lnTo>
                      <a:pt x="11" y="34"/>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1" name="Freeform 95"/>
              <p:cNvSpPr>
                <a:spLocks/>
              </p:cNvSpPr>
              <p:nvPr/>
            </p:nvSpPr>
            <p:spPr bwMode="auto">
              <a:xfrm>
                <a:off x="7321" y="5032"/>
                <a:ext cx="10" cy="35"/>
              </a:xfrm>
              <a:custGeom>
                <a:avLst/>
                <a:gdLst>
                  <a:gd name="T0" fmla="*/ 0 w 10"/>
                  <a:gd name="T1" fmla="*/ 0 h 35"/>
                  <a:gd name="T2" fmla="*/ 10 w 10"/>
                  <a:gd name="T3" fmla="*/ 3 h 35"/>
                  <a:gd name="T4" fmla="*/ 10 w 10"/>
                  <a:gd name="T5" fmla="*/ 35 h 35"/>
                  <a:gd name="T6" fmla="*/ 0 w 10"/>
                  <a:gd name="T7" fmla="*/ 32 h 35"/>
                  <a:gd name="T8" fmla="*/ 0 w 10"/>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5">
                    <a:moveTo>
                      <a:pt x="0" y="0"/>
                    </a:moveTo>
                    <a:lnTo>
                      <a:pt x="10" y="3"/>
                    </a:lnTo>
                    <a:lnTo>
                      <a:pt x="10" y="35"/>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2" name="Freeform 96"/>
              <p:cNvSpPr>
                <a:spLocks/>
              </p:cNvSpPr>
              <p:nvPr/>
            </p:nvSpPr>
            <p:spPr bwMode="auto">
              <a:xfrm>
                <a:off x="6738" y="4802"/>
                <a:ext cx="282" cy="74"/>
              </a:xfrm>
              <a:custGeom>
                <a:avLst/>
                <a:gdLst>
                  <a:gd name="T0" fmla="*/ 0 w 282"/>
                  <a:gd name="T1" fmla="*/ 44 h 74"/>
                  <a:gd name="T2" fmla="*/ 161 w 282"/>
                  <a:gd name="T3" fmla="*/ 74 h 74"/>
                  <a:gd name="T4" fmla="*/ 282 w 282"/>
                  <a:gd name="T5" fmla="*/ 22 h 74"/>
                  <a:gd name="T6" fmla="*/ 134 w 282"/>
                  <a:gd name="T7" fmla="*/ 0 h 74"/>
                  <a:gd name="T8" fmla="*/ 0 w 282"/>
                  <a:gd name="T9" fmla="*/ 44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2" h="74">
                    <a:moveTo>
                      <a:pt x="0" y="44"/>
                    </a:moveTo>
                    <a:lnTo>
                      <a:pt x="161" y="74"/>
                    </a:lnTo>
                    <a:lnTo>
                      <a:pt x="282" y="22"/>
                    </a:lnTo>
                    <a:lnTo>
                      <a:pt x="134" y="0"/>
                    </a:lnTo>
                    <a:lnTo>
                      <a:pt x="0" y="44"/>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3" name="Freeform 97"/>
              <p:cNvSpPr>
                <a:spLocks/>
              </p:cNvSpPr>
              <p:nvPr/>
            </p:nvSpPr>
            <p:spPr bwMode="auto">
              <a:xfrm>
                <a:off x="6738" y="4845"/>
                <a:ext cx="161" cy="591"/>
              </a:xfrm>
              <a:custGeom>
                <a:avLst/>
                <a:gdLst>
                  <a:gd name="T0" fmla="*/ 0 w 161"/>
                  <a:gd name="T1" fmla="*/ 0 h 591"/>
                  <a:gd name="T2" fmla="*/ 161 w 161"/>
                  <a:gd name="T3" fmla="*/ 31 h 591"/>
                  <a:gd name="T4" fmla="*/ 161 w 161"/>
                  <a:gd name="T5" fmla="*/ 591 h 591"/>
                  <a:gd name="T6" fmla="*/ 127 w 161"/>
                  <a:gd name="T7" fmla="*/ 578 h 591"/>
                  <a:gd name="T8" fmla="*/ 127 w 161"/>
                  <a:gd name="T9" fmla="*/ 507 h 591"/>
                  <a:gd name="T10" fmla="*/ 82 w 161"/>
                  <a:gd name="T11" fmla="*/ 487 h 591"/>
                  <a:gd name="T12" fmla="*/ 82 w 161"/>
                  <a:gd name="T13" fmla="*/ 550 h 591"/>
                  <a:gd name="T14" fmla="*/ 56 w 161"/>
                  <a:gd name="T15" fmla="*/ 537 h 591"/>
                  <a:gd name="T16" fmla="*/ 56 w 161"/>
                  <a:gd name="T17" fmla="*/ 474 h 591"/>
                  <a:gd name="T18" fmla="*/ 20 w 161"/>
                  <a:gd name="T19" fmla="*/ 455 h 591"/>
                  <a:gd name="T20" fmla="*/ 20 w 161"/>
                  <a:gd name="T21" fmla="*/ 519 h 591"/>
                  <a:gd name="T22" fmla="*/ 0 w 161"/>
                  <a:gd name="T23" fmla="*/ 509 h 591"/>
                  <a:gd name="T24" fmla="*/ 0 w 161"/>
                  <a:gd name="T25" fmla="*/ 0 h 5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1" h="591">
                    <a:moveTo>
                      <a:pt x="0" y="0"/>
                    </a:moveTo>
                    <a:lnTo>
                      <a:pt x="161" y="31"/>
                    </a:lnTo>
                    <a:lnTo>
                      <a:pt x="161" y="591"/>
                    </a:lnTo>
                    <a:lnTo>
                      <a:pt x="127" y="578"/>
                    </a:lnTo>
                    <a:lnTo>
                      <a:pt x="127" y="507"/>
                    </a:lnTo>
                    <a:lnTo>
                      <a:pt x="82" y="487"/>
                    </a:lnTo>
                    <a:lnTo>
                      <a:pt x="82" y="550"/>
                    </a:lnTo>
                    <a:lnTo>
                      <a:pt x="56" y="537"/>
                    </a:lnTo>
                    <a:lnTo>
                      <a:pt x="56" y="474"/>
                    </a:lnTo>
                    <a:lnTo>
                      <a:pt x="20" y="455"/>
                    </a:lnTo>
                    <a:lnTo>
                      <a:pt x="20" y="519"/>
                    </a:lnTo>
                    <a:lnTo>
                      <a:pt x="0" y="509"/>
                    </a:lnTo>
                    <a:lnTo>
                      <a:pt x="0" y="0"/>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4" name="Freeform 98"/>
              <p:cNvSpPr>
                <a:spLocks/>
              </p:cNvSpPr>
              <p:nvPr/>
            </p:nvSpPr>
            <p:spPr bwMode="auto">
              <a:xfrm>
                <a:off x="6899" y="4823"/>
                <a:ext cx="121" cy="613"/>
              </a:xfrm>
              <a:custGeom>
                <a:avLst/>
                <a:gdLst>
                  <a:gd name="T0" fmla="*/ 0 w 121"/>
                  <a:gd name="T1" fmla="*/ 52 h 613"/>
                  <a:gd name="T2" fmla="*/ 120 w 121"/>
                  <a:gd name="T3" fmla="*/ 0 h 613"/>
                  <a:gd name="T4" fmla="*/ 121 w 121"/>
                  <a:gd name="T5" fmla="*/ 474 h 613"/>
                  <a:gd name="T6" fmla="*/ 0 w 121"/>
                  <a:gd name="T7" fmla="*/ 613 h 613"/>
                  <a:gd name="T8" fmla="*/ 0 w 121"/>
                  <a:gd name="T9" fmla="*/ 52 h 6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613">
                    <a:moveTo>
                      <a:pt x="0" y="52"/>
                    </a:moveTo>
                    <a:lnTo>
                      <a:pt x="120" y="0"/>
                    </a:lnTo>
                    <a:lnTo>
                      <a:pt x="121" y="474"/>
                    </a:lnTo>
                    <a:lnTo>
                      <a:pt x="0" y="613"/>
                    </a:lnTo>
                    <a:lnTo>
                      <a:pt x="0" y="52"/>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5" name="Freeform 99"/>
              <p:cNvSpPr>
                <a:spLocks/>
              </p:cNvSpPr>
              <p:nvPr/>
            </p:nvSpPr>
            <p:spPr bwMode="auto">
              <a:xfrm>
                <a:off x="6846" y="5342"/>
                <a:ext cx="21" cy="46"/>
              </a:xfrm>
              <a:custGeom>
                <a:avLst/>
                <a:gdLst>
                  <a:gd name="T0" fmla="*/ 0 w 21"/>
                  <a:gd name="T1" fmla="*/ 0 h 46"/>
                  <a:gd name="T2" fmla="*/ 0 w 21"/>
                  <a:gd name="T3" fmla="*/ 35 h 46"/>
                  <a:gd name="T4" fmla="*/ 21 w 21"/>
                  <a:gd name="T5" fmla="*/ 46 h 46"/>
                  <a:gd name="T6" fmla="*/ 21 w 21"/>
                  <a:gd name="T7" fmla="*/ 10 h 46"/>
                  <a:gd name="T8" fmla="*/ 0 w 21"/>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46">
                    <a:moveTo>
                      <a:pt x="0" y="0"/>
                    </a:moveTo>
                    <a:lnTo>
                      <a:pt x="0" y="35"/>
                    </a:lnTo>
                    <a:lnTo>
                      <a:pt x="21" y="46"/>
                    </a:lnTo>
                    <a:lnTo>
                      <a:pt x="21" y="10"/>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6" name="Freeform 100"/>
              <p:cNvSpPr>
                <a:spLocks/>
              </p:cNvSpPr>
              <p:nvPr/>
            </p:nvSpPr>
            <p:spPr bwMode="auto">
              <a:xfrm>
                <a:off x="6820" y="5329"/>
                <a:ext cx="27" cy="66"/>
              </a:xfrm>
              <a:custGeom>
                <a:avLst/>
                <a:gdLst>
                  <a:gd name="T0" fmla="*/ 0 w 27"/>
                  <a:gd name="T1" fmla="*/ 0 h 66"/>
                  <a:gd name="T2" fmla="*/ 0 w 27"/>
                  <a:gd name="T3" fmla="*/ 66 h 66"/>
                  <a:gd name="T4" fmla="*/ 27 w 27"/>
                  <a:gd name="T5" fmla="*/ 47 h 66"/>
                  <a:gd name="T6" fmla="*/ 27 w 27"/>
                  <a:gd name="T7" fmla="*/ 14 h 66"/>
                  <a:gd name="T8" fmla="*/ 0 w 27"/>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6">
                    <a:moveTo>
                      <a:pt x="0" y="0"/>
                    </a:moveTo>
                    <a:lnTo>
                      <a:pt x="0" y="66"/>
                    </a:lnTo>
                    <a:lnTo>
                      <a:pt x="27" y="47"/>
                    </a:lnTo>
                    <a:lnTo>
                      <a:pt x="27" y="14"/>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7" name="Freeform 101"/>
              <p:cNvSpPr>
                <a:spLocks/>
              </p:cNvSpPr>
              <p:nvPr/>
            </p:nvSpPr>
            <p:spPr bwMode="auto">
              <a:xfrm>
                <a:off x="6784" y="5310"/>
                <a:ext cx="21" cy="46"/>
              </a:xfrm>
              <a:custGeom>
                <a:avLst/>
                <a:gdLst>
                  <a:gd name="T0" fmla="*/ 0 w 21"/>
                  <a:gd name="T1" fmla="*/ 0 h 46"/>
                  <a:gd name="T2" fmla="*/ 0 w 21"/>
                  <a:gd name="T3" fmla="*/ 36 h 46"/>
                  <a:gd name="T4" fmla="*/ 21 w 21"/>
                  <a:gd name="T5" fmla="*/ 46 h 46"/>
                  <a:gd name="T6" fmla="*/ 21 w 21"/>
                  <a:gd name="T7" fmla="*/ 11 h 46"/>
                  <a:gd name="T8" fmla="*/ 0 w 21"/>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46">
                    <a:moveTo>
                      <a:pt x="0" y="0"/>
                    </a:moveTo>
                    <a:lnTo>
                      <a:pt x="0" y="36"/>
                    </a:lnTo>
                    <a:lnTo>
                      <a:pt x="21" y="46"/>
                    </a:lnTo>
                    <a:lnTo>
                      <a:pt x="21" y="11"/>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8" name="Freeform 102"/>
              <p:cNvSpPr>
                <a:spLocks/>
              </p:cNvSpPr>
              <p:nvPr/>
            </p:nvSpPr>
            <p:spPr bwMode="auto">
              <a:xfrm>
                <a:off x="6758" y="5298"/>
                <a:ext cx="27" cy="66"/>
              </a:xfrm>
              <a:custGeom>
                <a:avLst/>
                <a:gdLst>
                  <a:gd name="T0" fmla="*/ 0 w 27"/>
                  <a:gd name="T1" fmla="*/ 0 h 66"/>
                  <a:gd name="T2" fmla="*/ 0 w 27"/>
                  <a:gd name="T3" fmla="*/ 66 h 66"/>
                  <a:gd name="T4" fmla="*/ 27 w 27"/>
                  <a:gd name="T5" fmla="*/ 48 h 66"/>
                  <a:gd name="T6" fmla="*/ 27 w 27"/>
                  <a:gd name="T7" fmla="*/ 15 h 66"/>
                  <a:gd name="T8" fmla="*/ 0 w 27"/>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6">
                    <a:moveTo>
                      <a:pt x="0" y="0"/>
                    </a:moveTo>
                    <a:lnTo>
                      <a:pt x="0" y="66"/>
                    </a:lnTo>
                    <a:lnTo>
                      <a:pt x="27" y="48"/>
                    </a:lnTo>
                    <a:lnTo>
                      <a:pt x="27" y="15"/>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19" name="Freeform 103"/>
              <p:cNvSpPr>
                <a:spLocks/>
              </p:cNvSpPr>
              <p:nvPr/>
            </p:nvSpPr>
            <p:spPr bwMode="auto">
              <a:xfrm>
                <a:off x="6749" y="4860"/>
                <a:ext cx="131" cy="466"/>
              </a:xfrm>
              <a:custGeom>
                <a:avLst/>
                <a:gdLst>
                  <a:gd name="T0" fmla="*/ 0 w 131"/>
                  <a:gd name="T1" fmla="*/ 0 h 466"/>
                  <a:gd name="T2" fmla="*/ 131 w 131"/>
                  <a:gd name="T3" fmla="*/ 25 h 466"/>
                  <a:gd name="T4" fmla="*/ 131 w 131"/>
                  <a:gd name="T5" fmla="*/ 466 h 466"/>
                  <a:gd name="T6" fmla="*/ 1 w 131"/>
                  <a:gd name="T7" fmla="*/ 403 h 466"/>
                  <a:gd name="T8" fmla="*/ 0 w 131"/>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66">
                    <a:moveTo>
                      <a:pt x="0" y="0"/>
                    </a:moveTo>
                    <a:lnTo>
                      <a:pt x="131" y="25"/>
                    </a:lnTo>
                    <a:lnTo>
                      <a:pt x="131" y="466"/>
                    </a:lnTo>
                    <a:lnTo>
                      <a:pt x="1" y="4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20" name="Line 104"/>
              <p:cNvSpPr>
                <a:spLocks noChangeShapeType="1"/>
              </p:cNvSpPr>
              <p:nvPr/>
            </p:nvSpPr>
            <p:spPr bwMode="auto">
              <a:xfrm>
                <a:off x="6744" y="5209"/>
                <a:ext cx="144" cy="55"/>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1" name="Line 105"/>
              <p:cNvSpPr>
                <a:spLocks noChangeShapeType="1"/>
              </p:cNvSpPr>
              <p:nvPr/>
            </p:nvSpPr>
            <p:spPr bwMode="auto">
              <a:xfrm>
                <a:off x="6743" y="5150"/>
                <a:ext cx="144" cy="48"/>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2" name="Line 106"/>
              <p:cNvSpPr>
                <a:spLocks noChangeShapeType="1"/>
              </p:cNvSpPr>
              <p:nvPr/>
            </p:nvSpPr>
            <p:spPr bwMode="auto">
              <a:xfrm>
                <a:off x="6746" y="5090"/>
                <a:ext cx="141" cy="42"/>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3" name="Line 107"/>
              <p:cNvSpPr>
                <a:spLocks noChangeShapeType="1"/>
              </p:cNvSpPr>
              <p:nvPr/>
            </p:nvSpPr>
            <p:spPr bwMode="auto">
              <a:xfrm>
                <a:off x="6745" y="5027"/>
                <a:ext cx="141" cy="39"/>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4" name="Line 108"/>
              <p:cNvSpPr>
                <a:spLocks noChangeShapeType="1"/>
              </p:cNvSpPr>
              <p:nvPr/>
            </p:nvSpPr>
            <p:spPr bwMode="auto">
              <a:xfrm>
                <a:off x="6748" y="4967"/>
                <a:ext cx="138" cy="32"/>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5" name="Line 109"/>
              <p:cNvSpPr>
                <a:spLocks noChangeShapeType="1"/>
              </p:cNvSpPr>
              <p:nvPr/>
            </p:nvSpPr>
            <p:spPr bwMode="auto">
              <a:xfrm>
                <a:off x="6743" y="4911"/>
                <a:ext cx="141" cy="28"/>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6" name="Line 110"/>
              <p:cNvSpPr>
                <a:spLocks noChangeShapeType="1"/>
              </p:cNvSpPr>
              <p:nvPr/>
            </p:nvSpPr>
            <p:spPr bwMode="auto">
              <a:xfrm>
                <a:off x="6777" y="4859"/>
                <a:ext cx="1" cy="42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7" name="Line 111"/>
              <p:cNvSpPr>
                <a:spLocks noChangeShapeType="1"/>
              </p:cNvSpPr>
              <p:nvPr/>
            </p:nvSpPr>
            <p:spPr bwMode="auto">
              <a:xfrm>
                <a:off x="6810" y="4866"/>
                <a:ext cx="1" cy="43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8" name="Line 112"/>
              <p:cNvSpPr>
                <a:spLocks noChangeShapeType="1"/>
              </p:cNvSpPr>
              <p:nvPr/>
            </p:nvSpPr>
            <p:spPr bwMode="auto">
              <a:xfrm>
                <a:off x="6844" y="4872"/>
                <a:ext cx="1" cy="444"/>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29" name="Freeform 113"/>
              <p:cNvSpPr>
                <a:spLocks/>
              </p:cNvSpPr>
              <p:nvPr/>
            </p:nvSpPr>
            <p:spPr bwMode="auto">
              <a:xfrm>
                <a:off x="6798" y="4762"/>
                <a:ext cx="169" cy="38"/>
              </a:xfrm>
              <a:custGeom>
                <a:avLst/>
                <a:gdLst>
                  <a:gd name="T0" fmla="*/ 0 w 169"/>
                  <a:gd name="T1" fmla="*/ 25 h 38"/>
                  <a:gd name="T2" fmla="*/ 98 w 169"/>
                  <a:gd name="T3" fmla="*/ 38 h 38"/>
                  <a:gd name="T4" fmla="*/ 169 w 169"/>
                  <a:gd name="T5" fmla="*/ 13 h 38"/>
                  <a:gd name="T6" fmla="*/ 73 w 169"/>
                  <a:gd name="T7" fmla="*/ 0 h 38"/>
                  <a:gd name="T8" fmla="*/ 0 w 169"/>
                  <a:gd name="T9" fmla="*/ 25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38">
                    <a:moveTo>
                      <a:pt x="0" y="25"/>
                    </a:moveTo>
                    <a:lnTo>
                      <a:pt x="98" y="38"/>
                    </a:lnTo>
                    <a:lnTo>
                      <a:pt x="169" y="13"/>
                    </a:lnTo>
                    <a:lnTo>
                      <a:pt x="73" y="0"/>
                    </a:lnTo>
                    <a:lnTo>
                      <a:pt x="0" y="25"/>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0" name="Freeform 114"/>
              <p:cNvSpPr>
                <a:spLocks/>
              </p:cNvSpPr>
              <p:nvPr/>
            </p:nvSpPr>
            <p:spPr bwMode="auto">
              <a:xfrm>
                <a:off x="6896" y="4775"/>
                <a:ext cx="69" cy="82"/>
              </a:xfrm>
              <a:custGeom>
                <a:avLst/>
                <a:gdLst>
                  <a:gd name="T0" fmla="*/ 0 w 69"/>
                  <a:gd name="T1" fmla="*/ 25 h 82"/>
                  <a:gd name="T2" fmla="*/ 69 w 69"/>
                  <a:gd name="T3" fmla="*/ 0 h 82"/>
                  <a:gd name="T4" fmla="*/ 69 w 69"/>
                  <a:gd name="T5" fmla="*/ 52 h 82"/>
                  <a:gd name="T6" fmla="*/ 0 w 69"/>
                  <a:gd name="T7" fmla="*/ 82 h 82"/>
                  <a:gd name="T8" fmla="*/ 0 w 69"/>
                  <a:gd name="T9" fmla="*/ 25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82">
                    <a:moveTo>
                      <a:pt x="0" y="25"/>
                    </a:moveTo>
                    <a:lnTo>
                      <a:pt x="69" y="0"/>
                    </a:lnTo>
                    <a:lnTo>
                      <a:pt x="69" y="52"/>
                    </a:lnTo>
                    <a:lnTo>
                      <a:pt x="0" y="82"/>
                    </a:lnTo>
                    <a:lnTo>
                      <a:pt x="0" y="25"/>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1" name="Freeform 115"/>
              <p:cNvSpPr>
                <a:spLocks/>
              </p:cNvSpPr>
              <p:nvPr/>
            </p:nvSpPr>
            <p:spPr bwMode="auto">
              <a:xfrm>
                <a:off x="6798" y="4787"/>
                <a:ext cx="98" cy="70"/>
              </a:xfrm>
              <a:custGeom>
                <a:avLst/>
                <a:gdLst>
                  <a:gd name="T0" fmla="*/ 98 w 98"/>
                  <a:gd name="T1" fmla="*/ 13 h 70"/>
                  <a:gd name="T2" fmla="*/ 98 w 98"/>
                  <a:gd name="T3" fmla="*/ 70 h 70"/>
                  <a:gd name="T4" fmla="*/ 0 w 98"/>
                  <a:gd name="T5" fmla="*/ 54 h 70"/>
                  <a:gd name="T6" fmla="*/ 0 w 98"/>
                  <a:gd name="T7" fmla="*/ 0 h 70"/>
                  <a:gd name="T8" fmla="*/ 98 w 98"/>
                  <a:gd name="T9" fmla="*/ 13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70">
                    <a:moveTo>
                      <a:pt x="98" y="13"/>
                    </a:moveTo>
                    <a:lnTo>
                      <a:pt x="98" y="70"/>
                    </a:lnTo>
                    <a:lnTo>
                      <a:pt x="0" y="54"/>
                    </a:lnTo>
                    <a:lnTo>
                      <a:pt x="0" y="0"/>
                    </a:lnTo>
                    <a:lnTo>
                      <a:pt x="98" y="13"/>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2" name="Freeform 116"/>
              <p:cNvSpPr>
                <a:spLocks/>
              </p:cNvSpPr>
              <p:nvPr/>
            </p:nvSpPr>
            <p:spPr bwMode="auto">
              <a:xfrm>
                <a:off x="6811" y="4798"/>
                <a:ext cx="56" cy="17"/>
              </a:xfrm>
              <a:custGeom>
                <a:avLst/>
                <a:gdLst>
                  <a:gd name="T0" fmla="*/ 0 w 56"/>
                  <a:gd name="T1" fmla="*/ 0 h 17"/>
                  <a:gd name="T2" fmla="*/ 56 w 56"/>
                  <a:gd name="T3" fmla="*/ 7 h 17"/>
                  <a:gd name="T4" fmla="*/ 56 w 56"/>
                  <a:gd name="T5" fmla="*/ 17 h 17"/>
                  <a:gd name="T6" fmla="*/ 0 w 56"/>
                  <a:gd name="T7" fmla="*/ 11 h 17"/>
                  <a:gd name="T8" fmla="*/ 0 w 5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17">
                    <a:moveTo>
                      <a:pt x="0" y="0"/>
                    </a:moveTo>
                    <a:lnTo>
                      <a:pt x="56" y="7"/>
                    </a:lnTo>
                    <a:lnTo>
                      <a:pt x="56" y="17"/>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3" name="Freeform 117"/>
              <p:cNvSpPr>
                <a:spLocks/>
              </p:cNvSpPr>
              <p:nvPr/>
            </p:nvSpPr>
            <p:spPr bwMode="auto">
              <a:xfrm>
                <a:off x="6922" y="4984"/>
                <a:ext cx="270" cy="147"/>
              </a:xfrm>
              <a:custGeom>
                <a:avLst/>
                <a:gdLst>
                  <a:gd name="T0" fmla="*/ 0 w 270"/>
                  <a:gd name="T1" fmla="*/ 108 h 147"/>
                  <a:gd name="T2" fmla="*/ 131 w 270"/>
                  <a:gd name="T3" fmla="*/ 147 h 147"/>
                  <a:gd name="T4" fmla="*/ 270 w 270"/>
                  <a:gd name="T5" fmla="*/ 27 h 147"/>
                  <a:gd name="T6" fmla="*/ 157 w 270"/>
                  <a:gd name="T7" fmla="*/ 0 h 147"/>
                  <a:gd name="T8" fmla="*/ 0 w 270"/>
                  <a:gd name="T9" fmla="*/ 108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147">
                    <a:moveTo>
                      <a:pt x="0" y="108"/>
                    </a:moveTo>
                    <a:lnTo>
                      <a:pt x="131" y="147"/>
                    </a:lnTo>
                    <a:lnTo>
                      <a:pt x="270" y="27"/>
                    </a:lnTo>
                    <a:lnTo>
                      <a:pt x="157" y="0"/>
                    </a:lnTo>
                    <a:lnTo>
                      <a:pt x="0" y="108"/>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4" name="Freeform 118"/>
              <p:cNvSpPr>
                <a:spLocks/>
              </p:cNvSpPr>
              <p:nvPr/>
            </p:nvSpPr>
            <p:spPr bwMode="auto">
              <a:xfrm>
                <a:off x="6922" y="5092"/>
                <a:ext cx="131" cy="423"/>
              </a:xfrm>
              <a:custGeom>
                <a:avLst/>
                <a:gdLst>
                  <a:gd name="T0" fmla="*/ 0 w 131"/>
                  <a:gd name="T1" fmla="*/ 0 h 423"/>
                  <a:gd name="T2" fmla="*/ 131 w 131"/>
                  <a:gd name="T3" fmla="*/ 38 h 423"/>
                  <a:gd name="T4" fmla="*/ 131 w 131"/>
                  <a:gd name="T5" fmla="*/ 423 h 423"/>
                  <a:gd name="T6" fmla="*/ 0 w 131"/>
                  <a:gd name="T7" fmla="*/ 360 h 423"/>
                  <a:gd name="T8" fmla="*/ 0 w 131"/>
                  <a:gd name="T9" fmla="*/ 0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23">
                    <a:moveTo>
                      <a:pt x="0" y="0"/>
                    </a:moveTo>
                    <a:lnTo>
                      <a:pt x="131" y="38"/>
                    </a:lnTo>
                    <a:lnTo>
                      <a:pt x="131" y="423"/>
                    </a:lnTo>
                    <a:lnTo>
                      <a:pt x="0" y="360"/>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5" name="Freeform 119"/>
              <p:cNvSpPr>
                <a:spLocks/>
              </p:cNvSpPr>
              <p:nvPr/>
            </p:nvSpPr>
            <p:spPr bwMode="auto">
              <a:xfrm>
                <a:off x="7052" y="5011"/>
                <a:ext cx="139" cy="504"/>
              </a:xfrm>
              <a:custGeom>
                <a:avLst/>
                <a:gdLst>
                  <a:gd name="T0" fmla="*/ 0 w 139"/>
                  <a:gd name="T1" fmla="*/ 120 h 504"/>
                  <a:gd name="T2" fmla="*/ 0 w 139"/>
                  <a:gd name="T3" fmla="*/ 504 h 504"/>
                  <a:gd name="T4" fmla="*/ 139 w 139"/>
                  <a:gd name="T5" fmla="*/ 322 h 504"/>
                  <a:gd name="T6" fmla="*/ 139 w 139"/>
                  <a:gd name="T7" fmla="*/ 0 h 504"/>
                  <a:gd name="T8" fmla="*/ 0 w 139"/>
                  <a:gd name="T9" fmla="*/ 120 h 5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504">
                    <a:moveTo>
                      <a:pt x="0" y="120"/>
                    </a:moveTo>
                    <a:lnTo>
                      <a:pt x="0" y="504"/>
                    </a:lnTo>
                    <a:lnTo>
                      <a:pt x="139" y="322"/>
                    </a:lnTo>
                    <a:lnTo>
                      <a:pt x="139" y="0"/>
                    </a:lnTo>
                    <a:lnTo>
                      <a:pt x="0" y="120"/>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6" name="Freeform 120"/>
              <p:cNvSpPr>
                <a:spLocks/>
              </p:cNvSpPr>
              <p:nvPr/>
            </p:nvSpPr>
            <p:spPr bwMode="auto">
              <a:xfrm>
                <a:off x="6956" y="4976"/>
                <a:ext cx="205" cy="109"/>
              </a:xfrm>
              <a:custGeom>
                <a:avLst/>
                <a:gdLst>
                  <a:gd name="T0" fmla="*/ 0 w 205"/>
                  <a:gd name="T1" fmla="*/ 82 h 109"/>
                  <a:gd name="T2" fmla="*/ 94 w 205"/>
                  <a:gd name="T3" fmla="*/ 109 h 109"/>
                  <a:gd name="T4" fmla="*/ 205 w 205"/>
                  <a:gd name="T5" fmla="*/ 18 h 109"/>
                  <a:gd name="T6" fmla="*/ 123 w 205"/>
                  <a:gd name="T7" fmla="*/ 0 h 109"/>
                  <a:gd name="T8" fmla="*/ 0 w 205"/>
                  <a:gd name="T9" fmla="*/ 82 h 1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109">
                    <a:moveTo>
                      <a:pt x="0" y="82"/>
                    </a:moveTo>
                    <a:lnTo>
                      <a:pt x="94" y="109"/>
                    </a:lnTo>
                    <a:lnTo>
                      <a:pt x="205" y="18"/>
                    </a:lnTo>
                    <a:lnTo>
                      <a:pt x="123" y="0"/>
                    </a:lnTo>
                    <a:lnTo>
                      <a:pt x="0" y="82"/>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7" name="Freeform 121"/>
              <p:cNvSpPr>
                <a:spLocks/>
              </p:cNvSpPr>
              <p:nvPr/>
            </p:nvSpPr>
            <p:spPr bwMode="auto">
              <a:xfrm>
                <a:off x="7049" y="4994"/>
                <a:ext cx="112" cy="115"/>
              </a:xfrm>
              <a:custGeom>
                <a:avLst/>
                <a:gdLst>
                  <a:gd name="T0" fmla="*/ 0 w 112"/>
                  <a:gd name="T1" fmla="*/ 91 h 115"/>
                  <a:gd name="T2" fmla="*/ 112 w 112"/>
                  <a:gd name="T3" fmla="*/ 0 h 115"/>
                  <a:gd name="T4" fmla="*/ 112 w 112"/>
                  <a:gd name="T5" fmla="*/ 22 h 115"/>
                  <a:gd name="T6" fmla="*/ 0 w 112"/>
                  <a:gd name="T7" fmla="*/ 115 h 115"/>
                  <a:gd name="T8" fmla="*/ 0 w 112"/>
                  <a:gd name="T9" fmla="*/ 91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115">
                    <a:moveTo>
                      <a:pt x="0" y="91"/>
                    </a:moveTo>
                    <a:lnTo>
                      <a:pt x="112" y="0"/>
                    </a:lnTo>
                    <a:lnTo>
                      <a:pt x="112" y="22"/>
                    </a:lnTo>
                    <a:lnTo>
                      <a:pt x="0" y="115"/>
                    </a:lnTo>
                    <a:lnTo>
                      <a:pt x="0" y="91"/>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8" name="Freeform 122"/>
              <p:cNvSpPr>
                <a:spLocks/>
              </p:cNvSpPr>
              <p:nvPr/>
            </p:nvSpPr>
            <p:spPr bwMode="auto">
              <a:xfrm>
                <a:off x="6956" y="5058"/>
                <a:ext cx="93" cy="51"/>
              </a:xfrm>
              <a:custGeom>
                <a:avLst/>
                <a:gdLst>
                  <a:gd name="T0" fmla="*/ 93 w 93"/>
                  <a:gd name="T1" fmla="*/ 27 h 51"/>
                  <a:gd name="T2" fmla="*/ 93 w 93"/>
                  <a:gd name="T3" fmla="*/ 51 h 51"/>
                  <a:gd name="T4" fmla="*/ 0 w 93"/>
                  <a:gd name="T5" fmla="*/ 23 h 51"/>
                  <a:gd name="T6" fmla="*/ 0 w 93"/>
                  <a:gd name="T7" fmla="*/ 0 h 51"/>
                  <a:gd name="T8" fmla="*/ 93 w 93"/>
                  <a:gd name="T9" fmla="*/ 27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51">
                    <a:moveTo>
                      <a:pt x="93" y="27"/>
                    </a:moveTo>
                    <a:lnTo>
                      <a:pt x="93" y="51"/>
                    </a:lnTo>
                    <a:lnTo>
                      <a:pt x="0" y="23"/>
                    </a:lnTo>
                    <a:lnTo>
                      <a:pt x="0" y="0"/>
                    </a:lnTo>
                    <a:lnTo>
                      <a:pt x="93" y="27"/>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39" name="Freeform 123"/>
              <p:cNvSpPr>
                <a:spLocks/>
              </p:cNvSpPr>
              <p:nvPr/>
            </p:nvSpPr>
            <p:spPr bwMode="auto">
              <a:xfrm>
                <a:off x="6929" y="5105"/>
                <a:ext cx="116" cy="393"/>
              </a:xfrm>
              <a:custGeom>
                <a:avLst/>
                <a:gdLst>
                  <a:gd name="T0" fmla="*/ 0 w 116"/>
                  <a:gd name="T1" fmla="*/ 0 h 393"/>
                  <a:gd name="T2" fmla="*/ 116 w 116"/>
                  <a:gd name="T3" fmla="*/ 35 h 393"/>
                  <a:gd name="T4" fmla="*/ 116 w 116"/>
                  <a:gd name="T5" fmla="*/ 393 h 393"/>
                  <a:gd name="T6" fmla="*/ 0 w 116"/>
                  <a:gd name="T7" fmla="*/ 335 h 393"/>
                  <a:gd name="T8" fmla="*/ 0 w 116"/>
                  <a:gd name="T9" fmla="*/ 0 h 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393">
                    <a:moveTo>
                      <a:pt x="0" y="0"/>
                    </a:moveTo>
                    <a:lnTo>
                      <a:pt x="116" y="35"/>
                    </a:lnTo>
                    <a:lnTo>
                      <a:pt x="116" y="393"/>
                    </a:lnTo>
                    <a:lnTo>
                      <a:pt x="0" y="3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0" name="Freeform 124"/>
              <p:cNvSpPr>
                <a:spLocks/>
              </p:cNvSpPr>
              <p:nvPr/>
            </p:nvSpPr>
            <p:spPr bwMode="auto">
              <a:xfrm>
                <a:off x="6946" y="5110"/>
                <a:ext cx="12" cy="347"/>
              </a:xfrm>
              <a:custGeom>
                <a:avLst/>
                <a:gdLst>
                  <a:gd name="T0" fmla="*/ 0 w 12"/>
                  <a:gd name="T1" fmla="*/ 0 h 347"/>
                  <a:gd name="T2" fmla="*/ 0 w 12"/>
                  <a:gd name="T3" fmla="*/ 342 h 347"/>
                  <a:gd name="T4" fmla="*/ 12 w 12"/>
                  <a:gd name="T5" fmla="*/ 347 h 347"/>
                  <a:gd name="T6" fmla="*/ 12 w 12"/>
                  <a:gd name="T7" fmla="*/ 3 h 347"/>
                  <a:gd name="T8" fmla="*/ 0 w 12"/>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47">
                    <a:moveTo>
                      <a:pt x="0" y="0"/>
                    </a:moveTo>
                    <a:lnTo>
                      <a:pt x="0" y="342"/>
                    </a:lnTo>
                    <a:lnTo>
                      <a:pt x="12" y="347"/>
                    </a:lnTo>
                    <a:lnTo>
                      <a:pt x="12" y="3"/>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1" name="Freeform 125"/>
              <p:cNvSpPr>
                <a:spLocks/>
              </p:cNvSpPr>
              <p:nvPr/>
            </p:nvSpPr>
            <p:spPr bwMode="auto">
              <a:xfrm>
                <a:off x="6977" y="5117"/>
                <a:ext cx="14" cy="355"/>
              </a:xfrm>
              <a:custGeom>
                <a:avLst/>
                <a:gdLst>
                  <a:gd name="T0" fmla="*/ 0 w 14"/>
                  <a:gd name="T1" fmla="*/ 0 h 355"/>
                  <a:gd name="T2" fmla="*/ 0 w 14"/>
                  <a:gd name="T3" fmla="*/ 348 h 355"/>
                  <a:gd name="T4" fmla="*/ 13 w 14"/>
                  <a:gd name="T5" fmla="*/ 355 h 355"/>
                  <a:gd name="T6" fmla="*/ 14 w 14"/>
                  <a:gd name="T7" fmla="*/ 6 h 355"/>
                  <a:gd name="T8" fmla="*/ 0 w 14"/>
                  <a:gd name="T9" fmla="*/ 0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55">
                    <a:moveTo>
                      <a:pt x="0" y="0"/>
                    </a:moveTo>
                    <a:lnTo>
                      <a:pt x="0" y="348"/>
                    </a:lnTo>
                    <a:lnTo>
                      <a:pt x="13" y="355"/>
                    </a:lnTo>
                    <a:lnTo>
                      <a:pt x="14" y="6"/>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2" name="Freeform 126"/>
              <p:cNvSpPr>
                <a:spLocks/>
              </p:cNvSpPr>
              <p:nvPr/>
            </p:nvSpPr>
            <p:spPr bwMode="auto">
              <a:xfrm>
                <a:off x="7012" y="5130"/>
                <a:ext cx="13" cy="357"/>
              </a:xfrm>
              <a:custGeom>
                <a:avLst/>
                <a:gdLst>
                  <a:gd name="T0" fmla="*/ 0 w 13"/>
                  <a:gd name="T1" fmla="*/ 0 h 357"/>
                  <a:gd name="T2" fmla="*/ 0 w 13"/>
                  <a:gd name="T3" fmla="*/ 349 h 357"/>
                  <a:gd name="T4" fmla="*/ 13 w 13"/>
                  <a:gd name="T5" fmla="*/ 357 h 357"/>
                  <a:gd name="T6" fmla="*/ 12 w 13"/>
                  <a:gd name="T7" fmla="*/ 3 h 357"/>
                  <a:gd name="T8" fmla="*/ 0 w 13"/>
                  <a:gd name="T9" fmla="*/ 0 h 3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357">
                    <a:moveTo>
                      <a:pt x="0" y="0"/>
                    </a:moveTo>
                    <a:lnTo>
                      <a:pt x="0" y="349"/>
                    </a:lnTo>
                    <a:lnTo>
                      <a:pt x="13" y="357"/>
                    </a:lnTo>
                    <a:lnTo>
                      <a:pt x="12" y="3"/>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3" name="Freeform 127"/>
              <p:cNvSpPr>
                <a:spLocks/>
              </p:cNvSpPr>
              <p:nvPr/>
            </p:nvSpPr>
            <p:spPr bwMode="auto">
              <a:xfrm>
                <a:off x="7138" y="5535"/>
                <a:ext cx="124" cy="96"/>
              </a:xfrm>
              <a:custGeom>
                <a:avLst/>
                <a:gdLst>
                  <a:gd name="T0" fmla="*/ 0 w 124"/>
                  <a:gd name="T1" fmla="*/ 0 h 96"/>
                  <a:gd name="T2" fmla="*/ 0 w 124"/>
                  <a:gd name="T3" fmla="*/ 29 h 96"/>
                  <a:gd name="T4" fmla="*/ 124 w 124"/>
                  <a:gd name="T5" fmla="*/ 96 h 96"/>
                  <a:gd name="T6" fmla="*/ 124 w 124"/>
                  <a:gd name="T7" fmla="*/ 66 h 96"/>
                  <a:gd name="T8" fmla="*/ 0 w 124"/>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96">
                    <a:moveTo>
                      <a:pt x="0" y="0"/>
                    </a:moveTo>
                    <a:lnTo>
                      <a:pt x="0" y="29"/>
                    </a:lnTo>
                    <a:lnTo>
                      <a:pt x="124" y="96"/>
                    </a:lnTo>
                    <a:lnTo>
                      <a:pt x="124" y="66"/>
                    </a:lnTo>
                    <a:lnTo>
                      <a:pt x="0" y="0"/>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4" name="Freeform 128"/>
              <p:cNvSpPr>
                <a:spLocks/>
              </p:cNvSpPr>
              <p:nvPr/>
            </p:nvSpPr>
            <p:spPr bwMode="auto">
              <a:xfrm>
                <a:off x="7262" y="5477"/>
                <a:ext cx="70" cy="154"/>
              </a:xfrm>
              <a:custGeom>
                <a:avLst/>
                <a:gdLst>
                  <a:gd name="T0" fmla="*/ 0 w 70"/>
                  <a:gd name="T1" fmla="*/ 124 h 154"/>
                  <a:gd name="T2" fmla="*/ 0 w 70"/>
                  <a:gd name="T3" fmla="*/ 154 h 154"/>
                  <a:gd name="T4" fmla="*/ 70 w 70"/>
                  <a:gd name="T5" fmla="*/ 24 h 154"/>
                  <a:gd name="T6" fmla="*/ 70 w 70"/>
                  <a:gd name="T7" fmla="*/ 0 h 154"/>
                  <a:gd name="T8" fmla="*/ 0 w 70"/>
                  <a:gd name="T9" fmla="*/ 124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154">
                    <a:moveTo>
                      <a:pt x="0" y="124"/>
                    </a:moveTo>
                    <a:lnTo>
                      <a:pt x="0" y="154"/>
                    </a:lnTo>
                    <a:lnTo>
                      <a:pt x="70" y="24"/>
                    </a:lnTo>
                    <a:lnTo>
                      <a:pt x="70" y="0"/>
                    </a:lnTo>
                    <a:lnTo>
                      <a:pt x="0" y="124"/>
                    </a:lnTo>
                    <a:close/>
                  </a:path>
                </a:pathLst>
              </a:custGeom>
              <a:solidFill>
                <a:srgbClr val="001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5" name="Freeform 129"/>
              <p:cNvSpPr>
                <a:spLocks/>
              </p:cNvSpPr>
              <p:nvPr/>
            </p:nvSpPr>
            <p:spPr bwMode="auto">
              <a:xfrm>
                <a:off x="7109" y="5373"/>
                <a:ext cx="251" cy="238"/>
              </a:xfrm>
              <a:custGeom>
                <a:avLst/>
                <a:gdLst>
                  <a:gd name="T0" fmla="*/ 0 w 251"/>
                  <a:gd name="T1" fmla="*/ 150 h 238"/>
                  <a:gd name="T2" fmla="*/ 167 w 251"/>
                  <a:gd name="T3" fmla="*/ 238 h 238"/>
                  <a:gd name="T4" fmla="*/ 251 w 251"/>
                  <a:gd name="T5" fmla="*/ 81 h 238"/>
                  <a:gd name="T6" fmla="*/ 91 w 251"/>
                  <a:gd name="T7" fmla="*/ 0 h 238"/>
                  <a:gd name="T8" fmla="*/ 0 w 251"/>
                  <a:gd name="T9" fmla="*/ 15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 h="238">
                    <a:moveTo>
                      <a:pt x="0" y="150"/>
                    </a:moveTo>
                    <a:lnTo>
                      <a:pt x="167" y="238"/>
                    </a:lnTo>
                    <a:lnTo>
                      <a:pt x="251" y="81"/>
                    </a:lnTo>
                    <a:lnTo>
                      <a:pt x="91" y="0"/>
                    </a:lnTo>
                    <a:lnTo>
                      <a:pt x="0" y="15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6" name="Freeform 130"/>
              <p:cNvSpPr>
                <a:spLocks/>
              </p:cNvSpPr>
              <p:nvPr/>
            </p:nvSpPr>
            <p:spPr bwMode="auto">
              <a:xfrm>
                <a:off x="7132" y="5225"/>
                <a:ext cx="197" cy="135"/>
              </a:xfrm>
              <a:custGeom>
                <a:avLst/>
                <a:gdLst>
                  <a:gd name="T0" fmla="*/ 130 w 197"/>
                  <a:gd name="T1" fmla="*/ 135 h 135"/>
                  <a:gd name="T2" fmla="*/ 197 w 197"/>
                  <a:gd name="T3" fmla="*/ 47 h 135"/>
                  <a:gd name="T4" fmla="*/ 74 w 197"/>
                  <a:gd name="T5" fmla="*/ 0 h 135"/>
                  <a:gd name="T6" fmla="*/ 0 w 197"/>
                  <a:gd name="T7" fmla="*/ 86 h 135"/>
                  <a:gd name="T8" fmla="*/ 130 w 197"/>
                  <a:gd name="T9" fmla="*/ 13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35">
                    <a:moveTo>
                      <a:pt x="130" y="135"/>
                    </a:moveTo>
                    <a:lnTo>
                      <a:pt x="197" y="47"/>
                    </a:lnTo>
                    <a:lnTo>
                      <a:pt x="74" y="0"/>
                    </a:lnTo>
                    <a:lnTo>
                      <a:pt x="0" y="86"/>
                    </a:lnTo>
                    <a:lnTo>
                      <a:pt x="130" y="135"/>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7" name="Freeform 131"/>
              <p:cNvSpPr>
                <a:spLocks/>
              </p:cNvSpPr>
              <p:nvPr/>
            </p:nvSpPr>
            <p:spPr bwMode="auto">
              <a:xfrm>
                <a:off x="7231" y="5003"/>
                <a:ext cx="69" cy="159"/>
              </a:xfrm>
              <a:custGeom>
                <a:avLst/>
                <a:gdLst>
                  <a:gd name="T0" fmla="*/ 0 w 69"/>
                  <a:gd name="T1" fmla="*/ 0 h 159"/>
                  <a:gd name="T2" fmla="*/ 17 w 69"/>
                  <a:gd name="T3" fmla="*/ 159 h 159"/>
                  <a:gd name="T4" fmla="*/ 69 w 69"/>
                  <a:gd name="T5" fmla="*/ 106 h 159"/>
                  <a:gd name="T6" fmla="*/ 0 w 69"/>
                  <a:gd name="T7" fmla="*/ 0 h 1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159">
                    <a:moveTo>
                      <a:pt x="0" y="0"/>
                    </a:moveTo>
                    <a:lnTo>
                      <a:pt x="17" y="159"/>
                    </a:lnTo>
                    <a:lnTo>
                      <a:pt x="69" y="106"/>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8" name="Freeform 132"/>
              <p:cNvSpPr>
                <a:spLocks/>
              </p:cNvSpPr>
              <p:nvPr/>
            </p:nvSpPr>
            <p:spPr bwMode="auto">
              <a:xfrm>
                <a:off x="7172" y="5002"/>
                <a:ext cx="76" cy="160"/>
              </a:xfrm>
              <a:custGeom>
                <a:avLst/>
                <a:gdLst>
                  <a:gd name="T0" fmla="*/ 59 w 76"/>
                  <a:gd name="T1" fmla="*/ 0 h 160"/>
                  <a:gd name="T2" fmla="*/ 76 w 76"/>
                  <a:gd name="T3" fmla="*/ 160 h 160"/>
                  <a:gd name="T4" fmla="*/ 0 w 76"/>
                  <a:gd name="T5" fmla="*/ 143 h 160"/>
                  <a:gd name="T6" fmla="*/ 59 w 76"/>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60">
                    <a:moveTo>
                      <a:pt x="59" y="0"/>
                    </a:moveTo>
                    <a:lnTo>
                      <a:pt x="76" y="160"/>
                    </a:lnTo>
                    <a:lnTo>
                      <a:pt x="0" y="143"/>
                    </a:lnTo>
                    <a:lnTo>
                      <a:pt x="59" y="0"/>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49" name="Freeform 133"/>
              <p:cNvSpPr>
                <a:spLocks/>
              </p:cNvSpPr>
              <p:nvPr/>
            </p:nvSpPr>
            <p:spPr bwMode="auto">
              <a:xfrm>
                <a:off x="7172" y="5145"/>
                <a:ext cx="75" cy="193"/>
              </a:xfrm>
              <a:custGeom>
                <a:avLst/>
                <a:gdLst>
                  <a:gd name="T0" fmla="*/ 0 w 75"/>
                  <a:gd name="T1" fmla="*/ 0 h 193"/>
                  <a:gd name="T2" fmla="*/ 75 w 75"/>
                  <a:gd name="T3" fmla="*/ 17 h 193"/>
                  <a:gd name="T4" fmla="*/ 75 w 75"/>
                  <a:gd name="T5" fmla="*/ 193 h 193"/>
                  <a:gd name="T6" fmla="*/ 0 w 75"/>
                  <a:gd name="T7" fmla="*/ 165 h 193"/>
                  <a:gd name="T8" fmla="*/ 0 w 75"/>
                  <a:gd name="T9" fmla="*/ 0 h 1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3">
                    <a:moveTo>
                      <a:pt x="0" y="0"/>
                    </a:moveTo>
                    <a:lnTo>
                      <a:pt x="75" y="17"/>
                    </a:lnTo>
                    <a:lnTo>
                      <a:pt x="75" y="193"/>
                    </a:lnTo>
                    <a:lnTo>
                      <a:pt x="0" y="165"/>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0" name="Freeform 134"/>
              <p:cNvSpPr>
                <a:spLocks/>
              </p:cNvSpPr>
              <p:nvPr/>
            </p:nvSpPr>
            <p:spPr bwMode="auto">
              <a:xfrm>
                <a:off x="7247" y="5109"/>
                <a:ext cx="52" cy="230"/>
              </a:xfrm>
              <a:custGeom>
                <a:avLst/>
                <a:gdLst>
                  <a:gd name="T0" fmla="*/ 0 w 52"/>
                  <a:gd name="T1" fmla="*/ 53 h 230"/>
                  <a:gd name="T2" fmla="*/ 52 w 52"/>
                  <a:gd name="T3" fmla="*/ 0 h 230"/>
                  <a:gd name="T4" fmla="*/ 52 w 52"/>
                  <a:gd name="T5" fmla="*/ 164 h 230"/>
                  <a:gd name="T6" fmla="*/ 0 w 52"/>
                  <a:gd name="T7" fmla="*/ 230 h 230"/>
                  <a:gd name="T8" fmla="*/ 0 w 52"/>
                  <a:gd name="T9" fmla="*/ 53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30">
                    <a:moveTo>
                      <a:pt x="0" y="53"/>
                    </a:moveTo>
                    <a:lnTo>
                      <a:pt x="52" y="0"/>
                    </a:lnTo>
                    <a:lnTo>
                      <a:pt x="52" y="164"/>
                    </a:lnTo>
                    <a:lnTo>
                      <a:pt x="0" y="230"/>
                    </a:lnTo>
                    <a:lnTo>
                      <a:pt x="0" y="53"/>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1" name="Freeform 135"/>
              <p:cNvSpPr>
                <a:spLocks/>
              </p:cNvSpPr>
              <p:nvPr/>
            </p:nvSpPr>
            <p:spPr bwMode="auto">
              <a:xfrm>
                <a:off x="7132" y="5311"/>
                <a:ext cx="129" cy="259"/>
              </a:xfrm>
              <a:custGeom>
                <a:avLst/>
                <a:gdLst>
                  <a:gd name="T0" fmla="*/ 0 w 129"/>
                  <a:gd name="T1" fmla="*/ 0 h 259"/>
                  <a:gd name="T2" fmla="*/ 129 w 129"/>
                  <a:gd name="T3" fmla="*/ 49 h 259"/>
                  <a:gd name="T4" fmla="*/ 129 w 129"/>
                  <a:gd name="T5" fmla="*/ 259 h 259"/>
                  <a:gd name="T6" fmla="*/ 0 w 129"/>
                  <a:gd name="T7" fmla="*/ 196 h 259"/>
                  <a:gd name="T8" fmla="*/ 0 w 129"/>
                  <a:gd name="T9" fmla="*/ 0 h 2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59">
                    <a:moveTo>
                      <a:pt x="0" y="0"/>
                    </a:moveTo>
                    <a:lnTo>
                      <a:pt x="129" y="49"/>
                    </a:lnTo>
                    <a:lnTo>
                      <a:pt x="129" y="259"/>
                    </a:lnTo>
                    <a:lnTo>
                      <a:pt x="0" y="196"/>
                    </a:lnTo>
                    <a:lnTo>
                      <a:pt x="0" y="0"/>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2" name="Freeform 136"/>
              <p:cNvSpPr>
                <a:spLocks/>
              </p:cNvSpPr>
              <p:nvPr/>
            </p:nvSpPr>
            <p:spPr bwMode="auto">
              <a:xfrm>
                <a:off x="7262" y="5271"/>
                <a:ext cx="67" cy="299"/>
              </a:xfrm>
              <a:custGeom>
                <a:avLst/>
                <a:gdLst>
                  <a:gd name="T0" fmla="*/ 0 w 67"/>
                  <a:gd name="T1" fmla="*/ 89 h 299"/>
                  <a:gd name="T2" fmla="*/ 67 w 67"/>
                  <a:gd name="T3" fmla="*/ 0 h 299"/>
                  <a:gd name="T4" fmla="*/ 67 w 67"/>
                  <a:gd name="T5" fmla="*/ 180 h 299"/>
                  <a:gd name="T6" fmla="*/ 0 w 67"/>
                  <a:gd name="T7" fmla="*/ 299 h 299"/>
                  <a:gd name="T8" fmla="*/ 0 w 67"/>
                  <a:gd name="T9" fmla="*/ 89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299">
                    <a:moveTo>
                      <a:pt x="0" y="89"/>
                    </a:moveTo>
                    <a:lnTo>
                      <a:pt x="67" y="0"/>
                    </a:lnTo>
                    <a:lnTo>
                      <a:pt x="67" y="180"/>
                    </a:lnTo>
                    <a:lnTo>
                      <a:pt x="0" y="299"/>
                    </a:lnTo>
                    <a:lnTo>
                      <a:pt x="0" y="89"/>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3" name="Freeform 137"/>
              <p:cNvSpPr>
                <a:spLocks/>
              </p:cNvSpPr>
              <p:nvPr/>
            </p:nvSpPr>
            <p:spPr bwMode="auto">
              <a:xfrm>
                <a:off x="7204" y="5169"/>
                <a:ext cx="1" cy="90"/>
              </a:xfrm>
              <a:custGeom>
                <a:avLst/>
                <a:gdLst>
                  <a:gd name="T0" fmla="*/ 0 w 1"/>
                  <a:gd name="T1" fmla="*/ 20 h 203"/>
                  <a:gd name="T2" fmla="*/ 0 w 1"/>
                  <a:gd name="T3" fmla="*/ 0 h 203"/>
                  <a:gd name="T4" fmla="*/ 0 w 1"/>
                  <a:gd name="T5" fmla="*/ 20 h 203"/>
                  <a:gd name="T6" fmla="*/ 0 w 1"/>
                  <a:gd name="T7" fmla="*/ 40 h 203"/>
                  <a:gd name="T8" fmla="*/ 0 w 1"/>
                  <a:gd name="T9" fmla="*/ 20 h 203"/>
                  <a:gd name="T10" fmla="*/ 0 w 1"/>
                  <a:gd name="T11" fmla="*/ 20 h 2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03">
                    <a:moveTo>
                      <a:pt x="0" y="101"/>
                    </a:moveTo>
                    <a:cubicBezTo>
                      <a:pt x="0" y="45"/>
                      <a:pt x="0" y="0"/>
                      <a:pt x="0" y="0"/>
                    </a:cubicBezTo>
                    <a:cubicBezTo>
                      <a:pt x="0" y="0"/>
                      <a:pt x="0" y="45"/>
                      <a:pt x="0" y="101"/>
                    </a:cubicBezTo>
                    <a:cubicBezTo>
                      <a:pt x="0" y="157"/>
                      <a:pt x="0" y="203"/>
                      <a:pt x="0" y="203"/>
                    </a:cubicBezTo>
                    <a:cubicBezTo>
                      <a:pt x="0" y="203"/>
                      <a:pt x="0" y="157"/>
                      <a:pt x="0" y="1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4" name="Arc 138"/>
              <p:cNvSpPr>
                <a:spLocks/>
              </p:cNvSpPr>
              <p:nvPr/>
            </p:nvSpPr>
            <p:spPr bwMode="auto">
              <a:xfrm>
                <a:off x="7205" y="5211"/>
                <a:ext cx="1" cy="4"/>
              </a:xfrm>
              <a:custGeom>
                <a:avLst/>
                <a:gdLst>
                  <a:gd name="T0" fmla="*/ 0 w 21600"/>
                  <a:gd name="T1" fmla="*/ 0 h 1751"/>
                  <a:gd name="T2" fmla="*/ 0 w 21600"/>
                  <a:gd name="T3" fmla="*/ 0 h 1751"/>
                  <a:gd name="T4" fmla="*/ 0 w 21600"/>
                  <a:gd name="T5" fmla="*/ 0 h 1751"/>
                  <a:gd name="T6" fmla="*/ 0 60000 65536"/>
                  <a:gd name="T7" fmla="*/ 0 60000 65536"/>
                  <a:gd name="T8" fmla="*/ 0 60000 65536"/>
                </a:gdLst>
                <a:ahLst/>
                <a:cxnLst>
                  <a:cxn ang="T6">
                    <a:pos x="T0" y="T1"/>
                  </a:cxn>
                  <a:cxn ang="T7">
                    <a:pos x="T2" y="T3"/>
                  </a:cxn>
                  <a:cxn ang="T8">
                    <a:pos x="T4" y="T5"/>
                  </a:cxn>
                </a:cxnLst>
                <a:rect l="0" t="0" r="r" b="b"/>
                <a:pathLst>
                  <a:path w="21600" h="1751" fill="none" extrusionOk="0">
                    <a:moveTo>
                      <a:pt x="21534" y="0"/>
                    </a:moveTo>
                    <a:cubicBezTo>
                      <a:pt x="21578" y="557"/>
                      <a:pt x="21600" y="1116"/>
                      <a:pt x="21600" y="1675"/>
                    </a:cubicBezTo>
                    <a:cubicBezTo>
                      <a:pt x="21600" y="1700"/>
                      <a:pt x="21599" y="1725"/>
                      <a:pt x="21599" y="1750"/>
                    </a:cubicBezTo>
                  </a:path>
                  <a:path w="21600" h="1751" stroke="0" extrusionOk="0">
                    <a:moveTo>
                      <a:pt x="21534" y="0"/>
                    </a:moveTo>
                    <a:cubicBezTo>
                      <a:pt x="21578" y="557"/>
                      <a:pt x="21600" y="1116"/>
                      <a:pt x="21600" y="1675"/>
                    </a:cubicBezTo>
                    <a:cubicBezTo>
                      <a:pt x="21600" y="1700"/>
                      <a:pt x="21599" y="1725"/>
                      <a:pt x="21599" y="1750"/>
                    </a:cubicBezTo>
                    <a:lnTo>
                      <a:pt x="0" y="1675"/>
                    </a:lnTo>
                    <a:lnTo>
                      <a:pt x="21534" y="0"/>
                    </a:lnTo>
                    <a:close/>
                  </a:path>
                </a:pathLst>
              </a:custGeom>
              <a:noFill/>
              <a:ln w="19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255" name="Line 139"/>
              <p:cNvSpPr>
                <a:spLocks noChangeShapeType="1"/>
              </p:cNvSpPr>
              <p:nvPr/>
            </p:nvSpPr>
            <p:spPr bwMode="auto">
              <a:xfrm flipV="1">
                <a:off x="7214" y="5116"/>
                <a:ext cx="1" cy="154"/>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56" name="Line 140"/>
              <p:cNvSpPr>
                <a:spLocks noChangeShapeType="1"/>
              </p:cNvSpPr>
              <p:nvPr/>
            </p:nvSpPr>
            <p:spPr bwMode="auto">
              <a:xfrm>
                <a:off x="7212" y="5217"/>
                <a:ext cx="14" cy="4"/>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57" name="Freeform 141"/>
              <p:cNvSpPr>
                <a:spLocks/>
              </p:cNvSpPr>
              <p:nvPr/>
            </p:nvSpPr>
            <p:spPr bwMode="auto">
              <a:xfrm>
                <a:off x="7188" y="5169"/>
                <a:ext cx="13" cy="56"/>
              </a:xfrm>
              <a:custGeom>
                <a:avLst/>
                <a:gdLst>
                  <a:gd name="T0" fmla="*/ 5 w 34"/>
                  <a:gd name="T1" fmla="*/ 5 h 125"/>
                  <a:gd name="T2" fmla="*/ 3 w 34"/>
                  <a:gd name="T3" fmla="*/ 0 h 125"/>
                  <a:gd name="T4" fmla="*/ 0 w 34"/>
                  <a:gd name="T5" fmla="*/ 17 h 125"/>
                  <a:gd name="T6" fmla="*/ 0 w 34"/>
                  <a:gd name="T7" fmla="*/ 25 h 125"/>
                  <a:gd name="T8" fmla="*/ 3 w 34"/>
                  <a:gd name="T9" fmla="*/ 17 h 125"/>
                  <a:gd name="T10" fmla="*/ 5 w 34"/>
                  <a:gd name="T11" fmla="*/ 5 h 1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25">
                    <a:moveTo>
                      <a:pt x="34" y="26"/>
                    </a:moveTo>
                    <a:cubicBezTo>
                      <a:pt x="30" y="9"/>
                      <a:pt x="25" y="0"/>
                      <a:pt x="20" y="0"/>
                    </a:cubicBezTo>
                    <a:cubicBezTo>
                      <a:pt x="9" y="0"/>
                      <a:pt x="1" y="37"/>
                      <a:pt x="1" y="84"/>
                    </a:cubicBezTo>
                    <a:cubicBezTo>
                      <a:pt x="0" y="98"/>
                      <a:pt x="1" y="113"/>
                      <a:pt x="3" y="125"/>
                    </a:cubicBezTo>
                    <a:lnTo>
                      <a:pt x="20" y="84"/>
                    </a:lnTo>
                    <a:lnTo>
                      <a:pt x="3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58" name="Arc 142"/>
              <p:cNvSpPr>
                <a:spLocks/>
              </p:cNvSpPr>
              <p:nvPr/>
            </p:nvSpPr>
            <p:spPr bwMode="auto">
              <a:xfrm>
                <a:off x="7190" y="5170"/>
                <a:ext cx="11" cy="46"/>
              </a:xfrm>
              <a:custGeom>
                <a:avLst/>
                <a:gdLst>
                  <a:gd name="T0" fmla="*/ 0 w 37204"/>
                  <a:gd name="T1" fmla="*/ 0 h 27174"/>
                  <a:gd name="T2" fmla="*/ 0 w 37204"/>
                  <a:gd name="T3" fmla="*/ 0 h 27174"/>
                  <a:gd name="T4" fmla="*/ 0 w 37204"/>
                  <a:gd name="T5" fmla="*/ 0 h 27174"/>
                  <a:gd name="T6" fmla="*/ 0 60000 65536"/>
                  <a:gd name="T7" fmla="*/ 0 60000 65536"/>
                  <a:gd name="T8" fmla="*/ 0 60000 65536"/>
                </a:gdLst>
                <a:ahLst/>
                <a:cxnLst>
                  <a:cxn ang="T6">
                    <a:pos x="T0" y="T1"/>
                  </a:cxn>
                  <a:cxn ang="T7">
                    <a:pos x="T2" y="T3"/>
                  </a:cxn>
                  <a:cxn ang="T8">
                    <a:pos x="T4" y="T5"/>
                  </a:cxn>
                </a:cxnLst>
                <a:rect l="0" t="0" r="r" b="b"/>
                <a:pathLst>
                  <a:path w="37204" h="27174" fill="none" extrusionOk="0">
                    <a:moveTo>
                      <a:pt x="731" y="27174"/>
                    </a:moveTo>
                    <a:cubicBezTo>
                      <a:pt x="245" y="25355"/>
                      <a:pt x="0" y="23481"/>
                      <a:pt x="0" y="21600"/>
                    </a:cubicBezTo>
                    <a:cubicBezTo>
                      <a:pt x="0" y="9670"/>
                      <a:pt x="9670" y="0"/>
                      <a:pt x="21600" y="0"/>
                    </a:cubicBezTo>
                    <a:cubicBezTo>
                      <a:pt x="27492" y="0"/>
                      <a:pt x="33129" y="2407"/>
                      <a:pt x="37203" y="6664"/>
                    </a:cubicBezTo>
                  </a:path>
                  <a:path w="37204" h="27174" stroke="0" extrusionOk="0">
                    <a:moveTo>
                      <a:pt x="731" y="27174"/>
                    </a:moveTo>
                    <a:cubicBezTo>
                      <a:pt x="245" y="25355"/>
                      <a:pt x="0" y="23481"/>
                      <a:pt x="0" y="21600"/>
                    </a:cubicBezTo>
                    <a:cubicBezTo>
                      <a:pt x="0" y="9670"/>
                      <a:pt x="9670" y="0"/>
                      <a:pt x="21600" y="0"/>
                    </a:cubicBezTo>
                    <a:cubicBezTo>
                      <a:pt x="27492" y="0"/>
                      <a:pt x="33129" y="2407"/>
                      <a:pt x="37203" y="6664"/>
                    </a:cubicBezTo>
                    <a:lnTo>
                      <a:pt x="21600" y="21600"/>
                    </a:lnTo>
                    <a:lnTo>
                      <a:pt x="731" y="27174"/>
                    </a:lnTo>
                    <a:close/>
                  </a:path>
                </a:pathLst>
              </a:custGeom>
              <a:noFill/>
              <a:ln w="19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259" name="Line 143"/>
              <p:cNvSpPr>
                <a:spLocks noChangeShapeType="1"/>
              </p:cNvSpPr>
              <p:nvPr/>
            </p:nvSpPr>
            <p:spPr bwMode="auto">
              <a:xfrm flipH="1" flipV="1">
                <a:off x="7186" y="5208"/>
                <a:ext cx="31" cy="13"/>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60" name="Line 144"/>
              <p:cNvSpPr>
                <a:spLocks noChangeShapeType="1"/>
              </p:cNvSpPr>
              <p:nvPr/>
            </p:nvSpPr>
            <p:spPr bwMode="auto">
              <a:xfrm flipV="1">
                <a:off x="7207" y="5114"/>
                <a:ext cx="1" cy="154"/>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61" name="Freeform 145"/>
              <p:cNvSpPr>
                <a:spLocks/>
              </p:cNvSpPr>
              <p:nvPr/>
            </p:nvSpPr>
            <p:spPr bwMode="auto">
              <a:xfrm>
                <a:off x="7196" y="5217"/>
                <a:ext cx="9" cy="46"/>
              </a:xfrm>
              <a:custGeom>
                <a:avLst/>
                <a:gdLst>
                  <a:gd name="T0" fmla="*/ 0 w 9"/>
                  <a:gd name="T1" fmla="*/ 0 h 46"/>
                  <a:gd name="T2" fmla="*/ 0 w 9"/>
                  <a:gd name="T3" fmla="*/ 42 h 46"/>
                  <a:gd name="T4" fmla="*/ 9 w 9"/>
                  <a:gd name="T5" fmla="*/ 46 h 46"/>
                  <a:gd name="T6" fmla="*/ 9 w 9"/>
                  <a:gd name="T7" fmla="*/ 5 h 46"/>
                  <a:gd name="T8" fmla="*/ 0 w 9"/>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6">
                    <a:moveTo>
                      <a:pt x="0" y="0"/>
                    </a:moveTo>
                    <a:lnTo>
                      <a:pt x="0" y="42"/>
                    </a:lnTo>
                    <a:lnTo>
                      <a:pt x="9" y="46"/>
                    </a:lnTo>
                    <a:lnTo>
                      <a:pt x="9" y="5"/>
                    </a:lnTo>
                    <a:lnTo>
                      <a:pt x="0" y="0"/>
                    </a:lnTo>
                    <a:close/>
                  </a:path>
                </a:pathLst>
              </a:custGeom>
              <a:solidFill>
                <a:srgbClr val="000000"/>
              </a:solidFill>
              <a:ln w="1905">
                <a:solidFill>
                  <a:srgbClr val="000000"/>
                </a:solidFill>
                <a:prstDash val="solid"/>
                <a:round/>
                <a:headEnd/>
                <a:tailEnd/>
              </a:ln>
            </p:spPr>
            <p:txBody>
              <a:bodyPr/>
              <a:lstStyle/>
              <a:p>
                <a:endParaRPr lang="en-US"/>
              </a:p>
            </p:txBody>
          </p:sp>
          <p:sp>
            <p:nvSpPr>
              <p:cNvPr id="38262" name="Freeform 146"/>
              <p:cNvSpPr>
                <a:spLocks/>
              </p:cNvSpPr>
              <p:nvPr/>
            </p:nvSpPr>
            <p:spPr bwMode="auto">
              <a:xfrm>
                <a:off x="7212" y="5223"/>
                <a:ext cx="9" cy="46"/>
              </a:xfrm>
              <a:custGeom>
                <a:avLst/>
                <a:gdLst>
                  <a:gd name="T0" fmla="*/ 0 w 9"/>
                  <a:gd name="T1" fmla="*/ 0 h 46"/>
                  <a:gd name="T2" fmla="*/ 0 w 9"/>
                  <a:gd name="T3" fmla="*/ 42 h 46"/>
                  <a:gd name="T4" fmla="*/ 9 w 9"/>
                  <a:gd name="T5" fmla="*/ 46 h 46"/>
                  <a:gd name="T6" fmla="*/ 9 w 9"/>
                  <a:gd name="T7" fmla="*/ 5 h 46"/>
                  <a:gd name="T8" fmla="*/ 0 w 9"/>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6">
                    <a:moveTo>
                      <a:pt x="0" y="0"/>
                    </a:moveTo>
                    <a:lnTo>
                      <a:pt x="0" y="42"/>
                    </a:lnTo>
                    <a:lnTo>
                      <a:pt x="9" y="46"/>
                    </a:lnTo>
                    <a:lnTo>
                      <a:pt x="9" y="5"/>
                    </a:lnTo>
                    <a:lnTo>
                      <a:pt x="0" y="0"/>
                    </a:lnTo>
                    <a:close/>
                  </a:path>
                </a:pathLst>
              </a:custGeom>
              <a:solidFill>
                <a:srgbClr val="000000"/>
              </a:solidFill>
              <a:ln w="1905">
                <a:solidFill>
                  <a:srgbClr val="000000"/>
                </a:solidFill>
                <a:prstDash val="solid"/>
                <a:round/>
                <a:headEnd/>
                <a:tailEnd/>
              </a:ln>
            </p:spPr>
            <p:txBody>
              <a:bodyPr/>
              <a:lstStyle/>
              <a:p>
                <a:endParaRPr lang="en-US"/>
              </a:p>
            </p:txBody>
          </p:sp>
          <p:sp>
            <p:nvSpPr>
              <p:cNvPr id="38263" name="Freeform 147"/>
              <p:cNvSpPr>
                <a:spLocks/>
              </p:cNvSpPr>
              <p:nvPr/>
            </p:nvSpPr>
            <p:spPr bwMode="auto">
              <a:xfrm>
                <a:off x="7157" y="5423"/>
                <a:ext cx="79" cy="104"/>
              </a:xfrm>
              <a:custGeom>
                <a:avLst/>
                <a:gdLst>
                  <a:gd name="T0" fmla="*/ 0 w 79"/>
                  <a:gd name="T1" fmla="*/ 0 h 104"/>
                  <a:gd name="T2" fmla="*/ 0 w 79"/>
                  <a:gd name="T3" fmla="*/ 65 h 104"/>
                  <a:gd name="T4" fmla="*/ 79 w 79"/>
                  <a:gd name="T5" fmla="*/ 104 h 104"/>
                  <a:gd name="T6" fmla="*/ 79 w 79"/>
                  <a:gd name="T7" fmla="*/ 38 h 104"/>
                  <a:gd name="T8" fmla="*/ 0 w 79"/>
                  <a:gd name="T9" fmla="*/ 0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4">
                    <a:moveTo>
                      <a:pt x="0" y="0"/>
                    </a:moveTo>
                    <a:lnTo>
                      <a:pt x="0" y="65"/>
                    </a:lnTo>
                    <a:lnTo>
                      <a:pt x="79" y="104"/>
                    </a:lnTo>
                    <a:lnTo>
                      <a:pt x="79"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64" name="Freeform 148"/>
              <p:cNvSpPr>
                <a:spLocks/>
              </p:cNvSpPr>
              <p:nvPr/>
            </p:nvSpPr>
            <p:spPr bwMode="auto">
              <a:xfrm>
                <a:off x="7158" y="5367"/>
                <a:ext cx="75" cy="78"/>
              </a:xfrm>
              <a:custGeom>
                <a:avLst/>
                <a:gdLst>
                  <a:gd name="T0" fmla="*/ 0 w 75"/>
                  <a:gd name="T1" fmla="*/ 0 h 78"/>
                  <a:gd name="T2" fmla="*/ 0 w 75"/>
                  <a:gd name="T3" fmla="*/ 46 h 78"/>
                  <a:gd name="T4" fmla="*/ 75 w 75"/>
                  <a:gd name="T5" fmla="*/ 78 h 78"/>
                  <a:gd name="T6" fmla="*/ 75 w 75"/>
                  <a:gd name="T7" fmla="*/ 33 h 78"/>
                  <a:gd name="T8" fmla="*/ 0 w 75"/>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78">
                    <a:moveTo>
                      <a:pt x="0" y="0"/>
                    </a:moveTo>
                    <a:lnTo>
                      <a:pt x="0" y="46"/>
                    </a:lnTo>
                    <a:lnTo>
                      <a:pt x="75" y="78"/>
                    </a:lnTo>
                    <a:lnTo>
                      <a:pt x="75" y="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899" name="Group 149"/>
            <p:cNvGrpSpPr>
              <a:grpSpLocks/>
            </p:cNvGrpSpPr>
            <p:nvPr/>
          </p:nvGrpSpPr>
          <p:grpSpPr bwMode="auto">
            <a:xfrm>
              <a:off x="1046" y="2516"/>
              <a:ext cx="654" cy="689"/>
              <a:chOff x="4098" y="4720"/>
              <a:chExt cx="658" cy="926"/>
            </a:xfrm>
          </p:grpSpPr>
          <p:sp>
            <p:nvSpPr>
              <p:cNvPr id="38041" name="Freeform 150"/>
              <p:cNvSpPr>
                <a:spLocks/>
              </p:cNvSpPr>
              <p:nvPr/>
            </p:nvSpPr>
            <p:spPr bwMode="auto">
              <a:xfrm>
                <a:off x="4247" y="4866"/>
                <a:ext cx="207" cy="59"/>
              </a:xfrm>
              <a:custGeom>
                <a:avLst/>
                <a:gdLst>
                  <a:gd name="T0" fmla="*/ 153 w 207"/>
                  <a:gd name="T1" fmla="*/ 59 h 59"/>
                  <a:gd name="T2" fmla="*/ 207 w 207"/>
                  <a:gd name="T3" fmla="*/ 27 h 59"/>
                  <a:gd name="T4" fmla="*/ 58 w 207"/>
                  <a:gd name="T5" fmla="*/ 0 h 59"/>
                  <a:gd name="T6" fmla="*/ 0 w 207"/>
                  <a:gd name="T7" fmla="*/ 32 h 59"/>
                  <a:gd name="T8" fmla="*/ 153 w 207"/>
                  <a:gd name="T9" fmla="*/ 59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59">
                    <a:moveTo>
                      <a:pt x="153" y="59"/>
                    </a:moveTo>
                    <a:lnTo>
                      <a:pt x="207" y="27"/>
                    </a:lnTo>
                    <a:lnTo>
                      <a:pt x="58" y="0"/>
                    </a:lnTo>
                    <a:lnTo>
                      <a:pt x="0" y="32"/>
                    </a:lnTo>
                    <a:lnTo>
                      <a:pt x="153" y="59"/>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2" name="Freeform 151"/>
              <p:cNvSpPr>
                <a:spLocks/>
              </p:cNvSpPr>
              <p:nvPr/>
            </p:nvSpPr>
            <p:spPr bwMode="auto">
              <a:xfrm>
                <a:off x="4257" y="4777"/>
                <a:ext cx="172" cy="29"/>
              </a:xfrm>
              <a:custGeom>
                <a:avLst/>
                <a:gdLst>
                  <a:gd name="T0" fmla="*/ 0 w 172"/>
                  <a:gd name="T1" fmla="*/ 15 h 29"/>
                  <a:gd name="T2" fmla="*/ 134 w 172"/>
                  <a:gd name="T3" fmla="*/ 29 h 29"/>
                  <a:gd name="T4" fmla="*/ 172 w 172"/>
                  <a:gd name="T5" fmla="*/ 16 h 29"/>
                  <a:gd name="T6" fmla="*/ 41 w 172"/>
                  <a:gd name="T7" fmla="*/ 0 h 29"/>
                  <a:gd name="T8" fmla="*/ 0 w 172"/>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 h="29">
                    <a:moveTo>
                      <a:pt x="0" y="15"/>
                    </a:moveTo>
                    <a:lnTo>
                      <a:pt x="134" y="29"/>
                    </a:lnTo>
                    <a:lnTo>
                      <a:pt x="172" y="16"/>
                    </a:lnTo>
                    <a:lnTo>
                      <a:pt x="41" y="0"/>
                    </a:lnTo>
                    <a:lnTo>
                      <a:pt x="0" y="15"/>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3" name="Freeform 152"/>
              <p:cNvSpPr>
                <a:spLocks/>
              </p:cNvSpPr>
              <p:nvPr/>
            </p:nvSpPr>
            <p:spPr bwMode="auto">
              <a:xfrm>
                <a:off x="4392" y="4793"/>
                <a:ext cx="38" cy="121"/>
              </a:xfrm>
              <a:custGeom>
                <a:avLst/>
                <a:gdLst>
                  <a:gd name="T0" fmla="*/ 0 w 38"/>
                  <a:gd name="T1" fmla="*/ 13 h 121"/>
                  <a:gd name="T2" fmla="*/ 38 w 38"/>
                  <a:gd name="T3" fmla="*/ 0 h 121"/>
                  <a:gd name="T4" fmla="*/ 38 w 38"/>
                  <a:gd name="T5" fmla="*/ 101 h 121"/>
                  <a:gd name="T6" fmla="*/ 0 w 38"/>
                  <a:gd name="T7" fmla="*/ 121 h 121"/>
                  <a:gd name="T8" fmla="*/ 0 w 38"/>
                  <a:gd name="T9" fmla="*/ 13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121">
                    <a:moveTo>
                      <a:pt x="0" y="13"/>
                    </a:moveTo>
                    <a:lnTo>
                      <a:pt x="38" y="0"/>
                    </a:lnTo>
                    <a:lnTo>
                      <a:pt x="38" y="101"/>
                    </a:lnTo>
                    <a:lnTo>
                      <a:pt x="0" y="121"/>
                    </a:lnTo>
                    <a:lnTo>
                      <a:pt x="0" y="1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4" name="Freeform 153"/>
              <p:cNvSpPr>
                <a:spLocks/>
              </p:cNvSpPr>
              <p:nvPr/>
            </p:nvSpPr>
            <p:spPr bwMode="auto">
              <a:xfrm>
                <a:off x="4257" y="4792"/>
                <a:ext cx="135" cy="121"/>
              </a:xfrm>
              <a:custGeom>
                <a:avLst/>
                <a:gdLst>
                  <a:gd name="T0" fmla="*/ 0 w 135"/>
                  <a:gd name="T1" fmla="*/ 0 h 121"/>
                  <a:gd name="T2" fmla="*/ 135 w 135"/>
                  <a:gd name="T3" fmla="*/ 14 h 121"/>
                  <a:gd name="T4" fmla="*/ 135 w 135"/>
                  <a:gd name="T5" fmla="*/ 121 h 121"/>
                  <a:gd name="T6" fmla="*/ 0 w 135"/>
                  <a:gd name="T7" fmla="*/ 96 h 121"/>
                  <a:gd name="T8" fmla="*/ 0 w 135"/>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121">
                    <a:moveTo>
                      <a:pt x="0" y="0"/>
                    </a:moveTo>
                    <a:lnTo>
                      <a:pt x="135" y="14"/>
                    </a:lnTo>
                    <a:lnTo>
                      <a:pt x="135" y="121"/>
                    </a:lnTo>
                    <a:lnTo>
                      <a:pt x="0" y="96"/>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5" name="Freeform 154"/>
              <p:cNvSpPr>
                <a:spLocks/>
              </p:cNvSpPr>
              <p:nvPr/>
            </p:nvSpPr>
            <p:spPr bwMode="auto">
              <a:xfrm>
                <a:off x="4400" y="4893"/>
                <a:ext cx="54" cy="300"/>
              </a:xfrm>
              <a:custGeom>
                <a:avLst/>
                <a:gdLst>
                  <a:gd name="T0" fmla="*/ 54 w 54"/>
                  <a:gd name="T1" fmla="*/ 0 h 300"/>
                  <a:gd name="T2" fmla="*/ 0 w 54"/>
                  <a:gd name="T3" fmla="*/ 32 h 300"/>
                  <a:gd name="T4" fmla="*/ 0 w 54"/>
                  <a:gd name="T5" fmla="*/ 300 h 300"/>
                  <a:gd name="T6" fmla="*/ 54 w 54"/>
                  <a:gd name="T7" fmla="*/ 262 h 300"/>
                  <a:gd name="T8" fmla="*/ 54 w 54"/>
                  <a:gd name="T9" fmla="*/ 0 h 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00">
                    <a:moveTo>
                      <a:pt x="54" y="0"/>
                    </a:moveTo>
                    <a:lnTo>
                      <a:pt x="0" y="32"/>
                    </a:lnTo>
                    <a:lnTo>
                      <a:pt x="0" y="300"/>
                    </a:lnTo>
                    <a:lnTo>
                      <a:pt x="54" y="262"/>
                    </a:lnTo>
                    <a:lnTo>
                      <a:pt x="54"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6" name="Freeform 155"/>
              <p:cNvSpPr>
                <a:spLocks/>
              </p:cNvSpPr>
              <p:nvPr/>
            </p:nvSpPr>
            <p:spPr bwMode="auto">
              <a:xfrm>
                <a:off x="4247" y="4898"/>
                <a:ext cx="153" cy="295"/>
              </a:xfrm>
              <a:custGeom>
                <a:avLst/>
                <a:gdLst>
                  <a:gd name="T0" fmla="*/ 0 w 153"/>
                  <a:gd name="T1" fmla="*/ 0 h 295"/>
                  <a:gd name="T2" fmla="*/ 153 w 153"/>
                  <a:gd name="T3" fmla="*/ 27 h 295"/>
                  <a:gd name="T4" fmla="*/ 153 w 153"/>
                  <a:gd name="T5" fmla="*/ 295 h 295"/>
                  <a:gd name="T6" fmla="*/ 0 w 153"/>
                  <a:gd name="T7" fmla="*/ 259 h 295"/>
                  <a:gd name="T8" fmla="*/ 0 w 153"/>
                  <a:gd name="T9" fmla="*/ 0 h 2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95">
                    <a:moveTo>
                      <a:pt x="0" y="0"/>
                    </a:moveTo>
                    <a:lnTo>
                      <a:pt x="153" y="27"/>
                    </a:lnTo>
                    <a:lnTo>
                      <a:pt x="153" y="295"/>
                    </a:lnTo>
                    <a:lnTo>
                      <a:pt x="0" y="259"/>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7" name="Freeform 156"/>
              <p:cNvSpPr>
                <a:spLocks/>
              </p:cNvSpPr>
              <p:nvPr/>
            </p:nvSpPr>
            <p:spPr bwMode="auto">
              <a:xfrm>
                <a:off x="4264" y="4796"/>
                <a:ext cx="20" cy="11"/>
              </a:xfrm>
              <a:custGeom>
                <a:avLst/>
                <a:gdLst>
                  <a:gd name="T0" fmla="*/ 0 w 20"/>
                  <a:gd name="T1" fmla="*/ 0 h 11"/>
                  <a:gd name="T2" fmla="*/ 20 w 20"/>
                  <a:gd name="T3" fmla="*/ 3 h 11"/>
                  <a:gd name="T4" fmla="*/ 20 w 20"/>
                  <a:gd name="T5" fmla="*/ 11 h 11"/>
                  <a:gd name="T6" fmla="*/ 0 w 20"/>
                  <a:gd name="T7" fmla="*/ 8 h 11"/>
                  <a:gd name="T8" fmla="*/ 0 w 20"/>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0"/>
                    </a:moveTo>
                    <a:lnTo>
                      <a:pt x="20" y="3"/>
                    </a:lnTo>
                    <a:lnTo>
                      <a:pt x="20" y="11"/>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8" name="Freeform 157"/>
              <p:cNvSpPr>
                <a:spLocks/>
              </p:cNvSpPr>
              <p:nvPr/>
            </p:nvSpPr>
            <p:spPr bwMode="auto">
              <a:xfrm>
                <a:off x="4289" y="4815"/>
                <a:ext cx="20" cy="10"/>
              </a:xfrm>
              <a:custGeom>
                <a:avLst/>
                <a:gdLst>
                  <a:gd name="T0" fmla="*/ 0 w 20"/>
                  <a:gd name="T1" fmla="*/ 0 h 10"/>
                  <a:gd name="T2" fmla="*/ 20 w 20"/>
                  <a:gd name="T3" fmla="*/ 2 h 10"/>
                  <a:gd name="T4" fmla="*/ 20 w 20"/>
                  <a:gd name="T5" fmla="*/ 10 h 10"/>
                  <a:gd name="T6" fmla="*/ 0 w 20"/>
                  <a:gd name="T7" fmla="*/ 8 h 10"/>
                  <a:gd name="T8" fmla="*/ 0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0" y="0"/>
                    </a:moveTo>
                    <a:lnTo>
                      <a:pt x="20" y="2"/>
                    </a:lnTo>
                    <a:lnTo>
                      <a:pt x="20"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49" name="Freeform 158"/>
              <p:cNvSpPr>
                <a:spLocks/>
              </p:cNvSpPr>
              <p:nvPr/>
            </p:nvSpPr>
            <p:spPr bwMode="auto">
              <a:xfrm>
                <a:off x="4317" y="4802"/>
                <a:ext cx="20" cy="11"/>
              </a:xfrm>
              <a:custGeom>
                <a:avLst/>
                <a:gdLst>
                  <a:gd name="T0" fmla="*/ 0 w 20"/>
                  <a:gd name="T1" fmla="*/ 0 h 11"/>
                  <a:gd name="T2" fmla="*/ 20 w 20"/>
                  <a:gd name="T3" fmla="*/ 3 h 11"/>
                  <a:gd name="T4" fmla="*/ 20 w 20"/>
                  <a:gd name="T5" fmla="*/ 11 h 11"/>
                  <a:gd name="T6" fmla="*/ 0 w 20"/>
                  <a:gd name="T7" fmla="*/ 8 h 11"/>
                  <a:gd name="T8" fmla="*/ 0 w 20"/>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0"/>
                    </a:moveTo>
                    <a:lnTo>
                      <a:pt x="20" y="3"/>
                    </a:lnTo>
                    <a:lnTo>
                      <a:pt x="20" y="11"/>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0" name="Freeform 159"/>
              <p:cNvSpPr>
                <a:spLocks/>
              </p:cNvSpPr>
              <p:nvPr/>
            </p:nvSpPr>
            <p:spPr bwMode="auto">
              <a:xfrm>
                <a:off x="4347" y="4806"/>
                <a:ext cx="20" cy="10"/>
              </a:xfrm>
              <a:custGeom>
                <a:avLst/>
                <a:gdLst>
                  <a:gd name="T0" fmla="*/ 0 w 20"/>
                  <a:gd name="T1" fmla="*/ 0 h 10"/>
                  <a:gd name="T2" fmla="*/ 20 w 20"/>
                  <a:gd name="T3" fmla="*/ 2 h 10"/>
                  <a:gd name="T4" fmla="*/ 20 w 20"/>
                  <a:gd name="T5" fmla="*/ 10 h 10"/>
                  <a:gd name="T6" fmla="*/ 0 w 20"/>
                  <a:gd name="T7" fmla="*/ 8 h 10"/>
                  <a:gd name="T8" fmla="*/ 0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0" y="0"/>
                    </a:moveTo>
                    <a:lnTo>
                      <a:pt x="20" y="2"/>
                    </a:lnTo>
                    <a:lnTo>
                      <a:pt x="20"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1" name="Freeform 160"/>
              <p:cNvSpPr>
                <a:spLocks/>
              </p:cNvSpPr>
              <p:nvPr/>
            </p:nvSpPr>
            <p:spPr bwMode="auto">
              <a:xfrm>
                <a:off x="4347" y="4823"/>
                <a:ext cx="20" cy="10"/>
              </a:xfrm>
              <a:custGeom>
                <a:avLst/>
                <a:gdLst>
                  <a:gd name="T0" fmla="*/ 0 w 20"/>
                  <a:gd name="T1" fmla="*/ 0 h 10"/>
                  <a:gd name="T2" fmla="*/ 20 w 20"/>
                  <a:gd name="T3" fmla="*/ 2 h 10"/>
                  <a:gd name="T4" fmla="*/ 20 w 20"/>
                  <a:gd name="T5" fmla="*/ 10 h 10"/>
                  <a:gd name="T6" fmla="*/ 0 w 20"/>
                  <a:gd name="T7" fmla="*/ 7 h 10"/>
                  <a:gd name="T8" fmla="*/ 0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0" y="0"/>
                    </a:moveTo>
                    <a:lnTo>
                      <a:pt x="20" y="2"/>
                    </a:lnTo>
                    <a:lnTo>
                      <a:pt x="20" y="10"/>
                    </a:lnTo>
                    <a:lnTo>
                      <a:pt x="0"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2" name="Freeform 161"/>
              <p:cNvSpPr>
                <a:spLocks/>
              </p:cNvSpPr>
              <p:nvPr/>
            </p:nvSpPr>
            <p:spPr bwMode="auto">
              <a:xfrm>
                <a:off x="4317" y="4838"/>
                <a:ext cx="19" cy="10"/>
              </a:xfrm>
              <a:custGeom>
                <a:avLst/>
                <a:gdLst>
                  <a:gd name="T0" fmla="*/ 0 w 19"/>
                  <a:gd name="T1" fmla="*/ 0 h 10"/>
                  <a:gd name="T2" fmla="*/ 19 w 19"/>
                  <a:gd name="T3" fmla="*/ 2 h 10"/>
                  <a:gd name="T4" fmla="*/ 19 w 19"/>
                  <a:gd name="T5" fmla="*/ 10 h 10"/>
                  <a:gd name="T6" fmla="*/ 0 w 19"/>
                  <a:gd name="T7" fmla="*/ 8 h 10"/>
                  <a:gd name="T8" fmla="*/ 0 w 19"/>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0">
                    <a:moveTo>
                      <a:pt x="0" y="0"/>
                    </a:moveTo>
                    <a:lnTo>
                      <a:pt x="19" y="2"/>
                    </a:lnTo>
                    <a:lnTo>
                      <a:pt x="19"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3" name="Freeform 162"/>
              <p:cNvSpPr>
                <a:spLocks/>
              </p:cNvSpPr>
              <p:nvPr/>
            </p:nvSpPr>
            <p:spPr bwMode="auto">
              <a:xfrm>
                <a:off x="4347" y="4858"/>
                <a:ext cx="20" cy="10"/>
              </a:xfrm>
              <a:custGeom>
                <a:avLst/>
                <a:gdLst>
                  <a:gd name="T0" fmla="*/ 0 w 20"/>
                  <a:gd name="T1" fmla="*/ 0 h 10"/>
                  <a:gd name="T2" fmla="*/ 20 w 20"/>
                  <a:gd name="T3" fmla="*/ 2 h 10"/>
                  <a:gd name="T4" fmla="*/ 20 w 20"/>
                  <a:gd name="T5" fmla="*/ 10 h 10"/>
                  <a:gd name="T6" fmla="*/ 0 w 20"/>
                  <a:gd name="T7" fmla="*/ 8 h 10"/>
                  <a:gd name="T8" fmla="*/ 0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0" y="0"/>
                    </a:moveTo>
                    <a:lnTo>
                      <a:pt x="20" y="2"/>
                    </a:lnTo>
                    <a:lnTo>
                      <a:pt x="20"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4" name="Freeform 163"/>
              <p:cNvSpPr>
                <a:spLocks/>
              </p:cNvSpPr>
              <p:nvPr/>
            </p:nvSpPr>
            <p:spPr bwMode="auto">
              <a:xfrm>
                <a:off x="4373" y="4929"/>
                <a:ext cx="20" cy="11"/>
              </a:xfrm>
              <a:custGeom>
                <a:avLst/>
                <a:gdLst>
                  <a:gd name="T0" fmla="*/ 0 w 20"/>
                  <a:gd name="T1" fmla="*/ 0 h 11"/>
                  <a:gd name="T2" fmla="*/ 20 w 20"/>
                  <a:gd name="T3" fmla="*/ 3 h 11"/>
                  <a:gd name="T4" fmla="*/ 20 w 20"/>
                  <a:gd name="T5" fmla="*/ 11 h 11"/>
                  <a:gd name="T6" fmla="*/ 0 w 20"/>
                  <a:gd name="T7" fmla="*/ 8 h 11"/>
                  <a:gd name="T8" fmla="*/ 0 w 20"/>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0"/>
                    </a:moveTo>
                    <a:lnTo>
                      <a:pt x="20" y="3"/>
                    </a:lnTo>
                    <a:lnTo>
                      <a:pt x="20" y="11"/>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5" name="Freeform 164"/>
              <p:cNvSpPr>
                <a:spLocks/>
              </p:cNvSpPr>
              <p:nvPr/>
            </p:nvSpPr>
            <p:spPr bwMode="auto">
              <a:xfrm>
                <a:off x="4374" y="4962"/>
                <a:ext cx="20" cy="10"/>
              </a:xfrm>
              <a:custGeom>
                <a:avLst/>
                <a:gdLst>
                  <a:gd name="T0" fmla="*/ 0 w 20"/>
                  <a:gd name="T1" fmla="*/ 0 h 10"/>
                  <a:gd name="T2" fmla="*/ 20 w 20"/>
                  <a:gd name="T3" fmla="*/ 2 h 10"/>
                  <a:gd name="T4" fmla="*/ 20 w 20"/>
                  <a:gd name="T5" fmla="*/ 10 h 10"/>
                  <a:gd name="T6" fmla="*/ 0 w 20"/>
                  <a:gd name="T7" fmla="*/ 8 h 10"/>
                  <a:gd name="T8" fmla="*/ 0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0" y="0"/>
                    </a:moveTo>
                    <a:lnTo>
                      <a:pt x="20" y="2"/>
                    </a:lnTo>
                    <a:lnTo>
                      <a:pt x="20" y="10"/>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6" name="Freeform 165"/>
              <p:cNvSpPr>
                <a:spLocks/>
              </p:cNvSpPr>
              <p:nvPr/>
            </p:nvSpPr>
            <p:spPr bwMode="auto">
              <a:xfrm>
                <a:off x="4413" y="4886"/>
                <a:ext cx="254" cy="112"/>
              </a:xfrm>
              <a:custGeom>
                <a:avLst/>
                <a:gdLst>
                  <a:gd name="T0" fmla="*/ 0 w 254"/>
                  <a:gd name="T1" fmla="*/ 82 h 112"/>
                  <a:gd name="T2" fmla="*/ 143 w 254"/>
                  <a:gd name="T3" fmla="*/ 112 h 112"/>
                  <a:gd name="T4" fmla="*/ 254 w 254"/>
                  <a:gd name="T5" fmla="*/ 22 h 112"/>
                  <a:gd name="T6" fmla="*/ 116 w 254"/>
                  <a:gd name="T7" fmla="*/ 0 h 112"/>
                  <a:gd name="T8" fmla="*/ 0 w 254"/>
                  <a:gd name="T9" fmla="*/ 82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 h="112">
                    <a:moveTo>
                      <a:pt x="0" y="82"/>
                    </a:moveTo>
                    <a:lnTo>
                      <a:pt x="143" y="112"/>
                    </a:lnTo>
                    <a:lnTo>
                      <a:pt x="254" y="22"/>
                    </a:lnTo>
                    <a:lnTo>
                      <a:pt x="116" y="0"/>
                    </a:lnTo>
                    <a:lnTo>
                      <a:pt x="0" y="82"/>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7" name="Freeform 166"/>
              <p:cNvSpPr>
                <a:spLocks/>
              </p:cNvSpPr>
              <p:nvPr/>
            </p:nvSpPr>
            <p:spPr bwMode="auto">
              <a:xfrm>
                <a:off x="4448" y="4792"/>
                <a:ext cx="106" cy="189"/>
              </a:xfrm>
              <a:custGeom>
                <a:avLst/>
                <a:gdLst>
                  <a:gd name="T0" fmla="*/ 0 w 106"/>
                  <a:gd name="T1" fmla="*/ 0 h 189"/>
                  <a:gd name="T2" fmla="*/ 106 w 106"/>
                  <a:gd name="T3" fmla="*/ 9 h 189"/>
                  <a:gd name="T4" fmla="*/ 106 w 106"/>
                  <a:gd name="T5" fmla="*/ 189 h 189"/>
                  <a:gd name="T6" fmla="*/ 0 w 106"/>
                  <a:gd name="T7" fmla="*/ 164 h 189"/>
                  <a:gd name="T8" fmla="*/ 0 w 106"/>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189">
                    <a:moveTo>
                      <a:pt x="0" y="0"/>
                    </a:moveTo>
                    <a:lnTo>
                      <a:pt x="106" y="9"/>
                    </a:lnTo>
                    <a:lnTo>
                      <a:pt x="106" y="189"/>
                    </a:lnTo>
                    <a:lnTo>
                      <a:pt x="0" y="164"/>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8" name="Freeform 167"/>
              <p:cNvSpPr>
                <a:spLocks/>
              </p:cNvSpPr>
              <p:nvPr/>
            </p:nvSpPr>
            <p:spPr bwMode="auto">
              <a:xfrm>
                <a:off x="4552" y="4760"/>
                <a:ext cx="91" cy="220"/>
              </a:xfrm>
              <a:custGeom>
                <a:avLst/>
                <a:gdLst>
                  <a:gd name="T0" fmla="*/ 0 w 91"/>
                  <a:gd name="T1" fmla="*/ 41 h 220"/>
                  <a:gd name="T2" fmla="*/ 0 w 91"/>
                  <a:gd name="T3" fmla="*/ 220 h 220"/>
                  <a:gd name="T4" fmla="*/ 91 w 91"/>
                  <a:gd name="T5" fmla="*/ 148 h 220"/>
                  <a:gd name="T6" fmla="*/ 91 w 91"/>
                  <a:gd name="T7" fmla="*/ 0 h 220"/>
                  <a:gd name="T8" fmla="*/ 0 w 91"/>
                  <a:gd name="T9" fmla="*/ 41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20">
                    <a:moveTo>
                      <a:pt x="0" y="41"/>
                    </a:moveTo>
                    <a:lnTo>
                      <a:pt x="0" y="220"/>
                    </a:lnTo>
                    <a:lnTo>
                      <a:pt x="91" y="148"/>
                    </a:lnTo>
                    <a:lnTo>
                      <a:pt x="91" y="0"/>
                    </a:lnTo>
                    <a:lnTo>
                      <a:pt x="0" y="41"/>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59" name="Freeform 168"/>
              <p:cNvSpPr>
                <a:spLocks/>
              </p:cNvSpPr>
              <p:nvPr/>
            </p:nvSpPr>
            <p:spPr bwMode="auto">
              <a:xfrm>
                <a:off x="4448" y="4752"/>
                <a:ext cx="195" cy="49"/>
              </a:xfrm>
              <a:custGeom>
                <a:avLst/>
                <a:gdLst>
                  <a:gd name="T0" fmla="*/ 0 w 195"/>
                  <a:gd name="T1" fmla="*/ 40 h 49"/>
                  <a:gd name="T2" fmla="*/ 104 w 195"/>
                  <a:gd name="T3" fmla="*/ 49 h 49"/>
                  <a:gd name="T4" fmla="*/ 195 w 195"/>
                  <a:gd name="T5" fmla="*/ 8 h 49"/>
                  <a:gd name="T6" fmla="*/ 104 w 195"/>
                  <a:gd name="T7" fmla="*/ 0 h 49"/>
                  <a:gd name="T8" fmla="*/ 0 w 195"/>
                  <a:gd name="T9" fmla="*/ 4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49">
                    <a:moveTo>
                      <a:pt x="0" y="40"/>
                    </a:moveTo>
                    <a:lnTo>
                      <a:pt x="104" y="49"/>
                    </a:lnTo>
                    <a:lnTo>
                      <a:pt x="195" y="8"/>
                    </a:lnTo>
                    <a:lnTo>
                      <a:pt x="104" y="0"/>
                    </a:lnTo>
                    <a:lnTo>
                      <a:pt x="0" y="40"/>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0" name="Freeform 169"/>
              <p:cNvSpPr>
                <a:spLocks/>
              </p:cNvSpPr>
              <p:nvPr/>
            </p:nvSpPr>
            <p:spPr bwMode="auto">
              <a:xfrm>
                <a:off x="4473" y="4720"/>
                <a:ext cx="143" cy="29"/>
              </a:xfrm>
              <a:custGeom>
                <a:avLst/>
                <a:gdLst>
                  <a:gd name="T0" fmla="*/ 0 w 143"/>
                  <a:gd name="T1" fmla="*/ 24 h 29"/>
                  <a:gd name="T2" fmla="*/ 76 w 143"/>
                  <a:gd name="T3" fmla="*/ 29 h 29"/>
                  <a:gd name="T4" fmla="*/ 143 w 143"/>
                  <a:gd name="T5" fmla="*/ 7 h 29"/>
                  <a:gd name="T6" fmla="*/ 71 w 143"/>
                  <a:gd name="T7" fmla="*/ 0 h 29"/>
                  <a:gd name="T8" fmla="*/ 0 w 143"/>
                  <a:gd name="T9" fmla="*/ 2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9">
                    <a:moveTo>
                      <a:pt x="0" y="24"/>
                    </a:moveTo>
                    <a:lnTo>
                      <a:pt x="76" y="29"/>
                    </a:lnTo>
                    <a:lnTo>
                      <a:pt x="143" y="7"/>
                    </a:lnTo>
                    <a:lnTo>
                      <a:pt x="71" y="0"/>
                    </a:lnTo>
                    <a:lnTo>
                      <a:pt x="0" y="24"/>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1" name="Freeform 170"/>
              <p:cNvSpPr>
                <a:spLocks/>
              </p:cNvSpPr>
              <p:nvPr/>
            </p:nvSpPr>
            <p:spPr bwMode="auto">
              <a:xfrm>
                <a:off x="4473" y="4744"/>
                <a:ext cx="75" cy="45"/>
              </a:xfrm>
              <a:custGeom>
                <a:avLst/>
                <a:gdLst>
                  <a:gd name="T0" fmla="*/ 0 w 75"/>
                  <a:gd name="T1" fmla="*/ 0 h 45"/>
                  <a:gd name="T2" fmla="*/ 75 w 75"/>
                  <a:gd name="T3" fmla="*/ 5 h 45"/>
                  <a:gd name="T4" fmla="*/ 75 w 75"/>
                  <a:gd name="T5" fmla="*/ 45 h 45"/>
                  <a:gd name="T6" fmla="*/ 0 w 75"/>
                  <a:gd name="T7" fmla="*/ 38 h 45"/>
                  <a:gd name="T8" fmla="*/ 0 w 75"/>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5">
                    <a:moveTo>
                      <a:pt x="0" y="0"/>
                    </a:moveTo>
                    <a:lnTo>
                      <a:pt x="75" y="5"/>
                    </a:lnTo>
                    <a:lnTo>
                      <a:pt x="75" y="45"/>
                    </a:lnTo>
                    <a:lnTo>
                      <a:pt x="0" y="38"/>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2" name="Freeform 171"/>
              <p:cNvSpPr>
                <a:spLocks/>
              </p:cNvSpPr>
              <p:nvPr/>
            </p:nvSpPr>
            <p:spPr bwMode="auto">
              <a:xfrm>
                <a:off x="4548" y="4727"/>
                <a:ext cx="68" cy="62"/>
              </a:xfrm>
              <a:custGeom>
                <a:avLst/>
                <a:gdLst>
                  <a:gd name="T0" fmla="*/ 0 w 68"/>
                  <a:gd name="T1" fmla="*/ 22 h 62"/>
                  <a:gd name="T2" fmla="*/ 0 w 68"/>
                  <a:gd name="T3" fmla="*/ 62 h 62"/>
                  <a:gd name="T4" fmla="*/ 68 w 68"/>
                  <a:gd name="T5" fmla="*/ 32 h 62"/>
                  <a:gd name="T6" fmla="*/ 68 w 68"/>
                  <a:gd name="T7" fmla="*/ 0 h 62"/>
                  <a:gd name="T8" fmla="*/ 0 w 68"/>
                  <a:gd name="T9" fmla="*/ 2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2">
                    <a:moveTo>
                      <a:pt x="0" y="22"/>
                    </a:moveTo>
                    <a:lnTo>
                      <a:pt x="0" y="62"/>
                    </a:lnTo>
                    <a:lnTo>
                      <a:pt x="68" y="32"/>
                    </a:lnTo>
                    <a:lnTo>
                      <a:pt x="68" y="0"/>
                    </a:lnTo>
                    <a:lnTo>
                      <a:pt x="0" y="22"/>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3" name="Freeform 172"/>
              <p:cNvSpPr>
                <a:spLocks/>
              </p:cNvSpPr>
              <p:nvPr/>
            </p:nvSpPr>
            <p:spPr bwMode="auto">
              <a:xfrm>
                <a:off x="4555" y="4907"/>
                <a:ext cx="112" cy="394"/>
              </a:xfrm>
              <a:custGeom>
                <a:avLst/>
                <a:gdLst>
                  <a:gd name="T0" fmla="*/ 112 w 112"/>
                  <a:gd name="T1" fmla="*/ 0 h 394"/>
                  <a:gd name="T2" fmla="*/ 1 w 112"/>
                  <a:gd name="T3" fmla="*/ 91 h 394"/>
                  <a:gd name="T4" fmla="*/ 0 w 112"/>
                  <a:gd name="T5" fmla="*/ 394 h 394"/>
                  <a:gd name="T6" fmla="*/ 112 w 112"/>
                  <a:gd name="T7" fmla="*/ 276 h 394"/>
                  <a:gd name="T8" fmla="*/ 112 w 112"/>
                  <a:gd name="T9" fmla="*/ 0 h 3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394">
                    <a:moveTo>
                      <a:pt x="112" y="0"/>
                    </a:moveTo>
                    <a:lnTo>
                      <a:pt x="1" y="91"/>
                    </a:lnTo>
                    <a:lnTo>
                      <a:pt x="0" y="394"/>
                    </a:lnTo>
                    <a:lnTo>
                      <a:pt x="112" y="276"/>
                    </a:lnTo>
                    <a:lnTo>
                      <a:pt x="112" y="0"/>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4" name="Freeform 173"/>
              <p:cNvSpPr>
                <a:spLocks/>
              </p:cNvSpPr>
              <p:nvPr/>
            </p:nvSpPr>
            <p:spPr bwMode="auto">
              <a:xfrm>
                <a:off x="4411" y="4968"/>
                <a:ext cx="145" cy="333"/>
              </a:xfrm>
              <a:custGeom>
                <a:avLst/>
                <a:gdLst>
                  <a:gd name="T0" fmla="*/ 2 w 145"/>
                  <a:gd name="T1" fmla="*/ 0 h 333"/>
                  <a:gd name="T2" fmla="*/ 145 w 145"/>
                  <a:gd name="T3" fmla="*/ 30 h 333"/>
                  <a:gd name="T4" fmla="*/ 145 w 145"/>
                  <a:gd name="T5" fmla="*/ 333 h 333"/>
                  <a:gd name="T6" fmla="*/ 0 w 145"/>
                  <a:gd name="T7" fmla="*/ 279 h 333"/>
                  <a:gd name="T8" fmla="*/ 2 w 145"/>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333">
                    <a:moveTo>
                      <a:pt x="2" y="0"/>
                    </a:moveTo>
                    <a:lnTo>
                      <a:pt x="145" y="30"/>
                    </a:lnTo>
                    <a:lnTo>
                      <a:pt x="145" y="333"/>
                    </a:lnTo>
                    <a:lnTo>
                      <a:pt x="0" y="279"/>
                    </a:lnTo>
                    <a:lnTo>
                      <a:pt x="2"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5" name="Freeform 174"/>
              <p:cNvSpPr>
                <a:spLocks/>
              </p:cNvSpPr>
              <p:nvPr/>
            </p:nvSpPr>
            <p:spPr bwMode="auto">
              <a:xfrm>
                <a:off x="4455" y="4797"/>
                <a:ext cx="18" cy="45"/>
              </a:xfrm>
              <a:custGeom>
                <a:avLst/>
                <a:gdLst>
                  <a:gd name="T0" fmla="*/ 0 w 18"/>
                  <a:gd name="T1" fmla="*/ 0 h 45"/>
                  <a:gd name="T2" fmla="*/ 18 w 18"/>
                  <a:gd name="T3" fmla="*/ 2 h 45"/>
                  <a:gd name="T4" fmla="*/ 18 w 18"/>
                  <a:gd name="T5" fmla="*/ 45 h 45"/>
                  <a:gd name="T6" fmla="*/ 0 w 18"/>
                  <a:gd name="T7" fmla="*/ 41 h 45"/>
                  <a:gd name="T8" fmla="*/ 0 w 18"/>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5">
                    <a:moveTo>
                      <a:pt x="0" y="0"/>
                    </a:moveTo>
                    <a:lnTo>
                      <a:pt x="18" y="2"/>
                    </a:lnTo>
                    <a:lnTo>
                      <a:pt x="18" y="45"/>
                    </a:lnTo>
                    <a:lnTo>
                      <a:pt x="0"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6" name="Freeform 175"/>
              <p:cNvSpPr>
                <a:spLocks/>
              </p:cNvSpPr>
              <p:nvPr/>
            </p:nvSpPr>
            <p:spPr bwMode="auto">
              <a:xfrm>
                <a:off x="4478" y="4800"/>
                <a:ext cx="17" cy="45"/>
              </a:xfrm>
              <a:custGeom>
                <a:avLst/>
                <a:gdLst>
                  <a:gd name="T0" fmla="*/ 0 w 17"/>
                  <a:gd name="T1" fmla="*/ 0 h 45"/>
                  <a:gd name="T2" fmla="*/ 17 w 17"/>
                  <a:gd name="T3" fmla="*/ 2 h 45"/>
                  <a:gd name="T4" fmla="*/ 17 w 17"/>
                  <a:gd name="T5" fmla="*/ 45 h 45"/>
                  <a:gd name="T6" fmla="*/ 0 w 17"/>
                  <a:gd name="T7" fmla="*/ 42 h 45"/>
                  <a:gd name="T8" fmla="*/ 0 w 17"/>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45">
                    <a:moveTo>
                      <a:pt x="0" y="0"/>
                    </a:moveTo>
                    <a:lnTo>
                      <a:pt x="17" y="2"/>
                    </a:lnTo>
                    <a:lnTo>
                      <a:pt x="17" y="45"/>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7" name="Freeform 176"/>
              <p:cNvSpPr>
                <a:spLocks/>
              </p:cNvSpPr>
              <p:nvPr/>
            </p:nvSpPr>
            <p:spPr bwMode="auto">
              <a:xfrm>
                <a:off x="4501" y="4803"/>
                <a:ext cx="18" cy="46"/>
              </a:xfrm>
              <a:custGeom>
                <a:avLst/>
                <a:gdLst>
                  <a:gd name="T0" fmla="*/ 0 w 18"/>
                  <a:gd name="T1" fmla="*/ 0 h 46"/>
                  <a:gd name="T2" fmla="*/ 18 w 18"/>
                  <a:gd name="T3" fmla="*/ 2 h 46"/>
                  <a:gd name="T4" fmla="*/ 18 w 18"/>
                  <a:gd name="T5" fmla="*/ 46 h 46"/>
                  <a:gd name="T6" fmla="*/ 0 w 18"/>
                  <a:gd name="T7" fmla="*/ 43 h 46"/>
                  <a:gd name="T8" fmla="*/ 0 w 18"/>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6">
                    <a:moveTo>
                      <a:pt x="0" y="0"/>
                    </a:moveTo>
                    <a:lnTo>
                      <a:pt x="18" y="2"/>
                    </a:lnTo>
                    <a:lnTo>
                      <a:pt x="18"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8" name="Freeform 177"/>
              <p:cNvSpPr>
                <a:spLocks/>
              </p:cNvSpPr>
              <p:nvPr/>
            </p:nvSpPr>
            <p:spPr bwMode="auto">
              <a:xfrm>
                <a:off x="4525" y="4805"/>
                <a:ext cx="17" cy="48"/>
              </a:xfrm>
              <a:custGeom>
                <a:avLst/>
                <a:gdLst>
                  <a:gd name="T0" fmla="*/ 0 w 17"/>
                  <a:gd name="T1" fmla="*/ 0 h 48"/>
                  <a:gd name="T2" fmla="*/ 17 w 17"/>
                  <a:gd name="T3" fmla="*/ 2 h 48"/>
                  <a:gd name="T4" fmla="*/ 17 w 17"/>
                  <a:gd name="T5" fmla="*/ 48 h 48"/>
                  <a:gd name="T6" fmla="*/ 0 w 17"/>
                  <a:gd name="T7" fmla="*/ 45 h 48"/>
                  <a:gd name="T8" fmla="*/ 0 w 17"/>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48">
                    <a:moveTo>
                      <a:pt x="0" y="0"/>
                    </a:moveTo>
                    <a:lnTo>
                      <a:pt x="17" y="2"/>
                    </a:lnTo>
                    <a:lnTo>
                      <a:pt x="17" y="48"/>
                    </a:lnTo>
                    <a:lnTo>
                      <a:pt x="0"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69" name="Freeform 178"/>
              <p:cNvSpPr>
                <a:spLocks/>
              </p:cNvSpPr>
              <p:nvPr/>
            </p:nvSpPr>
            <p:spPr bwMode="auto">
              <a:xfrm>
                <a:off x="4455" y="4850"/>
                <a:ext cx="17" cy="46"/>
              </a:xfrm>
              <a:custGeom>
                <a:avLst/>
                <a:gdLst>
                  <a:gd name="T0" fmla="*/ 0 w 17"/>
                  <a:gd name="T1" fmla="*/ 0 h 46"/>
                  <a:gd name="T2" fmla="*/ 17 w 17"/>
                  <a:gd name="T3" fmla="*/ 3 h 46"/>
                  <a:gd name="T4" fmla="*/ 17 w 17"/>
                  <a:gd name="T5" fmla="*/ 46 h 46"/>
                  <a:gd name="T6" fmla="*/ 0 w 17"/>
                  <a:gd name="T7" fmla="*/ 43 h 46"/>
                  <a:gd name="T8" fmla="*/ 0 w 1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46">
                    <a:moveTo>
                      <a:pt x="0" y="0"/>
                    </a:moveTo>
                    <a:lnTo>
                      <a:pt x="17" y="3"/>
                    </a:lnTo>
                    <a:lnTo>
                      <a:pt x="17"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0" name="Freeform 179"/>
              <p:cNvSpPr>
                <a:spLocks/>
              </p:cNvSpPr>
              <p:nvPr/>
            </p:nvSpPr>
            <p:spPr bwMode="auto">
              <a:xfrm>
                <a:off x="4478" y="4854"/>
                <a:ext cx="17" cy="46"/>
              </a:xfrm>
              <a:custGeom>
                <a:avLst/>
                <a:gdLst>
                  <a:gd name="T0" fmla="*/ 0 w 17"/>
                  <a:gd name="T1" fmla="*/ 0 h 46"/>
                  <a:gd name="T2" fmla="*/ 17 w 17"/>
                  <a:gd name="T3" fmla="*/ 4 h 46"/>
                  <a:gd name="T4" fmla="*/ 17 w 17"/>
                  <a:gd name="T5" fmla="*/ 46 h 46"/>
                  <a:gd name="T6" fmla="*/ 0 w 17"/>
                  <a:gd name="T7" fmla="*/ 43 h 46"/>
                  <a:gd name="T8" fmla="*/ 0 w 1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46">
                    <a:moveTo>
                      <a:pt x="0" y="0"/>
                    </a:moveTo>
                    <a:lnTo>
                      <a:pt x="17" y="4"/>
                    </a:lnTo>
                    <a:lnTo>
                      <a:pt x="17"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1" name="Freeform 180"/>
              <p:cNvSpPr>
                <a:spLocks/>
              </p:cNvSpPr>
              <p:nvPr/>
            </p:nvSpPr>
            <p:spPr bwMode="auto">
              <a:xfrm>
                <a:off x="4500" y="4858"/>
                <a:ext cx="19" cy="46"/>
              </a:xfrm>
              <a:custGeom>
                <a:avLst/>
                <a:gdLst>
                  <a:gd name="T0" fmla="*/ 0 w 19"/>
                  <a:gd name="T1" fmla="*/ 0 h 46"/>
                  <a:gd name="T2" fmla="*/ 19 w 19"/>
                  <a:gd name="T3" fmla="*/ 3 h 46"/>
                  <a:gd name="T4" fmla="*/ 18 w 19"/>
                  <a:gd name="T5" fmla="*/ 46 h 46"/>
                  <a:gd name="T6" fmla="*/ 0 w 19"/>
                  <a:gd name="T7" fmla="*/ 43 h 46"/>
                  <a:gd name="T8" fmla="*/ 0 w 19"/>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0" y="0"/>
                    </a:moveTo>
                    <a:lnTo>
                      <a:pt x="19" y="3"/>
                    </a:lnTo>
                    <a:lnTo>
                      <a:pt x="18"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2" name="Freeform 181"/>
              <p:cNvSpPr>
                <a:spLocks/>
              </p:cNvSpPr>
              <p:nvPr/>
            </p:nvSpPr>
            <p:spPr bwMode="auto">
              <a:xfrm>
                <a:off x="4524" y="4862"/>
                <a:ext cx="18" cy="46"/>
              </a:xfrm>
              <a:custGeom>
                <a:avLst/>
                <a:gdLst>
                  <a:gd name="T0" fmla="*/ 0 w 18"/>
                  <a:gd name="T1" fmla="*/ 0 h 46"/>
                  <a:gd name="T2" fmla="*/ 18 w 18"/>
                  <a:gd name="T3" fmla="*/ 3 h 46"/>
                  <a:gd name="T4" fmla="*/ 18 w 18"/>
                  <a:gd name="T5" fmla="*/ 46 h 46"/>
                  <a:gd name="T6" fmla="*/ 0 w 18"/>
                  <a:gd name="T7" fmla="*/ 43 h 46"/>
                  <a:gd name="T8" fmla="*/ 0 w 18"/>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46">
                    <a:moveTo>
                      <a:pt x="0" y="0"/>
                    </a:moveTo>
                    <a:lnTo>
                      <a:pt x="18" y="3"/>
                    </a:lnTo>
                    <a:lnTo>
                      <a:pt x="18" y="46"/>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3" name="Freeform 182"/>
              <p:cNvSpPr>
                <a:spLocks/>
              </p:cNvSpPr>
              <p:nvPr/>
            </p:nvSpPr>
            <p:spPr bwMode="auto">
              <a:xfrm>
                <a:off x="4456" y="4986"/>
                <a:ext cx="23" cy="21"/>
              </a:xfrm>
              <a:custGeom>
                <a:avLst/>
                <a:gdLst>
                  <a:gd name="T0" fmla="*/ 0 w 23"/>
                  <a:gd name="T1" fmla="*/ 0 h 21"/>
                  <a:gd name="T2" fmla="*/ 23 w 23"/>
                  <a:gd name="T3" fmla="*/ 5 h 21"/>
                  <a:gd name="T4" fmla="*/ 23 w 23"/>
                  <a:gd name="T5" fmla="*/ 21 h 21"/>
                  <a:gd name="T6" fmla="*/ 0 w 23"/>
                  <a:gd name="T7" fmla="*/ 16 h 21"/>
                  <a:gd name="T8" fmla="*/ 0 w 2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1">
                    <a:moveTo>
                      <a:pt x="0" y="0"/>
                    </a:moveTo>
                    <a:lnTo>
                      <a:pt x="23" y="5"/>
                    </a:lnTo>
                    <a:lnTo>
                      <a:pt x="23" y="21"/>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4" name="Freeform 183"/>
              <p:cNvSpPr>
                <a:spLocks/>
              </p:cNvSpPr>
              <p:nvPr/>
            </p:nvSpPr>
            <p:spPr bwMode="auto">
              <a:xfrm>
                <a:off x="4485" y="4992"/>
                <a:ext cx="23" cy="22"/>
              </a:xfrm>
              <a:custGeom>
                <a:avLst/>
                <a:gdLst>
                  <a:gd name="T0" fmla="*/ 0 w 23"/>
                  <a:gd name="T1" fmla="*/ 0 h 22"/>
                  <a:gd name="T2" fmla="*/ 23 w 23"/>
                  <a:gd name="T3" fmla="*/ 5 h 22"/>
                  <a:gd name="T4" fmla="*/ 23 w 23"/>
                  <a:gd name="T5" fmla="*/ 22 h 22"/>
                  <a:gd name="T6" fmla="*/ 0 w 23"/>
                  <a:gd name="T7" fmla="*/ 17 h 22"/>
                  <a:gd name="T8" fmla="*/ 0 w 23"/>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2">
                    <a:moveTo>
                      <a:pt x="0" y="0"/>
                    </a:moveTo>
                    <a:lnTo>
                      <a:pt x="23" y="5"/>
                    </a:lnTo>
                    <a:lnTo>
                      <a:pt x="23" y="22"/>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5" name="Freeform 184"/>
              <p:cNvSpPr>
                <a:spLocks/>
              </p:cNvSpPr>
              <p:nvPr/>
            </p:nvSpPr>
            <p:spPr bwMode="auto">
              <a:xfrm>
                <a:off x="4514" y="4999"/>
                <a:ext cx="23" cy="22"/>
              </a:xfrm>
              <a:custGeom>
                <a:avLst/>
                <a:gdLst>
                  <a:gd name="T0" fmla="*/ 0 w 23"/>
                  <a:gd name="T1" fmla="*/ 0 h 22"/>
                  <a:gd name="T2" fmla="*/ 23 w 23"/>
                  <a:gd name="T3" fmla="*/ 5 h 22"/>
                  <a:gd name="T4" fmla="*/ 23 w 23"/>
                  <a:gd name="T5" fmla="*/ 22 h 22"/>
                  <a:gd name="T6" fmla="*/ 0 w 23"/>
                  <a:gd name="T7" fmla="*/ 17 h 22"/>
                  <a:gd name="T8" fmla="*/ 0 w 23"/>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2">
                    <a:moveTo>
                      <a:pt x="0" y="0"/>
                    </a:moveTo>
                    <a:lnTo>
                      <a:pt x="23" y="5"/>
                    </a:lnTo>
                    <a:lnTo>
                      <a:pt x="23" y="22"/>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6" name="Freeform 185"/>
              <p:cNvSpPr>
                <a:spLocks/>
              </p:cNvSpPr>
              <p:nvPr/>
            </p:nvSpPr>
            <p:spPr bwMode="auto">
              <a:xfrm>
                <a:off x="4428" y="4980"/>
                <a:ext cx="24" cy="21"/>
              </a:xfrm>
              <a:custGeom>
                <a:avLst/>
                <a:gdLst>
                  <a:gd name="T0" fmla="*/ 0 w 24"/>
                  <a:gd name="T1" fmla="*/ 0 h 21"/>
                  <a:gd name="T2" fmla="*/ 24 w 24"/>
                  <a:gd name="T3" fmla="*/ 5 h 21"/>
                  <a:gd name="T4" fmla="*/ 24 w 24"/>
                  <a:gd name="T5" fmla="*/ 21 h 21"/>
                  <a:gd name="T6" fmla="*/ 0 w 24"/>
                  <a:gd name="T7" fmla="*/ 15 h 21"/>
                  <a:gd name="T8" fmla="*/ 0 w 24"/>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1">
                    <a:moveTo>
                      <a:pt x="0" y="0"/>
                    </a:moveTo>
                    <a:lnTo>
                      <a:pt x="24" y="5"/>
                    </a:lnTo>
                    <a:lnTo>
                      <a:pt x="24" y="21"/>
                    </a:lnTo>
                    <a:lnTo>
                      <a:pt x="0"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7" name="Freeform 186"/>
              <p:cNvSpPr>
                <a:spLocks/>
              </p:cNvSpPr>
              <p:nvPr/>
            </p:nvSpPr>
            <p:spPr bwMode="auto">
              <a:xfrm>
                <a:off x="4456" y="5009"/>
                <a:ext cx="23" cy="22"/>
              </a:xfrm>
              <a:custGeom>
                <a:avLst/>
                <a:gdLst>
                  <a:gd name="T0" fmla="*/ 0 w 23"/>
                  <a:gd name="T1" fmla="*/ 0 h 22"/>
                  <a:gd name="T2" fmla="*/ 23 w 23"/>
                  <a:gd name="T3" fmla="*/ 5 h 22"/>
                  <a:gd name="T4" fmla="*/ 23 w 23"/>
                  <a:gd name="T5" fmla="*/ 22 h 22"/>
                  <a:gd name="T6" fmla="*/ 0 w 23"/>
                  <a:gd name="T7" fmla="*/ 17 h 22"/>
                  <a:gd name="T8" fmla="*/ 0 w 23"/>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2">
                    <a:moveTo>
                      <a:pt x="0" y="0"/>
                    </a:moveTo>
                    <a:lnTo>
                      <a:pt x="23" y="5"/>
                    </a:lnTo>
                    <a:lnTo>
                      <a:pt x="23" y="22"/>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8" name="Freeform 187"/>
              <p:cNvSpPr>
                <a:spLocks/>
              </p:cNvSpPr>
              <p:nvPr/>
            </p:nvSpPr>
            <p:spPr bwMode="auto">
              <a:xfrm>
                <a:off x="4485" y="5016"/>
                <a:ext cx="23" cy="21"/>
              </a:xfrm>
              <a:custGeom>
                <a:avLst/>
                <a:gdLst>
                  <a:gd name="T0" fmla="*/ 0 w 23"/>
                  <a:gd name="T1" fmla="*/ 0 h 21"/>
                  <a:gd name="T2" fmla="*/ 23 w 23"/>
                  <a:gd name="T3" fmla="*/ 5 h 21"/>
                  <a:gd name="T4" fmla="*/ 23 w 23"/>
                  <a:gd name="T5" fmla="*/ 21 h 21"/>
                  <a:gd name="T6" fmla="*/ 0 w 23"/>
                  <a:gd name="T7" fmla="*/ 16 h 21"/>
                  <a:gd name="T8" fmla="*/ 0 w 2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1">
                    <a:moveTo>
                      <a:pt x="0" y="0"/>
                    </a:moveTo>
                    <a:lnTo>
                      <a:pt x="23" y="5"/>
                    </a:lnTo>
                    <a:lnTo>
                      <a:pt x="23" y="21"/>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79" name="Freeform 188"/>
              <p:cNvSpPr>
                <a:spLocks/>
              </p:cNvSpPr>
              <p:nvPr/>
            </p:nvSpPr>
            <p:spPr bwMode="auto">
              <a:xfrm>
                <a:off x="4514" y="5023"/>
                <a:ext cx="23" cy="21"/>
              </a:xfrm>
              <a:custGeom>
                <a:avLst/>
                <a:gdLst>
                  <a:gd name="T0" fmla="*/ 0 w 23"/>
                  <a:gd name="T1" fmla="*/ 0 h 21"/>
                  <a:gd name="T2" fmla="*/ 23 w 23"/>
                  <a:gd name="T3" fmla="*/ 6 h 21"/>
                  <a:gd name="T4" fmla="*/ 23 w 23"/>
                  <a:gd name="T5" fmla="*/ 21 h 21"/>
                  <a:gd name="T6" fmla="*/ 0 w 23"/>
                  <a:gd name="T7" fmla="*/ 15 h 21"/>
                  <a:gd name="T8" fmla="*/ 0 w 2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1">
                    <a:moveTo>
                      <a:pt x="0" y="0"/>
                    </a:moveTo>
                    <a:lnTo>
                      <a:pt x="23" y="6"/>
                    </a:lnTo>
                    <a:lnTo>
                      <a:pt x="23" y="21"/>
                    </a:lnTo>
                    <a:lnTo>
                      <a:pt x="0"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0" name="Freeform 189"/>
              <p:cNvSpPr>
                <a:spLocks/>
              </p:cNvSpPr>
              <p:nvPr/>
            </p:nvSpPr>
            <p:spPr bwMode="auto">
              <a:xfrm>
                <a:off x="4428" y="5003"/>
                <a:ext cx="24" cy="21"/>
              </a:xfrm>
              <a:custGeom>
                <a:avLst/>
                <a:gdLst>
                  <a:gd name="T0" fmla="*/ 0 w 24"/>
                  <a:gd name="T1" fmla="*/ 0 h 21"/>
                  <a:gd name="T2" fmla="*/ 24 w 24"/>
                  <a:gd name="T3" fmla="*/ 5 h 21"/>
                  <a:gd name="T4" fmla="*/ 24 w 24"/>
                  <a:gd name="T5" fmla="*/ 21 h 21"/>
                  <a:gd name="T6" fmla="*/ 0 w 24"/>
                  <a:gd name="T7" fmla="*/ 17 h 21"/>
                  <a:gd name="T8" fmla="*/ 0 w 24"/>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1">
                    <a:moveTo>
                      <a:pt x="0" y="0"/>
                    </a:moveTo>
                    <a:lnTo>
                      <a:pt x="24" y="5"/>
                    </a:lnTo>
                    <a:lnTo>
                      <a:pt x="24" y="21"/>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1" name="Freeform 190"/>
              <p:cNvSpPr>
                <a:spLocks/>
              </p:cNvSpPr>
              <p:nvPr/>
            </p:nvSpPr>
            <p:spPr bwMode="auto">
              <a:xfrm>
                <a:off x="4610" y="4946"/>
                <a:ext cx="106" cy="46"/>
              </a:xfrm>
              <a:custGeom>
                <a:avLst/>
                <a:gdLst>
                  <a:gd name="T0" fmla="*/ 0 w 106"/>
                  <a:gd name="T1" fmla="*/ 36 h 46"/>
                  <a:gd name="T2" fmla="*/ 65 w 106"/>
                  <a:gd name="T3" fmla="*/ 46 h 46"/>
                  <a:gd name="T4" fmla="*/ 106 w 106"/>
                  <a:gd name="T5" fmla="*/ 7 h 46"/>
                  <a:gd name="T6" fmla="*/ 44 w 106"/>
                  <a:gd name="T7" fmla="*/ 0 h 46"/>
                  <a:gd name="T8" fmla="*/ 0 w 106"/>
                  <a:gd name="T9" fmla="*/ 3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46">
                    <a:moveTo>
                      <a:pt x="0" y="36"/>
                    </a:moveTo>
                    <a:lnTo>
                      <a:pt x="65" y="46"/>
                    </a:lnTo>
                    <a:lnTo>
                      <a:pt x="106" y="7"/>
                    </a:lnTo>
                    <a:lnTo>
                      <a:pt x="44" y="0"/>
                    </a:lnTo>
                    <a:lnTo>
                      <a:pt x="0" y="36"/>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2" name="Freeform 191"/>
              <p:cNvSpPr>
                <a:spLocks/>
              </p:cNvSpPr>
              <p:nvPr/>
            </p:nvSpPr>
            <p:spPr bwMode="auto">
              <a:xfrm>
                <a:off x="4627" y="4951"/>
                <a:ext cx="44" cy="33"/>
              </a:xfrm>
              <a:custGeom>
                <a:avLst/>
                <a:gdLst>
                  <a:gd name="T0" fmla="*/ 0 w 44"/>
                  <a:gd name="T1" fmla="*/ 0 h 33"/>
                  <a:gd name="T2" fmla="*/ 44 w 44"/>
                  <a:gd name="T3" fmla="*/ 5 h 33"/>
                  <a:gd name="T4" fmla="*/ 44 w 44"/>
                  <a:gd name="T5" fmla="*/ 33 h 33"/>
                  <a:gd name="T6" fmla="*/ 0 w 44"/>
                  <a:gd name="T7" fmla="*/ 27 h 33"/>
                  <a:gd name="T8" fmla="*/ 0 w 44"/>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3">
                    <a:moveTo>
                      <a:pt x="0" y="0"/>
                    </a:moveTo>
                    <a:lnTo>
                      <a:pt x="44" y="5"/>
                    </a:lnTo>
                    <a:lnTo>
                      <a:pt x="44" y="33"/>
                    </a:lnTo>
                    <a:lnTo>
                      <a:pt x="0" y="27"/>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3" name="Freeform 192"/>
              <p:cNvSpPr>
                <a:spLocks/>
              </p:cNvSpPr>
              <p:nvPr/>
            </p:nvSpPr>
            <p:spPr bwMode="auto">
              <a:xfrm>
                <a:off x="4671" y="4934"/>
                <a:ext cx="30" cy="50"/>
              </a:xfrm>
              <a:custGeom>
                <a:avLst/>
                <a:gdLst>
                  <a:gd name="T0" fmla="*/ 0 w 30"/>
                  <a:gd name="T1" fmla="*/ 23 h 50"/>
                  <a:gd name="T2" fmla="*/ 0 w 30"/>
                  <a:gd name="T3" fmla="*/ 50 h 50"/>
                  <a:gd name="T4" fmla="*/ 30 w 30"/>
                  <a:gd name="T5" fmla="*/ 23 h 50"/>
                  <a:gd name="T6" fmla="*/ 30 w 30"/>
                  <a:gd name="T7" fmla="*/ 0 h 50"/>
                  <a:gd name="T8" fmla="*/ 0 w 30"/>
                  <a:gd name="T9" fmla="*/ 23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50">
                    <a:moveTo>
                      <a:pt x="0" y="23"/>
                    </a:moveTo>
                    <a:lnTo>
                      <a:pt x="0" y="50"/>
                    </a:lnTo>
                    <a:lnTo>
                      <a:pt x="30" y="23"/>
                    </a:lnTo>
                    <a:lnTo>
                      <a:pt x="30" y="0"/>
                    </a:lnTo>
                    <a:lnTo>
                      <a:pt x="0" y="23"/>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4" name="Freeform 193"/>
              <p:cNvSpPr>
                <a:spLocks/>
              </p:cNvSpPr>
              <p:nvPr/>
            </p:nvSpPr>
            <p:spPr bwMode="auto">
              <a:xfrm>
                <a:off x="4627" y="4929"/>
                <a:ext cx="74" cy="27"/>
              </a:xfrm>
              <a:custGeom>
                <a:avLst/>
                <a:gdLst>
                  <a:gd name="T0" fmla="*/ 0 w 74"/>
                  <a:gd name="T1" fmla="*/ 22 h 27"/>
                  <a:gd name="T2" fmla="*/ 44 w 74"/>
                  <a:gd name="T3" fmla="*/ 27 h 27"/>
                  <a:gd name="T4" fmla="*/ 74 w 74"/>
                  <a:gd name="T5" fmla="*/ 5 h 27"/>
                  <a:gd name="T6" fmla="*/ 30 w 74"/>
                  <a:gd name="T7" fmla="*/ 0 h 27"/>
                  <a:gd name="T8" fmla="*/ 0 w 74"/>
                  <a:gd name="T9" fmla="*/ 2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7">
                    <a:moveTo>
                      <a:pt x="0" y="22"/>
                    </a:moveTo>
                    <a:lnTo>
                      <a:pt x="44" y="27"/>
                    </a:lnTo>
                    <a:lnTo>
                      <a:pt x="74" y="5"/>
                    </a:lnTo>
                    <a:lnTo>
                      <a:pt x="30" y="0"/>
                    </a:lnTo>
                    <a:lnTo>
                      <a:pt x="0" y="22"/>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5" name="Freeform 194"/>
              <p:cNvSpPr>
                <a:spLocks/>
              </p:cNvSpPr>
              <p:nvPr/>
            </p:nvSpPr>
            <p:spPr bwMode="auto">
              <a:xfrm>
                <a:off x="4610" y="4982"/>
                <a:ext cx="64" cy="182"/>
              </a:xfrm>
              <a:custGeom>
                <a:avLst/>
                <a:gdLst>
                  <a:gd name="T0" fmla="*/ 0 w 64"/>
                  <a:gd name="T1" fmla="*/ 0 h 182"/>
                  <a:gd name="T2" fmla="*/ 64 w 64"/>
                  <a:gd name="T3" fmla="*/ 9 h 182"/>
                  <a:gd name="T4" fmla="*/ 64 w 64"/>
                  <a:gd name="T5" fmla="*/ 182 h 182"/>
                  <a:gd name="T6" fmla="*/ 0 w 64"/>
                  <a:gd name="T7" fmla="*/ 164 h 182"/>
                  <a:gd name="T8" fmla="*/ 0 w 64"/>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82">
                    <a:moveTo>
                      <a:pt x="0" y="0"/>
                    </a:moveTo>
                    <a:lnTo>
                      <a:pt x="64" y="9"/>
                    </a:lnTo>
                    <a:lnTo>
                      <a:pt x="64" y="182"/>
                    </a:lnTo>
                    <a:lnTo>
                      <a:pt x="0" y="164"/>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6" name="Freeform 195"/>
              <p:cNvSpPr>
                <a:spLocks/>
              </p:cNvSpPr>
              <p:nvPr/>
            </p:nvSpPr>
            <p:spPr bwMode="auto">
              <a:xfrm>
                <a:off x="4674" y="4953"/>
                <a:ext cx="41" cy="211"/>
              </a:xfrm>
              <a:custGeom>
                <a:avLst/>
                <a:gdLst>
                  <a:gd name="T0" fmla="*/ 0 w 41"/>
                  <a:gd name="T1" fmla="*/ 39 h 211"/>
                  <a:gd name="T2" fmla="*/ 41 w 41"/>
                  <a:gd name="T3" fmla="*/ 0 h 211"/>
                  <a:gd name="T4" fmla="*/ 41 w 41"/>
                  <a:gd name="T5" fmla="*/ 161 h 211"/>
                  <a:gd name="T6" fmla="*/ 0 w 41"/>
                  <a:gd name="T7" fmla="*/ 211 h 211"/>
                  <a:gd name="T8" fmla="*/ 0 w 41"/>
                  <a:gd name="T9" fmla="*/ 39 h 2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211">
                    <a:moveTo>
                      <a:pt x="0" y="39"/>
                    </a:moveTo>
                    <a:lnTo>
                      <a:pt x="41" y="0"/>
                    </a:lnTo>
                    <a:lnTo>
                      <a:pt x="41" y="161"/>
                    </a:lnTo>
                    <a:lnTo>
                      <a:pt x="0" y="211"/>
                    </a:lnTo>
                    <a:lnTo>
                      <a:pt x="0" y="39"/>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7" name="Freeform 196"/>
              <p:cNvSpPr>
                <a:spLocks/>
              </p:cNvSpPr>
              <p:nvPr/>
            </p:nvSpPr>
            <p:spPr bwMode="auto">
              <a:xfrm>
                <a:off x="4674" y="5114"/>
                <a:ext cx="82" cy="150"/>
              </a:xfrm>
              <a:custGeom>
                <a:avLst/>
                <a:gdLst>
                  <a:gd name="T0" fmla="*/ 41 w 82"/>
                  <a:gd name="T1" fmla="*/ 0 h 150"/>
                  <a:gd name="T2" fmla="*/ 0 w 82"/>
                  <a:gd name="T3" fmla="*/ 49 h 150"/>
                  <a:gd name="T4" fmla="*/ 15 w 82"/>
                  <a:gd name="T5" fmla="*/ 150 h 150"/>
                  <a:gd name="T6" fmla="*/ 82 w 82"/>
                  <a:gd name="T7" fmla="*/ 56 h 150"/>
                  <a:gd name="T8" fmla="*/ 41 w 82"/>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50">
                    <a:moveTo>
                      <a:pt x="41" y="0"/>
                    </a:moveTo>
                    <a:lnTo>
                      <a:pt x="0" y="49"/>
                    </a:lnTo>
                    <a:lnTo>
                      <a:pt x="15" y="150"/>
                    </a:lnTo>
                    <a:lnTo>
                      <a:pt x="82" y="56"/>
                    </a:lnTo>
                    <a:lnTo>
                      <a:pt x="41"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8" name="Freeform 197"/>
              <p:cNvSpPr>
                <a:spLocks/>
              </p:cNvSpPr>
              <p:nvPr/>
            </p:nvSpPr>
            <p:spPr bwMode="auto">
              <a:xfrm>
                <a:off x="4576" y="5146"/>
                <a:ext cx="113" cy="118"/>
              </a:xfrm>
              <a:custGeom>
                <a:avLst/>
                <a:gdLst>
                  <a:gd name="T0" fmla="*/ 33 w 113"/>
                  <a:gd name="T1" fmla="*/ 0 h 118"/>
                  <a:gd name="T2" fmla="*/ 98 w 113"/>
                  <a:gd name="T3" fmla="*/ 17 h 118"/>
                  <a:gd name="T4" fmla="*/ 113 w 113"/>
                  <a:gd name="T5" fmla="*/ 118 h 118"/>
                  <a:gd name="T6" fmla="*/ 0 w 113"/>
                  <a:gd name="T7" fmla="*/ 85 h 118"/>
                  <a:gd name="T8" fmla="*/ 33 w 113"/>
                  <a:gd name="T9" fmla="*/ 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118">
                    <a:moveTo>
                      <a:pt x="33" y="0"/>
                    </a:moveTo>
                    <a:lnTo>
                      <a:pt x="98" y="17"/>
                    </a:lnTo>
                    <a:lnTo>
                      <a:pt x="113" y="118"/>
                    </a:lnTo>
                    <a:lnTo>
                      <a:pt x="0" y="85"/>
                    </a:lnTo>
                    <a:lnTo>
                      <a:pt x="33" y="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89" name="Freeform 198"/>
              <p:cNvSpPr>
                <a:spLocks/>
              </p:cNvSpPr>
              <p:nvPr/>
            </p:nvSpPr>
            <p:spPr bwMode="auto">
              <a:xfrm>
                <a:off x="4689" y="5170"/>
                <a:ext cx="67" cy="285"/>
              </a:xfrm>
              <a:custGeom>
                <a:avLst/>
                <a:gdLst>
                  <a:gd name="T0" fmla="*/ 0 w 67"/>
                  <a:gd name="T1" fmla="*/ 94 h 285"/>
                  <a:gd name="T2" fmla="*/ 67 w 67"/>
                  <a:gd name="T3" fmla="*/ 0 h 285"/>
                  <a:gd name="T4" fmla="*/ 67 w 67"/>
                  <a:gd name="T5" fmla="*/ 154 h 285"/>
                  <a:gd name="T6" fmla="*/ 0 w 67"/>
                  <a:gd name="T7" fmla="*/ 285 h 285"/>
                  <a:gd name="T8" fmla="*/ 0 w 67"/>
                  <a:gd name="T9" fmla="*/ 94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285">
                    <a:moveTo>
                      <a:pt x="0" y="94"/>
                    </a:moveTo>
                    <a:lnTo>
                      <a:pt x="67" y="0"/>
                    </a:lnTo>
                    <a:lnTo>
                      <a:pt x="67" y="154"/>
                    </a:lnTo>
                    <a:lnTo>
                      <a:pt x="0" y="285"/>
                    </a:lnTo>
                    <a:lnTo>
                      <a:pt x="0" y="94"/>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0" name="Freeform 199"/>
              <p:cNvSpPr>
                <a:spLocks/>
              </p:cNvSpPr>
              <p:nvPr/>
            </p:nvSpPr>
            <p:spPr bwMode="auto">
              <a:xfrm>
                <a:off x="4576" y="5231"/>
                <a:ext cx="113" cy="224"/>
              </a:xfrm>
              <a:custGeom>
                <a:avLst/>
                <a:gdLst>
                  <a:gd name="T0" fmla="*/ 0 w 113"/>
                  <a:gd name="T1" fmla="*/ 0 h 224"/>
                  <a:gd name="T2" fmla="*/ 113 w 113"/>
                  <a:gd name="T3" fmla="*/ 33 h 224"/>
                  <a:gd name="T4" fmla="*/ 113 w 113"/>
                  <a:gd name="T5" fmla="*/ 224 h 224"/>
                  <a:gd name="T6" fmla="*/ 0 w 113"/>
                  <a:gd name="T7" fmla="*/ 181 h 224"/>
                  <a:gd name="T8" fmla="*/ 0 w 113"/>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4">
                    <a:moveTo>
                      <a:pt x="0" y="0"/>
                    </a:moveTo>
                    <a:lnTo>
                      <a:pt x="113" y="33"/>
                    </a:lnTo>
                    <a:lnTo>
                      <a:pt x="113" y="224"/>
                    </a:lnTo>
                    <a:lnTo>
                      <a:pt x="0" y="181"/>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1" name="Freeform 200"/>
              <p:cNvSpPr>
                <a:spLocks/>
              </p:cNvSpPr>
              <p:nvPr/>
            </p:nvSpPr>
            <p:spPr bwMode="auto">
              <a:xfrm>
                <a:off x="4617" y="4991"/>
                <a:ext cx="10" cy="31"/>
              </a:xfrm>
              <a:custGeom>
                <a:avLst/>
                <a:gdLst>
                  <a:gd name="T0" fmla="*/ 0 w 10"/>
                  <a:gd name="T1" fmla="*/ 0 h 31"/>
                  <a:gd name="T2" fmla="*/ 10 w 10"/>
                  <a:gd name="T3" fmla="*/ 1 h 31"/>
                  <a:gd name="T4" fmla="*/ 10 w 10"/>
                  <a:gd name="T5" fmla="*/ 31 h 31"/>
                  <a:gd name="T6" fmla="*/ 0 w 10"/>
                  <a:gd name="T7" fmla="*/ 29 h 31"/>
                  <a:gd name="T8" fmla="*/ 0 w 10"/>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1">
                    <a:moveTo>
                      <a:pt x="0" y="0"/>
                    </a:moveTo>
                    <a:lnTo>
                      <a:pt x="10" y="1"/>
                    </a:lnTo>
                    <a:lnTo>
                      <a:pt x="10" y="31"/>
                    </a:lnTo>
                    <a:lnTo>
                      <a:pt x="0" y="2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2" name="Freeform 201"/>
              <p:cNvSpPr>
                <a:spLocks/>
              </p:cNvSpPr>
              <p:nvPr/>
            </p:nvSpPr>
            <p:spPr bwMode="auto">
              <a:xfrm>
                <a:off x="4635" y="4993"/>
                <a:ext cx="10" cy="34"/>
              </a:xfrm>
              <a:custGeom>
                <a:avLst/>
                <a:gdLst>
                  <a:gd name="T0" fmla="*/ 0 w 10"/>
                  <a:gd name="T1" fmla="*/ 0 h 34"/>
                  <a:gd name="T2" fmla="*/ 10 w 10"/>
                  <a:gd name="T3" fmla="*/ 2 h 34"/>
                  <a:gd name="T4" fmla="*/ 10 w 10"/>
                  <a:gd name="T5" fmla="*/ 34 h 34"/>
                  <a:gd name="T6" fmla="*/ 0 w 10"/>
                  <a:gd name="T7" fmla="*/ 31 h 34"/>
                  <a:gd name="T8" fmla="*/ 0 w 1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4">
                    <a:moveTo>
                      <a:pt x="0" y="0"/>
                    </a:moveTo>
                    <a:lnTo>
                      <a:pt x="10" y="2"/>
                    </a:lnTo>
                    <a:lnTo>
                      <a:pt x="10" y="34"/>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3" name="Freeform 202"/>
              <p:cNvSpPr>
                <a:spLocks/>
              </p:cNvSpPr>
              <p:nvPr/>
            </p:nvSpPr>
            <p:spPr bwMode="auto">
              <a:xfrm>
                <a:off x="4655" y="4997"/>
                <a:ext cx="10" cy="32"/>
              </a:xfrm>
              <a:custGeom>
                <a:avLst/>
                <a:gdLst>
                  <a:gd name="T0" fmla="*/ 0 w 10"/>
                  <a:gd name="T1" fmla="*/ 0 h 32"/>
                  <a:gd name="T2" fmla="*/ 10 w 10"/>
                  <a:gd name="T3" fmla="*/ 2 h 32"/>
                  <a:gd name="T4" fmla="*/ 10 w 10"/>
                  <a:gd name="T5" fmla="*/ 32 h 32"/>
                  <a:gd name="T6" fmla="*/ 0 w 10"/>
                  <a:gd name="T7" fmla="*/ 31 h 32"/>
                  <a:gd name="T8" fmla="*/ 0 w 10"/>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2">
                    <a:moveTo>
                      <a:pt x="0" y="0"/>
                    </a:moveTo>
                    <a:lnTo>
                      <a:pt x="10" y="2"/>
                    </a:lnTo>
                    <a:lnTo>
                      <a:pt x="10" y="32"/>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4" name="Freeform 203"/>
              <p:cNvSpPr>
                <a:spLocks/>
              </p:cNvSpPr>
              <p:nvPr/>
            </p:nvSpPr>
            <p:spPr bwMode="auto">
              <a:xfrm>
                <a:off x="4617" y="5028"/>
                <a:ext cx="10" cy="33"/>
              </a:xfrm>
              <a:custGeom>
                <a:avLst/>
                <a:gdLst>
                  <a:gd name="T0" fmla="*/ 0 w 10"/>
                  <a:gd name="T1" fmla="*/ 0 h 33"/>
                  <a:gd name="T2" fmla="*/ 10 w 10"/>
                  <a:gd name="T3" fmla="*/ 2 h 33"/>
                  <a:gd name="T4" fmla="*/ 10 w 10"/>
                  <a:gd name="T5" fmla="*/ 33 h 33"/>
                  <a:gd name="T6" fmla="*/ 0 w 10"/>
                  <a:gd name="T7" fmla="*/ 30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2"/>
                    </a:lnTo>
                    <a:lnTo>
                      <a:pt x="10" y="33"/>
                    </a:lnTo>
                    <a:lnTo>
                      <a:pt x="0" y="3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5" name="Freeform 204"/>
              <p:cNvSpPr>
                <a:spLocks/>
              </p:cNvSpPr>
              <p:nvPr/>
            </p:nvSpPr>
            <p:spPr bwMode="auto">
              <a:xfrm>
                <a:off x="4635" y="5032"/>
                <a:ext cx="10" cy="33"/>
              </a:xfrm>
              <a:custGeom>
                <a:avLst/>
                <a:gdLst>
                  <a:gd name="T0" fmla="*/ 0 w 10"/>
                  <a:gd name="T1" fmla="*/ 0 h 33"/>
                  <a:gd name="T2" fmla="*/ 10 w 10"/>
                  <a:gd name="T3" fmla="*/ 3 h 33"/>
                  <a:gd name="T4" fmla="*/ 10 w 10"/>
                  <a:gd name="T5" fmla="*/ 33 h 33"/>
                  <a:gd name="T6" fmla="*/ 0 w 10"/>
                  <a:gd name="T7" fmla="*/ 31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3"/>
                    </a:lnTo>
                    <a:lnTo>
                      <a:pt x="10" y="33"/>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6" name="Freeform 205"/>
              <p:cNvSpPr>
                <a:spLocks/>
              </p:cNvSpPr>
              <p:nvPr/>
            </p:nvSpPr>
            <p:spPr bwMode="auto">
              <a:xfrm>
                <a:off x="4655" y="5037"/>
                <a:ext cx="10" cy="33"/>
              </a:xfrm>
              <a:custGeom>
                <a:avLst/>
                <a:gdLst>
                  <a:gd name="T0" fmla="*/ 0 w 10"/>
                  <a:gd name="T1" fmla="*/ 0 h 33"/>
                  <a:gd name="T2" fmla="*/ 10 w 10"/>
                  <a:gd name="T3" fmla="*/ 2 h 33"/>
                  <a:gd name="T4" fmla="*/ 10 w 10"/>
                  <a:gd name="T5" fmla="*/ 33 h 33"/>
                  <a:gd name="T6" fmla="*/ 0 w 10"/>
                  <a:gd name="T7" fmla="*/ 30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2"/>
                    </a:lnTo>
                    <a:lnTo>
                      <a:pt x="10" y="33"/>
                    </a:lnTo>
                    <a:lnTo>
                      <a:pt x="0" y="3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7" name="Freeform 206"/>
              <p:cNvSpPr>
                <a:spLocks/>
              </p:cNvSpPr>
              <p:nvPr/>
            </p:nvSpPr>
            <p:spPr bwMode="auto">
              <a:xfrm>
                <a:off x="4617" y="5066"/>
                <a:ext cx="10" cy="33"/>
              </a:xfrm>
              <a:custGeom>
                <a:avLst/>
                <a:gdLst>
                  <a:gd name="T0" fmla="*/ 0 w 10"/>
                  <a:gd name="T1" fmla="*/ 0 h 33"/>
                  <a:gd name="T2" fmla="*/ 10 w 10"/>
                  <a:gd name="T3" fmla="*/ 3 h 33"/>
                  <a:gd name="T4" fmla="*/ 10 w 10"/>
                  <a:gd name="T5" fmla="*/ 33 h 33"/>
                  <a:gd name="T6" fmla="*/ 0 w 10"/>
                  <a:gd name="T7" fmla="*/ 31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3"/>
                    </a:lnTo>
                    <a:lnTo>
                      <a:pt x="10" y="33"/>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8" name="Freeform 207"/>
              <p:cNvSpPr>
                <a:spLocks/>
              </p:cNvSpPr>
              <p:nvPr/>
            </p:nvSpPr>
            <p:spPr bwMode="auto">
              <a:xfrm>
                <a:off x="4635" y="5071"/>
                <a:ext cx="10" cy="33"/>
              </a:xfrm>
              <a:custGeom>
                <a:avLst/>
                <a:gdLst>
                  <a:gd name="T0" fmla="*/ 0 w 10"/>
                  <a:gd name="T1" fmla="*/ 0 h 33"/>
                  <a:gd name="T2" fmla="*/ 10 w 10"/>
                  <a:gd name="T3" fmla="*/ 2 h 33"/>
                  <a:gd name="T4" fmla="*/ 10 w 10"/>
                  <a:gd name="T5" fmla="*/ 33 h 33"/>
                  <a:gd name="T6" fmla="*/ 0 w 10"/>
                  <a:gd name="T7" fmla="*/ 31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2"/>
                    </a:lnTo>
                    <a:lnTo>
                      <a:pt x="10" y="33"/>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99" name="Freeform 208"/>
              <p:cNvSpPr>
                <a:spLocks/>
              </p:cNvSpPr>
              <p:nvPr/>
            </p:nvSpPr>
            <p:spPr bwMode="auto">
              <a:xfrm>
                <a:off x="4655" y="5075"/>
                <a:ext cx="10" cy="33"/>
              </a:xfrm>
              <a:custGeom>
                <a:avLst/>
                <a:gdLst>
                  <a:gd name="T0" fmla="*/ 0 w 10"/>
                  <a:gd name="T1" fmla="*/ 0 h 33"/>
                  <a:gd name="T2" fmla="*/ 10 w 10"/>
                  <a:gd name="T3" fmla="*/ 3 h 33"/>
                  <a:gd name="T4" fmla="*/ 10 w 10"/>
                  <a:gd name="T5" fmla="*/ 33 h 33"/>
                  <a:gd name="T6" fmla="*/ 0 w 10"/>
                  <a:gd name="T7" fmla="*/ 30 h 33"/>
                  <a:gd name="T8" fmla="*/ 0 w 10"/>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3">
                    <a:moveTo>
                      <a:pt x="0" y="0"/>
                    </a:moveTo>
                    <a:lnTo>
                      <a:pt x="10" y="3"/>
                    </a:lnTo>
                    <a:lnTo>
                      <a:pt x="10" y="33"/>
                    </a:lnTo>
                    <a:lnTo>
                      <a:pt x="0" y="3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0" name="Freeform 209"/>
              <p:cNvSpPr>
                <a:spLocks/>
              </p:cNvSpPr>
              <p:nvPr/>
            </p:nvSpPr>
            <p:spPr bwMode="auto">
              <a:xfrm>
                <a:off x="4098" y="4855"/>
                <a:ext cx="269" cy="71"/>
              </a:xfrm>
              <a:custGeom>
                <a:avLst/>
                <a:gdLst>
                  <a:gd name="T0" fmla="*/ 0 w 269"/>
                  <a:gd name="T1" fmla="*/ 42 h 71"/>
                  <a:gd name="T2" fmla="*/ 153 w 269"/>
                  <a:gd name="T3" fmla="*/ 71 h 71"/>
                  <a:gd name="T4" fmla="*/ 269 w 269"/>
                  <a:gd name="T5" fmla="*/ 21 h 71"/>
                  <a:gd name="T6" fmla="*/ 128 w 269"/>
                  <a:gd name="T7" fmla="*/ 0 h 71"/>
                  <a:gd name="T8" fmla="*/ 0 w 269"/>
                  <a:gd name="T9" fmla="*/ 42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 h="71">
                    <a:moveTo>
                      <a:pt x="0" y="42"/>
                    </a:moveTo>
                    <a:lnTo>
                      <a:pt x="153" y="71"/>
                    </a:lnTo>
                    <a:lnTo>
                      <a:pt x="269" y="21"/>
                    </a:lnTo>
                    <a:lnTo>
                      <a:pt x="128" y="0"/>
                    </a:lnTo>
                    <a:lnTo>
                      <a:pt x="0" y="42"/>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1" name="Freeform 210"/>
              <p:cNvSpPr>
                <a:spLocks/>
              </p:cNvSpPr>
              <p:nvPr/>
            </p:nvSpPr>
            <p:spPr bwMode="auto">
              <a:xfrm>
                <a:off x="4098" y="4896"/>
                <a:ext cx="153" cy="564"/>
              </a:xfrm>
              <a:custGeom>
                <a:avLst/>
                <a:gdLst>
                  <a:gd name="T0" fmla="*/ 0 w 153"/>
                  <a:gd name="T1" fmla="*/ 0 h 564"/>
                  <a:gd name="T2" fmla="*/ 153 w 153"/>
                  <a:gd name="T3" fmla="*/ 30 h 564"/>
                  <a:gd name="T4" fmla="*/ 153 w 153"/>
                  <a:gd name="T5" fmla="*/ 564 h 564"/>
                  <a:gd name="T6" fmla="*/ 121 w 153"/>
                  <a:gd name="T7" fmla="*/ 552 h 564"/>
                  <a:gd name="T8" fmla="*/ 121 w 153"/>
                  <a:gd name="T9" fmla="*/ 484 h 564"/>
                  <a:gd name="T10" fmla="*/ 78 w 153"/>
                  <a:gd name="T11" fmla="*/ 465 h 564"/>
                  <a:gd name="T12" fmla="*/ 78 w 153"/>
                  <a:gd name="T13" fmla="*/ 525 h 564"/>
                  <a:gd name="T14" fmla="*/ 53 w 153"/>
                  <a:gd name="T15" fmla="*/ 512 h 564"/>
                  <a:gd name="T16" fmla="*/ 53 w 153"/>
                  <a:gd name="T17" fmla="*/ 452 h 564"/>
                  <a:gd name="T18" fmla="*/ 19 w 153"/>
                  <a:gd name="T19" fmla="*/ 435 h 564"/>
                  <a:gd name="T20" fmla="*/ 19 w 153"/>
                  <a:gd name="T21" fmla="*/ 495 h 564"/>
                  <a:gd name="T22" fmla="*/ 0 w 153"/>
                  <a:gd name="T23" fmla="*/ 486 h 564"/>
                  <a:gd name="T24" fmla="*/ 0 w 153"/>
                  <a:gd name="T25" fmla="*/ 0 h 5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3" h="564">
                    <a:moveTo>
                      <a:pt x="0" y="0"/>
                    </a:moveTo>
                    <a:lnTo>
                      <a:pt x="153" y="30"/>
                    </a:lnTo>
                    <a:lnTo>
                      <a:pt x="153" y="564"/>
                    </a:lnTo>
                    <a:lnTo>
                      <a:pt x="121" y="552"/>
                    </a:lnTo>
                    <a:lnTo>
                      <a:pt x="121" y="484"/>
                    </a:lnTo>
                    <a:lnTo>
                      <a:pt x="78" y="465"/>
                    </a:lnTo>
                    <a:lnTo>
                      <a:pt x="78" y="525"/>
                    </a:lnTo>
                    <a:lnTo>
                      <a:pt x="53" y="512"/>
                    </a:lnTo>
                    <a:lnTo>
                      <a:pt x="53" y="452"/>
                    </a:lnTo>
                    <a:lnTo>
                      <a:pt x="19" y="435"/>
                    </a:lnTo>
                    <a:lnTo>
                      <a:pt x="19" y="495"/>
                    </a:lnTo>
                    <a:lnTo>
                      <a:pt x="0" y="486"/>
                    </a:lnTo>
                    <a:lnTo>
                      <a:pt x="0" y="0"/>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2" name="Freeform 211"/>
              <p:cNvSpPr>
                <a:spLocks/>
              </p:cNvSpPr>
              <p:nvPr/>
            </p:nvSpPr>
            <p:spPr bwMode="auto">
              <a:xfrm>
                <a:off x="4251" y="4876"/>
                <a:ext cx="117" cy="584"/>
              </a:xfrm>
              <a:custGeom>
                <a:avLst/>
                <a:gdLst>
                  <a:gd name="T0" fmla="*/ 0 w 117"/>
                  <a:gd name="T1" fmla="*/ 49 h 584"/>
                  <a:gd name="T2" fmla="*/ 115 w 117"/>
                  <a:gd name="T3" fmla="*/ 0 h 584"/>
                  <a:gd name="T4" fmla="*/ 117 w 117"/>
                  <a:gd name="T5" fmla="*/ 452 h 584"/>
                  <a:gd name="T6" fmla="*/ 0 w 117"/>
                  <a:gd name="T7" fmla="*/ 584 h 584"/>
                  <a:gd name="T8" fmla="*/ 0 w 117"/>
                  <a:gd name="T9" fmla="*/ 49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584">
                    <a:moveTo>
                      <a:pt x="0" y="49"/>
                    </a:moveTo>
                    <a:lnTo>
                      <a:pt x="115" y="0"/>
                    </a:lnTo>
                    <a:lnTo>
                      <a:pt x="117" y="452"/>
                    </a:lnTo>
                    <a:lnTo>
                      <a:pt x="0" y="584"/>
                    </a:lnTo>
                    <a:lnTo>
                      <a:pt x="0" y="49"/>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3" name="Freeform 212"/>
              <p:cNvSpPr>
                <a:spLocks/>
              </p:cNvSpPr>
              <p:nvPr/>
            </p:nvSpPr>
            <p:spPr bwMode="auto">
              <a:xfrm>
                <a:off x="4200" y="5370"/>
                <a:ext cx="21" cy="44"/>
              </a:xfrm>
              <a:custGeom>
                <a:avLst/>
                <a:gdLst>
                  <a:gd name="T0" fmla="*/ 0 w 21"/>
                  <a:gd name="T1" fmla="*/ 0 h 44"/>
                  <a:gd name="T2" fmla="*/ 0 w 21"/>
                  <a:gd name="T3" fmla="*/ 34 h 44"/>
                  <a:gd name="T4" fmla="*/ 21 w 21"/>
                  <a:gd name="T5" fmla="*/ 44 h 44"/>
                  <a:gd name="T6" fmla="*/ 21 w 21"/>
                  <a:gd name="T7" fmla="*/ 10 h 44"/>
                  <a:gd name="T8" fmla="*/ 0 w 2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44">
                    <a:moveTo>
                      <a:pt x="0" y="0"/>
                    </a:moveTo>
                    <a:lnTo>
                      <a:pt x="0" y="34"/>
                    </a:lnTo>
                    <a:lnTo>
                      <a:pt x="21" y="44"/>
                    </a:lnTo>
                    <a:lnTo>
                      <a:pt x="21" y="10"/>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4" name="Freeform 213"/>
              <p:cNvSpPr>
                <a:spLocks/>
              </p:cNvSpPr>
              <p:nvPr/>
            </p:nvSpPr>
            <p:spPr bwMode="auto">
              <a:xfrm>
                <a:off x="4176" y="5359"/>
                <a:ext cx="26" cy="62"/>
              </a:xfrm>
              <a:custGeom>
                <a:avLst/>
                <a:gdLst>
                  <a:gd name="T0" fmla="*/ 0 w 26"/>
                  <a:gd name="T1" fmla="*/ 0 h 62"/>
                  <a:gd name="T2" fmla="*/ 0 w 26"/>
                  <a:gd name="T3" fmla="*/ 62 h 62"/>
                  <a:gd name="T4" fmla="*/ 26 w 26"/>
                  <a:gd name="T5" fmla="*/ 44 h 62"/>
                  <a:gd name="T6" fmla="*/ 26 w 26"/>
                  <a:gd name="T7" fmla="*/ 12 h 62"/>
                  <a:gd name="T8" fmla="*/ 0 w 26"/>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62">
                    <a:moveTo>
                      <a:pt x="0" y="0"/>
                    </a:moveTo>
                    <a:lnTo>
                      <a:pt x="0" y="62"/>
                    </a:lnTo>
                    <a:lnTo>
                      <a:pt x="26" y="44"/>
                    </a:lnTo>
                    <a:lnTo>
                      <a:pt x="26" y="12"/>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5" name="Freeform 214"/>
              <p:cNvSpPr>
                <a:spLocks/>
              </p:cNvSpPr>
              <p:nvPr/>
            </p:nvSpPr>
            <p:spPr bwMode="auto">
              <a:xfrm>
                <a:off x="4142" y="5340"/>
                <a:ext cx="20" cy="44"/>
              </a:xfrm>
              <a:custGeom>
                <a:avLst/>
                <a:gdLst>
                  <a:gd name="T0" fmla="*/ 0 w 20"/>
                  <a:gd name="T1" fmla="*/ 0 h 44"/>
                  <a:gd name="T2" fmla="*/ 0 w 20"/>
                  <a:gd name="T3" fmla="*/ 34 h 44"/>
                  <a:gd name="T4" fmla="*/ 20 w 20"/>
                  <a:gd name="T5" fmla="*/ 44 h 44"/>
                  <a:gd name="T6" fmla="*/ 20 w 20"/>
                  <a:gd name="T7" fmla="*/ 10 h 44"/>
                  <a:gd name="T8" fmla="*/ 0 w 20"/>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4">
                    <a:moveTo>
                      <a:pt x="0" y="0"/>
                    </a:moveTo>
                    <a:lnTo>
                      <a:pt x="0" y="34"/>
                    </a:lnTo>
                    <a:lnTo>
                      <a:pt x="20" y="44"/>
                    </a:lnTo>
                    <a:lnTo>
                      <a:pt x="20" y="10"/>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6" name="Freeform 215"/>
              <p:cNvSpPr>
                <a:spLocks/>
              </p:cNvSpPr>
              <p:nvPr/>
            </p:nvSpPr>
            <p:spPr bwMode="auto">
              <a:xfrm>
                <a:off x="4116" y="5329"/>
                <a:ext cx="26" cy="63"/>
              </a:xfrm>
              <a:custGeom>
                <a:avLst/>
                <a:gdLst>
                  <a:gd name="T0" fmla="*/ 0 w 26"/>
                  <a:gd name="T1" fmla="*/ 0 h 63"/>
                  <a:gd name="T2" fmla="*/ 0 w 26"/>
                  <a:gd name="T3" fmla="*/ 63 h 63"/>
                  <a:gd name="T4" fmla="*/ 26 w 26"/>
                  <a:gd name="T5" fmla="*/ 45 h 63"/>
                  <a:gd name="T6" fmla="*/ 26 w 26"/>
                  <a:gd name="T7" fmla="*/ 13 h 63"/>
                  <a:gd name="T8" fmla="*/ 0 w 26"/>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63">
                    <a:moveTo>
                      <a:pt x="0" y="0"/>
                    </a:moveTo>
                    <a:lnTo>
                      <a:pt x="0" y="63"/>
                    </a:lnTo>
                    <a:lnTo>
                      <a:pt x="26" y="45"/>
                    </a:lnTo>
                    <a:lnTo>
                      <a:pt x="26" y="13"/>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7" name="Freeform 216"/>
              <p:cNvSpPr>
                <a:spLocks/>
              </p:cNvSpPr>
              <p:nvPr/>
            </p:nvSpPr>
            <p:spPr bwMode="auto">
              <a:xfrm>
                <a:off x="4108" y="4911"/>
                <a:ext cx="126" cy="444"/>
              </a:xfrm>
              <a:custGeom>
                <a:avLst/>
                <a:gdLst>
                  <a:gd name="T0" fmla="*/ 0 w 126"/>
                  <a:gd name="T1" fmla="*/ 0 h 444"/>
                  <a:gd name="T2" fmla="*/ 126 w 126"/>
                  <a:gd name="T3" fmla="*/ 23 h 444"/>
                  <a:gd name="T4" fmla="*/ 126 w 126"/>
                  <a:gd name="T5" fmla="*/ 444 h 444"/>
                  <a:gd name="T6" fmla="*/ 1 w 126"/>
                  <a:gd name="T7" fmla="*/ 384 h 444"/>
                  <a:gd name="T8" fmla="*/ 0 w 126"/>
                  <a:gd name="T9" fmla="*/ 0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444">
                    <a:moveTo>
                      <a:pt x="0" y="0"/>
                    </a:moveTo>
                    <a:lnTo>
                      <a:pt x="126" y="23"/>
                    </a:lnTo>
                    <a:lnTo>
                      <a:pt x="126" y="444"/>
                    </a:lnTo>
                    <a:lnTo>
                      <a:pt x="1" y="3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08" name="Line 217"/>
              <p:cNvSpPr>
                <a:spLocks noChangeShapeType="1"/>
              </p:cNvSpPr>
              <p:nvPr/>
            </p:nvSpPr>
            <p:spPr bwMode="auto">
              <a:xfrm>
                <a:off x="4104" y="5244"/>
                <a:ext cx="137" cy="52"/>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09" name="Line 218"/>
              <p:cNvSpPr>
                <a:spLocks noChangeShapeType="1"/>
              </p:cNvSpPr>
              <p:nvPr/>
            </p:nvSpPr>
            <p:spPr bwMode="auto">
              <a:xfrm>
                <a:off x="4103" y="5187"/>
                <a:ext cx="137" cy="4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0" name="Line 219"/>
              <p:cNvSpPr>
                <a:spLocks noChangeShapeType="1"/>
              </p:cNvSpPr>
              <p:nvPr/>
            </p:nvSpPr>
            <p:spPr bwMode="auto">
              <a:xfrm>
                <a:off x="4106" y="5130"/>
                <a:ext cx="134" cy="41"/>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1" name="Line 220"/>
              <p:cNvSpPr>
                <a:spLocks noChangeShapeType="1"/>
              </p:cNvSpPr>
              <p:nvPr/>
            </p:nvSpPr>
            <p:spPr bwMode="auto">
              <a:xfrm>
                <a:off x="4104" y="5070"/>
                <a:ext cx="135" cy="37"/>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2" name="Line 221"/>
              <p:cNvSpPr>
                <a:spLocks noChangeShapeType="1"/>
              </p:cNvSpPr>
              <p:nvPr/>
            </p:nvSpPr>
            <p:spPr bwMode="auto">
              <a:xfrm>
                <a:off x="4107" y="5013"/>
                <a:ext cx="132" cy="30"/>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3" name="Line 222"/>
              <p:cNvSpPr>
                <a:spLocks noChangeShapeType="1"/>
              </p:cNvSpPr>
              <p:nvPr/>
            </p:nvSpPr>
            <p:spPr bwMode="auto">
              <a:xfrm>
                <a:off x="4103" y="4960"/>
                <a:ext cx="135" cy="2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4" name="Line 223"/>
              <p:cNvSpPr>
                <a:spLocks noChangeShapeType="1"/>
              </p:cNvSpPr>
              <p:nvPr/>
            </p:nvSpPr>
            <p:spPr bwMode="auto">
              <a:xfrm>
                <a:off x="4135" y="4910"/>
                <a:ext cx="1" cy="40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5" name="Line 224"/>
              <p:cNvSpPr>
                <a:spLocks noChangeShapeType="1"/>
              </p:cNvSpPr>
              <p:nvPr/>
            </p:nvSpPr>
            <p:spPr bwMode="auto">
              <a:xfrm>
                <a:off x="4166" y="4917"/>
                <a:ext cx="1" cy="416"/>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6" name="Line 225"/>
              <p:cNvSpPr>
                <a:spLocks noChangeShapeType="1"/>
              </p:cNvSpPr>
              <p:nvPr/>
            </p:nvSpPr>
            <p:spPr bwMode="auto">
              <a:xfrm>
                <a:off x="4199" y="4923"/>
                <a:ext cx="1" cy="423"/>
              </a:xfrm>
              <a:prstGeom prst="line">
                <a:avLst/>
              </a:prstGeom>
              <a:noFill/>
              <a:ln w="1905">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17" name="Freeform 226"/>
              <p:cNvSpPr>
                <a:spLocks/>
              </p:cNvSpPr>
              <p:nvPr/>
            </p:nvSpPr>
            <p:spPr bwMode="auto">
              <a:xfrm>
                <a:off x="4155" y="4817"/>
                <a:ext cx="161" cy="36"/>
              </a:xfrm>
              <a:custGeom>
                <a:avLst/>
                <a:gdLst>
                  <a:gd name="T0" fmla="*/ 0 w 161"/>
                  <a:gd name="T1" fmla="*/ 24 h 36"/>
                  <a:gd name="T2" fmla="*/ 94 w 161"/>
                  <a:gd name="T3" fmla="*/ 36 h 36"/>
                  <a:gd name="T4" fmla="*/ 161 w 161"/>
                  <a:gd name="T5" fmla="*/ 12 h 36"/>
                  <a:gd name="T6" fmla="*/ 70 w 161"/>
                  <a:gd name="T7" fmla="*/ 0 h 36"/>
                  <a:gd name="T8" fmla="*/ 0 w 161"/>
                  <a:gd name="T9" fmla="*/ 2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36">
                    <a:moveTo>
                      <a:pt x="0" y="24"/>
                    </a:moveTo>
                    <a:lnTo>
                      <a:pt x="94" y="36"/>
                    </a:lnTo>
                    <a:lnTo>
                      <a:pt x="161" y="12"/>
                    </a:lnTo>
                    <a:lnTo>
                      <a:pt x="70" y="0"/>
                    </a:lnTo>
                    <a:lnTo>
                      <a:pt x="0" y="24"/>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18" name="Freeform 227"/>
              <p:cNvSpPr>
                <a:spLocks/>
              </p:cNvSpPr>
              <p:nvPr/>
            </p:nvSpPr>
            <p:spPr bwMode="auto">
              <a:xfrm>
                <a:off x="4248" y="4829"/>
                <a:ext cx="67" cy="79"/>
              </a:xfrm>
              <a:custGeom>
                <a:avLst/>
                <a:gdLst>
                  <a:gd name="T0" fmla="*/ 0 w 67"/>
                  <a:gd name="T1" fmla="*/ 24 h 79"/>
                  <a:gd name="T2" fmla="*/ 67 w 67"/>
                  <a:gd name="T3" fmla="*/ 0 h 79"/>
                  <a:gd name="T4" fmla="*/ 67 w 67"/>
                  <a:gd name="T5" fmla="*/ 50 h 79"/>
                  <a:gd name="T6" fmla="*/ 0 w 67"/>
                  <a:gd name="T7" fmla="*/ 79 h 79"/>
                  <a:gd name="T8" fmla="*/ 0 w 67"/>
                  <a:gd name="T9" fmla="*/ 24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79">
                    <a:moveTo>
                      <a:pt x="0" y="24"/>
                    </a:moveTo>
                    <a:lnTo>
                      <a:pt x="67" y="0"/>
                    </a:lnTo>
                    <a:lnTo>
                      <a:pt x="67" y="50"/>
                    </a:lnTo>
                    <a:lnTo>
                      <a:pt x="0" y="79"/>
                    </a:lnTo>
                    <a:lnTo>
                      <a:pt x="0" y="24"/>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19" name="Freeform 228"/>
              <p:cNvSpPr>
                <a:spLocks/>
              </p:cNvSpPr>
              <p:nvPr/>
            </p:nvSpPr>
            <p:spPr bwMode="auto">
              <a:xfrm>
                <a:off x="4155" y="4841"/>
                <a:ext cx="93" cy="67"/>
              </a:xfrm>
              <a:custGeom>
                <a:avLst/>
                <a:gdLst>
                  <a:gd name="T0" fmla="*/ 93 w 93"/>
                  <a:gd name="T1" fmla="*/ 12 h 67"/>
                  <a:gd name="T2" fmla="*/ 93 w 93"/>
                  <a:gd name="T3" fmla="*/ 67 h 67"/>
                  <a:gd name="T4" fmla="*/ 0 w 93"/>
                  <a:gd name="T5" fmla="*/ 52 h 67"/>
                  <a:gd name="T6" fmla="*/ 0 w 93"/>
                  <a:gd name="T7" fmla="*/ 0 h 67"/>
                  <a:gd name="T8" fmla="*/ 93 w 93"/>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67">
                    <a:moveTo>
                      <a:pt x="93" y="12"/>
                    </a:moveTo>
                    <a:lnTo>
                      <a:pt x="93" y="67"/>
                    </a:lnTo>
                    <a:lnTo>
                      <a:pt x="0" y="52"/>
                    </a:lnTo>
                    <a:lnTo>
                      <a:pt x="0" y="0"/>
                    </a:lnTo>
                    <a:lnTo>
                      <a:pt x="93" y="12"/>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0" name="Freeform 229"/>
              <p:cNvSpPr>
                <a:spLocks/>
              </p:cNvSpPr>
              <p:nvPr/>
            </p:nvSpPr>
            <p:spPr bwMode="auto">
              <a:xfrm>
                <a:off x="4167" y="4852"/>
                <a:ext cx="54" cy="16"/>
              </a:xfrm>
              <a:custGeom>
                <a:avLst/>
                <a:gdLst>
                  <a:gd name="T0" fmla="*/ 0 w 54"/>
                  <a:gd name="T1" fmla="*/ 0 h 16"/>
                  <a:gd name="T2" fmla="*/ 54 w 54"/>
                  <a:gd name="T3" fmla="*/ 6 h 16"/>
                  <a:gd name="T4" fmla="*/ 54 w 54"/>
                  <a:gd name="T5" fmla="*/ 16 h 16"/>
                  <a:gd name="T6" fmla="*/ 0 w 54"/>
                  <a:gd name="T7" fmla="*/ 10 h 16"/>
                  <a:gd name="T8" fmla="*/ 0 w 54"/>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6">
                    <a:moveTo>
                      <a:pt x="0" y="0"/>
                    </a:moveTo>
                    <a:lnTo>
                      <a:pt x="54" y="6"/>
                    </a:lnTo>
                    <a:lnTo>
                      <a:pt x="54" y="16"/>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1" name="Freeform 230"/>
              <p:cNvSpPr>
                <a:spLocks/>
              </p:cNvSpPr>
              <p:nvPr/>
            </p:nvSpPr>
            <p:spPr bwMode="auto">
              <a:xfrm>
                <a:off x="4274" y="5029"/>
                <a:ext cx="258" cy="140"/>
              </a:xfrm>
              <a:custGeom>
                <a:avLst/>
                <a:gdLst>
                  <a:gd name="T0" fmla="*/ 0 w 258"/>
                  <a:gd name="T1" fmla="*/ 103 h 140"/>
                  <a:gd name="T2" fmla="*/ 125 w 258"/>
                  <a:gd name="T3" fmla="*/ 140 h 140"/>
                  <a:gd name="T4" fmla="*/ 258 w 258"/>
                  <a:gd name="T5" fmla="*/ 26 h 140"/>
                  <a:gd name="T6" fmla="*/ 150 w 258"/>
                  <a:gd name="T7" fmla="*/ 0 h 140"/>
                  <a:gd name="T8" fmla="*/ 0 w 258"/>
                  <a:gd name="T9" fmla="*/ 103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40">
                    <a:moveTo>
                      <a:pt x="0" y="103"/>
                    </a:moveTo>
                    <a:lnTo>
                      <a:pt x="125" y="140"/>
                    </a:lnTo>
                    <a:lnTo>
                      <a:pt x="258" y="26"/>
                    </a:lnTo>
                    <a:lnTo>
                      <a:pt x="150" y="0"/>
                    </a:lnTo>
                    <a:lnTo>
                      <a:pt x="0" y="103"/>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2" name="Freeform 231"/>
              <p:cNvSpPr>
                <a:spLocks/>
              </p:cNvSpPr>
              <p:nvPr/>
            </p:nvSpPr>
            <p:spPr bwMode="auto">
              <a:xfrm>
                <a:off x="4274" y="5132"/>
                <a:ext cx="125" cy="404"/>
              </a:xfrm>
              <a:custGeom>
                <a:avLst/>
                <a:gdLst>
                  <a:gd name="T0" fmla="*/ 0 w 125"/>
                  <a:gd name="T1" fmla="*/ 0 h 404"/>
                  <a:gd name="T2" fmla="*/ 125 w 125"/>
                  <a:gd name="T3" fmla="*/ 36 h 404"/>
                  <a:gd name="T4" fmla="*/ 125 w 125"/>
                  <a:gd name="T5" fmla="*/ 404 h 404"/>
                  <a:gd name="T6" fmla="*/ 0 w 125"/>
                  <a:gd name="T7" fmla="*/ 343 h 404"/>
                  <a:gd name="T8" fmla="*/ 0 w 125"/>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404">
                    <a:moveTo>
                      <a:pt x="0" y="0"/>
                    </a:moveTo>
                    <a:lnTo>
                      <a:pt x="125" y="36"/>
                    </a:lnTo>
                    <a:lnTo>
                      <a:pt x="125" y="404"/>
                    </a:lnTo>
                    <a:lnTo>
                      <a:pt x="0" y="343"/>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3" name="Freeform 232"/>
              <p:cNvSpPr>
                <a:spLocks/>
              </p:cNvSpPr>
              <p:nvPr/>
            </p:nvSpPr>
            <p:spPr bwMode="auto">
              <a:xfrm>
                <a:off x="4398" y="5055"/>
                <a:ext cx="133" cy="481"/>
              </a:xfrm>
              <a:custGeom>
                <a:avLst/>
                <a:gdLst>
                  <a:gd name="T0" fmla="*/ 0 w 133"/>
                  <a:gd name="T1" fmla="*/ 114 h 481"/>
                  <a:gd name="T2" fmla="*/ 0 w 133"/>
                  <a:gd name="T3" fmla="*/ 481 h 481"/>
                  <a:gd name="T4" fmla="*/ 133 w 133"/>
                  <a:gd name="T5" fmla="*/ 306 h 481"/>
                  <a:gd name="T6" fmla="*/ 133 w 133"/>
                  <a:gd name="T7" fmla="*/ 0 h 481"/>
                  <a:gd name="T8" fmla="*/ 0 w 133"/>
                  <a:gd name="T9" fmla="*/ 114 h 4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481">
                    <a:moveTo>
                      <a:pt x="0" y="114"/>
                    </a:moveTo>
                    <a:lnTo>
                      <a:pt x="0" y="481"/>
                    </a:lnTo>
                    <a:lnTo>
                      <a:pt x="133" y="306"/>
                    </a:lnTo>
                    <a:lnTo>
                      <a:pt x="133" y="0"/>
                    </a:lnTo>
                    <a:lnTo>
                      <a:pt x="0" y="114"/>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4" name="Freeform 233"/>
              <p:cNvSpPr>
                <a:spLocks/>
              </p:cNvSpPr>
              <p:nvPr/>
            </p:nvSpPr>
            <p:spPr bwMode="auto">
              <a:xfrm>
                <a:off x="4306" y="5021"/>
                <a:ext cx="196" cy="105"/>
              </a:xfrm>
              <a:custGeom>
                <a:avLst/>
                <a:gdLst>
                  <a:gd name="T0" fmla="*/ 0 w 196"/>
                  <a:gd name="T1" fmla="*/ 79 h 105"/>
                  <a:gd name="T2" fmla="*/ 90 w 196"/>
                  <a:gd name="T3" fmla="*/ 105 h 105"/>
                  <a:gd name="T4" fmla="*/ 196 w 196"/>
                  <a:gd name="T5" fmla="*/ 17 h 105"/>
                  <a:gd name="T6" fmla="*/ 117 w 196"/>
                  <a:gd name="T7" fmla="*/ 0 h 105"/>
                  <a:gd name="T8" fmla="*/ 0 w 196"/>
                  <a:gd name="T9" fmla="*/ 79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05">
                    <a:moveTo>
                      <a:pt x="0" y="79"/>
                    </a:moveTo>
                    <a:lnTo>
                      <a:pt x="90" y="105"/>
                    </a:lnTo>
                    <a:lnTo>
                      <a:pt x="196" y="17"/>
                    </a:lnTo>
                    <a:lnTo>
                      <a:pt x="117" y="0"/>
                    </a:lnTo>
                    <a:lnTo>
                      <a:pt x="0" y="79"/>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5" name="Freeform 234"/>
              <p:cNvSpPr>
                <a:spLocks/>
              </p:cNvSpPr>
              <p:nvPr/>
            </p:nvSpPr>
            <p:spPr bwMode="auto">
              <a:xfrm>
                <a:off x="4395" y="5039"/>
                <a:ext cx="107" cy="110"/>
              </a:xfrm>
              <a:custGeom>
                <a:avLst/>
                <a:gdLst>
                  <a:gd name="T0" fmla="*/ 0 w 107"/>
                  <a:gd name="T1" fmla="*/ 87 h 110"/>
                  <a:gd name="T2" fmla="*/ 107 w 107"/>
                  <a:gd name="T3" fmla="*/ 0 h 110"/>
                  <a:gd name="T4" fmla="*/ 107 w 107"/>
                  <a:gd name="T5" fmla="*/ 20 h 110"/>
                  <a:gd name="T6" fmla="*/ 0 w 107"/>
                  <a:gd name="T7" fmla="*/ 110 h 110"/>
                  <a:gd name="T8" fmla="*/ 0 w 107"/>
                  <a:gd name="T9" fmla="*/ 87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110">
                    <a:moveTo>
                      <a:pt x="0" y="87"/>
                    </a:moveTo>
                    <a:lnTo>
                      <a:pt x="107" y="0"/>
                    </a:lnTo>
                    <a:lnTo>
                      <a:pt x="107" y="20"/>
                    </a:lnTo>
                    <a:lnTo>
                      <a:pt x="0" y="110"/>
                    </a:lnTo>
                    <a:lnTo>
                      <a:pt x="0" y="87"/>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6" name="Freeform 235"/>
              <p:cNvSpPr>
                <a:spLocks/>
              </p:cNvSpPr>
              <p:nvPr/>
            </p:nvSpPr>
            <p:spPr bwMode="auto">
              <a:xfrm>
                <a:off x="4306" y="5100"/>
                <a:ext cx="89" cy="48"/>
              </a:xfrm>
              <a:custGeom>
                <a:avLst/>
                <a:gdLst>
                  <a:gd name="T0" fmla="*/ 89 w 89"/>
                  <a:gd name="T1" fmla="*/ 25 h 48"/>
                  <a:gd name="T2" fmla="*/ 89 w 89"/>
                  <a:gd name="T3" fmla="*/ 48 h 48"/>
                  <a:gd name="T4" fmla="*/ 0 w 89"/>
                  <a:gd name="T5" fmla="*/ 21 h 48"/>
                  <a:gd name="T6" fmla="*/ 0 w 89"/>
                  <a:gd name="T7" fmla="*/ 0 h 48"/>
                  <a:gd name="T8" fmla="*/ 89 w 89"/>
                  <a:gd name="T9" fmla="*/ 25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48">
                    <a:moveTo>
                      <a:pt x="89" y="25"/>
                    </a:moveTo>
                    <a:lnTo>
                      <a:pt x="89" y="48"/>
                    </a:lnTo>
                    <a:lnTo>
                      <a:pt x="0" y="21"/>
                    </a:lnTo>
                    <a:lnTo>
                      <a:pt x="0" y="0"/>
                    </a:lnTo>
                    <a:lnTo>
                      <a:pt x="89" y="25"/>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7" name="Freeform 236"/>
              <p:cNvSpPr>
                <a:spLocks/>
              </p:cNvSpPr>
              <p:nvPr/>
            </p:nvSpPr>
            <p:spPr bwMode="auto">
              <a:xfrm>
                <a:off x="4280" y="5145"/>
                <a:ext cx="111" cy="374"/>
              </a:xfrm>
              <a:custGeom>
                <a:avLst/>
                <a:gdLst>
                  <a:gd name="T0" fmla="*/ 0 w 111"/>
                  <a:gd name="T1" fmla="*/ 0 h 374"/>
                  <a:gd name="T2" fmla="*/ 111 w 111"/>
                  <a:gd name="T3" fmla="*/ 33 h 374"/>
                  <a:gd name="T4" fmla="*/ 111 w 111"/>
                  <a:gd name="T5" fmla="*/ 374 h 374"/>
                  <a:gd name="T6" fmla="*/ 0 w 111"/>
                  <a:gd name="T7" fmla="*/ 319 h 374"/>
                  <a:gd name="T8" fmla="*/ 0 w 111"/>
                  <a:gd name="T9" fmla="*/ 0 h 3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374">
                    <a:moveTo>
                      <a:pt x="0" y="0"/>
                    </a:moveTo>
                    <a:lnTo>
                      <a:pt x="111" y="33"/>
                    </a:lnTo>
                    <a:lnTo>
                      <a:pt x="111" y="374"/>
                    </a:lnTo>
                    <a:lnTo>
                      <a:pt x="0" y="3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8" name="Freeform 237"/>
              <p:cNvSpPr>
                <a:spLocks/>
              </p:cNvSpPr>
              <p:nvPr/>
            </p:nvSpPr>
            <p:spPr bwMode="auto">
              <a:xfrm>
                <a:off x="4296" y="5149"/>
                <a:ext cx="12" cy="331"/>
              </a:xfrm>
              <a:custGeom>
                <a:avLst/>
                <a:gdLst>
                  <a:gd name="T0" fmla="*/ 1 w 12"/>
                  <a:gd name="T1" fmla="*/ 0 h 331"/>
                  <a:gd name="T2" fmla="*/ 0 w 12"/>
                  <a:gd name="T3" fmla="*/ 326 h 331"/>
                  <a:gd name="T4" fmla="*/ 12 w 12"/>
                  <a:gd name="T5" fmla="*/ 331 h 331"/>
                  <a:gd name="T6" fmla="*/ 12 w 12"/>
                  <a:gd name="T7" fmla="*/ 3 h 331"/>
                  <a:gd name="T8" fmla="*/ 1 w 12"/>
                  <a:gd name="T9" fmla="*/ 0 h 3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31">
                    <a:moveTo>
                      <a:pt x="1" y="0"/>
                    </a:moveTo>
                    <a:lnTo>
                      <a:pt x="0" y="326"/>
                    </a:lnTo>
                    <a:lnTo>
                      <a:pt x="12" y="331"/>
                    </a:lnTo>
                    <a:lnTo>
                      <a:pt x="12" y="3"/>
                    </a:lnTo>
                    <a:lnTo>
                      <a:pt x="1"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29" name="Freeform 238"/>
              <p:cNvSpPr>
                <a:spLocks/>
              </p:cNvSpPr>
              <p:nvPr/>
            </p:nvSpPr>
            <p:spPr bwMode="auto">
              <a:xfrm>
                <a:off x="4327" y="5156"/>
                <a:ext cx="12" cy="338"/>
              </a:xfrm>
              <a:custGeom>
                <a:avLst/>
                <a:gdLst>
                  <a:gd name="T0" fmla="*/ 0 w 12"/>
                  <a:gd name="T1" fmla="*/ 0 h 338"/>
                  <a:gd name="T2" fmla="*/ 0 w 12"/>
                  <a:gd name="T3" fmla="*/ 332 h 338"/>
                  <a:gd name="T4" fmla="*/ 11 w 12"/>
                  <a:gd name="T5" fmla="*/ 338 h 338"/>
                  <a:gd name="T6" fmla="*/ 12 w 12"/>
                  <a:gd name="T7" fmla="*/ 5 h 338"/>
                  <a:gd name="T8" fmla="*/ 0 w 12"/>
                  <a:gd name="T9" fmla="*/ 0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38">
                    <a:moveTo>
                      <a:pt x="0" y="0"/>
                    </a:moveTo>
                    <a:lnTo>
                      <a:pt x="0" y="332"/>
                    </a:lnTo>
                    <a:lnTo>
                      <a:pt x="11" y="338"/>
                    </a:lnTo>
                    <a:lnTo>
                      <a:pt x="12" y="5"/>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0" name="Freeform 239"/>
              <p:cNvSpPr>
                <a:spLocks/>
              </p:cNvSpPr>
              <p:nvPr/>
            </p:nvSpPr>
            <p:spPr bwMode="auto">
              <a:xfrm>
                <a:off x="4359" y="5168"/>
                <a:ext cx="13" cy="341"/>
              </a:xfrm>
              <a:custGeom>
                <a:avLst/>
                <a:gdLst>
                  <a:gd name="T0" fmla="*/ 1 w 13"/>
                  <a:gd name="T1" fmla="*/ 0 h 341"/>
                  <a:gd name="T2" fmla="*/ 0 w 13"/>
                  <a:gd name="T3" fmla="*/ 333 h 341"/>
                  <a:gd name="T4" fmla="*/ 13 w 13"/>
                  <a:gd name="T5" fmla="*/ 341 h 341"/>
                  <a:gd name="T6" fmla="*/ 12 w 13"/>
                  <a:gd name="T7" fmla="*/ 3 h 341"/>
                  <a:gd name="T8" fmla="*/ 1 w 13"/>
                  <a:gd name="T9" fmla="*/ 0 h 3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341">
                    <a:moveTo>
                      <a:pt x="1" y="0"/>
                    </a:moveTo>
                    <a:lnTo>
                      <a:pt x="0" y="333"/>
                    </a:lnTo>
                    <a:lnTo>
                      <a:pt x="13" y="341"/>
                    </a:lnTo>
                    <a:lnTo>
                      <a:pt x="12" y="3"/>
                    </a:lnTo>
                    <a:lnTo>
                      <a:pt x="1"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1" name="Freeform 240"/>
              <p:cNvSpPr>
                <a:spLocks/>
              </p:cNvSpPr>
              <p:nvPr/>
            </p:nvSpPr>
            <p:spPr bwMode="auto">
              <a:xfrm>
                <a:off x="4480" y="5555"/>
                <a:ext cx="119" cy="91"/>
              </a:xfrm>
              <a:custGeom>
                <a:avLst/>
                <a:gdLst>
                  <a:gd name="T0" fmla="*/ 0 w 119"/>
                  <a:gd name="T1" fmla="*/ 0 h 91"/>
                  <a:gd name="T2" fmla="*/ 0 w 119"/>
                  <a:gd name="T3" fmla="*/ 27 h 91"/>
                  <a:gd name="T4" fmla="*/ 119 w 119"/>
                  <a:gd name="T5" fmla="*/ 91 h 91"/>
                  <a:gd name="T6" fmla="*/ 119 w 119"/>
                  <a:gd name="T7" fmla="*/ 62 h 91"/>
                  <a:gd name="T8" fmla="*/ 0 w 119"/>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91">
                    <a:moveTo>
                      <a:pt x="0" y="0"/>
                    </a:moveTo>
                    <a:lnTo>
                      <a:pt x="0" y="27"/>
                    </a:lnTo>
                    <a:lnTo>
                      <a:pt x="119" y="91"/>
                    </a:lnTo>
                    <a:lnTo>
                      <a:pt x="119" y="62"/>
                    </a:lnTo>
                    <a:lnTo>
                      <a:pt x="0" y="0"/>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2" name="Freeform 241"/>
              <p:cNvSpPr>
                <a:spLocks/>
              </p:cNvSpPr>
              <p:nvPr/>
            </p:nvSpPr>
            <p:spPr bwMode="auto">
              <a:xfrm>
                <a:off x="4599" y="5499"/>
                <a:ext cx="67" cy="147"/>
              </a:xfrm>
              <a:custGeom>
                <a:avLst/>
                <a:gdLst>
                  <a:gd name="T0" fmla="*/ 0 w 67"/>
                  <a:gd name="T1" fmla="*/ 118 h 147"/>
                  <a:gd name="T2" fmla="*/ 0 w 67"/>
                  <a:gd name="T3" fmla="*/ 147 h 147"/>
                  <a:gd name="T4" fmla="*/ 67 w 67"/>
                  <a:gd name="T5" fmla="*/ 23 h 147"/>
                  <a:gd name="T6" fmla="*/ 67 w 67"/>
                  <a:gd name="T7" fmla="*/ 0 h 147"/>
                  <a:gd name="T8" fmla="*/ 0 w 67"/>
                  <a:gd name="T9" fmla="*/ 118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47">
                    <a:moveTo>
                      <a:pt x="0" y="118"/>
                    </a:moveTo>
                    <a:lnTo>
                      <a:pt x="0" y="147"/>
                    </a:lnTo>
                    <a:lnTo>
                      <a:pt x="67" y="23"/>
                    </a:lnTo>
                    <a:lnTo>
                      <a:pt x="67" y="0"/>
                    </a:lnTo>
                    <a:lnTo>
                      <a:pt x="0" y="118"/>
                    </a:lnTo>
                    <a:close/>
                  </a:path>
                </a:pathLst>
              </a:custGeom>
              <a:solidFill>
                <a:srgbClr val="001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3" name="Freeform 242"/>
              <p:cNvSpPr>
                <a:spLocks/>
              </p:cNvSpPr>
              <p:nvPr/>
            </p:nvSpPr>
            <p:spPr bwMode="auto">
              <a:xfrm>
                <a:off x="4453" y="5400"/>
                <a:ext cx="240" cy="227"/>
              </a:xfrm>
              <a:custGeom>
                <a:avLst/>
                <a:gdLst>
                  <a:gd name="T0" fmla="*/ 0 w 240"/>
                  <a:gd name="T1" fmla="*/ 143 h 227"/>
                  <a:gd name="T2" fmla="*/ 159 w 240"/>
                  <a:gd name="T3" fmla="*/ 227 h 227"/>
                  <a:gd name="T4" fmla="*/ 240 w 240"/>
                  <a:gd name="T5" fmla="*/ 77 h 227"/>
                  <a:gd name="T6" fmla="*/ 87 w 240"/>
                  <a:gd name="T7" fmla="*/ 0 h 227"/>
                  <a:gd name="T8" fmla="*/ 0 w 240"/>
                  <a:gd name="T9" fmla="*/ 143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27">
                    <a:moveTo>
                      <a:pt x="0" y="143"/>
                    </a:moveTo>
                    <a:lnTo>
                      <a:pt x="159" y="227"/>
                    </a:lnTo>
                    <a:lnTo>
                      <a:pt x="240" y="77"/>
                    </a:lnTo>
                    <a:lnTo>
                      <a:pt x="87" y="0"/>
                    </a:lnTo>
                    <a:lnTo>
                      <a:pt x="0" y="143"/>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4" name="Freeform 243"/>
              <p:cNvSpPr>
                <a:spLocks/>
              </p:cNvSpPr>
              <p:nvPr/>
            </p:nvSpPr>
            <p:spPr bwMode="auto">
              <a:xfrm>
                <a:off x="4474" y="5259"/>
                <a:ext cx="189" cy="129"/>
              </a:xfrm>
              <a:custGeom>
                <a:avLst/>
                <a:gdLst>
                  <a:gd name="T0" fmla="*/ 125 w 189"/>
                  <a:gd name="T1" fmla="*/ 129 h 129"/>
                  <a:gd name="T2" fmla="*/ 189 w 189"/>
                  <a:gd name="T3" fmla="*/ 45 h 129"/>
                  <a:gd name="T4" fmla="*/ 71 w 189"/>
                  <a:gd name="T5" fmla="*/ 0 h 129"/>
                  <a:gd name="T6" fmla="*/ 0 w 189"/>
                  <a:gd name="T7" fmla="*/ 82 h 129"/>
                  <a:gd name="T8" fmla="*/ 125 w 189"/>
                  <a:gd name="T9" fmla="*/ 129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129">
                    <a:moveTo>
                      <a:pt x="125" y="129"/>
                    </a:moveTo>
                    <a:lnTo>
                      <a:pt x="189" y="45"/>
                    </a:lnTo>
                    <a:lnTo>
                      <a:pt x="71" y="0"/>
                    </a:lnTo>
                    <a:lnTo>
                      <a:pt x="0" y="82"/>
                    </a:lnTo>
                    <a:lnTo>
                      <a:pt x="125" y="129"/>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5" name="Freeform 244"/>
              <p:cNvSpPr>
                <a:spLocks/>
              </p:cNvSpPr>
              <p:nvPr/>
            </p:nvSpPr>
            <p:spPr bwMode="auto">
              <a:xfrm>
                <a:off x="4569" y="5047"/>
                <a:ext cx="66" cy="152"/>
              </a:xfrm>
              <a:custGeom>
                <a:avLst/>
                <a:gdLst>
                  <a:gd name="T0" fmla="*/ 0 w 66"/>
                  <a:gd name="T1" fmla="*/ 0 h 152"/>
                  <a:gd name="T2" fmla="*/ 16 w 66"/>
                  <a:gd name="T3" fmla="*/ 152 h 152"/>
                  <a:gd name="T4" fmla="*/ 66 w 66"/>
                  <a:gd name="T5" fmla="*/ 102 h 152"/>
                  <a:gd name="T6" fmla="*/ 0 w 66"/>
                  <a:gd name="T7" fmla="*/ 0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152">
                    <a:moveTo>
                      <a:pt x="0" y="0"/>
                    </a:moveTo>
                    <a:lnTo>
                      <a:pt x="16" y="152"/>
                    </a:lnTo>
                    <a:lnTo>
                      <a:pt x="66" y="102"/>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6" name="Freeform 245"/>
              <p:cNvSpPr>
                <a:spLocks/>
              </p:cNvSpPr>
              <p:nvPr/>
            </p:nvSpPr>
            <p:spPr bwMode="auto">
              <a:xfrm>
                <a:off x="4512" y="5046"/>
                <a:ext cx="73" cy="153"/>
              </a:xfrm>
              <a:custGeom>
                <a:avLst/>
                <a:gdLst>
                  <a:gd name="T0" fmla="*/ 57 w 73"/>
                  <a:gd name="T1" fmla="*/ 0 h 153"/>
                  <a:gd name="T2" fmla="*/ 73 w 73"/>
                  <a:gd name="T3" fmla="*/ 153 h 153"/>
                  <a:gd name="T4" fmla="*/ 0 w 73"/>
                  <a:gd name="T5" fmla="*/ 137 h 153"/>
                  <a:gd name="T6" fmla="*/ 57 w 73"/>
                  <a:gd name="T7" fmla="*/ 0 h 1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153">
                    <a:moveTo>
                      <a:pt x="57" y="0"/>
                    </a:moveTo>
                    <a:lnTo>
                      <a:pt x="73" y="153"/>
                    </a:lnTo>
                    <a:lnTo>
                      <a:pt x="0" y="137"/>
                    </a:lnTo>
                    <a:lnTo>
                      <a:pt x="57" y="0"/>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7" name="Freeform 246"/>
              <p:cNvSpPr>
                <a:spLocks/>
              </p:cNvSpPr>
              <p:nvPr/>
            </p:nvSpPr>
            <p:spPr bwMode="auto">
              <a:xfrm>
                <a:off x="4512" y="5183"/>
                <a:ext cx="73" cy="184"/>
              </a:xfrm>
              <a:custGeom>
                <a:avLst/>
                <a:gdLst>
                  <a:gd name="T0" fmla="*/ 0 w 73"/>
                  <a:gd name="T1" fmla="*/ 0 h 184"/>
                  <a:gd name="T2" fmla="*/ 73 w 73"/>
                  <a:gd name="T3" fmla="*/ 15 h 184"/>
                  <a:gd name="T4" fmla="*/ 73 w 73"/>
                  <a:gd name="T5" fmla="*/ 184 h 184"/>
                  <a:gd name="T6" fmla="*/ 0 w 73"/>
                  <a:gd name="T7" fmla="*/ 156 h 184"/>
                  <a:gd name="T8" fmla="*/ 0 w 73"/>
                  <a:gd name="T9" fmla="*/ 0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84">
                    <a:moveTo>
                      <a:pt x="0" y="0"/>
                    </a:moveTo>
                    <a:lnTo>
                      <a:pt x="73" y="15"/>
                    </a:lnTo>
                    <a:lnTo>
                      <a:pt x="73" y="184"/>
                    </a:lnTo>
                    <a:lnTo>
                      <a:pt x="0" y="156"/>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8" name="Freeform 247"/>
              <p:cNvSpPr>
                <a:spLocks/>
              </p:cNvSpPr>
              <p:nvPr/>
            </p:nvSpPr>
            <p:spPr bwMode="auto">
              <a:xfrm>
                <a:off x="4585" y="5148"/>
                <a:ext cx="49" cy="219"/>
              </a:xfrm>
              <a:custGeom>
                <a:avLst/>
                <a:gdLst>
                  <a:gd name="T0" fmla="*/ 0 w 49"/>
                  <a:gd name="T1" fmla="*/ 50 h 219"/>
                  <a:gd name="T2" fmla="*/ 49 w 49"/>
                  <a:gd name="T3" fmla="*/ 0 h 219"/>
                  <a:gd name="T4" fmla="*/ 49 w 49"/>
                  <a:gd name="T5" fmla="*/ 157 h 219"/>
                  <a:gd name="T6" fmla="*/ 0 w 49"/>
                  <a:gd name="T7" fmla="*/ 219 h 219"/>
                  <a:gd name="T8" fmla="*/ 0 w 49"/>
                  <a:gd name="T9" fmla="*/ 50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19">
                    <a:moveTo>
                      <a:pt x="0" y="50"/>
                    </a:moveTo>
                    <a:lnTo>
                      <a:pt x="49" y="0"/>
                    </a:lnTo>
                    <a:lnTo>
                      <a:pt x="49" y="157"/>
                    </a:lnTo>
                    <a:lnTo>
                      <a:pt x="0" y="219"/>
                    </a:lnTo>
                    <a:lnTo>
                      <a:pt x="0" y="50"/>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39" name="Freeform 248"/>
              <p:cNvSpPr>
                <a:spLocks/>
              </p:cNvSpPr>
              <p:nvPr/>
            </p:nvSpPr>
            <p:spPr bwMode="auto">
              <a:xfrm>
                <a:off x="4474" y="5341"/>
                <a:ext cx="124" cy="247"/>
              </a:xfrm>
              <a:custGeom>
                <a:avLst/>
                <a:gdLst>
                  <a:gd name="T0" fmla="*/ 0 w 124"/>
                  <a:gd name="T1" fmla="*/ 0 h 247"/>
                  <a:gd name="T2" fmla="*/ 124 w 124"/>
                  <a:gd name="T3" fmla="*/ 47 h 247"/>
                  <a:gd name="T4" fmla="*/ 124 w 124"/>
                  <a:gd name="T5" fmla="*/ 247 h 247"/>
                  <a:gd name="T6" fmla="*/ 0 w 124"/>
                  <a:gd name="T7" fmla="*/ 186 h 247"/>
                  <a:gd name="T8" fmla="*/ 0 w 124"/>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247">
                    <a:moveTo>
                      <a:pt x="0" y="0"/>
                    </a:moveTo>
                    <a:lnTo>
                      <a:pt x="124" y="47"/>
                    </a:lnTo>
                    <a:lnTo>
                      <a:pt x="124" y="247"/>
                    </a:lnTo>
                    <a:lnTo>
                      <a:pt x="0" y="186"/>
                    </a:lnTo>
                    <a:lnTo>
                      <a:pt x="0" y="0"/>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40" name="Freeform 249"/>
              <p:cNvSpPr>
                <a:spLocks/>
              </p:cNvSpPr>
              <p:nvPr/>
            </p:nvSpPr>
            <p:spPr bwMode="auto">
              <a:xfrm>
                <a:off x="4598" y="5303"/>
                <a:ext cx="65" cy="285"/>
              </a:xfrm>
              <a:custGeom>
                <a:avLst/>
                <a:gdLst>
                  <a:gd name="T0" fmla="*/ 0 w 65"/>
                  <a:gd name="T1" fmla="*/ 85 h 285"/>
                  <a:gd name="T2" fmla="*/ 65 w 65"/>
                  <a:gd name="T3" fmla="*/ 0 h 285"/>
                  <a:gd name="T4" fmla="*/ 65 w 65"/>
                  <a:gd name="T5" fmla="*/ 171 h 285"/>
                  <a:gd name="T6" fmla="*/ 0 w 65"/>
                  <a:gd name="T7" fmla="*/ 285 h 285"/>
                  <a:gd name="T8" fmla="*/ 0 w 65"/>
                  <a:gd name="T9" fmla="*/ 85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85">
                    <a:moveTo>
                      <a:pt x="0" y="85"/>
                    </a:moveTo>
                    <a:lnTo>
                      <a:pt x="65" y="0"/>
                    </a:lnTo>
                    <a:lnTo>
                      <a:pt x="65" y="171"/>
                    </a:lnTo>
                    <a:lnTo>
                      <a:pt x="0" y="285"/>
                    </a:lnTo>
                    <a:lnTo>
                      <a:pt x="0" y="85"/>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41" name="Freeform 250"/>
              <p:cNvSpPr>
                <a:spLocks/>
              </p:cNvSpPr>
              <p:nvPr/>
            </p:nvSpPr>
            <p:spPr bwMode="auto">
              <a:xfrm>
                <a:off x="4541" y="5219"/>
                <a:ext cx="7" cy="28"/>
              </a:xfrm>
              <a:custGeom>
                <a:avLst/>
                <a:gdLst>
                  <a:gd name="T0" fmla="*/ 2 w 21"/>
                  <a:gd name="T1" fmla="*/ 12 h 68"/>
                  <a:gd name="T2" fmla="*/ 2 w 21"/>
                  <a:gd name="T3" fmla="*/ 10 h 68"/>
                  <a:gd name="T4" fmla="*/ 2 w 21"/>
                  <a:gd name="T5" fmla="*/ 0 h 68"/>
                  <a:gd name="T6" fmla="*/ 0 w 21"/>
                  <a:gd name="T7" fmla="*/ 10 h 68"/>
                  <a:gd name="T8" fmla="*/ 2 w 21"/>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68">
                    <a:moveTo>
                      <a:pt x="20" y="68"/>
                    </a:moveTo>
                    <a:cubicBezTo>
                      <a:pt x="20" y="66"/>
                      <a:pt x="21" y="63"/>
                      <a:pt x="21" y="60"/>
                    </a:cubicBezTo>
                    <a:cubicBezTo>
                      <a:pt x="21" y="39"/>
                      <a:pt x="19" y="18"/>
                      <a:pt x="17" y="0"/>
                    </a:cubicBezTo>
                    <a:lnTo>
                      <a:pt x="0" y="60"/>
                    </a:lnTo>
                    <a:lnTo>
                      <a:pt x="20"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42" name="Arc 251"/>
              <p:cNvSpPr>
                <a:spLocks/>
              </p:cNvSpPr>
              <p:nvPr/>
            </p:nvSpPr>
            <p:spPr bwMode="auto">
              <a:xfrm>
                <a:off x="4541" y="5221"/>
                <a:ext cx="7" cy="26"/>
              </a:xfrm>
              <a:custGeom>
                <a:avLst/>
                <a:gdLst>
                  <a:gd name="T0" fmla="*/ 0 w 21600"/>
                  <a:gd name="T1" fmla="*/ 0 h 12904"/>
                  <a:gd name="T2" fmla="*/ 0 w 21600"/>
                  <a:gd name="T3" fmla="*/ 0 h 12904"/>
                  <a:gd name="T4" fmla="*/ 0 w 21600"/>
                  <a:gd name="T5" fmla="*/ 0 h 12904"/>
                  <a:gd name="T6" fmla="*/ 0 60000 65536"/>
                  <a:gd name="T7" fmla="*/ 0 60000 65536"/>
                  <a:gd name="T8" fmla="*/ 0 60000 65536"/>
                </a:gdLst>
                <a:ahLst/>
                <a:cxnLst>
                  <a:cxn ang="T6">
                    <a:pos x="T0" y="T1"/>
                  </a:cxn>
                  <a:cxn ang="T7">
                    <a:pos x="T2" y="T3"/>
                  </a:cxn>
                  <a:cxn ang="T8">
                    <a:pos x="T4" y="T5"/>
                  </a:cxn>
                </a:cxnLst>
                <a:rect l="0" t="0" r="r" b="b"/>
                <a:pathLst>
                  <a:path w="21600" h="12904" fill="none" extrusionOk="0">
                    <a:moveTo>
                      <a:pt x="18354" y="-1"/>
                    </a:moveTo>
                    <a:cubicBezTo>
                      <a:pt x="20475" y="3419"/>
                      <a:pt x="21600" y="7363"/>
                      <a:pt x="21600" y="11388"/>
                    </a:cubicBezTo>
                    <a:cubicBezTo>
                      <a:pt x="21600" y="11893"/>
                      <a:pt x="21582" y="12399"/>
                      <a:pt x="21546" y="12903"/>
                    </a:cubicBezTo>
                  </a:path>
                  <a:path w="21600" h="12904" stroke="0" extrusionOk="0">
                    <a:moveTo>
                      <a:pt x="18354" y="-1"/>
                    </a:moveTo>
                    <a:cubicBezTo>
                      <a:pt x="20475" y="3419"/>
                      <a:pt x="21600" y="7363"/>
                      <a:pt x="21600" y="11388"/>
                    </a:cubicBezTo>
                    <a:cubicBezTo>
                      <a:pt x="21600" y="11893"/>
                      <a:pt x="21582" y="12399"/>
                      <a:pt x="21546" y="12903"/>
                    </a:cubicBezTo>
                    <a:lnTo>
                      <a:pt x="0" y="11388"/>
                    </a:lnTo>
                    <a:lnTo>
                      <a:pt x="18354" y="-1"/>
                    </a:lnTo>
                    <a:close/>
                  </a:path>
                </a:pathLst>
              </a:custGeom>
              <a:noFill/>
              <a:ln w="19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143" name="Line 252"/>
              <p:cNvSpPr>
                <a:spLocks noChangeShapeType="1"/>
              </p:cNvSpPr>
              <p:nvPr/>
            </p:nvSpPr>
            <p:spPr bwMode="auto">
              <a:xfrm flipV="1">
                <a:off x="4552" y="5155"/>
                <a:ext cx="1" cy="146"/>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4" name="Line 253"/>
              <p:cNvSpPr>
                <a:spLocks noChangeShapeType="1"/>
              </p:cNvSpPr>
              <p:nvPr/>
            </p:nvSpPr>
            <p:spPr bwMode="auto">
              <a:xfrm>
                <a:off x="4551" y="5251"/>
                <a:ext cx="14" cy="4"/>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5" name="Freeform 254"/>
              <p:cNvSpPr>
                <a:spLocks/>
              </p:cNvSpPr>
              <p:nvPr/>
            </p:nvSpPr>
            <p:spPr bwMode="auto">
              <a:xfrm>
                <a:off x="4533" y="5199"/>
                <a:ext cx="1" cy="90"/>
              </a:xfrm>
              <a:custGeom>
                <a:avLst/>
                <a:gdLst>
                  <a:gd name="T0" fmla="*/ 0 w 1"/>
                  <a:gd name="T1" fmla="*/ 19 h 213"/>
                  <a:gd name="T2" fmla="*/ 0 w 1"/>
                  <a:gd name="T3" fmla="*/ 0 h 213"/>
                  <a:gd name="T4" fmla="*/ 0 w 1"/>
                  <a:gd name="T5" fmla="*/ 19 h 213"/>
                  <a:gd name="T6" fmla="*/ 0 w 1"/>
                  <a:gd name="T7" fmla="*/ 38 h 213"/>
                  <a:gd name="T8" fmla="*/ 0 w 1"/>
                  <a:gd name="T9" fmla="*/ 19 h 213"/>
                  <a:gd name="T10" fmla="*/ 0 w 1"/>
                  <a:gd name="T11" fmla="*/ 19 h 2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13">
                    <a:moveTo>
                      <a:pt x="0" y="106"/>
                    </a:moveTo>
                    <a:cubicBezTo>
                      <a:pt x="0" y="47"/>
                      <a:pt x="0" y="0"/>
                      <a:pt x="0" y="0"/>
                    </a:cubicBezTo>
                    <a:cubicBezTo>
                      <a:pt x="0" y="0"/>
                      <a:pt x="0" y="47"/>
                      <a:pt x="0" y="106"/>
                    </a:cubicBezTo>
                    <a:cubicBezTo>
                      <a:pt x="0" y="165"/>
                      <a:pt x="0" y="213"/>
                      <a:pt x="0" y="213"/>
                    </a:cubicBezTo>
                    <a:cubicBezTo>
                      <a:pt x="0" y="213"/>
                      <a:pt x="0" y="165"/>
                      <a:pt x="0" y="10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46" name="Arc 255"/>
              <p:cNvSpPr>
                <a:spLocks/>
              </p:cNvSpPr>
              <p:nvPr/>
            </p:nvSpPr>
            <p:spPr bwMode="auto">
              <a:xfrm>
                <a:off x="4533" y="5199"/>
                <a:ext cx="1" cy="90"/>
              </a:xfrm>
              <a:custGeom>
                <a:avLst/>
                <a:gdLst>
                  <a:gd name="T0" fmla="*/ 0 w 43199"/>
                  <a:gd name="T1" fmla="*/ 0 h 43200"/>
                  <a:gd name="T2" fmla="*/ 0 w 43199"/>
                  <a:gd name="T3" fmla="*/ 0 h 43200"/>
                  <a:gd name="T4" fmla="*/ 0 w 43199"/>
                  <a:gd name="T5" fmla="*/ 0 h 43200"/>
                  <a:gd name="T6" fmla="*/ 0 60000 65536"/>
                  <a:gd name="T7" fmla="*/ 0 60000 65536"/>
                  <a:gd name="T8" fmla="*/ 0 60000 65536"/>
                </a:gdLst>
                <a:ahLst/>
                <a:cxnLst>
                  <a:cxn ang="T6">
                    <a:pos x="T0" y="T1"/>
                  </a:cxn>
                  <a:cxn ang="T7">
                    <a:pos x="T2" y="T3"/>
                  </a:cxn>
                  <a:cxn ang="T8">
                    <a:pos x="T4" y="T5"/>
                  </a:cxn>
                </a:cxnLst>
                <a:rect l="0" t="0" r="r" b="b"/>
                <a:pathLst>
                  <a:path w="43199" h="43200" fill="none" extrusionOk="0">
                    <a:moveTo>
                      <a:pt x="43198" y="21839"/>
                    </a:moveTo>
                    <a:cubicBezTo>
                      <a:pt x="43067" y="33674"/>
                      <a:pt x="33435" y="43200"/>
                      <a:pt x="21600" y="43200"/>
                    </a:cubicBezTo>
                    <a:cubicBezTo>
                      <a:pt x="9670" y="43200"/>
                      <a:pt x="0" y="33529"/>
                      <a:pt x="0" y="21600"/>
                    </a:cubicBezTo>
                    <a:cubicBezTo>
                      <a:pt x="0" y="9670"/>
                      <a:pt x="9670" y="0"/>
                      <a:pt x="21600" y="0"/>
                    </a:cubicBezTo>
                    <a:cubicBezTo>
                      <a:pt x="33164" y="0"/>
                      <a:pt x="42677" y="9108"/>
                      <a:pt x="43179" y="20663"/>
                    </a:cubicBezTo>
                  </a:path>
                  <a:path w="43199" h="43200" stroke="0" extrusionOk="0">
                    <a:moveTo>
                      <a:pt x="43198" y="21839"/>
                    </a:moveTo>
                    <a:cubicBezTo>
                      <a:pt x="43067" y="33674"/>
                      <a:pt x="33435" y="43200"/>
                      <a:pt x="21600" y="43200"/>
                    </a:cubicBezTo>
                    <a:cubicBezTo>
                      <a:pt x="9670" y="43200"/>
                      <a:pt x="0" y="33529"/>
                      <a:pt x="0" y="21600"/>
                    </a:cubicBezTo>
                    <a:cubicBezTo>
                      <a:pt x="0" y="9670"/>
                      <a:pt x="9670" y="0"/>
                      <a:pt x="21600" y="0"/>
                    </a:cubicBezTo>
                    <a:cubicBezTo>
                      <a:pt x="33164" y="0"/>
                      <a:pt x="42677" y="9108"/>
                      <a:pt x="43179" y="20663"/>
                    </a:cubicBezTo>
                    <a:lnTo>
                      <a:pt x="21600" y="21600"/>
                    </a:lnTo>
                    <a:lnTo>
                      <a:pt x="43198" y="21839"/>
                    </a:lnTo>
                    <a:close/>
                  </a:path>
                </a:pathLst>
              </a:custGeom>
              <a:noFill/>
              <a:ln w="190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147" name="Line 256"/>
              <p:cNvSpPr>
                <a:spLocks noChangeShapeType="1"/>
              </p:cNvSpPr>
              <p:nvPr/>
            </p:nvSpPr>
            <p:spPr bwMode="auto">
              <a:xfrm flipH="1" flipV="1">
                <a:off x="4534" y="5247"/>
                <a:ext cx="13" cy="5"/>
              </a:xfrm>
              <a:prstGeom prst="line">
                <a:avLst/>
              </a:prstGeom>
              <a:noFill/>
              <a:ln w="25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8" name="Line 257"/>
              <p:cNvSpPr>
                <a:spLocks noChangeShapeType="1"/>
              </p:cNvSpPr>
              <p:nvPr/>
            </p:nvSpPr>
            <p:spPr bwMode="auto">
              <a:xfrm flipV="1">
                <a:off x="4546" y="5153"/>
                <a:ext cx="1" cy="147"/>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9" name="Freeform 258"/>
              <p:cNvSpPr>
                <a:spLocks/>
              </p:cNvSpPr>
              <p:nvPr/>
            </p:nvSpPr>
            <p:spPr bwMode="auto">
              <a:xfrm>
                <a:off x="4536" y="5252"/>
                <a:ext cx="8" cy="43"/>
              </a:xfrm>
              <a:custGeom>
                <a:avLst/>
                <a:gdLst>
                  <a:gd name="T0" fmla="*/ 0 w 8"/>
                  <a:gd name="T1" fmla="*/ 0 h 43"/>
                  <a:gd name="T2" fmla="*/ 0 w 8"/>
                  <a:gd name="T3" fmla="*/ 40 h 43"/>
                  <a:gd name="T4" fmla="*/ 8 w 8"/>
                  <a:gd name="T5" fmla="*/ 43 h 43"/>
                  <a:gd name="T6" fmla="*/ 8 w 8"/>
                  <a:gd name="T7" fmla="*/ 4 h 43"/>
                  <a:gd name="T8" fmla="*/ 0 w 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43">
                    <a:moveTo>
                      <a:pt x="0" y="0"/>
                    </a:moveTo>
                    <a:lnTo>
                      <a:pt x="0" y="40"/>
                    </a:lnTo>
                    <a:lnTo>
                      <a:pt x="8" y="43"/>
                    </a:lnTo>
                    <a:lnTo>
                      <a:pt x="8" y="4"/>
                    </a:lnTo>
                    <a:lnTo>
                      <a:pt x="0" y="0"/>
                    </a:lnTo>
                    <a:close/>
                  </a:path>
                </a:pathLst>
              </a:custGeom>
              <a:solidFill>
                <a:srgbClr val="000000"/>
              </a:solidFill>
              <a:ln w="1905">
                <a:solidFill>
                  <a:srgbClr val="000000"/>
                </a:solidFill>
                <a:prstDash val="solid"/>
                <a:round/>
                <a:headEnd/>
                <a:tailEnd/>
              </a:ln>
            </p:spPr>
            <p:txBody>
              <a:bodyPr/>
              <a:lstStyle/>
              <a:p>
                <a:endParaRPr lang="en-US"/>
              </a:p>
            </p:txBody>
          </p:sp>
          <p:sp>
            <p:nvSpPr>
              <p:cNvPr id="38150" name="Freeform 259"/>
              <p:cNvSpPr>
                <a:spLocks/>
              </p:cNvSpPr>
              <p:nvPr/>
            </p:nvSpPr>
            <p:spPr bwMode="auto">
              <a:xfrm>
                <a:off x="4551" y="5257"/>
                <a:ext cx="9" cy="44"/>
              </a:xfrm>
              <a:custGeom>
                <a:avLst/>
                <a:gdLst>
                  <a:gd name="T0" fmla="*/ 0 w 9"/>
                  <a:gd name="T1" fmla="*/ 0 h 44"/>
                  <a:gd name="T2" fmla="*/ 0 w 9"/>
                  <a:gd name="T3" fmla="*/ 40 h 44"/>
                  <a:gd name="T4" fmla="*/ 9 w 9"/>
                  <a:gd name="T5" fmla="*/ 44 h 44"/>
                  <a:gd name="T6" fmla="*/ 9 w 9"/>
                  <a:gd name="T7" fmla="*/ 4 h 44"/>
                  <a:gd name="T8" fmla="*/ 0 w 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4">
                    <a:moveTo>
                      <a:pt x="0" y="0"/>
                    </a:moveTo>
                    <a:lnTo>
                      <a:pt x="0" y="40"/>
                    </a:lnTo>
                    <a:lnTo>
                      <a:pt x="9" y="44"/>
                    </a:lnTo>
                    <a:lnTo>
                      <a:pt x="9" y="4"/>
                    </a:lnTo>
                    <a:lnTo>
                      <a:pt x="0" y="0"/>
                    </a:lnTo>
                    <a:close/>
                  </a:path>
                </a:pathLst>
              </a:custGeom>
              <a:solidFill>
                <a:srgbClr val="000000"/>
              </a:solidFill>
              <a:ln w="1905">
                <a:solidFill>
                  <a:srgbClr val="000000"/>
                </a:solidFill>
                <a:prstDash val="solid"/>
                <a:round/>
                <a:headEnd/>
                <a:tailEnd/>
              </a:ln>
            </p:spPr>
            <p:txBody>
              <a:bodyPr/>
              <a:lstStyle/>
              <a:p>
                <a:endParaRPr lang="en-US"/>
              </a:p>
            </p:txBody>
          </p:sp>
          <p:sp>
            <p:nvSpPr>
              <p:cNvPr id="38151" name="Freeform 260"/>
              <p:cNvSpPr>
                <a:spLocks/>
              </p:cNvSpPr>
              <p:nvPr/>
            </p:nvSpPr>
            <p:spPr bwMode="auto">
              <a:xfrm>
                <a:off x="4498" y="5448"/>
                <a:ext cx="76" cy="99"/>
              </a:xfrm>
              <a:custGeom>
                <a:avLst/>
                <a:gdLst>
                  <a:gd name="T0" fmla="*/ 0 w 76"/>
                  <a:gd name="T1" fmla="*/ 0 h 99"/>
                  <a:gd name="T2" fmla="*/ 0 w 76"/>
                  <a:gd name="T3" fmla="*/ 62 h 99"/>
                  <a:gd name="T4" fmla="*/ 76 w 76"/>
                  <a:gd name="T5" fmla="*/ 99 h 99"/>
                  <a:gd name="T6" fmla="*/ 76 w 76"/>
                  <a:gd name="T7" fmla="*/ 36 h 99"/>
                  <a:gd name="T8" fmla="*/ 0 w 76"/>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99">
                    <a:moveTo>
                      <a:pt x="0" y="0"/>
                    </a:moveTo>
                    <a:lnTo>
                      <a:pt x="0" y="62"/>
                    </a:lnTo>
                    <a:lnTo>
                      <a:pt x="76" y="99"/>
                    </a:lnTo>
                    <a:lnTo>
                      <a:pt x="76"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52" name="Freeform 261"/>
              <p:cNvSpPr>
                <a:spLocks/>
              </p:cNvSpPr>
              <p:nvPr/>
            </p:nvSpPr>
            <p:spPr bwMode="auto">
              <a:xfrm>
                <a:off x="4499" y="5394"/>
                <a:ext cx="72" cy="75"/>
              </a:xfrm>
              <a:custGeom>
                <a:avLst/>
                <a:gdLst>
                  <a:gd name="T0" fmla="*/ 0 w 72"/>
                  <a:gd name="T1" fmla="*/ 0 h 75"/>
                  <a:gd name="T2" fmla="*/ 0 w 72"/>
                  <a:gd name="T3" fmla="*/ 44 h 75"/>
                  <a:gd name="T4" fmla="*/ 72 w 72"/>
                  <a:gd name="T5" fmla="*/ 75 h 75"/>
                  <a:gd name="T6" fmla="*/ 72 w 72"/>
                  <a:gd name="T7" fmla="*/ 32 h 75"/>
                  <a:gd name="T8" fmla="*/ 0 w 72"/>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75">
                    <a:moveTo>
                      <a:pt x="0" y="0"/>
                    </a:moveTo>
                    <a:lnTo>
                      <a:pt x="0" y="44"/>
                    </a:lnTo>
                    <a:lnTo>
                      <a:pt x="72" y="75"/>
                    </a:lnTo>
                    <a:lnTo>
                      <a:pt x="72"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00" name="Group 262"/>
            <p:cNvGrpSpPr>
              <a:grpSpLocks/>
            </p:cNvGrpSpPr>
            <p:nvPr/>
          </p:nvGrpSpPr>
          <p:grpSpPr bwMode="auto">
            <a:xfrm>
              <a:off x="2925" y="1656"/>
              <a:ext cx="328" cy="223"/>
              <a:chOff x="5989" y="3564"/>
              <a:chExt cx="330" cy="300"/>
            </a:xfrm>
          </p:grpSpPr>
          <p:sp>
            <p:nvSpPr>
              <p:cNvPr id="38011" name="Freeform 263"/>
              <p:cNvSpPr>
                <a:spLocks/>
              </p:cNvSpPr>
              <p:nvPr/>
            </p:nvSpPr>
            <p:spPr bwMode="auto">
              <a:xfrm>
                <a:off x="6289" y="3564"/>
                <a:ext cx="30" cy="253"/>
              </a:xfrm>
              <a:custGeom>
                <a:avLst/>
                <a:gdLst>
                  <a:gd name="T0" fmla="*/ 0 w 30"/>
                  <a:gd name="T1" fmla="*/ 0 h 253"/>
                  <a:gd name="T2" fmla="*/ 30 w 30"/>
                  <a:gd name="T3" fmla="*/ 41 h 253"/>
                  <a:gd name="T4" fmla="*/ 30 w 30"/>
                  <a:gd name="T5" fmla="*/ 253 h 253"/>
                  <a:gd name="T6" fmla="*/ 0 w 30"/>
                  <a:gd name="T7" fmla="*/ 253 h 253"/>
                  <a:gd name="T8" fmla="*/ 0 w 30"/>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53">
                    <a:moveTo>
                      <a:pt x="0" y="0"/>
                    </a:moveTo>
                    <a:lnTo>
                      <a:pt x="30" y="41"/>
                    </a:lnTo>
                    <a:lnTo>
                      <a:pt x="30" y="253"/>
                    </a:lnTo>
                    <a:lnTo>
                      <a:pt x="0" y="253"/>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12" name="Rectangle 264"/>
              <p:cNvSpPr>
                <a:spLocks noChangeArrowheads="1"/>
              </p:cNvSpPr>
              <p:nvPr/>
            </p:nvSpPr>
            <p:spPr bwMode="auto">
              <a:xfrm>
                <a:off x="6182" y="3564"/>
                <a:ext cx="107" cy="25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13" name="Rectangle 265"/>
              <p:cNvSpPr>
                <a:spLocks noChangeArrowheads="1"/>
              </p:cNvSpPr>
              <p:nvPr/>
            </p:nvSpPr>
            <p:spPr bwMode="auto">
              <a:xfrm>
                <a:off x="6116" y="3584"/>
                <a:ext cx="166" cy="253"/>
              </a:xfrm>
              <a:prstGeom prst="rect">
                <a:avLst/>
              </a:prstGeom>
              <a:solidFill>
                <a:srgbClr val="9F9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14" name="Rectangle 266"/>
              <p:cNvSpPr>
                <a:spLocks noChangeArrowheads="1"/>
              </p:cNvSpPr>
              <p:nvPr/>
            </p:nvSpPr>
            <p:spPr bwMode="auto">
              <a:xfrm>
                <a:off x="6247" y="3584"/>
                <a:ext cx="35" cy="253"/>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15" name="Line 267"/>
              <p:cNvSpPr>
                <a:spLocks noChangeShapeType="1"/>
              </p:cNvSpPr>
              <p:nvPr/>
            </p:nvSpPr>
            <p:spPr bwMode="auto">
              <a:xfrm>
                <a:off x="6134" y="3584"/>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16" name="Line 268"/>
              <p:cNvSpPr>
                <a:spLocks noChangeShapeType="1"/>
              </p:cNvSpPr>
              <p:nvPr/>
            </p:nvSpPr>
            <p:spPr bwMode="auto">
              <a:xfrm>
                <a:off x="6158" y="3584"/>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17" name="Line 269"/>
              <p:cNvSpPr>
                <a:spLocks noChangeShapeType="1"/>
              </p:cNvSpPr>
              <p:nvPr/>
            </p:nvSpPr>
            <p:spPr bwMode="auto">
              <a:xfrm>
                <a:off x="6181" y="3584"/>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18" name="Line 270"/>
              <p:cNvSpPr>
                <a:spLocks noChangeShapeType="1"/>
              </p:cNvSpPr>
              <p:nvPr/>
            </p:nvSpPr>
            <p:spPr bwMode="auto">
              <a:xfrm>
                <a:off x="6205" y="3584"/>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19" name="Line 271"/>
              <p:cNvSpPr>
                <a:spLocks noChangeShapeType="1"/>
              </p:cNvSpPr>
              <p:nvPr/>
            </p:nvSpPr>
            <p:spPr bwMode="auto">
              <a:xfrm>
                <a:off x="6229" y="3584"/>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20" name="Rectangle 272"/>
              <p:cNvSpPr>
                <a:spLocks noChangeArrowheads="1"/>
              </p:cNvSpPr>
              <p:nvPr/>
            </p:nvSpPr>
            <p:spPr bwMode="auto">
              <a:xfrm>
                <a:off x="6137" y="3605"/>
                <a:ext cx="137" cy="232"/>
              </a:xfrm>
              <a:prstGeom prst="rect">
                <a:avLst/>
              </a:prstGeom>
              <a:solidFill>
                <a:srgbClr val="B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1" name="Rectangle 273"/>
              <p:cNvSpPr>
                <a:spLocks noChangeArrowheads="1"/>
              </p:cNvSpPr>
              <p:nvPr/>
            </p:nvSpPr>
            <p:spPr bwMode="auto">
              <a:xfrm>
                <a:off x="6141" y="3612"/>
                <a:ext cx="130" cy="205"/>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2" name="Rectangle 274"/>
              <p:cNvSpPr>
                <a:spLocks noChangeArrowheads="1"/>
              </p:cNvSpPr>
              <p:nvPr/>
            </p:nvSpPr>
            <p:spPr bwMode="auto">
              <a:xfrm>
                <a:off x="6135" y="3605"/>
                <a:ext cx="142" cy="1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3" name="Rectangle 275"/>
              <p:cNvSpPr>
                <a:spLocks noChangeArrowheads="1"/>
              </p:cNvSpPr>
              <p:nvPr/>
            </p:nvSpPr>
            <p:spPr bwMode="auto">
              <a:xfrm>
                <a:off x="6135" y="3687"/>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4" name="Rectangle 276"/>
              <p:cNvSpPr>
                <a:spLocks noChangeArrowheads="1"/>
              </p:cNvSpPr>
              <p:nvPr/>
            </p:nvSpPr>
            <p:spPr bwMode="auto">
              <a:xfrm>
                <a:off x="6135" y="3728"/>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5" name="Rectangle 277"/>
              <p:cNvSpPr>
                <a:spLocks noChangeArrowheads="1"/>
              </p:cNvSpPr>
              <p:nvPr/>
            </p:nvSpPr>
            <p:spPr bwMode="auto">
              <a:xfrm>
                <a:off x="6135" y="3769"/>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6" name="Rectangle 278"/>
              <p:cNvSpPr>
                <a:spLocks noChangeArrowheads="1"/>
              </p:cNvSpPr>
              <p:nvPr/>
            </p:nvSpPr>
            <p:spPr bwMode="auto">
              <a:xfrm>
                <a:off x="6135" y="3810"/>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7" name="Rectangle 279"/>
              <p:cNvSpPr>
                <a:spLocks noChangeArrowheads="1"/>
              </p:cNvSpPr>
              <p:nvPr/>
            </p:nvSpPr>
            <p:spPr bwMode="auto">
              <a:xfrm>
                <a:off x="6135" y="3646"/>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8" name="Rectangle 280"/>
              <p:cNvSpPr>
                <a:spLocks noChangeArrowheads="1"/>
              </p:cNvSpPr>
              <p:nvPr/>
            </p:nvSpPr>
            <p:spPr bwMode="auto">
              <a:xfrm>
                <a:off x="6164" y="3613"/>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29" name="Rectangle 281"/>
              <p:cNvSpPr>
                <a:spLocks noChangeArrowheads="1"/>
              </p:cNvSpPr>
              <p:nvPr/>
            </p:nvSpPr>
            <p:spPr bwMode="auto">
              <a:xfrm>
                <a:off x="6190" y="3614"/>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0" name="Rectangle 282"/>
              <p:cNvSpPr>
                <a:spLocks noChangeArrowheads="1"/>
              </p:cNvSpPr>
              <p:nvPr/>
            </p:nvSpPr>
            <p:spPr bwMode="auto">
              <a:xfrm>
                <a:off x="6217" y="3615"/>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1" name="Rectangle 283"/>
              <p:cNvSpPr>
                <a:spLocks noChangeArrowheads="1"/>
              </p:cNvSpPr>
              <p:nvPr/>
            </p:nvSpPr>
            <p:spPr bwMode="auto">
              <a:xfrm>
                <a:off x="6244" y="3615"/>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2" name="Rectangle 284"/>
              <p:cNvSpPr>
                <a:spLocks noChangeArrowheads="1"/>
              </p:cNvSpPr>
              <p:nvPr/>
            </p:nvSpPr>
            <p:spPr bwMode="auto">
              <a:xfrm>
                <a:off x="6007" y="3631"/>
                <a:ext cx="119" cy="233"/>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3" name="Freeform 285"/>
              <p:cNvSpPr>
                <a:spLocks/>
              </p:cNvSpPr>
              <p:nvPr/>
            </p:nvSpPr>
            <p:spPr bwMode="auto">
              <a:xfrm>
                <a:off x="5989" y="3631"/>
                <a:ext cx="18" cy="233"/>
              </a:xfrm>
              <a:custGeom>
                <a:avLst/>
                <a:gdLst>
                  <a:gd name="T0" fmla="*/ 18 w 18"/>
                  <a:gd name="T1" fmla="*/ 0 h 233"/>
                  <a:gd name="T2" fmla="*/ 18 w 18"/>
                  <a:gd name="T3" fmla="*/ 233 h 233"/>
                  <a:gd name="T4" fmla="*/ 0 w 18"/>
                  <a:gd name="T5" fmla="*/ 226 h 233"/>
                  <a:gd name="T6" fmla="*/ 0 w 18"/>
                  <a:gd name="T7" fmla="*/ 14 h 233"/>
                  <a:gd name="T8" fmla="*/ 18 w 18"/>
                  <a:gd name="T9" fmla="*/ 0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33">
                    <a:moveTo>
                      <a:pt x="18" y="0"/>
                    </a:moveTo>
                    <a:lnTo>
                      <a:pt x="18" y="233"/>
                    </a:lnTo>
                    <a:lnTo>
                      <a:pt x="0" y="226"/>
                    </a:lnTo>
                    <a:lnTo>
                      <a:pt x="0" y="14"/>
                    </a:lnTo>
                    <a:lnTo>
                      <a:pt x="18"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34" name="Rectangle 286"/>
              <p:cNvSpPr>
                <a:spLocks noChangeArrowheads="1"/>
              </p:cNvSpPr>
              <p:nvPr/>
            </p:nvSpPr>
            <p:spPr bwMode="auto">
              <a:xfrm>
                <a:off x="6007" y="3652"/>
                <a:ext cx="119" cy="18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5" name="Rectangle 287"/>
              <p:cNvSpPr>
                <a:spLocks noChangeArrowheads="1"/>
              </p:cNvSpPr>
              <p:nvPr/>
            </p:nvSpPr>
            <p:spPr bwMode="auto">
              <a:xfrm>
                <a:off x="6007" y="3659"/>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6" name="Rectangle 288"/>
              <p:cNvSpPr>
                <a:spLocks noChangeArrowheads="1"/>
              </p:cNvSpPr>
              <p:nvPr/>
            </p:nvSpPr>
            <p:spPr bwMode="auto">
              <a:xfrm>
                <a:off x="6007" y="3700"/>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7" name="Rectangle 289"/>
              <p:cNvSpPr>
                <a:spLocks noChangeArrowheads="1"/>
              </p:cNvSpPr>
              <p:nvPr/>
            </p:nvSpPr>
            <p:spPr bwMode="auto">
              <a:xfrm>
                <a:off x="6007" y="3741"/>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8" name="Rectangle 290"/>
              <p:cNvSpPr>
                <a:spLocks noChangeArrowheads="1"/>
              </p:cNvSpPr>
              <p:nvPr/>
            </p:nvSpPr>
            <p:spPr bwMode="auto">
              <a:xfrm>
                <a:off x="6007" y="3782"/>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39" name="Rectangle 291"/>
              <p:cNvSpPr>
                <a:spLocks noChangeArrowheads="1"/>
              </p:cNvSpPr>
              <p:nvPr/>
            </p:nvSpPr>
            <p:spPr bwMode="auto">
              <a:xfrm>
                <a:off x="6007" y="3823"/>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40" name="Freeform 292"/>
              <p:cNvSpPr>
                <a:spLocks/>
              </p:cNvSpPr>
              <p:nvPr/>
            </p:nvSpPr>
            <p:spPr bwMode="auto">
              <a:xfrm>
                <a:off x="5992" y="3824"/>
                <a:ext cx="12" cy="39"/>
              </a:xfrm>
              <a:custGeom>
                <a:avLst/>
                <a:gdLst>
                  <a:gd name="T0" fmla="*/ 0 w 12"/>
                  <a:gd name="T1" fmla="*/ 34 h 39"/>
                  <a:gd name="T2" fmla="*/ 0 w 12"/>
                  <a:gd name="T3" fmla="*/ 0 h 39"/>
                  <a:gd name="T4" fmla="*/ 12 w 12"/>
                  <a:gd name="T5" fmla="*/ 0 h 39"/>
                  <a:gd name="T6" fmla="*/ 12 w 12"/>
                  <a:gd name="T7" fmla="*/ 39 h 39"/>
                  <a:gd name="T8" fmla="*/ 0 w 12"/>
                  <a:gd name="T9" fmla="*/ 3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9">
                    <a:moveTo>
                      <a:pt x="0" y="34"/>
                    </a:moveTo>
                    <a:lnTo>
                      <a:pt x="0" y="0"/>
                    </a:lnTo>
                    <a:lnTo>
                      <a:pt x="12" y="0"/>
                    </a:lnTo>
                    <a:lnTo>
                      <a:pt x="12" y="39"/>
                    </a:lnTo>
                    <a:lnTo>
                      <a:pt x="0" y="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01" name="Group 293"/>
            <p:cNvGrpSpPr>
              <a:grpSpLocks/>
            </p:cNvGrpSpPr>
            <p:nvPr/>
          </p:nvGrpSpPr>
          <p:grpSpPr bwMode="auto">
            <a:xfrm>
              <a:off x="2016" y="2102"/>
              <a:ext cx="432" cy="290"/>
              <a:chOff x="5074" y="4164"/>
              <a:chExt cx="435" cy="390"/>
            </a:xfrm>
          </p:grpSpPr>
          <p:sp>
            <p:nvSpPr>
              <p:cNvPr id="37981" name="Freeform 294"/>
              <p:cNvSpPr>
                <a:spLocks/>
              </p:cNvSpPr>
              <p:nvPr/>
            </p:nvSpPr>
            <p:spPr bwMode="auto">
              <a:xfrm>
                <a:off x="5470" y="4164"/>
                <a:ext cx="39" cy="329"/>
              </a:xfrm>
              <a:custGeom>
                <a:avLst/>
                <a:gdLst>
                  <a:gd name="T0" fmla="*/ 0 w 39"/>
                  <a:gd name="T1" fmla="*/ 0 h 329"/>
                  <a:gd name="T2" fmla="*/ 39 w 39"/>
                  <a:gd name="T3" fmla="*/ 53 h 329"/>
                  <a:gd name="T4" fmla="*/ 39 w 39"/>
                  <a:gd name="T5" fmla="*/ 329 h 329"/>
                  <a:gd name="T6" fmla="*/ 0 w 39"/>
                  <a:gd name="T7" fmla="*/ 329 h 329"/>
                  <a:gd name="T8" fmla="*/ 0 w 39"/>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29">
                    <a:moveTo>
                      <a:pt x="0" y="0"/>
                    </a:moveTo>
                    <a:lnTo>
                      <a:pt x="39" y="53"/>
                    </a:lnTo>
                    <a:lnTo>
                      <a:pt x="39" y="329"/>
                    </a:lnTo>
                    <a:lnTo>
                      <a:pt x="0" y="329"/>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2" name="Rectangle 295"/>
              <p:cNvSpPr>
                <a:spLocks noChangeArrowheads="1"/>
              </p:cNvSpPr>
              <p:nvPr/>
            </p:nvSpPr>
            <p:spPr bwMode="auto">
              <a:xfrm>
                <a:off x="5329" y="4164"/>
                <a:ext cx="141" cy="329"/>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83" name="Rectangle 296"/>
              <p:cNvSpPr>
                <a:spLocks noChangeArrowheads="1"/>
              </p:cNvSpPr>
              <p:nvPr/>
            </p:nvSpPr>
            <p:spPr bwMode="auto">
              <a:xfrm>
                <a:off x="5242" y="4190"/>
                <a:ext cx="219" cy="329"/>
              </a:xfrm>
              <a:prstGeom prst="rect">
                <a:avLst/>
              </a:prstGeom>
              <a:solidFill>
                <a:srgbClr val="9F9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84" name="Rectangle 297"/>
              <p:cNvSpPr>
                <a:spLocks noChangeArrowheads="1"/>
              </p:cNvSpPr>
              <p:nvPr/>
            </p:nvSpPr>
            <p:spPr bwMode="auto">
              <a:xfrm>
                <a:off x="5414" y="4190"/>
                <a:ext cx="47" cy="329"/>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85" name="Line 298"/>
              <p:cNvSpPr>
                <a:spLocks noChangeShapeType="1"/>
              </p:cNvSpPr>
              <p:nvPr/>
            </p:nvSpPr>
            <p:spPr bwMode="auto">
              <a:xfrm>
                <a:off x="5265" y="4190"/>
                <a:ext cx="1" cy="329"/>
              </a:xfrm>
              <a:prstGeom prst="line">
                <a:avLst/>
              </a:prstGeom>
              <a:noFill/>
              <a:ln w="1270">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6" name="Line 299"/>
              <p:cNvSpPr>
                <a:spLocks noChangeShapeType="1"/>
              </p:cNvSpPr>
              <p:nvPr/>
            </p:nvSpPr>
            <p:spPr bwMode="auto">
              <a:xfrm>
                <a:off x="5296" y="4190"/>
                <a:ext cx="1" cy="329"/>
              </a:xfrm>
              <a:prstGeom prst="line">
                <a:avLst/>
              </a:prstGeom>
              <a:noFill/>
              <a:ln w="1270">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7" name="Line 300"/>
              <p:cNvSpPr>
                <a:spLocks noChangeShapeType="1"/>
              </p:cNvSpPr>
              <p:nvPr/>
            </p:nvSpPr>
            <p:spPr bwMode="auto">
              <a:xfrm>
                <a:off x="5328" y="4190"/>
                <a:ext cx="1" cy="329"/>
              </a:xfrm>
              <a:prstGeom prst="line">
                <a:avLst/>
              </a:prstGeom>
              <a:noFill/>
              <a:ln w="1270">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8" name="Line 301"/>
              <p:cNvSpPr>
                <a:spLocks noChangeShapeType="1"/>
              </p:cNvSpPr>
              <p:nvPr/>
            </p:nvSpPr>
            <p:spPr bwMode="auto">
              <a:xfrm>
                <a:off x="5359" y="4190"/>
                <a:ext cx="1" cy="329"/>
              </a:xfrm>
              <a:prstGeom prst="line">
                <a:avLst/>
              </a:prstGeom>
              <a:noFill/>
              <a:ln w="1270">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9" name="Line 302"/>
              <p:cNvSpPr>
                <a:spLocks noChangeShapeType="1"/>
              </p:cNvSpPr>
              <p:nvPr/>
            </p:nvSpPr>
            <p:spPr bwMode="auto">
              <a:xfrm>
                <a:off x="5390" y="4190"/>
                <a:ext cx="1" cy="329"/>
              </a:xfrm>
              <a:prstGeom prst="line">
                <a:avLst/>
              </a:prstGeom>
              <a:noFill/>
              <a:ln w="1270">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90" name="Rectangle 303"/>
              <p:cNvSpPr>
                <a:spLocks noChangeArrowheads="1"/>
              </p:cNvSpPr>
              <p:nvPr/>
            </p:nvSpPr>
            <p:spPr bwMode="auto">
              <a:xfrm>
                <a:off x="5269" y="4217"/>
                <a:ext cx="181" cy="302"/>
              </a:xfrm>
              <a:prstGeom prst="rect">
                <a:avLst/>
              </a:prstGeom>
              <a:solidFill>
                <a:srgbClr val="B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1" name="Rectangle 304"/>
              <p:cNvSpPr>
                <a:spLocks noChangeArrowheads="1"/>
              </p:cNvSpPr>
              <p:nvPr/>
            </p:nvSpPr>
            <p:spPr bwMode="auto">
              <a:xfrm>
                <a:off x="5274" y="4226"/>
                <a:ext cx="172" cy="267"/>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2" name="Rectangle 305"/>
              <p:cNvSpPr>
                <a:spLocks noChangeArrowheads="1"/>
              </p:cNvSpPr>
              <p:nvPr/>
            </p:nvSpPr>
            <p:spPr bwMode="auto">
              <a:xfrm>
                <a:off x="5266" y="4217"/>
                <a:ext cx="188" cy="1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3" name="Rectangle 306"/>
              <p:cNvSpPr>
                <a:spLocks noChangeArrowheads="1"/>
              </p:cNvSpPr>
              <p:nvPr/>
            </p:nvSpPr>
            <p:spPr bwMode="auto">
              <a:xfrm>
                <a:off x="5266" y="4324"/>
                <a:ext cx="188" cy="1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4" name="Rectangle 307"/>
              <p:cNvSpPr>
                <a:spLocks noChangeArrowheads="1"/>
              </p:cNvSpPr>
              <p:nvPr/>
            </p:nvSpPr>
            <p:spPr bwMode="auto">
              <a:xfrm>
                <a:off x="5266" y="4377"/>
                <a:ext cx="188" cy="1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5" name="Rectangle 308"/>
              <p:cNvSpPr>
                <a:spLocks noChangeArrowheads="1"/>
              </p:cNvSpPr>
              <p:nvPr/>
            </p:nvSpPr>
            <p:spPr bwMode="auto">
              <a:xfrm>
                <a:off x="5266" y="4431"/>
                <a:ext cx="188" cy="1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6" name="Rectangle 309"/>
              <p:cNvSpPr>
                <a:spLocks noChangeArrowheads="1"/>
              </p:cNvSpPr>
              <p:nvPr/>
            </p:nvSpPr>
            <p:spPr bwMode="auto">
              <a:xfrm>
                <a:off x="5266" y="4484"/>
                <a:ext cx="188" cy="1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7" name="Rectangle 310"/>
              <p:cNvSpPr>
                <a:spLocks noChangeArrowheads="1"/>
              </p:cNvSpPr>
              <p:nvPr/>
            </p:nvSpPr>
            <p:spPr bwMode="auto">
              <a:xfrm>
                <a:off x="5266" y="4270"/>
                <a:ext cx="188" cy="1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8" name="Rectangle 311"/>
              <p:cNvSpPr>
                <a:spLocks noChangeArrowheads="1"/>
              </p:cNvSpPr>
              <p:nvPr/>
            </p:nvSpPr>
            <p:spPr bwMode="auto">
              <a:xfrm>
                <a:off x="5305" y="4228"/>
                <a:ext cx="4" cy="26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99" name="Rectangle 312"/>
              <p:cNvSpPr>
                <a:spLocks noChangeArrowheads="1"/>
              </p:cNvSpPr>
              <p:nvPr/>
            </p:nvSpPr>
            <p:spPr bwMode="auto">
              <a:xfrm>
                <a:off x="5339" y="4229"/>
                <a:ext cx="4" cy="26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0" name="Rectangle 313"/>
              <p:cNvSpPr>
                <a:spLocks noChangeArrowheads="1"/>
              </p:cNvSpPr>
              <p:nvPr/>
            </p:nvSpPr>
            <p:spPr bwMode="auto">
              <a:xfrm>
                <a:off x="5375" y="4230"/>
                <a:ext cx="4" cy="26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1" name="Rectangle 314"/>
              <p:cNvSpPr>
                <a:spLocks noChangeArrowheads="1"/>
              </p:cNvSpPr>
              <p:nvPr/>
            </p:nvSpPr>
            <p:spPr bwMode="auto">
              <a:xfrm>
                <a:off x="5410" y="4230"/>
                <a:ext cx="4" cy="26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2" name="Rectangle 315"/>
              <p:cNvSpPr>
                <a:spLocks noChangeArrowheads="1"/>
              </p:cNvSpPr>
              <p:nvPr/>
            </p:nvSpPr>
            <p:spPr bwMode="auto">
              <a:xfrm>
                <a:off x="5097" y="4251"/>
                <a:ext cx="157" cy="303"/>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3" name="Freeform 316"/>
              <p:cNvSpPr>
                <a:spLocks/>
              </p:cNvSpPr>
              <p:nvPr/>
            </p:nvSpPr>
            <p:spPr bwMode="auto">
              <a:xfrm>
                <a:off x="5074" y="4251"/>
                <a:ext cx="23" cy="303"/>
              </a:xfrm>
              <a:custGeom>
                <a:avLst/>
                <a:gdLst>
                  <a:gd name="T0" fmla="*/ 23 w 23"/>
                  <a:gd name="T1" fmla="*/ 0 h 303"/>
                  <a:gd name="T2" fmla="*/ 23 w 23"/>
                  <a:gd name="T3" fmla="*/ 303 h 303"/>
                  <a:gd name="T4" fmla="*/ 0 w 23"/>
                  <a:gd name="T5" fmla="*/ 294 h 303"/>
                  <a:gd name="T6" fmla="*/ 0 w 23"/>
                  <a:gd name="T7" fmla="*/ 18 h 303"/>
                  <a:gd name="T8" fmla="*/ 23 w 23"/>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03">
                    <a:moveTo>
                      <a:pt x="23" y="0"/>
                    </a:moveTo>
                    <a:lnTo>
                      <a:pt x="23" y="303"/>
                    </a:lnTo>
                    <a:lnTo>
                      <a:pt x="0" y="294"/>
                    </a:lnTo>
                    <a:lnTo>
                      <a:pt x="0" y="18"/>
                    </a:lnTo>
                    <a:lnTo>
                      <a:pt x="23"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4" name="Rectangle 317"/>
              <p:cNvSpPr>
                <a:spLocks noChangeArrowheads="1"/>
              </p:cNvSpPr>
              <p:nvPr/>
            </p:nvSpPr>
            <p:spPr bwMode="auto">
              <a:xfrm>
                <a:off x="5097" y="4278"/>
                <a:ext cx="157" cy="24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5" name="Rectangle 318"/>
              <p:cNvSpPr>
                <a:spLocks noChangeArrowheads="1"/>
              </p:cNvSpPr>
              <p:nvPr/>
            </p:nvSpPr>
            <p:spPr bwMode="auto">
              <a:xfrm>
                <a:off x="5097" y="4287"/>
                <a:ext cx="157" cy="45"/>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6" name="Rectangle 319"/>
              <p:cNvSpPr>
                <a:spLocks noChangeArrowheads="1"/>
              </p:cNvSpPr>
              <p:nvPr/>
            </p:nvSpPr>
            <p:spPr bwMode="auto">
              <a:xfrm>
                <a:off x="5097" y="4340"/>
                <a:ext cx="157" cy="45"/>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7" name="Rectangle 320"/>
              <p:cNvSpPr>
                <a:spLocks noChangeArrowheads="1"/>
              </p:cNvSpPr>
              <p:nvPr/>
            </p:nvSpPr>
            <p:spPr bwMode="auto">
              <a:xfrm>
                <a:off x="5097" y="4394"/>
                <a:ext cx="157" cy="4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8" name="Rectangle 321"/>
              <p:cNvSpPr>
                <a:spLocks noChangeArrowheads="1"/>
              </p:cNvSpPr>
              <p:nvPr/>
            </p:nvSpPr>
            <p:spPr bwMode="auto">
              <a:xfrm>
                <a:off x="5097" y="4447"/>
                <a:ext cx="157" cy="45"/>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09" name="Rectangle 322"/>
              <p:cNvSpPr>
                <a:spLocks noChangeArrowheads="1"/>
              </p:cNvSpPr>
              <p:nvPr/>
            </p:nvSpPr>
            <p:spPr bwMode="auto">
              <a:xfrm>
                <a:off x="5097" y="4501"/>
                <a:ext cx="157" cy="4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010" name="Freeform 323"/>
              <p:cNvSpPr>
                <a:spLocks/>
              </p:cNvSpPr>
              <p:nvPr/>
            </p:nvSpPr>
            <p:spPr bwMode="auto">
              <a:xfrm>
                <a:off x="5078" y="4502"/>
                <a:ext cx="16" cy="51"/>
              </a:xfrm>
              <a:custGeom>
                <a:avLst/>
                <a:gdLst>
                  <a:gd name="T0" fmla="*/ 0 w 16"/>
                  <a:gd name="T1" fmla="*/ 44 h 51"/>
                  <a:gd name="T2" fmla="*/ 0 w 16"/>
                  <a:gd name="T3" fmla="*/ 0 h 51"/>
                  <a:gd name="T4" fmla="*/ 16 w 16"/>
                  <a:gd name="T5" fmla="*/ 0 h 51"/>
                  <a:gd name="T6" fmla="*/ 16 w 16"/>
                  <a:gd name="T7" fmla="*/ 51 h 51"/>
                  <a:gd name="T8" fmla="*/ 0 w 16"/>
                  <a:gd name="T9" fmla="*/ 44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1">
                    <a:moveTo>
                      <a:pt x="0" y="44"/>
                    </a:moveTo>
                    <a:lnTo>
                      <a:pt x="0" y="0"/>
                    </a:lnTo>
                    <a:lnTo>
                      <a:pt x="16" y="0"/>
                    </a:lnTo>
                    <a:lnTo>
                      <a:pt x="16" y="51"/>
                    </a:lnTo>
                    <a:lnTo>
                      <a:pt x="0" y="4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02" name="Group 324"/>
            <p:cNvGrpSpPr>
              <a:grpSpLocks/>
            </p:cNvGrpSpPr>
            <p:nvPr/>
          </p:nvGrpSpPr>
          <p:grpSpPr bwMode="auto">
            <a:xfrm>
              <a:off x="3253" y="2113"/>
              <a:ext cx="477" cy="324"/>
              <a:chOff x="6319" y="4179"/>
              <a:chExt cx="480" cy="435"/>
            </a:xfrm>
          </p:grpSpPr>
          <p:sp>
            <p:nvSpPr>
              <p:cNvPr id="37951" name="Freeform 325"/>
              <p:cNvSpPr>
                <a:spLocks/>
              </p:cNvSpPr>
              <p:nvPr/>
            </p:nvSpPr>
            <p:spPr bwMode="auto">
              <a:xfrm>
                <a:off x="6756" y="4179"/>
                <a:ext cx="43" cy="367"/>
              </a:xfrm>
              <a:custGeom>
                <a:avLst/>
                <a:gdLst>
                  <a:gd name="T0" fmla="*/ 0 w 43"/>
                  <a:gd name="T1" fmla="*/ 0 h 367"/>
                  <a:gd name="T2" fmla="*/ 43 w 43"/>
                  <a:gd name="T3" fmla="*/ 59 h 367"/>
                  <a:gd name="T4" fmla="*/ 43 w 43"/>
                  <a:gd name="T5" fmla="*/ 367 h 367"/>
                  <a:gd name="T6" fmla="*/ 0 w 43"/>
                  <a:gd name="T7" fmla="*/ 367 h 367"/>
                  <a:gd name="T8" fmla="*/ 0 w 43"/>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7">
                    <a:moveTo>
                      <a:pt x="0" y="0"/>
                    </a:moveTo>
                    <a:lnTo>
                      <a:pt x="43" y="59"/>
                    </a:lnTo>
                    <a:lnTo>
                      <a:pt x="43" y="367"/>
                    </a:lnTo>
                    <a:lnTo>
                      <a:pt x="0" y="367"/>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2" name="Rectangle 326"/>
              <p:cNvSpPr>
                <a:spLocks noChangeArrowheads="1"/>
              </p:cNvSpPr>
              <p:nvPr/>
            </p:nvSpPr>
            <p:spPr bwMode="auto">
              <a:xfrm>
                <a:off x="6600" y="4179"/>
                <a:ext cx="156" cy="36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53" name="Rectangle 327"/>
              <p:cNvSpPr>
                <a:spLocks noChangeArrowheads="1"/>
              </p:cNvSpPr>
              <p:nvPr/>
            </p:nvSpPr>
            <p:spPr bwMode="auto">
              <a:xfrm>
                <a:off x="6504" y="4208"/>
                <a:ext cx="242" cy="367"/>
              </a:xfrm>
              <a:prstGeom prst="rect">
                <a:avLst/>
              </a:prstGeom>
              <a:solidFill>
                <a:srgbClr val="9F9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54" name="Rectangle 328"/>
              <p:cNvSpPr>
                <a:spLocks noChangeArrowheads="1"/>
              </p:cNvSpPr>
              <p:nvPr/>
            </p:nvSpPr>
            <p:spPr bwMode="auto">
              <a:xfrm>
                <a:off x="6694" y="4208"/>
                <a:ext cx="52" cy="367"/>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55" name="Line 329"/>
              <p:cNvSpPr>
                <a:spLocks noChangeShapeType="1"/>
              </p:cNvSpPr>
              <p:nvPr/>
            </p:nvSpPr>
            <p:spPr bwMode="auto">
              <a:xfrm>
                <a:off x="6530" y="4208"/>
                <a:ext cx="1" cy="367"/>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6" name="Line 330"/>
              <p:cNvSpPr>
                <a:spLocks noChangeShapeType="1"/>
              </p:cNvSpPr>
              <p:nvPr/>
            </p:nvSpPr>
            <p:spPr bwMode="auto">
              <a:xfrm>
                <a:off x="6565" y="4208"/>
                <a:ext cx="1" cy="367"/>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7" name="Line 331"/>
              <p:cNvSpPr>
                <a:spLocks noChangeShapeType="1"/>
              </p:cNvSpPr>
              <p:nvPr/>
            </p:nvSpPr>
            <p:spPr bwMode="auto">
              <a:xfrm>
                <a:off x="6599" y="4208"/>
                <a:ext cx="1" cy="367"/>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8" name="Line 332"/>
              <p:cNvSpPr>
                <a:spLocks noChangeShapeType="1"/>
              </p:cNvSpPr>
              <p:nvPr/>
            </p:nvSpPr>
            <p:spPr bwMode="auto">
              <a:xfrm>
                <a:off x="6634" y="4208"/>
                <a:ext cx="1" cy="367"/>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9" name="Line 333"/>
              <p:cNvSpPr>
                <a:spLocks noChangeShapeType="1"/>
              </p:cNvSpPr>
              <p:nvPr/>
            </p:nvSpPr>
            <p:spPr bwMode="auto">
              <a:xfrm>
                <a:off x="6668" y="4208"/>
                <a:ext cx="1" cy="367"/>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0" name="Rectangle 334"/>
              <p:cNvSpPr>
                <a:spLocks noChangeArrowheads="1"/>
              </p:cNvSpPr>
              <p:nvPr/>
            </p:nvSpPr>
            <p:spPr bwMode="auto">
              <a:xfrm>
                <a:off x="6534" y="4238"/>
                <a:ext cx="200" cy="337"/>
              </a:xfrm>
              <a:prstGeom prst="rect">
                <a:avLst/>
              </a:prstGeom>
              <a:solidFill>
                <a:srgbClr val="B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1" name="Rectangle 335"/>
              <p:cNvSpPr>
                <a:spLocks noChangeArrowheads="1"/>
              </p:cNvSpPr>
              <p:nvPr/>
            </p:nvSpPr>
            <p:spPr bwMode="auto">
              <a:xfrm>
                <a:off x="6540" y="4248"/>
                <a:ext cx="190" cy="298"/>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2" name="Rectangle 336"/>
              <p:cNvSpPr>
                <a:spLocks noChangeArrowheads="1"/>
              </p:cNvSpPr>
              <p:nvPr/>
            </p:nvSpPr>
            <p:spPr bwMode="auto">
              <a:xfrm>
                <a:off x="6531" y="4238"/>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3" name="Rectangle 337"/>
              <p:cNvSpPr>
                <a:spLocks noChangeArrowheads="1"/>
              </p:cNvSpPr>
              <p:nvPr/>
            </p:nvSpPr>
            <p:spPr bwMode="auto">
              <a:xfrm>
                <a:off x="6531" y="4357"/>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4" name="Rectangle 338"/>
              <p:cNvSpPr>
                <a:spLocks noChangeArrowheads="1"/>
              </p:cNvSpPr>
              <p:nvPr/>
            </p:nvSpPr>
            <p:spPr bwMode="auto">
              <a:xfrm>
                <a:off x="6531" y="4417"/>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5" name="Rectangle 339"/>
              <p:cNvSpPr>
                <a:spLocks noChangeArrowheads="1"/>
              </p:cNvSpPr>
              <p:nvPr/>
            </p:nvSpPr>
            <p:spPr bwMode="auto">
              <a:xfrm>
                <a:off x="6531" y="4476"/>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6" name="Rectangle 340"/>
              <p:cNvSpPr>
                <a:spLocks noChangeArrowheads="1"/>
              </p:cNvSpPr>
              <p:nvPr/>
            </p:nvSpPr>
            <p:spPr bwMode="auto">
              <a:xfrm>
                <a:off x="6531" y="4536"/>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7" name="Rectangle 341"/>
              <p:cNvSpPr>
                <a:spLocks noChangeArrowheads="1"/>
              </p:cNvSpPr>
              <p:nvPr/>
            </p:nvSpPr>
            <p:spPr bwMode="auto">
              <a:xfrm>
                <a:off x="6531" y="4298"/>
                <a:ext cx="208" cy="20"/>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8" name="Rectangle 342"/>
              <p:cNvSpPr>
                <a:spLocks noChangeArrowheads="1"/>
              </p:cNvSpPr>
              <p:nvPr/>
            </p:nvSpPr>
            <p:spPr bwMode="auto">
              <a:xfrm>
                <a:off x="6574" y="4250"/>
                <a:ext cx="5" cy="29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69" name="Rectangle 343"/>
              <p:cNvSpPr>
                <a:spLocks noChangeArrowheads="1"/>
              </p:cNvSpPr>
              <p:nvPr/>
            </p:nvSpPr>
            <p:spPr bwMode="auto">
              <a:xfrm>
                <a:off x="6612" y="4252"/>
                <a:ext cx="4" cy="29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0" name="Rectangle 344"/>
              <p:cNvSpPr>
                <a:spLocks noChangeArrowheads="1"/>
              </p:cNvSpPr>
              <p:nvPr/>
            </p:nvSpPr>
            <p:spPr bwMode="auto">
              <a:xfrm>
                <a:off x="6651" y="4253"/>
                <a:ext cx="4" cy="29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1" name="Rectangle 345"/>
              <p:cNvSpPr>
                <a:spLocks noChangeArrowheads="1"/>
              </p:cNvSpPr>
              <p:nvPr/>
            </p:nvSpPr>
            <p:spPr bwMode="auto">
              <a:xfrm>
                <a:off x="6690" y="4253"/>
                <a:ext cx="4" cy="29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2" name="Rectangle 346"/>
              <p:cNvSpPr>
                <a:spLocks noChangeArrowheads="1"/>
              </p:cNvSpPr>
              <p:nvPr/>
            </p:nvSpPr>
            <p:spPr bwMode="auto">
              <a:xfrm>
                <a:off x="6345" y="4276"/>
                <a:ext cx="173" cy="33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3" name="Freeform 347"/>
              <p:cNvSpPr>
                <a:spLocks/>
              </p:cNvSpPr>
              <p:nvPr/>
            </p:nvSpPr>
            <p:spPr bwMode="auto">
              <a:xfrm>
                <a:off x="6319" y="4276"/>
                <a:ext cx="26" cy="338"/>
              </a:xfrm>
              <a:custGeom>
                <a:avLst/>
                <a:gdLst>
                  <a:gd name="T0" fmla="*/ 26 w 26"/>
                  <a:gd name="T1" fmla="*/ 0 h 338"/>
                  <a:gd name="T2" fmla="*/ 26 w 26"/>
                  <a:gd name="T3" fmla="*/ 338 h 338"/>
                  <a:gd name="T4" fmla="*/ 0 w 26"/>
                  <a:gd name="T5" fmla="*/ 328 h 338"/>
                  <a:gd name="T6" fmla="*/ 0 w 26"/>
                  <a:gd name="T7" fmla="*/ 21 h 338"/>
                  <a:gd name="T8" fmla="*/ 26 w 26"/>
                  <a:gd name="T9" fmla="*/ 0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8">
                    <a:moveTo>
                      <a:pt x="26" y="0"/>
                    </a:moveTo>
                    <a:lnTo>
                      <a:pt x="26" y="338"/>
                    </a:lnTo>
                    <a:lnTo>
                      <a:pt x="0" y="328"/>
                    </a:lnTo>
                    <a:lnTo>
                      <a:pt x="0" y="21"/>
                    </a:lnTo>
                    <a:lnTo>
                      <a:pt x="26"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4" name="Rectangle 348"/>
              <p:cNvSpPr>
                <a:spLocks noChangeArrowheads="1"/>
              </p:cNvSpPr>
              <p:nvPr/>
            </p:nvSpPr>
            <p:spPr bwMode="auto">
              <a:xfrm>
                <a:off x="6345" y="4306"/>
                <a:ext cx="173" cy="268"/>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5" name="Rectangle 349"/>
              <p:cNvSpPr>
                <a:spLocks noChangeArrowheads="1"/>
              </p:cNvSpPr>
              <p:nvPr/>
            </p:nvSpPr>
            <p:spPr bwMode="auto">
              <a:xfrm>
                <a:off x="6345" y="4316"/>
                <a:ext cx="173" cy="50"/>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6" name="Rectangle 350"/>
              <p:cNvSpPr>
                <a:spLocks noChangeArrowheads="1"/>
              </p:cNvSpPr>
              <p:nvPr/>
            </p:nvSpPr>
            <p:spPr bwMode="auto">
              <a:xfrm>
                <a:off x="6345" y="4376"/>
                <a:ext cx="173" cy="49"/>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7" name="Rectangle 351"/>
              <p:cNvSpPr>
                <a:spLocks noChangeArrowheads="1"/>
              </p:cNvSpPr>
              <p:nvPr/>
            </p:nvSpPr>
            <p:spPr bwMode="auto">
              <a:xfrm>
                <a:off x="6345" y="4435"/>
                <a:ext cx="173" cy="50"/>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8" name="Rectangle 352"/>
              <p:cNvSpPr>
                <a:spLocks noChangeArrowheads="1"/>
              </p:cNvSpPr>
              <p:nvPr/>
            </p:nvSpPr>
            <p:spPr bwMode="auto">
              <a:xfrm>
                <a:off x="6345" y="4495"/>
                <a:ext cx="173" cy="50"/>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79" name="Rectangle 353"/>
              <p:cNvSpPr>
                <a:spLocks noChangeArrowheads="1"/>
              </p:cNvSpPr>
              <p:nvPr/>
            </p:nvSpPr>
            <p:spPr bwMode="auto">
              <a:xfrm>
                <a:off x="6345" y="4555"/>
                <a:ext cx="173" cy="49"/>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80" name="Freeform 354"/>
              <p:cNvSpPr>
                <a:spLocks/>
              </p:cNvSpPr>
              <p:nvPr/>
            </p:nvSpPr>
            <p:spPr bwMode="auto">
              <a:xfrm>
                <a:off x="6324" y="4556"/>
                <a:ext cx="17" cy="56"/>
              </a:xfrm>
              <a:custGeom>
                <a:avLst/>
                <a:gdLst>
                  <a:gd name="T0" fmla="*/ 0 w 17"/>
                  <a:gd name="T1" fmla="*/ 49 h 56"/>
                  <a:gd name="T2" fmla="*/ 0 w 17"/>
                  <a:gd name="T3" fmla="*/ 0 h 56"/>
                  <a:gd name="T4" fmla="*/ 17 w 17"/>
                  <a:gd name="T5" fmla="*/ 0 h 56"/>
                  <a:gd name="T6" fmla="*/ 17 w 17"/>
                  <a:gd name="T7" fmla="*/ 56 h 56"/>
                  <a:gd name="T8" fmla="*/ 0 w 17"/>
                  <a:gd name="T9" fmla="*/ 49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56">
                    <a:moveTo>
                      <a:pt x="0" y="49"/>
                    </a:moveTo>
                    <a:lnTo>
                      <a:pt x="0" y="0"/>
                    </a:lnTo>
                    <a:lnTo>
                      <a:pt x="17" y="0"/>
                    </a:lnTo>
                    <a:lnTo>
                      <a:pt x="17" y="56"/>
                    </a:lnTo>
                    <a:lnTo>
                      <a:pt x="0" y="4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03" name="Group 355"/>
            <p:cNvGrpSpPr>
              <a:grpSpLocks/>
            </p:cNvGrpSpPr>
            <p:nvPr/>
          </p:nvGrpSpPr>
          <p:grpSpPr bwMode="auto">
            <a:xfrm>
              <a:off x="2374" y="1622"/>
              <a:ext cx="327" cy="224"/>
              <a:chOff x="5434" y="3519"/>
              <a:chExt cx="330" cy="300"/>
            </a:xfrm>
          </p:grpSpPr>
          <p:sp>
            <p:nvSpPr>
              <p:cNvPr id="37921" name="Freeform 356"/>
              <p:cNvSpPr>
                <a:spLocks/>
              </p:cNvSpPr>
              <p:nvPr/>
            </p:nvSpPr>
            <p:spPr bwMode="auto">
              <a:xfrm>
                <a:off x="5734" y="3519"/>
                <a:ext cx="30" cy="253"/>
              </a:xfrm>
              <a:custGeom>
                <a:avLst/>
                <a:gdLst>
                  <a:gd name="T0" fmla="*/ 0 w 30"/>
                  <a:gd name="T1" fmla="*/ 0 h 253"/>
                  <a:gd name="T2" fmla="*/ 30 w 30"/>
                  <a:gd name="T3" fmla="*/ 41 h 253"/>
                  <a:gd name="T4" fmla="*/ 30 w 30"/>
                  <a:gd name="T5" fmla="*/ 253 h 253"/>
                  <a:gd name="T6" fmla="*/ 0 w 30"/>
                  <a:gd name="T7" fmla="*/ 253 h 253"/>
                  <a:gd name="T8" fmla="*/ 0 w 30"/>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53">
                    <a:moveTo>
                      <a:pt x="0" y="0"/>
                    </a:moveTo>
                    <a:lnTo>
                      <a:pt x="30" y="41"/>
                    </a:lnTo>
                    <a:lnTo>
                      <a:pt x="30" y="253"/>
                    </a:lnTo>
                    <a:lnTo>
                      <a:pt x="0" y="253"/>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2" name="Rectangle 357"/>
              <p:cNvSpPr>
                <a:spLocks noChangeArrowheads="1"/>
              </p:cNvSpPr>
              <p:nvPr/>
            </p:nvSpPr>
            <p:spPr bwMode="auto">
              <a:xfrm>
                <a:off x="5627" y="3519"/>
                <a:ext cx="107" cy="25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23" name="Rectangle 358"/>
              <p:cNvSpPr>
                <a:spLocks noChangeArrowheads="1"/>
              </p:cNvSpPr>
              <p:nvPr/>
            </p:nvSpPr>
            <p:spPr bwMode="auto">
              <a:xfrm>
                <a:off x="5561" y="3539"/>
                <a:ext cx="166" cy="253"/>
              </a:xfrm>
              <a:prstGeom prst="rect">
                <a:avLst/>
              </a:prstGeom>
              <a:solidFill>
                <a:srgbClr val="9F9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24" name="Rectangle 359"/>
              <p:cNvSpPr>
                <a:spLocks noChangeArrowheads="1"/>
              </p:cNvSpPr>
              <p:nvPr/>
            </p:nvSpPr>
            <p:spPr bwMode="auto">
              <a:xfrm>
                <a:off x="5692" y="3539"/>
                <a:ext cx="35" cy="253"/>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25" name="Line 360"/>
              <p:cNvSpPr>
                <a:spLocks noChangeShapeType="1"/>
              </p:cNvSpPr>
              <p:nvPr/>
            </p:nvSpPr>
            <p:spPr bwMode="auto">
              <a:xfrm>
                <a:off x="5579" y="3539"/>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6" name="Line 361"/>
              <p:cNvSpPr>
                <a:spLocks noChangeShapeType="1"/>
              </p:cNvSpPr>
              <p:nvPr/>
            </p:nvSpPr>
            <p:spPr bwMode="auto">
              <a:xfrm>
                <a:off x="5603" y="3539"/>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7" name="Line 362"/>
              <p:cNvSpPr>
                <a:spLocks noChangeShapeType="1"/>
              </p:cNvSpPr>
              <p:nvPr/>
            </p:nvSpPr>
            <p:spPr bwMode="auto">
              <a:xfrm>
                <a:off x="5626" y="3539"/>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8" name="Line 363"/>
              <p:cNvSpPr>
                <a:spLocks noChangeShapeType="1"/>
              </p:cNvSpPr>
              <p:nvPr/>
            </p:nvSpPr>
            <p:spPr bwMode="auto">
              <a:xfrm>
                <a:off x="5650" y="3539"/>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9" name="Line 364"/>
              <p:cNvSpPr>
                <a:spLocks noChangeShapeType="1"/>
              </p:cNvSpPr>
              <p:nvPr/>
            </p:nvSpPr>
            <p:spPr bwMode="auto">
              <a:xfrm>
                <a:off x="5674" y="3539"/>
                <a:ext cx="1" cy="253"/>
              </a:xfrm>
              <a:prstGeom prst="line">
                <a:avLst/>
              </a:prstGeom>
              <a:noFill/>
              <a:ln w="635">
                <a:solidFill>
                  <a:srgbClr val="5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0" name="Rectangle 365"/>
              <p:cNvSpPr>
                <a:spLocks noChangeArrowheads="1"/>
              </p:cNvSpPr>
              <p:nvPr/>
            </p:nvSpPr>
            <p:spPr bwMode="auto">
              <a:xfrm>
                <a:off x="5582" y="3560"/>
                <a:ext cx="137" cy="232"/>
              </a:xfrm>
              <a:prstGeom prst="rect">
                <a:avLst/>
              </a:prstGeom>
              <a:solidFill>
                <a:srgbClr val="B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1" name="Rectangle 366"/>
              <p:cNvSpPr>
                <a:spLocks noChangeArrowheads="1"/>
              </p:cNvSpPr>
              <p:nvPr/>
            </p:nvSpPr>
            <p:spPr bwMode="auto">
              <a:xfrm>
                <a:off x="5585" y="3567"/>
                <a:ext cx="131" cy="205"/>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2" name="Rectangle 367"/>
              <p:cNvSpPr>
                <a:spLocks noChangeArrowheads="1"/>
              </p:cNvSpPr>
              <p:nvPr/>
            </p:nvSpPr>
            <p:spPr bwMode="auto">
              <a:xfrm>
                <a:off x="5580" y="3560"/>
                <a:ext cx="142" cy="1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3" name="Rectangle 368"/>
              <p:cNvSpPr>
                <a:spLocks noChangeArrowheads="1"/>
              </p:cNvSpPr>
              <p:nvPr/>
            </p:nvSpPr>
            <p:spPr bwMode="auto">
              <a:xfrm>
                <a:off x="5580" y="3642"/>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4" name="Rectangle 369"/>
              <p:cNvSpPr>
                <a:spLocks noChangeArrowheads="1"/>
              </p:cNvSpPr>
              <p:nvPr/>
            </p:nvSpPr>
            <p:spPr bwMode="auto">
              <a:xfrm>
                <a:off x="5580" y="3683"/>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5" name="Rectangle 370"/>
              <p:cNvSpPr>
                <a:spLocks noChangeArrowheads="1"/>
              </p:cNvSpPr>
              <p:nvPr/>
            </p:nvSpPr>
            <p:spPr bwMode="auto">
              <a:xfrm>
                <a:off x="5580" y="3724"/>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6" name="Rectangle 371"/>
              <p:cNvSpPr>
                <a:spLocks noChangeArrowheads="1"/>
              </p:cNvSpPr>
              <p:nvPr/>
            </p:nvSpPr>
            <p:spPr bwMode="auto">
              <a:xfrm>
                <a:off x="5580" y="3765"/>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7" name="Rectangle 372"/>
              <p:cNvSpPr>
                <a:spLocks noChangeArrowheads="1"/>
              </p:cNvSpPr>
              <p:nvPr/>
            </p:nvSpPr>
            <p:spPr bwMode="auto">
              <a:xfrm>
                <a:off x="5580" y="3601"/>
                <a:ext cx="142" cy="14"/>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8" name="Rectangle 373"/>
              <p:cNvSpPr>
                <a:spLocks noChangeArrowheads="1"/>
              </p:cNvSpPr>
              <p:nvPr/>
            </p:nvSpPr>
            <p:spPr bwMode="auto">
              <a:xfrm>
                <a:off x="5609" y="3568"/>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39" name="Rectangle 374"/>
              <p:cNvSpPr>
                <a:spLocks noChangeArrowheads="1"/>
              </p:cNvSpPr>
              <p:nvPr/>
            </p:nvSpPr>
            <p:spPr bwMode="auto">
              <a:xfrm>
                <a:off x="5635" y="3569"/>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0" name="Rectangle 375"/>
              <p:cNvSpPr>
                <a:spLocks noChangeArrowheads="1"/>
              </p:cNvSpPr>
              <p:nvPr/>
            </p:nvSpPr>
            <p:spPr bwMode="auto">
              <a:xfrm>
                <a:off x="5662" y="3570"/>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1" name="Rectangle 376"/>
              <p:cNvSpPr>
                <a:spLocks noChangeArrowheads="1"/>
              </p:cNvSpPr>
              <p:nvPr/>
            </p:nvSpPr>
            <p:spPr bwMode="auto">
              <a:xfrm>
                <a:off x="5689" y="3570"/>
                <a:ext cx="3" cy="20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2" name="Rectangle 377"/>
              <p:cNvSpPr>
                <a:spLocks noChangeArrowheads="1"/>
              </p:cNvSpPr>
              <p:nvPr/>
            </p:nvSpPr>
            <p:spPr bwMode="auto">
              <a:xfrm>
                <a:off x="5452" y="3586"/>
                <a:ext cx="119" cy="233"/>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3" name="Freeform 378"/>
              <p:cNvSpPr>
                <a:spLocks/>
              </p:cNvSpPr>
              <p:nvPr/>
            </p:nvSpPr>
            <p:spPr bwMode="auto">
              <a:xfrm>
                <a:off x="5434" y="3586"/>
                <a:ext cx="18" cy="233"/>
              </a:xfrm>
              <a:custGeom>
                <a:avLst/>
                <a:gdLst>
                  <a:gd name="T0" fmla="*/ 18 w 18"/>
                  <a:gd name="T1" fmla="*/ 0 h 233"/>
                  <a:gd name="T2" fmla="*/ 18 w 18"/>
                  <a:gd name="T3" fmla="*/ 233 h 233"/>
                  <a:gd name="T4" fmla="*/ 0 w 18"/>
                  <a:gd name="T5" fmla="*/ 226 h 233"/>
                  <a:gd name="T6" fmla="*/ 0 w 18"/>
                  <a:gd name="T7" fmla="*/ 14 h 233"/>
                  <a:gd name="T8" fmla="*/ 18 w 18"/>
                  <a:gd name="T9" fmla="*/ 0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33">
                    <a:moveTo>
                      <a:pt x="18" y="0"/>
                    </a:moveTo>
                    <a:lnTo>
                      <a:pt x="18" y="233"/>
                    </a:lnTo>
                    <a:lnTo>
                      <a:pt x="0" y="226"/>
                    </a:lnTo>
                    <a:lnTo>
                      <a:pt x="0" y="14"/>
                    </a:lnTo>
                    <a:lnTo>
                      <a:pt x="18"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4" name="Rectangle 379"/>
              <p:cNvSpPr>
                <a:spLocks noChangeArrowheads="1"/>
              </p:cNvSpPr>
              <p:nvPr/>
            </p:nvSpPr>
            <p:spPr bwMode="auto">
              <a:xfrm>
                <a:off x="5452" y="3607"/>
                <a:ext cx="119" cy="18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5" name="Rectangle 380"/>
              <p:cNvSpPr>
                <a:spLocks noChangeArrowheads="1"/>
              </p:cNvSpPr>
              <p:nvPr/>
            </p:nvSpPr>
            <p:spPr bwMode="auto">
              <a:xfrm>
                <a:off x="5452" y="3614"/>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6" name="Rectangle 381"/>
              <p:cNvSpPr>
                <a:spLocks noChangeArrowheads="1"/>
              </p:cNvSpPr>
              <p:nvPr/>
            </p:nvSpPr>
            <p:spPr bwMode="auto">
              <a:xfrm>
                <a:off x="5452" y="3655"/>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7" name="Rectangle 382"/>
              <p:cNvSpPr>
                <a:spLocks noChangeArrowheads="1"/>
              </p:cNvSpPr>
              <p:nvPr/>
            </p:nvSpPr>
            <p:spPr bwMode="auto">
              <a:xfrm>
                <a:off x="5452" y="3696"/>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8" name="Rectangle 383"/>
              <p:cNvSpPr>
                <a:spLocks noChangeArrowheads="1"/>
              </p:cNvSpPr>
              <p:nvPr/>
            </p:nvSpPr>
            <p:spPr bwMode="auto">
              <a:xfrm>
                <a:off x="5452" y="3737"/>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49" name="Rectangle 384"/>
              <p:cNvSpPr>
                <a:spLocks noChangeArrowheads="1"/>
              </p:cNvSpPr>
              <p:nvPr/>
            </p:nvSpPr>
            <p:spPr bwMode="auto">
              <a:xfrm>
                <a:off x="5452" y="3778"/>
                <a:ext cx="119" cy="3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50" name="Freeform 385"/>
              <p:cNvSpPr>
                <a:spLocks/>
              </p:cNvSpPr>
              <p:nvPr/>
            </p:nvSpPr>
            <p:spPr bwMode="auto">
              <a:xfrm>
                <a:off x="5437" y="3779"/>
                <a:ext cx="12" cy="39"/>
              </a:xfrm>
              <a:custGeom>
                <a:avLst/>
                <a:gdLst>
                  <a:gd name="T0" fmla="*/ 0 w 12"/>
                  <a:gd name="T1" fmla="*/ 34 h 39"/>
                  <a:gd name="T2" fmla="*/ 0 w 12"/>
                  <a:gd name="T3" fmla="*/ 0 h 39"/>
                  <a:gd name="T4" fmla="*/ 12 w 12"/>
                  <a:gd name="T5" fmla="*/ 0 h 39"/>
                  <a:gd name="T6" fmla="*/ 12 w 12"/>
                  <a:gd name="T7" fmla="*/ 39 h 39"/>
                  <a:gd name="T8" fmla="*/ 0 w 12"/>
                  <a:gd name="T9" fmla="*/ 3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9">
                    <a:moveTo>
                      <a:pt x="0" y="34"/>
                    </a:moveTo>
                    <a:lnTo>
                      <a:pt x="0" y="0"/>
                    </a:lnTo>
                    <a:lnTo>
                      <a:pt x="12" y="0"/>
                    </a:lnTo>
                    <a:lnTo>
                      <a:pt x="12" y="39"/>
                    </a:lnTo>
                    <a:lnTo>
                      <a:pt x="0" y="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04" name="Group 386"/>
            <p:cNvGrpSpPr>
              <a:grpSpLocks/>
            </p:cNvGrpSpPr>
            <p:nvPr/>
          </p:nvGrpSpPr>
          <p:grpSpPr bwMode="auto">
            <a:xfrm>
              <a:off x="3178" y="1354"/>
              <a:ext cx="506" cy="212"/>
              <a:chOff x="6244" y="3159"/>
              <a:chExt cx="509" cy="285"/>
            </a:xfrm>
          </p:grpSpPr>
          <p:grpSp>
            <p:nvGrpSpPr>
              <p:cNvPr id="37815" name="Group 387"/>
              <p:cNvGrpSpPr>
                <a:grpSpLocks/>
              </p:cNvGrpSpPr>
              <p:nvPr/>
            </p:nvGrpSpPr>
            <p:grpSpPr bwMode="auto">
              <a:xfrm>
                <a:off x="6244" y="3159"/>
                <a:ext cx="435" cy="180"/>
                <a:chOff x="6244" y="3159"/>
                <a:chExt cx="435" cy="180"/>
              </a:xfrm>
            </p:grpSpPr>
            <p:sp>
              <p:nvSpPr>
                <p:cNvPr id="37874" name="Freeform 388"/>
                <p:cNvSpPr>
                  <a:spLocks/>
                </p:cNvSpPr>
                <p:nvPr/>
              </p:nvSpPr>
              <p:spPr bwMode="auto">
                <a:xfrm>
                  <a:off x="6272" y="3175"/>
                  <a:ext cx="382" cy="135"/>
                </a:xfrm>
                <a:custGeom>
                  <a:avLst/>
                  <a:gdLst>
                    <a:gd name="T0" fmla="*/ 0 w 382"/>
                    <a:gd name="T1" fmla="*/ 135 h 135"/>
                    <a:gd name="T2" fmla="*/ 0 w 382"/>
                    <a:gd name="T3" fmla="*/ 0 h 135"/>
                    <a:gd name="T4" fmla="*/ 382 w 382"/>
                    <a:gd name="T5" fmla="*/ 0 h 135"/>
                    <a:gd name="T6" fmla="*/ 382 w 382"/>
                    <a:gd name="T7" fmla="*/ 134 h 135"/>
                    <a:gd name="T8" fmla="*/ 0 w 382"/>
                    <a:gd name="T9" fmla="*/ 13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2" h="135">
                      <a:moveTo>
                        <a:pt x="0" y="135"/>
                      </a:moveTo>
                      <a:lnTo>
                        <a:pt x="0" y="0"/>
                      </a:lnTo>
                      <a:lnTo>
                        <a:pt x="382" y="0"/>
                      </a:lnTo>
                      <a:lnTo>
                        <a:pt x="382" y="134"/>
                      </a:lnTo>
                      <a:lnTo>
                        <a:pt x="0" y="135"/>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75" name="Rectangle 389"/>
                <p:cNvSpPr>
                  <a:spLocks noChangeArrowheads="1"/>
                </p:cNvSpPr>
                <p:nvPr/>
              </p:nvSpPr>
              <p:spPr bwMode="auto">
                <a:xfrm>
                  <a:off x="6631" y="3186"/>
                  <a:ext cx="14"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76" name="Rectangle 390"/>
                <p:cNvSpPr>
                  <a:spLocks noChangeArrowheads="1"/>
                </p:cNvSpPr>
                <p:nvPr/>
              </p:nvSpPr>
              <p:spPr bwMode="auto">
                <a:xfrm>
                  <a:off x="6627" y="3243"/>
                  <a:ext cx="14"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77" name="Rectangle 391"/>
                <p:cNvSpPr>
                  <a:spLocks noChangeArrowheads="1"/>
                </p:cNvSpPr>
                <p:nvPr/>
              </p:nvSpPr>
              <p:spPr bwMode="auto">
                <a:xfrm>
                  <a:off x="6594" y="3235"/>
                  <a:ext cx="14"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78" name="Rectangle 392"/>
                <p:cNvSpPr>
                  <a:spLocks noChangeArrowheads="1"/>
                </p:cNvSpPr>
                <p:nvPr/>
              </p:nvSpPr>
              <p:spPr bwMode="auto">
                <a:xfrm>
                  <a:off x="6634" y="3212"/>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79" name="Rectangle 393"/>
                <p:cNvSpPr>
                  <a:spLocks noChangeArrowheads="1"/>
                </p:cNvSpPr>
                <p:nvPr/>
              </p:nvSpPr>
              <p:spPr bwMode="auto">
                <a:xfrm>
                  <a:off x="6625" y="3204"/>
                  <a:ext cx="13"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0" name="Rectangle 394"/>
                <p:cNvSpPr>
                  <a:spLocks noChangeArrowheads="1"/>
                </p:cNvSpPr>
                <p:nvPr/>
              </p:nvSpPr>
              <p:spPr bwMode="auto">
                <a:xfrm>
                  <a:off x="6634" y="3272"/>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1" name="Rectangle 395"/>
                <p:cNvSpPr>
                  <a:spLocks noChangeArrowheads="1"/>
                </p:cNvSpPr>
                <p:nvPr/>
              </p:nvSpPr>
              <p:spPr bwMode="auto">
                <a:xfrm>
                  <a:off x="6623" y="3283"/>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2" name="Rectangle 396"/>
                <p:cNvSpPr>
                  <a:spLocks noChangeArrowheads="1"/>
                </p:cNvSpPr>
                <p:nvPr/>
              </p:nvSpPr>
              <p:spPr bwMode="auto">
                <a:xfrm>
                  <a:off x="6596" y="3292"/>
                  <a:ext cx="14"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3" name="Rectangle 397"/>
                <p:cNvSpPr>
                  <a:spLocks noChangeArrowheads="1"/>
                </p:cNvSpPr>
                <p:nvPr/>
              </p:nvSpPr>
              <p:spPr bwMode="auto">
                <a:xfrm>
                  <a:off x="6638" y="3299"/>
                  <a:ext cx="14"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4" name="Rectangle 398"/>
                <p:cNvSpPr>
                  <a:spLocks noChangeArrowheads="1"/>
                </p:cNvSpPr>
                <p:nvPr/>
              </p:nvSpPr>
              <p:spPr bwMode="auto">
                <a:xfrm>
                  <a:off x="6600" y="3266"/>
                  <a:ext cx="13" cy="5"/>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5" name="Rectangle 399"/>
                <p:cNvSpPr>
                  <a:spLocks noChangeArrowheads="1"/>
                </p:cNvSpPr>
                <p:nvPr/>
              </p:nvSpPr>
              <p:spPr bwMode="auto">
                <a:xfrm>
                  <a:off x="6636" y="3248"/>
                  <a:ext cx="13" cy="5"/>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6" name="Rectangle 400"/>
                <p:cNvSpPr>
                  <a:spLocks noChangeArrowheads="1"/>
                </p:cNvSpPr>
                <p:nvPr/>
              </p:nvSpPr>
              <p:spPr bwMode="auto">
                <a:xfrm>
                  <a:off x="6295" y="3183"/>
                  <a:ext cx="13"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7" name="Rectangle 401"/>
                <p:cNvSpPr>
                  <a:spLocks noChangeArrowheads="1"/>
                </p:cNvSpPr>
                <p:nvPr/>
              </p:nvSpPr>
              <p:spPr bwMode="auto">
                <a:xfrm>
                  <a:off x="6287" y="3212"/>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8" name="Rectangle 402"/>
                <p:cNvSpPr>
                  <a:spLocks noChangeArrowheads="1"/>
                </p:cNvSpPr>
                <p:nvPr/>
              </p:nvSpPr>
              <p:spPr bwMode="auto">
                <a:xfrm>
                  <a:off x="6297" y="3228"/>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89" name="Rectangle 403"/>
                <p:cNvSpPr>
                  <a:spLocks noChangeArrowheads="1"/>
                </p:cNvSpPr>
                <p:nvPr/>
              </p:nvSpPr>
              <p:spPr bwMode="auto">
                <a:xfrm>
                  <a:off x="6281" y="3260"/>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0" name="Rectangle 404"/>
                <p:cNvSpPr>
                  <a:spLocks noChangeArrowheads="1"/>
                </p:cNvSpPr>
                <p:nvPr/>
              </p:nvSpPr>
              <p:spPr bwMode="auto">
                <a:xfrm>
                  <a:off x="6320" y="3279"/>
                  <a:ext cx="13"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1" name="Rectangle 405"/>
                <p:cNvSpPr>
                  <a:spLocks noChangeArrowheads="1"/>
                </p:cNvSpPr>
                <p:nvPr/>
              </p:nvSpPr>
              <p:spPr bwMode="auto">
                <a:xfrm>
                  <a:off x="6290" y="3285"/>
                  <a:ext cx="14"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2" name="Rectangle 406"/>
                <p:cNvSpPr>
                  <a:spLocks noChangeArrowheads="1"/>
                </p:cNvSpPr>
                <p:nvPr/>
              </p:nvSpPr>
              <p:spPr bwMode="auto">
                <a:xfrm>
                  <a:off x="6296" y="3270"/>
                  <a:ext cx="13"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3" name="Rectangle 407"/>
                <p:cNvSpPr>
                  <a:spLocks noChangeArrowheads="1"/>
                </p:cNvSpPr>
                <p:nvPr/>
              </p:nvSpPr>
              <p:spPr bwMode="auto">
                <a:xfrm>
                  <a:off x="6307" y="3233"/>
                  <a:ext cx="13" cy="5"/>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4" name="Rectangle 408"/>
                <p:cNvSpPr>
                  <a:spLocks noChangeArrowheads="1"/>
                </p:cNvSpPr>
                <p:nvPr/>
              </p:nvSpPr>
              <p:spPr bwMode="auto">
                <a:xfrm>
                  <a:off x="6275" y="3197"/>
                  <a:ext cx="14" cy="5"/>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5" name="Rectangle 409"/>
                <p:cNvSpPr>
                  <a:spLocks noChangeArrowheads="1"/>
                </p:cNvSpPr>
                <p:nvPr/>
              </p:nvSpPr>
              <p:spPr bwMode="auto">
                <a:xfrm>
                  <a:off x="6244" y="3309"/>
                  <a:ext cx="434" cy="2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6" name="Rectangle 410"/>
                <p:cNvSpPr>
                  <a:spLocks noChangeArrowheads="1"/>
                </p:cNvSpPr>
                <p:nvPr/>
              </p:nvSpPr>
              <p:spPr bwMode="auto">
                <a:xfrm>
                  <a:off x="6245" y="3333"/>
                  <a:ext cx="434" cy="6"/>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7" name="Freeform 411"/>
                <p:cNvSpPr>
                  <a:spLocks/>
                </p:cNvSpPr>
                <p:nvPr/>
              </p:nvSpPr>
              <p:spPr bwMode="auto">
                <a:xfrm>
                  <a:off x="6314" y="3159"/>
                  <a:ext cx="298" cy="150"/>
                </a:xfrm>
                <a:custGeom>
                  <a:avLst/>
                  <a:gdLst>
                    <a:gd name="T0" fmla="*/ 23 w 298"/>
                    <a:gd name="T1" fmla="*/ 74 h 150"/>
                    <a:gd name="T2" fmla="*/ 0 w 298"/>
                    <a:gd name="T3" fmla="*/ 60 h 150"/>
                    <a:gd name="T4" fmla="*/ 0 w 298"/>
                    <a:gd name="T5" fmla="*/ 0 h 150"/>
                    <a:gd name="T6" fmla="*/ 298 w 298"/>
                    <a:gd name="T7" fmla="*/ 0 h 150"/>
                    <a:gd name="T8" fmla="*/ 298 w 298"/>
                    <a:gd name="T9" fmla="*/ 58 h 150"/>
                    <a:gd name="T10" fmla="*/ 276 w 298"/>
                    <a:gd name="T11" fmla="*/ 77 h 150"/>
                    <a:gd name="T12" fmla="*/ 276 w 298"/>
                    <a:gd name="T13" fmla="*/ 132 h 150"/>
                    <a:gd name="T14" fmla="*/ 182 w 298"/>
                    <a:gd name="T15" fmla="*/ 132 h 150"/>
                    <a:gd name="T16" fmla="*/ 182 w 298"/>
                    <a:gd name="T17" fmla="*/ 150 h 150"/>
                    <a:gd name="T18" fmla="*/ 116 w 298"/>
                    <a:gd name="T19" fmla="*/ 150 h 150"/>
                    <a:gd name="T20" fmla="*/ 116 w 298"/>
                    <a:gd name="T21" fmla="*/ 133 h 150"/>
                    <a:gd name="T22" fmla="*/ 23 w 298"/>
                    <a:gd name="T23" fmla="*/ 133 h 150"/>
                    <a:gd name="T24" fmla="*/ 23 w 298"/>
                    <a:gd name="T25" fmla="*/ 74 h 1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8" h="150">
                      <a:moveTo>
                        <a:pt x="23" y="74"/>
                      </a:moveTo>
                      <a:lnTo>
                        <a:pt x="0" y="60"/>
                      </a:lnTo>
                      <a:lnTo>
                        <a:pt x="0" y="0"/>
                      </a:lnTo>
                      <a:lnTo>
                        <a:pt x="298" y="0"/>
                      </a:lnTo>
                      <a:lnTo>
                        <a:pt x="298" y="58"/>
                      </a:lnTo>
                      <a:lnTo>
                        <a:pt x="276" y="77"/>
                      </a:lnTo>
                      <a:lnTo>
                        <a:pt x="276" y="132"/>
                      </a:lnTo>
                      <a:lnTo>
                        <a:pt x="182" y="132"/>
                      </a:lnTo>
                      <a:lnTo>
                        <a:pt x="182" y="150"/>
                      </a:lnTo>
                      <a:lnTo>
                        <a:pt x="116" y="150"/>
                      </a:lnTo>
                      <a:lnTo>
                        <a:pt x="116" y="133"/>
                      </a:lnTo>
                      <a:lnTo>
                        <a:pt x="23" y="133"/>
                      </a:lnTo>
                      <a:lnTo>
                        <a:pt x="23" y="7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8" name="Freeform 412"/>
                <p:cNvSpPr>
                  <a:spLocks/>
                </p:cNvSpPr>
                <p:nvPr/>
              </p:nvSpPr>
              <p:spPr bwMode="auto">
                <a:xfrm>
                  <a:off x="6318" y="3219"/>
                  <a:ext cx="18" cy="10"/>
                </a:xfrm>
                <a:custGeom>
                  <a:avLst/>
                  <a:gdLst>
                    <a:gd name="T0" fmla="*/ 0 w 18"/>
                    <a:gd name="T1" fmla="*/ 0 h 10"/>
                    <a:gd name="T2" fmla="*/ 18 w 18"/>
                    <a:gd name="T3" fmla="*/ 0 h 10"/>
                    <a:gd name="T4" fmla="*/ 18 w 18"/>
                    <a:gd name="T5" fmla="*/ 10 h 10"/>
                    <a:gd name="T6" fmla="*/ 0 w 18"/>
                    <a:gd name="T7" fmla="*/ 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10">
                      <a:moveTo>
                        <a:pt x="0" y="0"/>
                      </a:moveTo>
                      <a:lnTo>
                        <a:pt x="18" y="0"/>
                      </a:lnTo>
                      <a:lnTo>
                        <a:pt x="18" y="10"/>
                      </a:lnTo>
                      <a:lnTo>
                        <a:pt x="0"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9" name="Freeform 413"/>
                <p:cNvSpPr>
                  <a:spLocks/>
                </p:cNvSpPr>
                <p:nvPr/>
              </p:nvSpPr>
              <p:spPr bwMode="auto">
                <a:xfrm>
                  <a:off x="6591" y="3219"/>
                  <a:ext cx="16" cy="13"/>
                </a:xfrm>
                <a:custGeom>
                  <a:avLst/>
                  <a:gdLst>
                    <a:gd name="T0" fmla="*/ 16 w 16"/>
                    <a:gd name="T1" fmla="*/ 0 h 13"/>
                    <a:gd name="T2" fmla="*/ 0 w 16"/>
                    <a:gd name="T3" fmla="*/ 0 h 13"/>
                    <a:gd name="T4" fmla="*/ 0 w 16"/>
                    <a:gd name="T5" fmla="*/ 13 h 13"/>
                    <a:gd name="T6" fmla="*/ 16 w 16"/>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3">
                      <a:moveTo>
                        <a:pt x="16" y="0"/>
                      </a:moveTo>
                      <a:lnTo>
                        <a:pt x="0" y="0"/>
                      </a:lnTo>
                      <a:lnTo>
                        <a:pt x="0" y="13"/>
                      </a:lnTo>
                      <a:lnTo>
                        <a:pt x="16"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0" name="Rectangle 414"/>
                <p:cNvSpPr>
                  <a:spLocks noChangeArrowheads="1"/>
                </p:cNvSpPr>
                <p:nvPr/>
              </p:nvSpPr>
              <p:spPr bwMode="auto">
                <a:xfrm>
                  <a:off x="6318" y="3159"/>
                  <a:ext cx="271" cy="45"/>
                </a:xfrm>
                <a:prstGeom prst="rect">
                  <a:avLst/>
                </a:prstGeom>
                <a:solidFill>
                  <a:srgbClr val="603000"/>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1" name="Rectangle 415"/>
                <p:cNvSpPr>
                  <a:spLocks noChangeArrowheads="1"/>
                </p:cNvSpPr>
                <p:nvPr/>
              </p:nvSpPr>
              <p:spPr bwMode="auto">
                <a:xfrm>
                  <a:off x="6411" y="3171"/>
                  <a:ext cx="95" cy="37"/>
                </a:xfrm>
                <a:prstGeom prst="rect">
                  <a:avLst/>
                </a:prstGeom>
                <a:solidFill>
                  <a:srgbClr val="201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2" name="Freeform 416"/>
                <p:cNvSpPr>
                  <a:spLocks/>
                </p:cNvSpPr>
                <p:nvPr/>
              </p:nvSpPr>
              <p:spPr bwMode="auto">
                <a:xfrm>
                  <a:off x="6338" y="3233"/>
                  <a:ext cx="249" cy="74"/>
                </a:xfrm>
                <a:custGeom>
                  <a:avLst/>
                  <a:gdLst>
                    <a:gd name="T0" fmla="*/ 249 w 249"/>
                    <a:gd name="T1" fmla="*/ 73 h 74"/>
                    <a:gd name="T2" fmla="*/ 249 w 249"/>
                    <a:gd name="T3" fmla="*/ 0 h 74"/>
                    <a:gd name="T4" fmla="*/ 0 w 249"/>
                    <a:gd name="T5" fmla="*/ 0 h 74"/>
                    <a:gd name="T6" fmla="*/ 0 w 249"/>
                    <a:gd name="T7" fmla="*/ 74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74">
                      <a:moveTo>
                        <a:pt x="249" y="73"/>
                      </a:moveTo>
                      <a:lnTo>
                        <a:pt x="249" y="0"/>
                      </a:lnTo>
                      <a:lnTo>
                        <a:pt x="0" y="0"/>
                      </a:lnTo>
                      <a:lnTo>
                        <a:pt x="0" y="7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3" name="Rectangle 417"/>
                <p:cNvSpPr>
                  <a:spLocks noChangeArrowheads="1"/>
                </p:cNvSpPr>
                <p:nvPr/>
              </p:nvSpPr>
              <p:spPr bwMode="auto">
                <a:xfrm>
                  <a:off x="6439" y="3234"/>
                  <a:ext cx="1"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4" name="Freeform 418"/>
                <p:cNvSpPr>
                  <a:spLocks/>
                </p:cNvSpPr>
                <p:nvPr/>
              </p:nvSpPr>
              <p:spPr bwMode="auto">
                <a:xfrm>
                  <a:off x="6435" y="3274"/>
                  <a:ext cx="25" cy="3"/>
                </a:xfrm>
                <a:custGeom>
                  <a:avLst/>
                  <a:gdLst>
                    <a:gd name="T0" fmla="*/ 0 w 25"/>
                    <a:gd name="T1" fmla="*/ 1 h 3"/>
                    <a:gd name="T2" fmla="*/ 14 w 25"/>
                    <a:gd name="T3" fmla="*/ 1 h 3"/>
                    <a:gd name="T4" fmla="*/ 14 w 25"/>
                    <a:gd name="T5" fmla="*/ 0 h 3"/>
                    <a:gd name="T6" fmla="*/ 15 w 25"/>
                    <a:gd name="T7" fmla="*/ 0 h 3"/>
                    <a:gd name="T8" fmla="*/ 16 w 25"/>
                    <a:gd name="T9" fmla="*/ 0 h 3"/>
                    <a:gd name="T10" fmla="*/ 24 w 25"/>
                    <a:gd name="T11" fmla="*/ 0 h 3"/>
                    <a:gd name="T12" fmla="*/ 25 w 25"/>
                    <a:gd name="T13" fmla="*/ 0 h 3"/>
                    <a:gd name="T14" fmla="*/ 25 w 25"/>
                    <a:gd name="T15" fmla="*/ 1 h 3"/>
                    <a:gd name="T16" fmla="*/ 25 w 25"/>
                    <a:gd name="T17" fmla="*/ 3 h 3"/>
                    <a:gd name="T18" fmla="*/ 25 w 25"/>
                    <a:gd name="T19" fmla="*/ 3 h 3"/>
                    <a:gd name="T20" fmla="*/ 14 w 25"/>
                    <a:gd name="T21" fmla="*/ 3 h 3"/>
                    <a:gd name="T22" fmla="*/ 14 w 25"/>
                    <a:gd name="T23" fmla="*/ 3 h 3"/>
                    <a:gd name="T24" fmla="*/ 14 w 25"/>
                    <a:gd name="T25" fmla="*/ 2 h 3"/>
                    <a:gd name="T26" fmla="*/ 0 w 25"/>
                    <a:gd name="T27" fmla="*/ 2 h 3"/>
                    <a:gd name="T28" fmla="*/ 0 w 25"/>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3">
                      <a:moveTo>
                        <a:pt x="0" y="1"/>
                      </a:moveTo>
                      <a:lnTo>
                        <a:pt x="14" y="1"/>
                      </a:lnTo>
                      <a:lnTo>
                        <a:pt x="14" y="0"/>
                      </a:lnTo>
                      <a:lnTo>
                        <a:pt x="15" y="0"/>
                      </a:lnTo>
                      <a:lnTo>
                        <a:pt x="16" y="0"/>
                      </a:lnTo>
                      <a:lnTo>
                        <a:pt x="24" y="0"/>
                      </a:lnTo>
                      <a:lnTo>
                        <a:pt x="25" y="0"/>
                      </a:lnTo>
                      <a:lnTo>
                        <a:pt x="25" y="1"/>
                      </a:lnTo>
                      <a:lnTo>
                        <a:pt x="25" y="3"/>
                      </a:lnTo>
                      <a:lnTo>
                        <a:pt x="14" y="3"/>
                      </a:lnTo>
                      <a:lnTo>
                        <a:pt x="14" y="2"/>
                      </a:lnTo>
                      <a:lnTo>
                        <a:pt x="0" y="2"/>
                      </a:lnTo>
                      <a:lnTo>
                        <a:pt x="0"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5" name="Rectangle 419"/>
                <p:cNvSpPr>
                  <a:spLocks noChangeArrowheads="1"/>
                </p:cNvSpPr>
                <p:nvPr/>
              </p:nvSpPr>
              <p:spPr bwMode="auto">
                <a:xfrm>
                  <a:off x="6450" y="3275"/>
                  <a:ext cx="9"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6" name="Rectangle 420"/>
                <p:cNvSpPr>
                  <a:spLocks noChangeArrowheads="1"/>
                </p:cNvSpPr>
                <p:nvPr/>
              </p:nvSpPr>
              <p:spPr bwMode="auto">
                <a:xfrm>
                  <a:off x="6469" y="3234"/>
                  <a:ext cx="1"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7" name="Freeform 421"/>
                <p:cNvSpPr>
                  <a:spLocks/>
                </p:cNvSpPr>
                <p:nvPr/>
              </p:nvSpPr>
              <p:spPr bwMode="auto">
                <a:xfrm>
                  <a:off x="6466" y="3274"/>
                  <a:ext cx="25" cy="3"/>
                </a:xfrm>
                <a:custGeom>
                  <a:avLst/>
                  <a:gdLst>
                    <a:gd name="T0" fmla="*/ 25 w 25"/>
                    <a:gd name="T1" fmla="*/ 1 h 3"/>
                    <a:gd name="T2" fmla="*/ 11 w 25"/>
                    <a:gd name="T3" fmla="*/ 1 h 3"/>
                    <a:gd name="T4" fmla="*/ 11 w 25"/>
                    <a:gd name="T5" fmla="*/ 0 h 3"/>
                    <a:gd name="T6" fmla="*/ 11 w 25"/>
                    <a:gd name="T7" fmla="*/ 0 h 3"/>
                    <a:gd name="T8" fmla="*/ 10 w 25"/>
                    <a:gd name="T9" fmla="*/ 0 h 3"/>
                    <a:gd name="T10" fmla="*/ 1 w 25"/>
                    <a:gd name="T11" fmla="*/ 0 h 3"/>
                    <a:gd name="T12" fmla="*/ 1 w 25"/>
                    <a:gd name="T13" fmla="*/ 0 h 3"/>
                    <a:gd name="T14" fmla="*/ 0 w 25"/>
                    <a:gd name="T15" fmla="*/ 1 h 3"/>
                    <a:gd name="T16" fmla="*/ 0 w 25"/>
                    <a:gd name="T17" fmla="*/ 3 h 3"/>
                    <a:gd name="T18" fmla="*/ 1 w 25"/>
                    <a:gd name="T19" fmla="*/ 3 h 3"/>
                    <a:gd name="T20" fmla="*/ 11 w 25"/>
                    <a:gd name="T21" fmla="*/ 3 h 3"/>
                    <a:gd name="T22" fmla="*/ 11 w 25"/>
                    <a:gd name="T23" fmla="*/ 3 h 3"/>
                    <a:gd name="T24" fmla="*/ 11 w 25"/>
                    <a:gd name="T25" fmla="*/ 2 h 3"/>
                    <a:gd name="T26" fmla="*/ 25 w 25"/>
                    <a:gd name="T27" fmla="*/ 2 h 3"/>
                    <a:gd name="T28" fmla="*/ 25 w 25"/>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 h="3">
                      <a:moveTo>
                        <a:pt x="25" y="1"/>
                      </a:moveTo>
                      <a:lnTo>
                        <a:pt x="11" y="1"/>
                      </a:lnTo>
                      <a:lnTo>
                        <a:pt x="11" y="0"/>
                      </a:lnTo>
                      <a:lnTo>
                        <a:pt x="10" y="0"/>
                      </a:lnTo>
                      <a:lnTo>
                        <a:pt x="1" y="0"/>
                      </a:lnTo>
                      <a:lnTo>
                        <a:pt x="0" y="1"/>
                      </a:lnTo>
                      <a:lnTo>
                        <a:pt x="0" y="3"/>
                      </a:lnTo>
                      <a:lnTo>
                        <a:pt x="1" y="3"/>
                      </a:lnTo>
                      <a:lnTo>
                        <a:pt x="11" y="3"/>
                      </a:lnTo>
                      <a:lnTo>
                        <a:pt x="11" y="2"/>
                      </a:lnTo>
                      <a:lnTo>
                        <a:pt x="25" y="2"/>
                      </a:lnTo>
                      <a:lnTo>
                        <a:pt x="25"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8" name="Rectangle 422"/>
                <p:cNvSpPr>
                  <a:spLocks noChangeArrowheads="1"/>
                </p:cNvSpPr>
                <p:nvPr/>
              </p:nvSpPr>
              <p:spPr bwMode="auto">
                <a:xfrm>
                  <a:off x="6468" y="3275"/>
                  <a:ext cx="8"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9" name="Rectangle 423"/>
                <p:cNvSpPr>
                  <a:spLocks noChangeArrowheads="1"/>
                </p:cNvSpPr>
                <p:nvPr/>
              </p:nvSpPr>
              <p:spPr bwMode="auto">
                <a:xfrm>
                  <a:off x="6439" y="3234"/>
                  <a:ext cx="14" cy="6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0" name="Rectangle 424"/>
                <p:cNvSpPr>
                  <a:spLocks noChangeArrowheads="1"/>
                </p:cNvSpPr>
                <p:nvPr/>
              </p:nvSpPr>
              <p:spPr bwMode="auto">
                <a:xfrm>
                  <a:off x="6469" y="3234"/>
                  <a:ext cx="15" cy="6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1" name="Rectangle 425"/>
                <p:cNvSpPr>
                  <a:spLocks noChangeArrowheads="1"/>
                </p:cNvSpPr>
                <p:nvPr/>
              </p:nvSpPr>
              <p:spPr bwMode="auto">
                <a:xfrm>
                  <a:off x="6349" y="3234"/>
                  <a:ext cx="15"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2" name="Freeform 426"/>
                <p:cNvSpPr>
                  <a:spLocks/>
                </p:cNvSpPr>
                <p:nvPr/>
              </p:nvSpPr>
              <p:spPr bwMode="auto">
                <a:xfrm>
                  <a:off x="6345" y="3265"/>
                  <a:ext cx="32" cy="21"/>
                </a:xfrm>
                <a:custGeom>
                  <a:avLst/>
                  <a:gdLst>
                    <a:gd name="T0" fmla="*/ 0 w 32"/>
                    <a:gd name="T1" fmla="*/ 11 h 21"/>
                    <a:gd name="T2" fmla="*/ 13 w 32"/>
                    <a:gd name="T3" fmla="*/ 11 h 21"/>
                    <a:gd name="T4" fmla="*/ 13 w 32"/>
                    <a:gd name="T5" fmla="*/ 0 h 21"/>
                    <a:gd name="T6" fmla="*/ 16 w 32"/>
                    <a:gd name="T7" fmla="*/ 1 h 21"/>
                    <a:gd name="T8" fmla="*/ 17 w 32"/>
                    <a:gd name="T9" fmla="*/ 2 h 21"/>
                    <a:gd name="T10" fmla="*/ 19 w 32"/>
                    <a:gd name="T11" fmla="*/ 2 h 21"/>
                    <a:gd name="T12" fmla="*/ 19 w 32"/>
                    <a:gd name="T13" fmla="*/ 10 h 21"/>
                    <a:gd name="T14" fmla="*/ 24 w 32"/>
                    <a:gd name="T15" fmla="*/ 10 h 21"/>
                    <a:gd name="T16" fmla="*/ 25 w 32"/>
                    <a:gd name="T17" fmla="*/ 8 h 21"/>
                    <a:gd name="T18" fmla="*/ 26 w 32"/>
                    <a:gd name="T19" fmla="*/ 4 h 21"/>
                    <a:gd name="T20" fmla="*/ 27 w 32"/>
                    <a:gd name="T21" fmla="*/ 3 h 21"/>
                    <a:gd name="T22" fmla="*/ 31 w 32"/>
                    <a:gd name="T23" fmla="*/ 3 h 21"/>
                    <a:gd name="T24" fmla="*/ 32 w 32"/>
                    <a:gd name="T25" fmla="*/ 4 h 21"/>
                    <a:gd name="T26" fmla="*/ 32 w 32"/>
                    <a:gd name="T27" fmla="*/ 21 h 21"/>
                    <a:gd name="T28" fmla="*/ 0 w 32"/>
                    <a:gd name="T29" fmla="*/ 21 h 21"/>
                    <a:gd name="T30" fmla="*/ 0 w 32"/>
                    <a:gd name="T31" fmla="*/ 11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2" h="21">
                      <a:moveTo>
                        <a:pt x="0" y="11"/>
                      </a:moveTo>
                      <a:lnTo>
                        <a:pt x="13" y="11"/>
                      </a:lnTo>
                      <a:lnTo>
                        <a:pt x="13" y="0"/>
                      </a:lnTo>
                      <a:lnTo>
                        <a:pt x="16" y="1"/>
                      </a:lnTo>
                      <a:lnTo>
                        <a:pt x="17" y="2"/>
                      </a:lnTo>
                      <a:lnTo>
                        <a:pt x="19" y="2"/>
                      </a:lnTo>
                      <a:lnTo>
                        <a:pt x="19" y="10"/>
                      </a:lnTo>
                      <a:lnTo>
                        <a:pt x="24" y="10"/>
                      </a:lnTo>
                      <a:lnTo>
                        <a:pt x="25" y="8"/>
                      </a:lnTo>
                      <a:lnTo>
                        <a:pt x="26" y="4"/>
                      </a:lnTo>
                      <a:lnTo>
                        <a:pt x="27" y="3"/>
                      </a:lnTo>
                      <a:lnTo>
                        <a:pt x="31" y="3"/>
                      </a:lnTo>
                      <a:lnTo>
                        <a:pt x="32" y="4"/>
                      </a:lnTo>
                      <a:lnTo>
                        <a:pt x="32" y="21"/>
                      </a:lnTo>
                      <a:lnTo>
                        <a:pt x="0" y="21"/>
                      </a:lnTo>
                      <a:lnTo>
                        <a:pt x="0" y="11"/>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3" name="Rectangle 427"/>
                <p:cNvSpPr>
                  <a:spLocks noChangeArrowheads="1"/>
                </p:cNvSpPr>
                <p:nvPr/>
              </p:nvSpPr>
              <p:spPr bwMode="auto">
                <a:xfrm>
                  <a:off x="6379" y="3234"/>
                  <a:ext cx="30"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4" name="Freeform 428"/>
                <p:cNvSpPr>
                  <a:spLocks/>
                </p:cNvSpPr>
                <p:nvPr/>
              </p:nvSpPr>
              <p:spPr bwMode="auto">
                <a:xfrm>
                  <a:off x="6386" y="3262"/>
                  <a:ext cx="44" cy="24"/>
                </a:xfrm>
                <a:custGeom>
                  <a:avLst/>
                  <a:gdLst>
                    <a:gd name="T0" fmla="*/ 0 w 44"/>
                    <a:gd name="T1" fmla="*/ 7 h 24"/>
                    <a:gd name="T2" fmla="*/ 2 w 44"/>
                    <a:gd name="T3" fmla="*/ 5 h 24"/>
                    <a:gd name="T4" fmla="*/ 3 w 44"/>
                    <a:gd name="T5" fmla="*/ 3 h 24"/>
                    <a:gd name="T6" fmla="*/ 6 w 44"/>
                    <a:gd name="T7" fmla="*/ 0 h 24"/>
                    <a:gd name="T8" fmla="*/ 9 w 44"/>
                    <a:gd name="T9" fmla="*/ 0 h 24"/>
                    <a:gd name="T10" fmla="*/ 10 w 44"/>
                    <a:gd name="T11" fmla="*/ 1 h 24"/>
                    <a:gd name="T12" fmla="*/ 11 w 44"/>
                    <a:gd name="T13" fmla="*/ 1 h 24"/>
                    <a:gd name="T14" fmla="*/ 13 w 44"/>
                    <a:gd name="T15" fmla="*/ 1 h 24"/>
                    <a:gd name="T16" fmla="*/ 16 w 44"/>
                    <a:gd name="T17" fmla="*/ 1 h 24"/>
                    <a:gd name="T18" fmla="*/ 16 w 44"/>
                    <a:gd name="T19" fmla="*/ 3 h 24"/>
                    <a:gd name="T20" fmla="*/ 18 w 44"/>
                    <a:gd name="T21" fmla="*/ 5 h 24"/>
                    <a:gd name="T22" fmla="*/ 18 w 44"/>
                    <a:gd name="T23" fmla="*/ 13 h 24"/>
                    <a:gd name="T24" fmla="*/ 44 w 44"/>
                    <a:gd name="T25" fmla="*/ 13 h 24"/>
                    <a:gd name="T26" fmla="*/ 44 w 44"/>
                    <a:gd name="T27" fmla="*/ 24 h 24"/>
                    <a:gd name="T28" fmla="*/ 0 w 44"/>
                    <a:gd name="T29" fmla="*/ 24 h 24"/>
                    <a:gd name="T30" fmla="*/ 0 w 44"/>
                    <a:gd name="T31" fmla="*/ 7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 h="24">
                      <a:moveTo>
                        <a:pt x="0" y="7"/>
                      </a:moveTo>
                      <a:lnTo>
                        <a:pt x="2" y="5"/>
                      </a:lnTo>
                      <a:lnTo>
                        <a:pt x="3" y="3"/>
                      </a:lnTo>
                      <a:lnTo>
                        <a:pt x="6" y="0"/>
                      </a:lnTo>
                      <a:lnTo>
                        <a:pt x="9" y="0"/>
                      </a:lnTo>
                      <a:lnTo>
                        <a:pt x="10" y="1"/>
                      </a:lnTo>
                      <a:lnTo>
                        <a:pt x="11" y="1"/>
                      </a:lnTo>
                      <a:lnTo>
                        <a:pt x="13" y="1"/>
                      </a:lnTo>
                      <a:lnTo>
                        <a:pt x="16" y="1"/>
                      </a:lnTo>
                      <a:lnTo>
                        <a:pt x="16" y="3"/>
                      </a:lnTo>
                      <a:lnTo>
                        <a:pt x="18" y="5"/>
                      </a:lnTo>
                      <a:lnTo>
                        <a:pt x="18" y="13"/>
                      </a:lnTo>
                      <a:lnTo>
                        <a:pt x="44" y="13"/>
                      </a:lnTo>
                      <a:lnTo>
                        <a:pt x="44" y="24"/>
                      </a:lnTo>
                      <a:lnTo>
                        <a:pt x="0" y="24"/>
                      </a:lnTo>
                      <a:lnTo>
                        <a:pt x="0" y="7"/>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5" name="Rectangle 429"/>
                <p:cNvSpPr>
                  <a:spLocks noChangeArrowheads="1"/>
                </p:cNvSpPr>
                <p:nvPr/>
              </p:nvSpPr>
              <p:spPr bwMode="auto">
                <a:xfrm>
                  <a:off x="6499" y="3234"/>
                  <a:ext cx="30"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6" name="Freeform 430"/>
                <p:cNvSpPr>
                  <a:spLocks/>
                </p:cNvSpPr>
                <p:nvPr/>
              </p:nvSpPr>
              <p:spPr bwMode="auto">
                <a:xfrm>
                  <a:off x="6496" y="3262"/>
                  <a:ext cx="44" cy="24"/>
                </a:xfrm>
                <a:custGeom>
                  <a:avLst/>
                  <a:gdLst>
                    <a:gd name="T0" fmla="*/ 44 w 44"/>
                    <a:gd name="T1" fmla="*/ 7 h 24"/>
                    <a:gd name="T2" fmla="*/ 43 w 44"/>
                    <a:gd name="T3" fmla="*/ 5 h 24"/>
                    <a:gd name="T4" fmla="*/ 41 w 44"/>
                    <a:gd name="T5" fmla="*/ 3 h 24"/>
                    <a:gd name="T6" fmla="*/ 39 w 44"/>
                    <a:gd name="T7" fmla="*/ 0 h 24"/>
                    <a:gd name="T8" fmla="*/ 36 w 44"/>
                    <a:gd name="T9" fmla="*/ 0 h 24"/>
                    <a:gd name="T10" fmla="*/ 35 w 44"/>
                    <a:gd name="T11" fmla="*/ 1 h 24"/>
                    <a:gd name="T12" fmla="*/ 33 w 44"/>
                    <a:gd name="T13" fmla="*/ 1 h 24"/>
                    <a:gd name="T14" fmla="*/ 31 w 44"/>
                    <a:gd name="T15" fmla="*/ 1 h 24"/>
                    <a:gd name="T16" fmla="*/ 28 w 44"/>
                    <a:gd name="T17" fmla="*/ 1 h 24"/>
                    <a:gd name="T18" fmla="*/ 28 w 44"/>
                    <a:gd name="T19" fmla="*/ 3 h 24"/>
                    <a:gd name="T20" fmla="*/ 27 w 44"/>
                    <a:gd name="T21" fmla="*/ 5 h 24"/>
                    <a:gd name="T22" fmla="*/ 27 w 44"/>
                    <a:gd name="T23" fmla="*/ 13 h 24"/>
                    <a:gd name="T24" fmla="*/ 0 w 44"/>
                    <a:gd name="T25" fmla="*/ 13 h 24"/>
                    <a:gd name="T26" fmla="*/ 0 w 44"/>
                    <a:gd name="T27" fmla="*/ 24 h 24"/>
                    <a:gd name="T28" fmla="*/ 44 w 44"/>
                    <a:gd name="T29" fmla="*/ 24 h 24"/>
                    <a:gd name="T30" fmla="*/ 44 w 44"/>
                    <a:gd name="T31" fmla="*/ 7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 h="24">
                      <a:moveTo>
                        <a:pt x="44" y="7"/>
                      </a:moveTo>
                      <a:lnTo>
                        <a:pt x="43" y="5"/>
                      </a:lnTo>
                      <a:lnTo>
                        <a:pt x="41" y="3"/>
                      </a:lnTo>
                      <a:lnTo>
                        <a:pt x="39" y="0"/>
                      </a:lnTo>
                      <a:lnTo>
                        <a:pt x="36" y="0"/>
                      </a:lnTo>
                      <a:lnTo>
                        <a:pt x="35" y="1"/>
                      </a:lnTo>
                      <a:lnTo>
                        <a:pt x="33" y="1"/>
                      </a:lnTo>
                      <a:lnTo>
                        <a:pt x="31" y="1"/>
                      </a:lnTo>
                      <a:lnTo>
                        <a:pt x="28" y="1"/>
                      </a:lnTo>
                      <a:lnTo>
                        <a:pt x="28" y="3"/>
                      </a:lnTo>
                      <a:lnTo>
                        <a:pt x="27" y="5"/>
                      </a:lnTo>
                      <a:lnTo>
                        <a:pt x="27" y="13"/>
                      </a:lnTo>
                      <a:lnTo>
                        <a:pt x="0" y="13"/>
                      </a:lnTo>
                      <a:lnTo>
                        <a:pt x="0" y="24"/>
                      </a:lnTo>
                      <a:lnTo>
                        <a:pt x="44" y="24"/>
                      </a:lnTo>
                      <a:lnTo>
                        <a:pt x="44" y="7"/>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7" name="Rectangle 431"/>
                <p:cNvSpPr>
                  <a:spLocks noChangeArrowheads="1"/>
                </p:cNvSpPr>
                <p:nvPr/>
              </p:nvSpPr>
              <p:spPr bwMode="auto">
                <a:xfrm>
                  <a:off x="6544" y="3234"/>
                  <a:ext cx="30" cy="4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8" name="Freeform 432"/>
                <p:cNvSpPr>
                  <a:spLocks/>
                </p:cNvSpPr>
                <p:nvPr/>
              </p:nvSpPr>
              <p:spPr bwMode="auto">
                <a:xfrm>
                  <a:off x="6550" y="3266"/>
                  <a:ext cx="31" cy="21"/>
                </a:xfrm>
                <a:custGeom>
                  <a:avLst/>
                  <a:gdLst>
                    <a:gd name="T0" fmla="*/ 31 w 31"/>
                    <a:gd name="T1" fmla="*/ 11 h 21"/>
                    <a:gd name="T2" fmla="*/ 19 w 31"/>
                    <a:gd name="T3" fmla="*/ 11 h 21"/>
                    <a:gd name="T4" fmla="*/ 19 w 31"/>
                    <a:gd name="T5" fmla="*/ 0 h 21"/>
                    <a:gd name="T6" fmla="*/ 15 w 31"/>
                    <a:gd name="T7" fmla="*/ 1 h 21"/>
                    <a:gd name="T8" fmla="*/ 14 w 31"/>
                    <a:gd name="T9" fmla="*/ 2 h 21"/>
                    <a:gd name="T10" fmla="*/ 12 w 31"/>
                    <a:gd name="T11" fmla="*/ 2 h 21"/>
                    <a:gd name="T12" fmla="*/ 12 w 31"/>
                    <a:gd name="T13" fmla="*/ 10 h 21"/>
                    <a:gd name="T14" fmla="*/ 7 w 31"/>
                    <a:gd name="T15" fmla="*/ 10 h 21"/>
                    <a:gd name="T16" fmla="*/ 6 w 31"/>
                    <a:gd name="T17" fmla="*/ 8 h 21"/>
                    <a:gd name="T18" fmla="*/ 5 w 31"/>
                    <a:gd name="T19" fmla="*/ 4 h 21"/>
                    <a:gd name="T20" fmla="*/ 4 w 31"/>
                    <a:gd name="T21" fmla="*/ 3 h 21"/>
                    <a:gd name="T22" fmla="*/ 1 w 31"/>
                    <a:gd name="T23" fmla="*/ 3 h 21"/>
                    <a:gd name="T24" fmla="*/ 0 w 31"/>
                    <a:gd name="T25" fmla="*/ 5 h 21"/>
                    <a:gd name="T26" fmla="*/ 0 w 31"/>
                    <a:gd name="T27" fmla="*/ 21 h 21"/>
                    <a:gd name="T28" fmla="*/ 31 w 31"/>
                    <a:gd name="T29" fmla="*/ 21 h 21"/>
                    <a:gd name="T30" fmla="*/ 31 w 31"/>
                    <a:gd name="T31" fmla="*/ 11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1" h="21">
                      <a:moveTo>
                        <a:pt x="31" y="11"/>
                      </a:moveTo>
                      <a:lnTo>
                        <a:pt x="19" y="11"/>
                      </a:lnTo>
                      <a:lnTo>
                        <a:pt x="19" y="0"/>
                      </a:lnTo>
                      <a:lnTo>
                        <a:pt x="15" y="1"/>
                      </a:lnTo>
                      <a:lnTo>
                        <a:pt x="14" y="2"/>
                      </a:lnTo>
                      <a:lnTo>
                        <a:pt x="12" y="2"/>
                      </a:lnTo>
                      <a:lnTo>
                        <a:pt x="12" y="10"/>
                      </a:lnTo>
                      <a:lnTo>
                        <a:pt x="7" y="10"/>
                      </a:lnTo>
                      <a:lnTo>
                        <a:pt x="6" y="8"/>
                      </a:lnTo>
                      <a:lnTo>
                        <a:pt x="5" y="4"/>
                      </a:lnTo>
                      <a:lnTo>
                        <a:pt x="4" y="3"/>
                      </a:lnTo>
                      <a:lnTo>
                        <a:pt x="1" y="3"/>
                      </a:lnTo>
                      <a:lnTo>
                        <a:pt x="0" y="5"/>
                      </a:lnTo>
                      <a:lnTo>
                        <a:pt x="0" y="21"/>
                      </a:lnTo>
                      <a:lnTo>
                        <a:pt x="31" y="21"/>
                      </a:lnTo>
                      <a:lnTo>
                        <a:pt x="31" y="11"/>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19" name="Rectangle 433"/>
                <p:cNvSpPr>
                  <a:spLocks noChangeArrowheads="1"/>
                </p:cNvSpPr>
                <p:nvPr/>
              </p:nvSpPr>
              <p:spPr bwMode="auto">
                <a:xfrm>
                  <a:off x="6562" y="3261"/>
                  <a:ext cx="16" cy="18"/>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20" name="Rectangle 434"/>
                <p:cNvSpPr>
                  <a:spLocks noChangeArrowheads="1"/>
                </p:cNvSpPr>
                <p:nvPr/>
              </p:nvSpPr>
              <p:spPr bwMode="auto">
                <a:xfrm>
                  <a:off x="6562" y="3261"/>
                  <a:ext cx="16" cy="17"/>
                </a:xfrm>
                <a:prstGeom prst="rect">
                  <a:avLst/>
                </a:prstGeom>
                <a:noFill/>
                <a:ln w="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7816" name="Group 435"/>
              <p:cNvGrpSpPr>
                <a:grpSpLocks/>
              </p:cNvGrpSpPr>
              <p:nvPr/>
            </p:nvGrpSpPr>
            <p:grpSpPr bwMode="auto">
              <a:xfrm>
                <a:off x="6394" y="3220"/>
                <a:ext cx="359" cy="224"/>
                <a:chOff x="6394" y="3220"/>
                <a:chExt cx="359" cy="224"/>
              </a:xfrm>
            </p:grpSpPr>
            <p:sp>
              <p:nvSpPr>
                <p:cNvPr id="37817" name="Freeform 436"/>
                <p:cNvSpPr>
                  <a:spLocks/>
                </p:cNvSpPr>
                <p:nvPr/>
              </p:nvSpPr>
              <p:spPr bwMode="auto">
                <a:xfrm>
                  <a:off x="6394" y="3227"/>
                  <a:ext cx="269" cy="184"/>
                </a:xfrm>
                <a:custGeom>
                  <a:avLst/>
                  <a:gdLst>
                    <a:gd name="T0" fmla="*/ 0 w 269"/>
                    <a:gd name="T1" fmla="*/ 166 h 184"/>
                    <a:gd name="T2" fmla="*/ 0 w 269"/>
                    <a:gd name="T3" fmla="*/ 0 h 184"/>
                    <a:gd name="T4" fmla="*/ 195 w 269"/>
                    <a:gd name="T5" fmla="*/ 0 h 184"/>
                    <a:gd name="T6" fmla="*/ 269 w 269"/>
                    <a:gd name="T7" fmla="*/ 55 h 184"/>
                    <a:gd name="T8" fmla="*/ 269 w 269"/>
                    <a:gd name="T9" fmla="*/ 155 h 184"/>
                    <a:gd name="T10" fmla="*/ 135 w 269"/>
                    <a:gd name="T11" fmla="*/ 184 h 184"/>
                    <a:gd name="T12" fmla="*/ 0 w 269"/>
                    <a:gd name="T13" fmla="*/ 166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184">
                      <a:moveTo>
                        <a:pt x="0" y="166"/>
                      </a:moveTo>
                      <a:lnTo>
                        <a:pt x="0" y="0"/>
                      </a:lnTo>
                      <a:lnTo>
                        <a:pt x="195" y="0"/>
                      </a:lnTo>
                      <a:lnTo>
                        <a:pt x="269" y="55"/>
                      </a:lnTo>
                      <a:lnTo>
                        <a:pt x="269" y="155"/>
                      </a:lnTo>
                      <a:lnTo>
                        <a:pt x="135" y="184"/>
                      </a:lnTo>
                      <a:lnTo>
                        <a:pt x="0" y="166"/>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18" name="Freeform 437"/>
                <p:cNvSpPr>
                  <a:spLocks/>
                </p:cNvSpPr>
                <p:nvPr/>
              </p:nvSpPr>
              <p:spPr bwMode="auto">
                <a:xfrm>
                  <a:off x="6476" y="3296"/>
                  <a:ext cx="52" cy="115"/>
                </a:xfrm>
                <a:custGeom>
                  <a:avLst/>
                  <a:gdLst>
                    <a:gd name="T0" fmla="*/ 52 w 52"/>
                    <a:gd name="T1" fmla="*/ 55 h 115"/>
                    <a:gd name="T2" fmla="*/ 0 w 52"/>
                    <a:gd name="T3" fmla="*/ 0 h 115"/>
                    <a:gd name="T4" fmla="*/ 0 w 52"/>
                    <a:gd name="T5" fmla="*/ 101 h 115"/>
                    <a:gd name="T6" fmla="*/ 52 w 52"/>
                    <a:gd name="T7" fmla="*/ 115 h 115"/>
                    <a:gd name="T8" fmla="*/ 52 w 52"/>
                    <a:gd name="T9" fmla="*/ 55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15">
                      <a:moveTo>
                        <a:pt x="52" y="55"/>
                      </a:moveTo>
                      <a:lnTo>
                        <a:pt x="0" y="0"/>
                      </a:lnTo>
                      <a:lnTo>
                        <a:pt x="0" y="101"/>
                      </a:lnTo>
                      <a:lnTo>
                        <a:pt x="52" y="115"/>
                      </a:lnTo>
                      <a:lnTo>
                        <a:pt x="52" y="55"/>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19" name="Freeform 438"/>
                <p:cNvSpPr>
                  <a:spLocks/>
                </p:cNvSpPr>
                <p:nvPr/>
              </p:nvSpPr>
              <p:spPr bwMode="auto">
                <a:xfrm>
                  <a:off x="6394" y="3227"/>
                  <a:ext cx="73" cy="163"/>
                </a:xfrm>
                <a:custGeom>
                  <a:avLst/>
                  <a:gdLst>
                    <a:gd name="T0" fmla="*/ 0 w 73"/>
                    <a:gd name="T1" fmla="*/ 0 h 163"/>
                    <a:gd name="T2" fmla="*/ 73 w 73"/>
                    <a:gd name="T3" fmla="*/ 55 h 163"/>
                    <a:gd name="T4" fmla="*/ 73 w 73"/>
                    <a:gd name="T5" fmla="*/ 155 h 163"/>
                    <a:gd name="T6" fmla="*/ 0 w 73"/>
                    <a:gd name="T7" fmla="*/ 163 h 163"/>
                    <a:gd name="T8" fmla="*/ 0 w 73"/>
                    <a:gd name="T9" fmla="*/ 0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63">
                      <a:moveTo>
                        <a:pt x="0" y="0"/>
                      </a:moveTo>
                      <a:lnTo>
                        <a:pt x="73" y="55"/>
                      </a:lnTo>
                      <a:lnTo>
                        <a:pt x="73" y="155"/>
                      </a:lnTo>
                      <a:lnTo>
                        <a:pt x="0" y="163"/>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20" name="Freeform 439"/>
                <p:cNvSpPr>
                  <a:spLocks/>
                </p:cNvSpPr>
                <p:nvPr/>
              </p:nvSpPr>
              <p:spPr bwMode="auto">
                <a:xfrm>
                  <a:off x="6455" y="3269"/>
                  <a:ext cx="198" cy="28"/>
                </a:xfrm>
                <a:custGeom>
                  <a:avLst/>
                  <a:gdLst>
                    <a:gd name="T0" fmla="*/ 0 w 198"/>
                    <a:gd name="T1" fmla="*/ 6 h 28"/>
                    <a:gd name="T2" fmla="*/ 189 w 198"/>
                    <a:gd name="T3" fmla="*/ 0 h 28"/>
                    <a:gd name="T4" fmla="*/ 198 w 198"/>
                    <a:gd name="T5" fmla="*/ 19 h 28"/>
                    <a:gd name="T6" fmla="*/ 0 w 198"/>
                    <a:gd name="T7" fmla="*/ 28 h 28"/>
                    <a:gd name="T8" fmla="*/ 0 w 198"/>
                    <a:gd name="T9" fmla="*/ 6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8">
                      <a:moveTo>
                        <a:pt x="0" y="6"/>
                      </a:moveTo>
                      <a:lnTo>
                        <a:pt x="189" y="0"/>
                      </a:lnTo>
                      <a:lnTo>
                        <a:pt x="198" y="19"/>
                      </a:lnTo>
                      <a:lnTo>
                        <a:pt x="0" y="28"/>
                      </a:lnTo>
                      <a:lnTo>
                        <a:pt x="0" y="6"/>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21" name="Freeform 440"/>
                <p:cNvSpPr>
                  <a:spLocks/>
                </p:cNvSpPr>
                <p:nvPr/>
              </p:nvSpPr>
              <p:spPr bwMode="auto">
                <a:xfrm>
                  <a:off x="6397" y="3320"/>
                  <a:ext cx="29" cy="16"/>
                </a:xfrm>
                <a:custGeom>
                  <a:avLst/>
                  <a:gdLst>
                    <a:gd name="T0" fmla="*/ 0 w 29"/>
                    <a:gd name="T1" fmla="*/ 5 h 16"/>
                    <a:gd name="T2" fmla="*/ 29 w 29"/>
                    <a:gd name="T3" fmla="*/ 16 h 16"/>
                    <a:gd name="T4" fmla="*/ 29 w 29"/>
                    <a:gd name="T5" fmla="*/ 0 h 16"/>
                    <a:gd name="T6" fmla="*/ 0 w 29"/>
                    <a:gd name="T7" fmla="*/ 5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16">
                      <a:moveTo>
                        <a:pt x="0" y="5"/>
                      </a:moveTo>
                      <a:lnTo>
                        <a:pt x="29" y="16"/>
                      </a:lnTo>
                      <a:lnTo>
                        <a:pt x="29" y="0"/>
                      </a:lnTo>
                      <a:lnTo>
                        <a:pt x="0" y="5"/>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22" name="Freeform 441"/>
                <p:cNvSpPr>
                  <a:spLocks/>
                </p:cNvSpPr>
                <p:nvPr/>
              </p:nvSpPr>
              <p:spPr bwMode="auto">
                <a:xfrm>
                  <a:off x="6394" y="3324"/>
                  <a:ext cx="32" cy="77"/>
                </a:xfrm>
                <a:custGeom>
                  <a:avLst/>
                  <a:gdLst>
                    <a:gd name="T0" fmla="*/ 0 w 32"/>
                    <a:gd name="T1" fmla="*/ 0 h 77"/>
                    <a:gd name="T2" fmla="*/ 32 w 32"/>
                    <a:gd name="T3" fmla="*/ 13 h 77"/>
                    <a:gd name="T4" fmla="*/ 32 w 32"/>
                    <a:gd name="T5" fmla="*/ 77 h 77"/>
                    <a:gd name="T6" fmla="*/ 0 w 32"/>
                    <a:gd name="T7" fmla="*/ 69 h 77"/>
                    <a:gd name="T8" fmla="*/ 0 w 32"/>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7">
                      <a:moveTo>
                        <a:pt x="0" y="0"/>
                      </a:moveTo>
                      <a:lnTo>
                        <a:pt x="32" y="13"/>
                      </a:lnTo>
                      <a:lnTo>
                        <a:pt x="32" y="77"/>
                      </a:lnTo>
                      <a:lnTo>
                        <a:pt x="0" y="69"/>
                      </a:lnTo>
                      <a:lnTo>
                        <a:pt x="0"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23" name="Freeform 442"/>
                <p:cNvSpPr>
                  <a:spLocks/>
                </p:cNvSpPr>
                <p:nvPr/>
              </p:nvSpPr>
              <p:spPr bwMode="auto">
                <a:xfrm>
                  <a:off x="6394" y="3307"/>
                  <a:ext cx="32" cy="30"/>
                </a:xfrm>
                <a:custGeom>
                  <a:avLst/>
                  <a:gdLst>
                    <a:gd name="T0" fmla="*/ 32 w 32"/>
                    <a:gd name="T1" fmla="*/ 30 h 30"/>
                    <a:gd name="T2" fmla="*/ 0 w 32"/>
                    <a:gd name="T3" fmla="*/ 17 h 30"/>
                    <a:gd name="T4" fmla="*/ 0 w 32"/>
                    <a:gd name="T5" fmla="*/ 0 h 30"/>
                    <a:gd name="T6" fmla="*/ 32 w 32"/>
                    <a:gd name="T7" fmla="*/ 1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30">
                      <a:moveTo>
                        <a:pt x="32" y="30"/>
                      </a:moveTo>
                      <a:lnTo>
                        <a:pt x="0" y="17"/>
                      </a:lnTo>
                      <a:lnTo>
                        <a:pt x="0" y="0"/>
                      </a:lnTo>
                      <a:lnTo>
                        <a:pt x="32" y="10"/>
                      </a:lnTo>
                    </a:path>
                  </a:pathLst>
                </a:custGeom>
                <a:noFill/>
                <a:ln w="0">
                  <a:solidFill>
                    <a:srgbClr val="3F1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24" name="Line 443"/>
                <p:cNvSpPr>
                  <a:spLocks noChangeShapeType="1"/>
                </p:cNvSpPr>
                <p:nvPr/>
              </p:nvSpPr>
              <p:spPr bwMode="auto">
                <a:xfrm>
                  <a:off x="6419" y="3316"/>
                  <a:ext cx="1" cy="1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25" name="Line 444"/>
                <p:cNvSpPr>
                  <a:spLocks noChangeShapeType="1"/>
                </p:cNvSpPr>
                <p:nvPr/>
              </p:nvSpPr>
              <p:spPr bwMode="auto">
                <a:xfrm>
                  <a:off x="6414" y="3313"/>
                  <a:ext cx="1" cy="20"/>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26" name="Line 445"/>
                <p:cNvSpPr>
                  <a:spLocks noChangeShapeType="1"/>
                </p:cNvSpPr>
                <p:nvPr/>
              </p:nvSpPr>
              <p:spPr bwMode="auto">
                <a:xfrm>
                  <a:off x="6408" y="3311"/>
                  <a:ext cx="1" cy="1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27" name="Line 446"/>
                <p:cNvSpPr>
                  <a:spLocks noChangeShapeType="1"/>
                </p:cNvSpPr>
                <p:nvPr/>
              </p:nvSpPr>
              <p:spPr bwMode="auto">
                <a:xfrm>
                  <a:off x="6402" y="3310"/>
                  <a:ext cx="1" cy="17"/>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28" name="Freeform 447"/>
                <p:cNvSpPr>
                  <a:spLocks/>
                </p:cNvSpPr>
                <p:nvPr/>
              </p:nvSpPr>
              <p:spPr bwMode="auto">
                <a:xfrm>
                  <a:off x="6451" y="3268"/>
                  <a:ext cx="205" cy="9"/>
                </a:xfrm>
                <a:custGeom>
                  <a:avLst/>
                  <a:gdLst>
                    <a:gd name="T0" fmla="*/ 0 w 205"/>
                    <a:gd name="T1" fmla="*/ 7 h 9"/>
                    <a:gd name="T2" fmla="*/ 205 w 205"/>
                    <a:gd name="T3" fmla="*/ 0 h 9"/>
                    <a:gd name="T4" fmla="*/ 205 w 205"/>
                    <a:gd name="T5" fmla="*/ 2 h 9"/>
                    <a:gd name="T6" fmla="*/ 2 w 205"/>
                    <a:gd name="T7" fmla="*/ 9 h 9"/>
                    <a:gd name="T8" fmla="*/ 0 w 205"/>
                    <a:gd name="T9" fmla="*/ 7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
                      <a:moveTo>
                        <a:pt x="0" y="7"/>
                      </a:moveTo>
                      <a:lnTo>
                        <a:pt x="205" y="0"/>
                      </a:lnTo>
                      <a:lnTo>
                        <a:pt x="205" y="2"/>
                      </a:lnTo>
                      <a:lnTo>
                        <a:pt x="2" y="9"/>
                      </a:lnTo>
                      <a:lnTo>
                        <a:pt x="0" y="7"/>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29" name="Freeform 448"/>
                <p:cNvSpPr>
                  <a:spLocks/>
                </p:cNvSpPr>
                <p:nvPr/>
              </p:nvSpPr>
              <p:spPr bwMode="auto">
                <a:xfrm>
                  <a:off x="6640" y="3277"/>
                  <a:ext cx="94" cy="97"/>
                </a:xfrm>
                <a:custGeom>
                  <a:avLst/>
                  <a:gdLst>
                    <a:gd name="T0" fmla="*/ 94 w 94"/>
                    <a:gd name="T1" fmla="*/ 96 h 97"/>
                    <a:gd name="T2" fmla="*/ 94 w 94"/>
                    <a:gd name="T3" fmla="*/ 44 h 97"/>
                    <a:gd name="T4" fmla="*/ 30 w 94"/>
                    <a:gd name="T5" fmla="*/ 0 h 97"/>
                    <a:gd name="T6" fmla="*/ 0 w 94"/>
                    <a:gd name="T7" fmla="*/ 13 h 97"/>
                    <a:gd name="T8" fmla="*/ 51 w 94"/>
                    <a:gd name="T9" fmla="*/ 53 h 97"/>
                    <a:gd name="T10" fmla="*/ 87 w 94"/>
                    <a:gd name="T11" fmla="*/ 51 h 97"/>
                    <a:gd name="T12" fmla="*/ 87 w 94"/>
                    <a:gd name="T13" fmla="*/ 97 h 97"/>
                    <a:gd name="T14" fmla="*/ 94 w 94"/>
                    <a:gd name="T15" fmla="*/ 96 h 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 h="97">
                      <a:moveTo>
                        <a:pt x="94" y="96"/>
                      </a:moveTo>
                      <a:lnTo>
                        <a:pt x="94" y="44"/>
                      </a:lnTo>
                      <a:lnTo>
                        <a:pt x="30" y="0"/>
                      </a:lnTo>
                      <a:lnTo>
                        <a:pt x="0" y="13"/>
                      </a:lnTo>
                      <a:lnTo>
                        <a:pt x="51" y="53"/>
                      </a:lnTo>
                      <a:lnTo>
                        <a:pt x="87" y="51"/>
                      </a:lnTo>
                      <a:lnTo>
                        <a:pt x="87" y="97"/>
                      </a:lnTo>
                      <a:lnTo>
                        <a:pt x="94" y="96"/>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0" name="Freeform 449"/>
                <p:cNvSpPr>
                  <a:spLocks/>
                </p:cNvSpPr>
                <p:nvPr/>
              </p:nvSpPr>
              <p:spPr bwMode="auto">
                <a:xfrm>
                  <a:off x="6574" y="3285"/>
                  <a:ext cx="162" cy="50"/>
                </a:xfrm>
                <a:custGeom>
                  <a:avLst/>
                  <a:gdLst>
                    <a:gd name="T0" fmla="*/ 0 w 162"/>
                    <a:gd name="T1" fmla="*/ 6 h 50"/>
                    <a:gd name="T2" fmla="*/ 108 w 162"/>
                    <a:gd name="T3" fmla="*/ 0 h 50"/>
                    <a:gd name="T4" fmla="*/ 162 w 162"/>
                    <a:gd name="T5" fmla="*/ 37 h 50"/>
                    <a:gd name="T6" fmla="*/ 66 w 162"/>
                    <a:gd name="T7" fmla="*/ 50 h 50"/>
                    <a:gd name="T8" fmla="*/ 0 w 162"/>
                    <a:gd name="T9" fmla="*/ 6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2" h="50">
                      <a:moveTo>
                        <a:pt x="0" y="6"/>
                      </a:moveTo>
                      <a:lnTo>
                        <a:pt x="108" y="0"/>
                      </a:lnTo>
                      <a:lnTo>
                        <a:pt x="162" y="37"/>
                      </a:lnTo>
                      <a:lnTo>
                        <a:pt x="66" y="50"/>
                      </a:lnTo>
                      <a:lnTo>
                        <a:pt x="0" y="6"/>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1" name="Freeform 450"/>
                <p:cNvSpPr>
                  <a:spLocks/>
                </p:cNvSpPr>
                <p:nvPr/>
              </p:nvSpPr>
              <p:spPr bwMode="auto">
                <a:xfrm>
                  <a:off x="6678" y="3322"/>
                  <a:ext cx="60" cy="12"/>
                </a:xfrm>
                <a:custGeom>
                  <a:avLst/>
                  <a:gdLst>
                    <a:gd name="T0" fmla="*/ 0 w 60"/>
                    <a:gd name="T1" fmla="*/ 8 h 12"/>
                    <a:gd name="T2" fmla="*/ 57 w 60"/>
                    <a:gd name="T3" fmla="*/ 0 h 12"/>
                    <a:gd name="T4" fmla="*/ 60 w 60"/>
                    <a:gd name="T5" fmla="*/ 2 h 12"/>
                    <a:gd name="T6" fmla="*/ 0 w 60"/>
                    <a:gd name="T7" fmla="*/ 12 h 12"/>
                    <a:gd name="T8" fmla="*/ 0 w 60"/>
                    <a:gd name="T9" fmla="*/ 8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2">
                      <a:moveTo>
                        <a:pt x="0" y="8"/>
                      </a:moveTo>
                      <a:lnTo>
                        <a:pt x="57" y="0"/>
                      </a:lnTo>
                      <a:lnTo>
                        <a:pt x="60" y="2"/>
                      </a:lnTo>
                      <a:lnTo>
                        <a:pt x="0" y="12"/>
                      </a:lnTo>
                      <a:lnTo>
                        <a:pt x="0" y="8"/>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2" name="Freeform 451"/>
                <p:cNvSpPr>
                  <a:spLocks/>
                </p:cNvSpPr>
                <p:nvPr/>
              </p:nvSpPr>
              <p:spPr bwMode="auto">
                <a:xfrm>
                  <a:off x="6702" y="3326"/>
                  <a:ext cx="26" cy="55"/>
                </a:xfrm>
                <a:custGeom>
                  <a:avLst/>
                  <a:gdLst>
                    <a:gd name="T0" fmla="*/ 0 w 26"/>
                    <a:gd name="T1" fmla="*/ 4 h 55"/>
                    <a:gd name="T2" fmla="*/ 26 w 26"/>
                    <a:gd name="T3" fmla="*/ 0 h 55"/>
                    <a:gd name="T4" fmla="*/ 26 w 26"/>
                    <a:gd name="T5" fmla="*/ 49 h 55"/>
                    <a:gd name="T6" fmla="*/ 0 w 26"/>
                    <a:gd name="T7" fmla="*/ 55 h 55"/>
                    <a:gd name="T8" fmla="*/ 0 w 26"/>
                    <a:gd name="T9" fmla="*/ 4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55">
                      <a:moveTo>
                        <a:pt x="0" y="4"/>
                      </a:moveTo>
                      <a:lnTo>
                        <a:pt x="26" y="0"/>
                      </a:lnTo>
                      <a:lnTo>
                        <a:pt x="26" y="49"/>
                      </a:lnTo>
                      <a:lnTo>
                        <a:pt x="0" y="55"/>
                      </a:lnTo>
                      <a:lnTo>
                        <a:pt x="0" y="4"/>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3" name="Freeform 452"/>
                <p:cNvSpPr>
                  <a:spLocks/>
                </p:cNvSpPr>
                <p:nvPr/>
              </p:nvSpPr>
              <p:spPr bwMode="auto">
                <a:xfrm>
                  <a:off x="6704" y="3329"/>
                  <a:ext cx="21" cy="47"/>
                </a:xfrm>
                <a:custGeom>
                  <a:avLst/>
                  <a:gdLst>
                    <a:gd name="T0" fmla="*/ 0 w 21"/>
                    <a:gd name="T1" fmla="*/ 4 h 47"/>
                    <a:gd name="T2" fmla="*/ 21 w 21"/>
                    <a:gd name="T3" fmla="*/ 0 h 47"/>
                    <a:gd name="T4" fmla="*/ 21 w 21"/>
                    <a:gd name="T5" fmla="*/ 42 h 47"/>
                    <a:gd name="T6" fmla="*/ 0 w 21"/>
                    <a:gd name="T7" fmla="*/ 47 h 47"/>
                    <a:gd name="T8" fmla="*/ 0 w 21"/>
                    <a:gd name="T9" fmla="*/ 4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47">
                      <a:moveTo>
                        <a:pt x="0" y="4"/>
                      </a:moveTo>
                      <a:lnTo>
                        <a:pt x="21" y="0"/>
                      </a:lnTo>
                      <a:lnTo>
                        <a:pt x="21" y="42"/>
                      </a:lnTo>
                      <a:lnTo>
                        <a:pt x="0" y="47"/>
                      </a:lnTo>
                      <a:lnTo>
                        <a:pt x="0" y="4"/>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4" name="Freeform 453"/>
                <p:cNvSpPr>
                  <a:spLocks/>
                </p:cNvSpPr>
                <p:nvPr/>
              </p:nvSpPr>
              <p:spPr bwMode="auto">
                <a:xfrm>
                  <a:off x="6529" y="3338"/>
                  <a:ext cx="111" cy="72"/>
                </a:xfrm>
                <a:custGeom>
                  <a:avLst/>
                  <a:gdLst>
                    <a:gd name="T0" fmla="*/ 0 w 111"/>
                    <a:gd name="T1" fmla="*/ 16 h 72"/>
                    <a:gd name="T2" fmla="*/ 111 w 111"/>
                    <a:gd name="T3" fmla="*/ 0 h 72"/>
                    <a:gd name="T4" fmla="*/ 111 w 111"/>
                    <a:gd name="T5" fmla="*/ 48 h 72"/>
                    <a:gd name="T6" fmla="*/ 0 w 111"/>
                    <a:gd name="T7" fmla="*/ 72 h 72"/>
                    <a:gd name="T8" fmla="*/ 0 w 111"/>
                    <a:gd name="T9" fmla="*/ 1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72">
                      <a:moveTo>
                        <a:pt x="0" y="16"/>
                      </a:moveTo>
                      <a:lnTo>
                        <a:pt x="111" y="0"/>
                      </a:lnTo>
                      <a:lnTo>
                        <a:pt x="111" y="48"/>
                      </a:lnTo>
                      <a:lnTo>
                        <a:pt x="0" y="72"/>
                      </a:lnTo>
                      <a:lnTo>
                        <a:pt x="0" y="16"/>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5" name="Freeform 454"/>
                <p:cNvSpPr>
                  <a:spLocks/>
                </p:cNvSpPr>
                <p:nvPr/>
              </p:nvSpPr>
              <p:spPr bwMode="auto">
                <a:xfrm>
                  <a:off x="6601" y="3343"/>
                  <a:ext cx="3" cy="51"/>
                </a:xfrm>
                <a:custGeom>
                  <a:avLst/>
                  <a:gdLst>
                    <a:gd name="T0" fmla="*/ 0 w 3"/>
                    <a:gd name="T1" fmla="*/ 0 h 51"/>
                    <a:gd name="T2" fmla="*/ 0 w 3"/>
                    <a:gd name="T3" fmla="*/ 51 h 51"/>
                    <a:gd name="T4" fmla="*/ 3 w 3"/>
                    <a:gd name="T5" fmla="*/ 50 h 51"/>
                    <a:gd name="T6" fmla="*/ 3 w 3"/>
                    <a:gd name="T7" fmla="*/ 0 h 51"/>
                    <a:gd name="T8" fmla="*/ 0 w 3"/>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51">
                      <a:moveTo>
                        <a:pt x="0" y="0"/>
                      </a:moveTo>
                      <a:lnTo>
                        <a:pt x="0" y="51"/>
                      </a:lnTo>
                      <a:lnTo>
                        <a:pt x="3" y="50"/>
                      </a:lnTo>
                      <a:lnTo>
                        <a:pt x="3" y="0"/>
                      </a:lnTo>
                      <a:lnTo>
                        <a:pt x="0" y="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6" name="Freeform 455"/>
                <p:cNvSpPr>
                  <a:spLocks/>
                </p:cNvSpPr>
                <p:nvPr/>
              </p:nvSpPr>
              <p:spPr bwMode="auto">
                <a:xfrm>
                  <a:off x="6564" y="3350"/>
                  <a:ext cx="4" cy="51"/>
                </a:xfrm>
                <a:custGeom>
                  <a:avLst/>
                  <a:gdLst>
                    <a:gd name="T0" fmla="*/ 0 w 4"/>
                    <a:gd name="T1" fmla="*/ 0 h 51"/>
                    <a:gd name="T2" fmla="*/ 0 w 4"/>
                    <a:gd name="T3" fmla="*/ 51 h 51"/>
                    <a:gd name="T4" fmla="*/ 4 w 4"/>
                    <a:gd name="T5" fmla="*/ 50 h 51"/>
                    <a:gd name="T6" fmla="*/ 4 w 4"/>
                    <a:gd name="T7" fmla="*/ 0 h 51"/>
                    <a:gd name="T8" fmla="*/ 0 w 4"/>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1">
                      <a:moveTo>
                        <a:pt x="0" y="0"/>
                      </a:moveTo>
                      <a:lnTo>
                        <a:pt x="0" y="51"/>
                      </a:lnTo>
                      <a:lnTo>
                        <a:pt x="4" y="50"/>
                      </a:lnTo>
                      <a:lnTo>
                        <a:pt x="4" y="0"/>
                      </a:lnTo>
                      <a:lnTo>
                        <a:pt x="0" y="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7" name="Freeform 456"/>
                <p:cNvSpPr>
                  <a:spLocks/>
                </p:cNvSpPr>
                <p:nvPr/>
              </p:nvSpPr>
              <p:spPr bwMode="auto">
                <a:xfrm>
                  <a:off x="6525" y="3335"/>
                  <a:ext cx="120" cy="21"/>
                </a:xfrm>
                <a:custGeom>
                  <a:avLst/>
                  <a:gdLst>
                    <a:gd name="T0" fmla="*/ 0 w 120"/>
                    <a:gd name="T1" fmla="*/ 15 h 21"/>
                    <a:gd name="T2" fmla="*/ 114 w 120"/>
                    <a:gd name="T3" fmla="*/ 0 h 21"/>
                    <a:gd name="T4" fmla="*/ 120 w 120"/>
                    <a:gd name="T5" fmla="*/ 4 h 21"/>
                    <a:gd name="T6" fmla="*/ 4 w 120"/>
                    <a:gd name="T7" fmla="*/ 21 h 21"/>
                    <a:gd name="T8" fmla="*/ 0 w 120"/>
                    <a:gd name="T9" fmla="*/ 15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21">
                      <a:moveTo>
                        <a:pt x="0" y="15"/>
                      </a:moveTo>
                      <a:lnTo>
                        <a:pt x="114" y="0"/>
                      </a:lnTo>
                      <a:lnTo>
                        <a:pt x="120" y="4"/>
                      </a:lnTo>
                      <a:lnTo>
                        <a:pt x="4" y="21"/>
                      </a:lnTo>
                      <a:lnTo>
                        <a:pt x="0" y="15"/>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8" name="Freeform 457"/>
                <p:cNvSpPr>
                  <a:spLocks/>
                </p:cNvSpPr>
                <p:nvPr/>
              </p:nvSpPr>
              <p:spPr bwMode="auto">
                <a:xfrm>
                  <a:off x="6517" y="3302"/>
                  <a:ext cx="54" cy="34"/>
                </a:xfrm>
                <a:custGeom>
                  <a:avLst/>
                  <a:gdLst>
                    <a:gd name="T0" fmla="*/ 0 w 54"/>
                    <a:gd name="T1" fmla="*/ 4 h 34"/>
                    <a:gd name="T2" fmla="*/ 0 w 54"/>
                    <a:gd name="T3" fmla="*/ 34 h 34"/>
                    <a:gd name="T4" fmla="*/ 49 w 54"/>
                    <a:gd name="T5" fmla="*/ 29 h 34"/>
                    <a:gd name="T6" fmla="*/ 49 w 54"/>
                    <a:gd name="T7" fmla="*/ 5 h 34"/>
                    <a:gd name="T8" fmla="*/ 54 w 54"/>
                    <a:gd name="T9" fmla="*/ 5 h 34"/>
                    <a:gd name="T10" fmla="*/ 54 w 54"/>
                    <a:gd name="T11" fmla="*/ 0 h 34"/>
                    <a:gd name="T12" fmla="*/ 0 w 54"/>
                    <a:gd name="T13" fmla="*/ 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34">
                      <a:moveTo>
                        <a:pt x="0" y="4"/>
                      </a:moveTo>
                      <a:lnTo>
                        <a:pt x="0" y="34"/>
                      </a:lnTo>
                      <a:lnTo>
                        <a:pt x="49" y="29"/>
                      </a:lnTo>
                      <a:lnTo>
                        <a:pt x="49" y="5"/>
                      </a:lnTo>
                      <a:lnTo>
                        <a:pt x="54" y="5"/>
                      </a:lnTo>
                      <a:lnTo>
                        <a:pt x="54" y="0"/>
                      </a:lnTo>
                      <a:lnTo>
                        <a:pt x="0" y="4"/>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39" name="Freeform 458"/>
                <p:cNvSpPr>
                  <a:spLocks/>
                </p:cNvSpPr>
                <p:nvPr/>
              </p:nvSpPr>
              <p:spPr bwMode="auto">
                <a:xfrm>
                  <a:off x="6492" y="3306"/>
                  <a:ext cx="25" cy="30"/>
                </a:xfrm>
                <a:custGeom>
                  <a:avLst/>
                  <a:gdLst>
                    <a:gd name="T0" fmla="*/ 25 w 25"/>
                    <a:gd name="T1" fmla="*/ 0 h 30"/>
                    <a:gd name="T2" fmla="*/ 25 w 25"/>
                    <a:gd name="T3" fmla="*/ 30 h 30"/>
                    <a:gd name="T4" fmla="*/ 0 w 25"/>
                    <a:gd name="T5" fmla="*/ 5 h 30"/>
                    <a:gd name="T6" fmla="*/ 25 w 2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30">
                      <a:moveTo>
                        <a:pt x="25" y="0"/>
                      </a:moveTo>
                      <a:lnTo>
                        <a:pt x="25" y="30"/>
                      </a:lnTo>
                      <a:lnTo>
                        <a:pt x="0" y="5"/>
                      </a:lnTo>
                      <a:lnTo>
                        <a:pt x="25" y="0"/>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40" name="Freeform 459"/>
                <p:cNvSpPr>
                  <a:spLocks/>
                </p:cNvSpPr>
                <p:nvPr/>
              </p:nvSpPr>
              <p:spPr bwMode="auto">
                <a:xfrm>
                  <a:off x="6521" y="3310"/>
                  <a:ext cx="18" cy="20"/>
                </a:xfrm>
                <a:custGeom>
                  <a:avLst/>
                  <a:gdLst>
                    <a:gd name="T0" fmla="*/ 0 w 18"/>
                    <a:gd name="T1" fmla="*/ 1 h 20"/>
                    <a:gd name="T2" fmla="*/ 0 w 18"/>
                    <a:gd name="T3" fmla="*/ 20 h 20"/>
                    <a:gd name="T4" fmla="*/ 18 w 18"/>
                    <a:gd name="T5" fmla="*/ 19 h 20"/>
                    <a:gd name="T6" fmla="*/ 18 w 18"/>
                    <a:gd name="T7" fmla="*/ 0 h 20"/>
                    <a:gd name="T8" fmla="*/ 0 w 18"/>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0">
                      <a:moveTo>
                        <a:pt x="0" y="1"/>
                      </a:moveTo>
                      <a:lnTo>
                        <a:pt x="0" y="20"/>
                      </a:lnTo>
                      <a:lnTo>
                        <a:pt x="18" y="19"/>
                      </a:lnTo>
                      <a:lnTo>
                        <a:pt x="18" y="0"/>
                      </a:lnTo>
                      <a:lnTo>
                        <a:pt x="0" y="1"/>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41" name="Freeform 460"/>
                <p:cNvSpPr>
                  <a:spLocks/>
                </p:cNvSpPr>
                <p:nvPr/>
              </p:nvSpPr>
              <p:spPr bwMode="auto">
                <a:xfrm>
                  <a:off x="6544" y="3307"/>
                  <a:ext cx="17" cy="21"/>
                </a:xfrm>
                <a:custGeom>
                  <a:avLst/>
                  <a:gdLst>
                    <a:gd name="T0" fmla="*/ 0 w 17"/>
                    <a:gd name="T1" fmla="*/ 2 h 21"/>
                    <a:gd name="T2" fmla="*/ 0 w 17"/>
                    <a:gd name="T3" fmla="*/ 21 h 21"/>
                    <a:gd name="T4" fmla="*/ 17 w 17"/>
                    <a:gd name="T5" fmla="*/ 19 h 21"/>
                    <a:gd name="T6" fmla="*/ 17 w 17"/>
                    <a:gd name="T7" fmla="*/ 0 h 21"/>
                    <a:gd name="T8" fmla="*/ 0 w 17"/>
                    <a:gd name="T9" fmla="*/ 2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1">
                      <a:moveTo>
                        <a:pt x="0" y="2"/>
                      </a:moveTo>
                      <a:lnTo>
                        <a:pt x="0" y="21"/>
                      </a:lnTo>
                      <a:lnTo>
                        <a:pt x="17" y="19"/>
                      </a:lnTo>
                      <a:lnTo>
                        <a:pt x="17" y="0"/>
                      </a:lnTo>
                      <a:lnTo>
                        <a:pt x="0" y="2"/>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42" name="Freeform 461"/>
                <p:cNvSpPr>
                  <a:spLocks/>
                </p:cNvSpPr>
                <p:nvPr/>
              </p:nvSpPr>
              <p:spPr bwMode="auto">
                <a:xfrm>
                  <a:off x="6601" y="3271"/>
                  <a:ext cx="28" cy="19"/>
                </a:xfrm>
                <a:custGeom>
                  <a:avLst/>
                  <a:gdLst>
                    <a:gd name="T0" fmla="*/ 0 w 28"/>
                    <a:gd name="T1" fmla="*/ 1 h 19"/>
                    <a:gd name="T2" fmla="*/ 0 w 28"/>
                    <a:gd name="T3" fmla="*/ 19 h 19"/>
                    <a:gd name="T4" fmla="*/ 28 w 28"/>
                    <a:gd name="T5" fmla="*/ 17 h 19"/>
                    <a:gd name="T6" fmla="*/ 28 w 28"/>
                    <a:gd name="T7" fmla="*/ 0 h 19"/>
                    <a:gd name="T8" fmla="*/ 0 w 28"/>
                    <a:gd name="T9" fmla="*/ 1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9">
                      <a:moveTo>
                        <a:pt x="0" y="1"/>
                      </a:moveTo>
                      <a:lnTo>
                        <a:pt x="0" y="19"/>
                      </a:lnTo>
                      <a:lnTo>
                        <a:pt x="28" y="17"/>
                      </a:lnTo>
                      <a:lnTo>
                        <a:pt x="28" y="0"/>
                      </a:lnTo>
                      <a:lnTo>
                        <a:pt x="0" y="1"/>
                      </a:lnTo>
                      <a:close/>
                    </a:path>
                  </a:pathLst>
                </a:custGeom>
                <a:solidFill>
                  <a:srgbClr val="BFBFDF"/>
                </a:solidFill>
                <a:ln w="0">
                  <a:solidFill>
                    <a:srgbClr val="3F1F00"/>
                  </a:solidFill>
                  <a:prstDash val="solid"/>
                  <a:round/>
                  <a:headEnd/>
                  <a:tailEnd/>
                </a:ln>
              </p:spPr>
              <p:txBody>
                <a:bodyPr/>
                <a:lstStyle/>
                <a:p>
                  <a:endParaRPr lang="en-US"/>
                </a:p>
              </p:txBody>
            </p:sp>
            <p:sp>
              <p:nvSpPr>
                <p:cNvPr id="37843" name="Line 462"/>
                <p:cNvSpPr>
                  <a:spLocks noChangeShapeType="1"/>
                </p:cNvSpPr>
                <p:nvPr/>
              </p:nvSpPr>
              <p:spPr bwMode="auto">
                <a:xfrm>
                  <a:off x="6615" y="3272"/>
                  <a:ext cx="1" cy="16"/>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44" name="Freeform 463"/>
                <p:cNvSpPr>
                  <a:spLocks/>
                </p:cNvSpPr>
                <p:nvPr/>
              </p:nvSpPr>
              <p:spPr bwMode="auto">
                <a:xfrm>
                  <a:off x="6485" y="3274"/>
                  <a:ext cx="28" cy="21"/>
                </a:xfrm>
                <a:custGeom>
                  <a:avLst/>
                  <a:gdLst>
                    <a:gd name="T0" fmla="*/ 0 w 28"/>
                    <a:gd name="T1" fmla="*/ 2 h 21"/>
                    <a:gd name="T2" fmla="*/ 0 w 28"/>
                    <a:gd name="T3" fmla="*/ 21 h 21"/>
                    <a:gd name="T4" fmla="*/ 28 w 28"/>
                    <a:gd name="T5" fmla="*/ 20 h 21"/>
                    <a:gd name="T6" fmla="*/ 28 w 28"/>
                    <a:gd name="T7" fmla="*/ 0 h 21"/>
                    <a:gd name="T8" fmla="*/ 0 w 28"/>
                    <a:gd name="T9" fmla="*/ 2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1">
                      <a:moveTo>
                        <a:pt x="0" y="2"/>
                      </a:moveTo>
                      <a:lnTo>
                        <a:pt x="0" y="21"/>
                      </a:lnTo>
                      <a:lnTo>
                        <a:pt x="28" y="20"/>
                      </a:lnTo>
                      <a:lnTo>
                        <a:pt x="28" y="0"/>
                      </a:lnTo>
                      <a:lnTo>
                        <a:pt x="0" y="2"/>
                      </a:lnTo>
                      <a:close/>
                    </a:path>
                  </a:pathLst>
                </a:custGeom>
                <a:solidFill>
                  <a:srgbClr val="BFBFDF"/>
                </a:solidFill>
                <a:ln w="0">
                  <a:solidFill>
                    <a:srgbClr val="3F1F00"/>
                  </a:solidFill>
                  <a:prstDash val="solid"/>
                  <a:round/>
                  <a:headEnd/>
                  <a:tailEnd/>
                </a:ln>
              </p:spPr>
              <p:txBody>
                <a:bodyPr/>
                <a:lstStyle/>
                <a:p>
                  <a:endParaRPr lang="en-US"/>
                </a:p>
              </p:txBody>
            </p:sp>
            <p:sp>
              <p:nvSpPr>
                <p:cNvPr id="37845" name="Line 464"/>
                <p:cNvSpPr>
                  <a:spLocks noChangeShapeType="1"/>
                </p:cNvSpPr>
                <p:nvPr/>
              </p:nvSpPr>
              <p:spPr bwMode="auto">
                <a:xfrm>
                  <a:off x="6499" y="3275"/>
                  <a:ext cx="1" cy="20"/>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46" name="Freeform 465"/>
                <p:cNvSpPr>
                  <a:spLocks/>
                </p:cNvSpPr>
                <p:nvPr/>
              </p:nvSpPr>
              <p:spPr bwMode="auto">
                <a:xfrm>
                  <a:off x="6502" y="3221"/>
                  <a:ext cx="59" cy="19"/>
                </a:xfrm>
                <a:custGeom>
                  <a:avLst/>
                  <a:gdLst>
                    <a:gd name="T0" fmla="*/ 0 w 59"/>
                    <a:gd name="T1" fmla="*/ 0 h 19"/>
                    <a:gd name="T2" fmla="*/ 17 w 59"/>
                    <a:gd name="T3" fmla="*/ 14 h 19"/>
                    <a:gd name="T4" fmla="*/ 59 w 59"/>
                    <a:gd name="T5" fmla="*/ 14 h 19"/>
                    <a:gd name="T6" fmla="*/ 59 w 59"/>
                    <a:gd name="T7" fmla="*/ 19 h 19"/>
                    <a:gd name="T8" fmla="*/ 17 w 59"/>
                    <a:gd name="T9" fmla="*/ 19 h 19"/>
                    <a:gd name="T10" fmla="*/ 0 w 59"/>
                    <a:gd name="T11" fmla="*/ 6 h 19"/>
                    <a:gd name="T12" fmla="*/ 0 w 59"/>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9">
                      <a:moveTo>
                        <a:pt x="0" y="0"/>
                      </a:moveTo>
                      <a:lnTo>
                        <a:pt x="17" y="14"/>
                      </a:lnTo>
                      <a:lnTo>
                        <a:pt x="59" y="14"/>
                      </a:lnTo>
                      <a:lnTo>
                        <a:pt x="59" y="19"/>
                      </a:lnTo>
                      <a:lnTo>
                        <a:pt x="17" y="19"/>
                      </a:lnTo>
                      <a:lnTo>
                        <a:pt x="0" y="6"/>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47" name="Freeform 466"/>
                <p:cNvSpPr>
                  <a:spLocks/>
                </p:cNvSpPr>
                <p:nvPr/>
              </p:nvSpPr>
              <p:spPr bwMode="auto">
                <a:xfrm>
                  <a:off x="6501" y="3220"/>
                  <a:ext cx="60" cy="15"/>
                </a:xfrm>
                <a:custGeom>
                  <a:avLst/>
                  <a:gdLst>
                    <a:gd name="T0" fmla="*/ 0 w 60"/>
                    <a:gd name="T1" fmla="*/ 0 h 15"/>
                    <a:gd name="T2" fmla="*/ 18 w 60"/>
                    <a:gd name="T3" fmla="*/ 15 h 15"/>
                    <a:gd name="T4" fmla="*/ 60 w 60"/>
                    <a:gd name="T5" fmla="*/ 15 h 15"/>
                    <a:gd name="T6" fmla="*/ 42 w 60"/>
                    <a:gd name="T7" fmla="*/ 0 h 15"/>
                    <a:gd name="T8" fmla="*/ 0 w 6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5">
                      <a:moveTo>
                        <a:pt x="0" y="0"/>
                      </a:moveTo>
                      <a:lnTo>
                        <a:pt x="18" y="15"/>
                      </a:lnTo>
                      <a:lnTo>
                        <a:pt x="60" y="15"/>
                      </a:lnTo>
                      <a:lnTo>
                        <a:pt x="42" y="0"/>
                      </a:lnTo>
                      <a:lnTo>
                        <a:pt x="0" y="0"/>
                      </a:lnTo>
                      <a:close/>
                    </a:path>
                  </a:pathLst>
                </a:custGeom>
                <a:solidFill>
                  <a:srgbClr val="9F9FBF"/>
                </a:solidFill>
                <a:ln w="0">
                  <a:solidFill>
                    <a:srgbClr val="3F1F00"/>
                  </a:solidFill>
                  <a:prstDash val="solid"/>
                  <a:round/>
                  <a:headEnd/>
                  <a:tailEnd/>
                </a:ln>
              </p:spPr>
              <p:txBody>
                <a:bodyPr/>
                <a:lstStyle/>
                <a:p>
                  <a:endParaRPr lang="en-US"/>
                </a:p>
              </p:txBody>
            </p:sp>
            <p:sp>
              <p:nvSpPr>
                <p:cNvPr id="37848" name="Line 467"/>
                <p:cNvSpPr>
                  <a:spLocks noChangeShapeType="1"/>
                </p:cNvSpPr>
                <p:nvPr/>
              </p:nvSpPr>
              <p:spPr bwMode="auto">
                <a:xfrm>
                  <a:off x="6523" y="3221"/>
                  <a:ext cx="17" cy="13"/>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49" name="Freeform 468"/>
                <p:cNvSpPr>
                  <a:spLocks/>
                </p:cNvSpPr>
                <p:nvPr/>
              </p:nvSpPr>
              <p:spPr bwMode="auto">
                <a:xfrm>
                  <a:off x="6523" y="3244"/>
                  <a:ext cx="59" cy="19"/>
                </a:xfrm>
                <a:custGeom>
                  <a:avLst/>
                  <a:gdLst>
                    <a:gd name="T0" fmla="*/ 0 w 59"/>
                    <a:gd name="T1" fmla="*/ 0 h 19"/>
                    <a:gd name="T2" fmla="*/ 18 w 59"/>
                    <a:gd name="T3" fmla="*/ 14 h 19"/>
                    <a:gd name="T4" fmla="*/ 59 w 59"/>
                    <a:gd name="T5" fmla="*/ 14 h 19"/>
                    <a:gd name="T6" fmla="*/ 59 w 59"/>
                    <a:gd name="T7" fmla="*/ 19 h 19"/>
                    <a:gd name="T8" fmla="*/ 18 w 59"/>
                    <a:gd name="T9" fmla="*/ 19 h 19"/>
                    <a:gd name="T10" fmla="*/ 0 w 59"/>
                    <a:gd name="T11" fmla="*/ 6 h 19"/>
                    <a:gd name="T12" fmla="*/ 0 w 59"/>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9">
                      <a:moveTo>
                        <a:pt x="0" y="0"/>
                      </a:moveTo>
                      <a:lnTo>
                        <a:pt x="18" y="14"/>
                      </a:lnTo>
                      <a:lnTo>
                        <a:pt x="59" y="14"/>
                      </a:lnTo>
                      <a:lnTo>
                        <a:pt x="59" y="19"/>
                      </a:lnTo>
                      <a:lnTo>
                        <a:pt x="18" y="19"/>
                      </a:lnTo>
                      <a:lnTo>
                        <a:pt x="0" y="6"/>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0" name="Freeform 469"/>
                <p:cNvSpPr>
                  <a:spLocks/>
                </p:cNvSpPr>
                <p:nvPr/>
              </p:nvSpPr>
              <p:spPr bwMode="auto">
                <a:xfrm>
                  <a:off x="6523" y="3243"/>
                  <a:ext cx="59" cy="15"/>
                </a:xfrm>
                <a:custGeom>
                  <a:avLst/>
                  <a:gdLst>
                    <a:gd name="T0" fmla="*/ 0 w 59"/>
                    <a:gd name="T1" fmla="*/ 0 h 15"/>
                    <a:gd name="T2" fmla="*/ 18 w 59"/>
                    <a:gd name="T3" fmla="*/ 15 h 15"/>
                    <a:gd name="T4" fmla="*/ 59 w 59"/>
                    <a:gd name="T5" fmla="*/ 15 h 15"/>
                    <a:gd name="T6" fmla="*/ 42 w 59"/>
                    <a:gd name="T7" fmla="*/ 0 h 15"/>
                    <a:gd name="T8" fmla="*/ 0 w 59"/>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5">
                      <a:moveTo>
                        <a:pt x="0" y="0"/>
                      </a:moveTo>
                      <a:lnTo>
                        <a:pt x="18" y="15"/>
                      </a:lnTo>
                      <a:lnTo>
                        <a:pt x="59" y="15"/>
                      </a:lnTo>
                      <a:lnTo>
                        <a:pt x="42" y="0"/>
                      </a:lnTo>
                      <a:lnTo>
                        <a:pt x="0" y="0"/>
                      </a:lnTo>
                      <a:close/>
                    </a:path>
                  </a:pathLst>
                </a:custGeom>
                <a:solidFill>
                  <a:srgbClr val="9F9FBF"/>
                </a:solidFill>
                <a:ln w="0">
                  <a:solidFill>
                    <a:srgbClr val="3F1F00"/>
                  </a:solidFill>
                  <a:prstDash val="solid"/>
                  <a:round/>
                  <a:headEnd/>
                  <a:tailEnd/>
                </a:ln>
              </p:spPr>
              <p:txBody>
                <a:bodyPr/>
                <a:lstStyle/>
                <a:p>
                  <a:endParaRPr lang="en-US"/>
                </a:p>
              </p:txBody>
            </p:sp>
            <p:sp>
              <p:nvSpPr>
                <p:cNvPr id="37851" name="Line 470"/>
                <p:cNvSpPr>
                  <a:spLocks noChangeShapeType="1"/>
                </p:cNvSpPr>
                <p:nvPr/>
              </p:nvSpPr>
              <p:spPr bwMode="auto">
                <a:xfrm>
                  <a:off x="6545" y="3244"/>
                  <a:ext cx="17" cy="13"/>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52" name="Freeform 471"/>
                <p:cNvSpPr>
                  <a:spLocks/>
                </p:cNvSpPr>
                <p:nvPr/>
              </p:nvSpPr>
              <p:spPr bwMode="auto">
                <a:xfrm>
                  <a:off x="6660" y="3230"/>
                  <a:ext cx="4" cy="7"/>
                </a:xfrm>
                <a:custGeom>
                  <a:avLst/>
                  <a:gdLst>
                    <a:gd name="T0" fmla="*/ 4 w 4"/>
                    <a:gd name="T1" fmla="*/ 0 h 7"/>
                    <a:gd name="T2" fmla="*/ 0 w 4"/>
                    <a:gd name="T3" fmla="*/ 1 h 7"/>
                    <a:gd name="T4" fmla="*/ 0 w 4"/>
                    <a:gd name="T5" fmla="*/ 7 h 7"/>
                    <a:gd name="T6" fmla="*/ 4 w 4"/>
                    <a:gd name="T7" fmla="*/ 7 h 7"/>
                    <a:gd name="T8" fmla="*/ 4 w 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7">
                      <a:moveTo>
                        <a:pt x="4" y="0"/>
                      </a:moveTo>
                      <a:lnTo>
                        <a:pt x="0" y="1"/>
                      </a:lnTo>
                      <a:lnTo>
                        <a:pt x="0" y="7"/>
                      </a:lnTo>
                      <a:lnTo>
                        <a:pt x="4" y="7"/>
                      </a:lnTo>
                      <a:lnTo>
                        <a:pt x="4"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3" name="Freeform 472"/>
                <p:cNvSpPr>
                  <a:spLocks/>
                </p:cNvSpPr>
                <p:nvPr/>
              </p:nvSpPr>
              <p:spPr bwMode="auto">
                <a:xfrm>
                  <a:off x="6664" y="3229"/>
                  <a:ext cx="6" cy="8"/>
                </a:xfrm>
                <a:custGeom>
                  <a:avLst/>
                  <a:gdLst>
                    <a:gd name="T0" fmla="*/ 0 w 6"/>
                    <a:gd name="T1" fmla="*/ 1 h 8"/>
                    <a:gd name="T2" fmla="*/ 0 w 6"/>
                    <a:gd name="T3" fmla="*/ 8 h 8"/>
                    <a:gd name="T4" fmla="*/ 6 w 6"/>
                    <a:gd name="T5" fmla="*/ 8 h 8"/>
                    <a:gd name="T6" fmla="*/ 6 w 6"/>
                    <a:gd name="T7" fmla="*/ 0 h 8"/>
                    <a:gd name="T8" fmla="*/ 0 w 6"/>
                    <a:gd name="T9" fmla="*/ 1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8">
                      <a:moveTo>
                        <a:pt x="0" y="1"/>
                      </a:moveTo>
                      <a:lnTo>
                        <a:pt x="0" y="8"/>
                      </a:lnTo>
                      <a:lnTo>
                        <a:pt x="6" y="8"/>
                      </a:lnTo>
                      <a:lnTo>
                        <a:pt x="6"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4" name="Freeform 473"/>
                <p:cNvSpPr>
                  <a:spLocks/>
                </p:cNvSpPr>
                <p:nvPr/>
              </p:nvSpPr>
              <p:spPr bwMode="auto">
                <a:xfrm>
                  <a:off x="6680" y="3230"/>
                  <a:ext cx="3" cy="6"/>
                </a:xfrm>
                <a:custGeom>
                  <a:avLst/>
                  <a:gdLst>
                    <a:gd name="T0" fmla="*/ 3 w 3"/>
                    <a:gd name="T1" fmla="*/ 0 h 6"/>
                    <a:gd name="T2" fmla="*/ 0 w 3"/>
                    <a:gd name="T3" fmla="*/ 1 h 6"/>
                    <a:gd name="T4" fmla="*/ 0 w 3"/>
                    <a:gd name="T5" fmla="*/ 6 h 6"/>
                    <a:gd name="T6" fmla="*/ 3 w 3"/>
                    <a:gd name="T7" fmla="*/ 6 h 6"/>
                    <a:gd name="T8" fmla="*/ 3 w 3"/>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6">
                      <a:moveTo>
                        <a:pt x="3" y="0"/>
                      </a:moveTo>
                      <a:lnTo>
                        <a:pt x="0" y="1"/>
                      </a:lnTo>
                      <a:lnTo>
                        <a:pt x="0" y="6"/>
                      </a:lnTo>
                      <a:lnTo>
                        <a:pt x="3" y="6"/>
                      </a:lnTo>
                      <a:lnTo>
                        <a:pt x="3"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5" name="Freeform 474"/>
                <p:cNvSpPr>
                  <a:spLocks/>
                </p:cNvSpPr>
                <p:nvPr/>
              </p:nvSpPr>
              <p:spPr bwMode="auto">
                <a:xfrm>
                  <a:off x="6683" y="3229"/>
                  <a:ext cx="7" cy="7"/>
                </a:xfrm>
                <a:custGeom>
                  <a:avLst/>
                  <a:gdLst>
                    <a:gd name="T0" fmla="*/ 0 w 7"/>
                    <a:gd name="T1" fmla="*/ 1 h 7"/>
                    <a:gd name="T2" fmla="*/ 0 w 7"/>
                    <a:gd name="T3" fmla="*/ 7 h 7"/>
                    <a:gd name="T4" fmla="*/ 7 w 7"/>
                    <a:gd name="T5" fmla="*/ 7 h 7"/>
                    <a:gd name="T6" fmla="*/ 7 w 7"/>
                    <a:gd name="T7" fmla="*/ 0 h 7"/>
                    <a:gd name="T8" fmla="*/ 0 w 7"/>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1"/>
                      </a:moveTo>
                      <a:lnTo>
                        <a:pt x="0" y="7"/>
                      </a:lnTo>
                      <a:lnTo>
                        <a:pt x="7" y="7"/>
                      </a:lnTo>
                      <a:lnTo>
                        <a:pt x="7"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6" name="Freeform 475"/>
                <p:cNvSpPr>
                  <a:spLocks/>
                </p:cNvSpPr>
                <p:nvPr/>
              </p:nvSpPr>
              <p:spPr bwMode="auto">
                <a:xfrm>
                  <a:off x="6655" y="3235"/>
                  <a:ext cx="48" cy="158"/>
                </a:xfrm>
                <a:custGeom>
                  <a:avLst/>
                  <a:gdLst>
                    <a:gd name="T0" fmla="*/ 0 w 48"/>
                    <a:gd name="T1" fmla="*/ 1 h 158"/>
                    <a:gd name="T2" fmla="*/ 0 w 48"/>
                    <a:gd name="T3" fmla="*/ 158 h 158"/>
                    <a:gd name="T4" fmla="*/ 48 w 48"/>
                    <a:gd name="T5" fmla="*/ 148 h 158"/>
                    <a:gd name="T6" fmla="*/ 48 w 48"/>
                    <a:gd name="T7" fmla="*/ 0 h 158"/>
                    <a:gd name="T8" fmla="*/ 0 w 48"/>
                    <a:gd name="T9" fmla="*/ 1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158">
                      <a:moveTo>
                        <a:pt x="0" y="1"/>
                      </a:moveTo>
                      <a:lnTo>
                        <a:pt x="0" y="158"/>
                      </a:lnTo>
                      <a:lnTo>
                        <a:pt x="48" y="148"/>
                      </a:lnTo>
                      <a:lnTo>
                        <a:pt x="48" y="0"/>
                      </a:lnTo>
                      <a:lnTo>
                        <a:pt x="0" y="1"/>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7" name="Freeform 476"/>
                <p:cNvSpPr>
                  <a:spLocks/>
                </p:cNvSpPr>
                <p:nvPr/>
              </p:nvSpPr>
              <p:spPr bwMode="auto">
                <a:xfrm>
                  <a:off x="6640" y="3236"/>
                  <a:ext cx="15" cy="157"/>
                </a:xfrm>
                <a:custGeom>
                  <a:avLst/>
                  <a:gdLst>
                    <a:gd name="T0" fmla="*/ 15 w 15"/>
                    <a:gd name="T1" fmla="*/ 0 h 157"/>
                    <a:gd name="T2" fmla="*/ 0 w 15"/>
                    <a:gd name="T3" fmla="*/ 1 h 157"/>
                    <a:gd name="T4" fmla="*/ 0 w 15"/>
                    <a:gd name="T5" fmla="*/ 150 h 157"/>
                    <a:gd name="T6" fmla="*/ 15 w 15"/>
                    <a:gd name="T7" fmla="*/ 157 h 157"/>
                    <a:gd name="T8" fmla="*/ 15 w 15"/>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57">
                      <a:moveTo>
                        <a:pt x="15" y="0"/>
                      </a:moveTo>
                      <a:lnTo>
                        <a:pt x="0" y="1"/>
                      </a:lnTo>
                      <a:lnTo>
                        <a:pt x="0" y="150"/>
                      </a:lnTo>
                      <a:lnTo>
                        <a:pt x="15" y="157"/>
                      </a:lnTo>
                      <a:lnTo>
                        <a:pt x="15"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8" name="Freeform 477"/>
                <p:cNvSpPr>
                  <a:spLocks/>
                </p:cNvSpPr>
                <p:nvPr/>
              </p:nvSpPr>
              <p:spPr bwMode="auto">
                <a:xfrm>
                  <a:off x="6529" y="3373"/>
                  <a:ext cx="224" cy="44"/>
                </a:xfrm>
                <a:custGeom>
                  <a:avLst/>
                  <a:gdLst>
                    <a:gd name="T0" fmla="*/ 0 w 224"/>
                    <a:gd name="T1" fmla="*/ 35 h 44"/>
                    <a:gd name="T2" fmla="*/ 112 w 224"/>
                    <a:gd name="T3" fmla="*/ 11 h 44"/>
                    <a:gd name="T4" fmla="*/ 126 w 224"/>
                    <a:gd name="T5" fmla="*/ 19 h 44"/>
                    <a:gd name="T6" fmla="*/ 174 w 224"/>
                    <a:gd name="T7" fmla="*/ 9 h 44"/>
                    <a:gd name="T8" fmla="*/ 174 w 224"/>
                    <a:gd name="T9" fmla="*/ 7 h 44"/>
                    <a:gd name="T10" fmla="*/ 205 w 224"/>
                    <a:gd name="T11" fmla="*/ 0 h 44"/>
                    <a:gd name="T12" fmla="*/ 224 w 224"/>
                    <a:gd name="T13" fmla="*/ 6 h 44"/>
                    <a:gd name="T14" fmla="*/ 158 w 224"/>
                    <a:gd name="T15" fmla="*/ 22 h 44"/>
                    <a:gd name="T16" fmla="*/ 213 w 224"/>
                    <a:gd name="T17" fmla="*/ 37 h 44"/>
                    <a:gd name="T18" fmla="*/ 191 w 224"/>
                    <a:gd name="T19" fmla="*/ 44 h 44"/>
                    <a:gd name="T20" fmla="*/ 116 w 224"/>
                    <a:gd name="T21" fmla="*/ 26 h 44"/>
                    <a:gd name="T22" fmla="*/ 45 w 224"/>
                    <a:gd name="T23" fmla="*/ 43 h 44"/>
                    <a:gd name="T24" fmla="*/ 0 w 224"/>
                    <a:gd name="T25" fmla="*/ 3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4" h="44">
                      <a:moveTo>
                        <a:pt x="0" y="35"/>
                      </a:moveTo>
                      <a:lnTo>
                        <a:pt x="112" y="11"/>
                      </a:lnTo>
                      <a:lnTo>
                        <a:pt x="126" y="19"/>
                      </a:lnTo>
                      <a:lnTo>
                        <a:pt x="174" y="9"/>
                      </a:lnTo>
                      <a:lnTo>
                        <a:pt x="174" y="7"/>
                      </a:lnTo>
                      <a:lnTo>
                        <a:pt x="205" y="0"/>
                      </a:lnTo>
                      <a:lnTo>
                        <a:pt x="224" y="6"/>
                      </a:lnTo>
                      <a:lnTo>
                        <a:pt x="158" y="22"/>
                      </a:lnTo>
                      <a:lnTo>
                        <a:pt x="213" y="37"/>
                      </a:lnTo>
                      <a:lnTo>
                        <a:pt x="191" y="44"/>
                      </a:lnTo>
                      <a:lnTo>
                        <a:pt x="116" y="26"/>
                      </a:lnTo>
                      <a:lnTo>
                        <a:pt x="45" y="43"/>
                      </a:lnTo>
                      <a:lnTo>
                        <a:pt x="0" y="3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59" name="Freeform 478"/>
                <p:cNvSpPr>
                  <a:spLocks/>
                </p:cNvSpPr>
                <p:nvPr/>
              </p:nvSpPr>
              <p:spPr bwMode="auto">
                <a:xfrm>
                  <a:off x="6425" y="3248"/>
                  <a:ext cx="150" cy="151"/>
                </a:xfrm>
                <a:custGeom>
                  <a:avLst/>
                  <a:gdLst>
                    <a:gd name="T0" fmla="*/ 0 w 150"/>
                    <a:gd name="T1" fmla="*/ 0 h 151"/>
                    <a:gd name="T2" fmla="*/ 144 w 150"/>
                    <a:gd name="T3" fmla="*/ 151 h 151"/>
                    <a:gd name="T4" fmla="*/ 150 w 150"/>
                    <a:gd name="T5" fmla="*/ 151 h 151"/>
                    <a:gd name="T6" fmla="*/ 5 w 150"/>
                    <a:gd name="T7" fmla="*/ 0 h 151"/>
                    <a:gd name="T8" fmla="*/ 0 w 150"/>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1">
                      <a:moveTo>
                        <a:pt x="0" y="0"/>
                      </a:moveTo>
                      <a:lnTo>
                        <a:pt x="144" y="151"/>
                      </a:lnTo>
                      <a:lnTo>
                        <a:pt x="150" y="151"/>
                      </a:lnTo>
                      <a:lnTo>
                        <a:pt x="5" y="0"/>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0" name="Freeform 479"/>
                <p:cNvSpPr>
                  <a:spLocks/>
                </p:cNvSpPr>
                <p:nvPr/>
              </p:nvSpPr>
              <p:spPr bwMode="auto">
                <a:xfrm>
                  <a:off x="6570" y="3399"/>
                  <a:ext cx="5" cy="45"/>
                </a:xfrm>
                <a:custGeom>
                  <a:avLst/>
                  <a:gdLst>
                    <a:gd name="T0" fmla="*/ 0 w 5"/>
                    <a:gd name="T1" fmla="*/ 0 h 45"/>
                    <a:gd name="T2" fmla="*/ 0 w 5"/>
                    <a:gd name="T3" fmla="*/ 45 h 45"/>
                    <a:gd name="T4" fmla="*/ 5 w 5"/>
                    <a:gd name="T5" fmla="*/ 42 h 45"/>
                    <a:gd name="T6" fmla="*/ 5 w 5"/>
                    <a:gd name="T7" fmla="*/ 0 h 45"/>
                    <a:gd name="T8" fmla="*/ 0 w 5"/>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45">
                      <a:moveTo>
                        <a:pt x="0" y="0"/>
                      </a:moveTo>
                      <a:lnTo>
                        <a:pt x="0" y="45"/>
                      </a:lnTo>
                      <a:lnTo>
                        <a:pt x="5" y="42"/>
                      </a:lnTo>
                      <a:lnTo>
                        <a:pt x="5" y="0"/>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1" name="Freeform 480"/>
                <p:cNvSpPr>
                  <a:spLocks/>
                </p:cNvSpPr>
                <p:nvPr/>
              </p:nvSpPr>
              <p:spPr bwMode="auto">
                <a:xfrm>
                  <a:off x="6538" y="3372"/>
                  <a:ext cx="5" cy="61"/>
                </a:xfrm>
                <a:custGeom>
                  <a:avLst/>
                  <a:gdLst>
                    <a:gd name="T0" fmla="*/ 0 w 5"/>
                    <a:gd name="T1" fmla="*/ 0 h 61"/>
                    <a:gd name="T2" fmla="*/ 0 w 5"/>
                    <a:gd name="T3" fmla="*/ 61 h 61"/>
                    <a:gd name="T4" fmla="*/ 5 w 5"/>
                    <a:gd name="T5" fmla="*/ 58 h 61"/>
                    <a:gd name="T6" fmla="*/ 5 w 5"/>
                    <a:gd name="T7" fmla="*/ 6 h 61"/>
                    <a:gd name="T8" fmla="*/ 0 w 5"/>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61">
                      <a:moveTo>
                        <a:pt x="0" y="0"/>
                      </a:moveTo>
                      <a:lnTo>
                        <a:pt x="0" y="61"/>
                      </a:lnTo>
                      <a:lnTo>
                        <a:pt x="5" y="58"/>
                      </a:lnTo>
                      <a:lnTo>
                        <a:pt x="5" y="6"/>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2" name="Freeform 481"/>
                <p:cNvSpPr>
                  <a:spLocks/>
                </p:cNvSpPr>
                <p:nvPr/>
              </p:nvSpPr>
              <p:spPr bwMode="auto">
                <a:xfrm>
                  <a:off x="6508" y="3339"/>
                  <a:ext cx="5" cy="82"/>
                </a:xfrm>
                <a:custGeom>
                  <a:avLst/>
                  <a:gdLst>
                    <a:gd name="T0" fmla="*/ 0 w 5"/>
                    <a:gd name="T1" fmla="*/ 0 h 82"/>
                    <a:gd name="T2" fmla="*/ 0 w 5"/>
                    <a:gd name="T3" fmla="*/ 82 h 82"/>
                    <a:gd name="T4" fmla="*/ 5 w 5"/>
                    <a:gd name="T5" fmla="*/ 80 h 82"/>
                    <a:gd name="T6" fmla="*/ 5 w 5"/>
                    <a:gd name="T7" fmla="*/ 5 h 82"/>
                    <a:gd name="T8" fmla="*/ 0 w 5"/>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82">
                      <a:moveTo>
                        <a:pt x="0" y="0"/>
                      </a:moveTo>
                      <a:lnTo>
                        <a:pt x="0" y="82"/>
                      </a:lnTo>
                      <a:lnTo>
                        <a:pt x="5" y="80"/>
                      </a:lnTo>
                      <a:lnTo>
                        <a:pt x="5" y="5"/>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3" name="Freeform 482"/>
                <p:cNvSpPr>
                  <a:spLocks/>
                </p:cNvSpPr>
                <p:nvPr/>
              </p:nvSpPr>
              <p:spPr bwMode="auto">
                <a:xfrm>
                  <a:off x="6480" y="3313"/>
                  <a:ext cx="5" cy="101"/>
                </a:xfrm>
                <a:custGeom>
                  <a:avLst/>
                  <a:gdLst>
                    <a:gd name="T0" fmla="*/ 0 w 5"/>
                    <a:gd name="T1" fmla="*/ 0 h 101"/>
                    <a:gd name="T2" fmla="*/ 0 w 5"/>
                    <a:gd name="T3" fmla="*/ 101 h 101"/>
                    <a:gd name="T4" fmla="*/ 5 w 5"/>
                    <a:gd name="T5" fmla="*/ 99 h 101"/>
                    <a:gd name="T6" fmla="*/ 5 w 5"/>
                    <a:gd name="T7" fmla="*/ 5 h 101"/>
                    <a:gd name="T8" fmla="*/ 0 w 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01">
                      <a:moveTo>
                        <a:pt x="0" y="0"/>
                      </a:moveTo>
                      <a:lnTo>
                        <a:pt x="0" y="101"/>
                      </a:lnTo>
                      <a:lnTo>
                        <a:pt x="5" y="99"/>
                      </a:lnTo>
                      <a:lnTo>
                        <a:pt x="5" y="5"/>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4" name="Freeform 483"/>
                <p:cNvSpPr>
                  <a:spLocks/>
                </p:cNvSpPr>
                <p:nvPr/>
              </p:nvSpPr>
              <p:spPr bwMode="auto">
                <a:xfrm>
                  <a:off x="6425" y="3248"/>
                  <a:ext cx="145" cy="196"/>
                </a:xfrm>
                <a:custGeom>
                  <a:avLst/>
                  <a:gdLst>
                    <a:gd name="T0" fmla="*/ 0 w 145"/>
                    <a:gd name="T1" fmla="*/ 156 h 196"/>
                    <a:gd name="T2" fmla="*/ 0 w 145"/>
                    <a:gd name="T3" fmla="*/ 0 h 196"/>
                    <a:gd name="T4" fmla="*/ 145 w 145"/>
                    <a:gd name="T5" fmla="*/ 152 h 196"/>
                    <a:gd name="T6" fmla="*/ 145 w 145"/>
                    <a:gd name="T7" fmla="*/ 196 h 196"/>
                    <a:gd name="T8" fmla="*/ 138 w 145"/>
                    <a:gd name="T9" fmla="*/ 196 h 196"/>
                    <a:gd name="T10" fmla="*/ 138 w 145"/>
                    <a:gd name="T11" fmla="*/ 153 h 196"/>
                    <a:gd name="T12" fmla="*/ 113 w 145"/>
                    <a:gd name="T13" fmla="*/ 128 h 196"/>
                    <a:gd name="T14" fmla="*/ 113 w 145"/>
                    <a:gd name="T15" fmla="*/ 185 h 196"/>
                    <a:gd name="T16" fmla="*/ 106 w 145"/>
                    <a:gd name="T17" fmla="*/ 185 h 196"/>
                    <a:gd name="T18" fmla="*/ 106 w 145"/>
                    <a:gd name="T19" fmla="*/ 121 h 196"/>
                    <a:gd name="T20" fmla="*/ 83 w 145"/>
                    <a:gd name="T21" fmla="*/ 98 h 196"/>
                    <a:gd name="T22" fmla="*/ 83 w 145"/>
                    <a:gd name="T23" fmla="*/ 174 h 196"/>
                    <a:gd name="T24" fmla="*/ 77 w 145"/>
                    <a:gd name="T25" fmla="*/ 174 h 196"/>
                    <a:gd name="T26" fmla="*/ 77 w 145"/>
                    <a:gd name="T27" fmla="*/ 91 h 196"/>
                    <a:gd name="T28" fmla="*/ 56 w 145"/>
                    <a:gd name="T29" fmla="*/ 69 h 196"/>
                    <a:gd name="T30" fmla="*/ 56 w 145"/>
                    <a:gd name="T31" fmla="*/ 167 h 196"/>
                    <a:gd name="T32" fmla="*/ 0 w 145"/>
                    <a:gd name="T33" fmla="*/ 156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5" h="196">
                      <a:moveTo>
                        <a:pt x="0" y="156"/>
                      </a:moveTo>
                      <a:lnTo>
                        <a:pt x="0" y="0"/>
                      </a:lnTo>
                      <a:lnTo>
                        <a:pt x="145" y="152"/>
                      </a:lnTo>
                      <a:lnTo>
                        <a:pt x="145" y="196"/>
                      </a:lnTo>
                      <a:lnTo>
                        <a:pt x="138" y="196"/>
                      </a:lnTo>
                      <a:lnTo>
                        <a:pt x="138" y="153"/>
                      </a:lnTo>
                      <a:lnTo>
                        <a:pt x="113" y="128"/>
                      </a:lnTo>
                      <a:lnTo>
                        <a:pt x="113" y="185"/>
                      </a:lnTo>
                      <a:lnTo>
                        <a:pt x="106" y="185"/>
                      </a:lnTo>
                      <a:lnTo>
                        <a:pt x="106" y="121"/>
                      </a:lnTo>
                      <a:lnTo>
                        <a:pt x="83" y="98"/>
                      </a:lnTo>
                      <a:lnTo>
                        <a:pt x="83" y="174"/>
                      </a:lnTo>
                      <a:lnTo>
                        <a:pt x="77" y="174"/>
                      </a:lnTo>
                      <a:lnTo>
                        <a:pt x="77" y="91"/>
                      </a:lnTo>
                      <a:lnTo>
                        <a:pt x="56" y="69"/>
                      </a:lnTo>
                      <a:lnTo>
                        <a:pt x="56" y="167"/>
                      </a:lnTo>
                      <a:lnTo>
                        <a:pt x="0" y="156"/>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5" name="Freeform 484"/>
                <p:cNvSpPr>
                  <a:spLocks/>
                </p:cNvSpPr>
                <p:nvPr/>
              </p:nvSpPr>
              <p:spPr bwMode="auto">
                <a:xfrm>
                  <a:off x="6508" y="3395"/>
                  <a:ext cx="48" cy="39"/>
                </a:xfrm>
                <a:custGeom>
                  <a:avLst/>
                  <a:gdLst>
                    <a:gd name="T0" fmla="*/ 1 w 48"/>
                    <a:gd name="T1" fmla="*/ 27 h 39"/>
                    <a:gd name="T2" fmla="*/ 2 w 48"/>
                    <a:gd name="T3" fmla="*/ 25 h 39"/>
                    <a:gd name="T4" fmla="*/ 4 w 48"/>
                    <a:gd name="T5" fmla="*/ 22 h 39"/>
                    <a:gd name="T6" fmla="*/ 7 w 48"/>
                    <a:gd name="T7" fmla="*/ 20 h 39"/>
                    <a:gd name="T8" fmla="*/ 10 w 48"/>
                    <a:gd name="T9" fmla="*/ 18 h 39"/>
                    <a:gd name="T10" fmla="*/ 12 w 48"/>
                    <a:gd name="T11" fmla="*/ 16 h 39"/>
                    <a:gd name="T12" fmla="*/ 14 w 48"/>
                    <a:gd name="T13" fmla="*/ 14 h 39"/>
                    <a:gd name="T14" fmla="*/ 16 w 48"/>
                    <a:gd name="T15" fmla="*/ 12 h 39"/>
                    <a:gd name="T16" fmla="*/ 18 w 48"/>
                    <a:gd name="T17" fmla="*/ 11 h 39"/>
                    <a:gd name="T18" fmla="*/ 18 w 48"/>
                    <a:gd name="T19" fmla="*/ 9 h 39"/>
                    <a:gd name="T20" fmla="*/ 19 w 48"/>
                    <a:gd name="T21" fmla="*/ 7 h 39"/>
                    <a:gd name="T22" fmla="*/ 20 w 48"/>
                    <a:gd name="T23" fmla="*/ 4 h 39"/>
                    <a:gd name="T24" fmla="*/ 22 w 48"/>
                    <a:gd name="T25" fmla="*/ 2 h 39"/>
                    <a:gd name="T26" fmla="*/ 24 w 48"/>
                    <a:gd name="T27" fmla="*/ 0 h 39"/>
                    <a:gd name="T28" fmla="*/ 27 w 48"/>
                    <a:gd name="T29" fmla="*/ 0 h 39"/>
                    <a:gd name="T30" fmla="*/ 29 w 48"/>
                    <a:gd name="T31" fmla="*/ 0 h 39"/>
                    <a:gd name="T32" fmla="*/ 31 w 48"/>
                    <a:gd name="T33" fmla="*/ 1 h 39"/>
                    <a:gd name="T34" fmla="*/ 33 w 48"/>
                    <a:gd name="T35" fmla="*/ 3 h 39"/>
                    <a:gd name="T36" fmla="*/ 34 w 48"/>
                    <a:gd name="T37" fmla="*/ 6 h 39"/>
                    <a:gd name="T38" fmla="*/ 34 w 48"/>
                    <a:gd name="T39" fmla="*/ 8 h 39"/>
                    <a:gd name="T40" fmla="*/ 33 w 48"/>
                    <a:gd name="T41" fmla="*/ 11 h 39"/>
                    <a:gd name="T42" fmla="*/ 34 w 48"/>
                    <a:gd name="T43" fmla="*/ 13 h 39"/>
                    <a:gd name="T44" fmla="*/ 35 w 48"/>
                    <a:gd name="T45" fmla="*/ 14 h 39"/>
                    <a:gd name="T46" fmla="*/ 37 w 48"/>
                    <a:gd name="T47" fmla="*/ 17 h 39"/>
                    <a:gd name="T48" fmla="*/ 39 w 48"/>
                    <a:gd name="T49" fmla="*/ 20 h 39"/>
                    <a:gd name="T50" fmla="*/ 40 w 48"/>
                    <a:gd name="T51" fmla="*/ 22 h 39"/>
                    <a:gd name="T52" fmla="*/ 41 w 48"/>
                    <a:gd name="T53" fmla="*/ 24 h 39"/>
                    <a:gd name="T54" fmla="*/ 43 w 48"/>
                    <a:gd name="T55" fmla="*/ 24 h 39"/>
                    <a:gd name="T56" fmla="*/ 45 w 48"/>
                    <a:gd name="T57" fmla="*/ 25 h 39"/>
                    <a:gd name="T58" fmla="*/ 46 w 48"/>
                    <a:gd name="T59" fmla="*/ 26 h 39"/>
                    <a:gd name="T60" fmla="*/ 47 w 48"/>
                    <a:gd name="T61" fmla="*/ 28 h 39"/>
                    <a:gd name="T62" fmla="*/ 48 w 48"/>
                    <a:gd name="T63" fmla="*/ 30 h 39"/>
                    <a:gd name="T64" fmla="*/ 48 w 48"/>
                    <a:gd name="T65" fmla="*/ 33 h 39"/>
                    <a:gd name="T66" fmla="*/ 46 w 48"/>
                    <a:gd name="T67" fmla="*/ 35 h 39"/>
                    <a:gd name="T68" fmla="*/ 44 w 48"/>
                    <a:gd name="T69" fmla="*/ 36 h 39"/>
                    <a:gd name="T70" fmla="*/ 42 w 48"/>
                    <a:gd name="T71" fmla="*/ 37 h 39"/>
                    <a:gd name="T72" fmla="*/ 39 w 48"/>
                    <a:gd name="T73" fmla="*/ 38 h 39"/>
                    <a:gd name="T74" fmla="*/ 36 w 48"/>
                    <a:gd name="T75" fmla="*/ 39 h 39"/>
                    <a:gd name="T76" fmla="*/ 33 w 48"/>
                    <a:gd name="T77" fmla="*/ 39 h 39"/>
                    <a:gd name="T78" fmla="*/ 29 w 48"/>
                    <a:gd name="T79" fmla="*/ 38 h 39"/>
                    <a:gd name="T80" fmla="*/ 27 w 48"/>
                    <a:gd name="T81" fmla="*/ 38 h 39"/>
                    <a:gd name="T82" fmla="*/ 23 w 48"/>
                    <a:gd name="T83" fmla="*/ 38 h 39"/>
                    <a:gd name="T84" fmla="*/ 21 w 48"/>
                    <a:gd name="T85" fmla="*/ 39 h 39"/>
                    <a:gd name="T86" fmla="*/ 18 w 48"/>
                    <a:gd name="T87" fmla="*/ 39 h 39"/>
                    <a:gd name="T88" fmla="*/ 15 w 48"/>
                    <a:gd name="T89" fmla="*/ 39 h 39"/>
                    <a:gd name="T90" fmla="*/ 12 w 48"/>
                    <a:gd name="T91" fmla="*/ 37 h 39"/>
                    <a:gd name="T92" fmla="*/ 9 w 48"/>
                    <a:gd name="T93" fmla="*/ 36 h 39"/>
                    <a:gd name="T94" fmla="*/ 4 w 48"/>
                    <a:gd name="T95" fmla="*/ 35 h 39"/>
                    <a:gd name="T96" fmla="*/ 2 w 48"/>
                    <a:gd name="T97" fmla="*/ 35 h 39"/>
                    <a:gd name="T98" fmla="*/ 0 w 48"/>
                    <a:gd name="T99" fmla="*/ 33 h 39"/>
                    <a:gd name="T100" fmla="*/ 0 w 48"/>
                    <a:gd name="T101" fmla="*/ 30 h 39"/>
                    <a:gd name="T102" fmla="*/ 1 w 48"/>
                    <a:gd name="T103" fmla="*/ 27 h 3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8" h="39">
                      <a:moveTo>
                        <a:pt x="1" y="27"/>
                      </a:moveTo>
                      <a:lnTo>
                        <a:pt x="2" y="25"/>
                      </a:lnTo>
                      <a:lnTo>
                        <a:pt x="4" y="22"/>
                      </a:lnTo>
                      <a:lnTo>
                        <a:pt x="7" y="20"/>
                      </a:lnTo>
                      <a:lnTo>
                        <a:pt x="10" y="18"/>
                      </a:lnTo>
                      <a:lnTo>
                        <a:pt x="12" y="16"/>
                      </a:lnTo>
                      <a:lnTo>
                        <a:pt x="14" y="14"/>
                      </a:lnTo>
                      <a:lnTo>
                        <a:pt x="16" y="12"/>
                      </a:lnTo>
                      <a:lnTo>
                        <a:pt x="18" y="11"/>
                      </a:lnTo>
                      <a:lnTo>
                        <a:pt x="18" y="9"/>
                      </a:lnTo>
                      <a:lnTo>
                        <a:pt x="19" y="7"/>
                      </a:lnTo>
                      <a:lnTo>
                        <a:pt x="20" y="4"/>
                      </a:lnTo>
                      <a:lnTo>
                        <a:pt x="22" y="2"/>
                      </a:lnTo>
                      <a:lnTo>
                        <a:pt x="24" y="0"/>
                      </a:lnTo>
                      <a:lnTo>
                        <a:pt x="27" y="0"/>
                      </a:lnTo>
                      <a:lnTo>
                        <a:pt x="29" y="0"/>
                      </a:lnTo>
                      <a:lnTo>
                        <a:pt x="31" y="1"/>
                      </a:lnTo>
                      <a:lnTo>
                        <a:pt x="33" y="3"/>
                      </a:lnTo>
                      <a:lnTo>
                        <a:pt x="34" y="6"/>
                      </a:lnTo>
                      <a:lnTo>
                        <a:pt x="34" y="8"/>
                      </a:lnTo>
                      <a:lnTo>
                        <a:pt x="33" y="11"/>
                      </a:lnTo>
                      <a:lnTo>
                        <a:pt x="34" y="13"/>
                      </a:lnTo>
                      <a:lnTo>
                        <a:pt x="35" y="14"/>
                      </a:lnTo>
                      <a:lnTo>
                        <a:pt x="37" y="17"/>
                      </a:lnTo>
                      <a:lnTo>
                        <a:pt x="39" y="20"/>
                      </a:lnTo>
                      <a:lnTo>
                        <a:pt x="40" y="22"/>
                      </a:lnTo>
                      <a:lnTo>
                        <a:pt x="41" y="24"/>
                      </a:lnTo>
                      <a:lnTo>
                        <a:pt x="43" y="24"/>
                      </a:lnTo>
                      <a:lnTo>
                        <a:pt x="45" y="25"/>
                      </a:lnTo>
                      <a:lnTo>
                        <a:pt x="46" y="26"/>
                      </a:lnTo>
                      <a:lnTo>
                        <a:pt x="47" y="28"/>
                      </a:lnTo>
                      <a:lnTo>
                        <a:pt x="48" y="30"/>
                      </a:lnTo>
                      <a:lnTo>
                        <a:pt x="48" y="33"/>
                      </a:lnTo>
                      <a:lnTo>
                        <a:pt x="46" y="35"/>
                      </a:lnTo>
                      <a:lnTo>
                        <a:pt x="44" y="36"/>
                      </a:lnTo>
                      <a:lnTo>
                        <a:pt x="42" y="37"/>
                      </a:lnTo>
                      <a:lnTo>
                        <a:pt x="39" y="38"/>
                      </a:lnTo>
                      <a:lnTo>
                        <a:pt x="36" y="39"/>
                      </a:lnTo>
                      <a:lnTo>
                        <a:pt x="33" y="39"/>
                      </a:lnTo>
                      <a:lnTo>
                        <a:pt x="29" y="38"/>
                      </a:lnTo>
                      <a:lnTo>
                        <a:pt x="27" y="38"/>
                      </a:lnTo>
                      <a:lnTo>
                        <a:pt x="23" y="38"/>
                      </a:lnTo>
                      <a:lnTo>
                        <a:pt x="21" y="39"/>
                      </a:lnTo>
                      <a:lnTo>
                        <a:pt x="18" y="39"/>
                      </a:lnTo>
                      <a:lnTo>
                        <a:pt x="15" y="39"/>
                      </a:lnTo>
                      <a:lnTo>
                        <a:pt x="12" y="37"/>
                      </a:lnTo>
                      <a:lnTo>
                        <a:pt x="9" y="36"/>
                      </a:lnTo>
                      <a:lnTo>
                        <a:pt x="4" y="35"/>
                      </a:lnTo>
                      <a:lnTo>
                        <a:pt x="2" y="35"/>
                      </a:lnTo>
                      <a:lnTo>
                        <a:pt x="0" y="33"/>
                      </a:lnTo>
                      <a:lnTo>
                        <a:pt x="0" y="30"/>
                      </a:lnTo>
                      <a:lnTo>
                        <a:pt x="1" y="2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6" name="Freeform 485"/>
                <p:cNvSpPr>
                  <a:spLocks/>
                </p:cNvSpPr>
                <p:nvPr/>
              </p:nvSpPr>
              <p:spPr bwMode="auto">
                <a:xfrm>
                  <a:off x="6459" y="3381"/>
                  <a:ext cx="49" cy="40"/>
                </a:xfrm>
                <a:custGeom>
                  <a:avLst/>
                  <a:gdLst>
                    <a:gd name="T0" fmla="*/ 1 w 49"/>
                    <a:gd name="T1" fmla="*/ 28 h 40"/>
                    <a:gd name="T2" fmla="*/ 3 w 49"/>
                    <a:gd name="T3" fmla="*/ 25 h 40"/>
                    <a:gd name="T4" fmla="*/ 5 w 49"/>
                    <a:gd name="T5" fmla="*/ 23 h 40"/>
                    <a:gd name="T6" fmla="*/ 8 w 49"/>
                    <a:gd name="T7" fmla="*/ 21 h 40"/>
                    <a:gd name="T8" fmla="*/ 11 w 49"/>
                    <a:gd name="T9" fmla="*/ 19 h 40"/>
                    <a:gd name="T10" fmla="*/ 13 w 49"/>
                    <a:gd name="T11" fmla="*/ 17 h 40"/>
                    <a:gd name="T12" fmla="*/ 14 w 49"/>
                    <a:gd name="T13" fmla="*/ 15 h 40"/>
                    <a:gd name="T14" fmla="*/ 17 w 49"/>
                    <a:gd name="T15" fmla="*/ 13 h 40"/>
                    <a:gd name="T16" fmla="*/ 19 w 49"/>
                    <a:gd name="T17" fmla="*/ 11 h 40"/>
                    <a:gd name="T18" fmla="*/ 19 w 49"/>
                    <a:gd name="T19" fmla="*/ 10 h 40"/>
                    <a:gd name="T20" fmla="*/ 19 w 49"/>
                    <a:gd name="T21" fmla="*/ 7 h 40"/>
                    <a:gd name="T22" fmla="*/ 21 w 49"/>
                    <a:gd name="T23" fmla="*/ 4 h 40"/>
                    <a:gd name="T24" fmla="*/ 23 w 49"/>
                    <a:gd name="T25" fmla="*/ 3 h 40"/>
                    <a:gd name="T26" fmla="*/ 25 w 49"/>
                    <a:gd name="T27" fmla="*/ 1 h 40"/>
                    <a:gd name="T28" fmla="*/ 28 w 49"/>
                    <a:gd name="T29" fmla="*/ 0 h 40"/>
                    <a:gd name="T30" fmla="*/ 30 w 49"/>
                    <a:gd name="T31" fmla="*/ 1 h 40"/>
                    <a:gd name="T32" fmla="*/ 32 w 49"/>
                    <a:gd name="T33" fmla="*/ 2 h 40"/>
                    <a:gd name="T34" fmla="*/ 34 w 49"/>
                    <a:gd name="T35" fmla="*/ 4 h 40"/>
                    <a:gd name="T36" fmla="*/ 35 w 49"/>
                    <a:gd name="T37" fmla="*/ 7 h 40"/>
                    <a:gd name="T38" fmla="*/ 35 w 49"/>
                    <a:gd name="T39" fmla="*/ 9 h 40"/>
                    <a:gd name="T40" fmla="*/ 34 w 49"/>
                    <a:gd name="T41" fmla="*/ 11 h 40"/>
                    <a:gd name="T42" fmla="*/ 34 w 49"/>
                    <a:gd name="T43" fmla="*/ 13 h 40"/>
                    <a:gd name="T44" fmla="*/ 36 w 49"/>
                    <a:gd name="T45" fmla="*/ 15 h 40"/>
                    <a:gd name="T46" fmla="*/ 38 w 49"/>
                    <a:gd name="T47" fmla="*/ 17 h 40"/>
                    <a:gd name="T48" fmla="*/ 40 w 49"/>
                    <a:gd name="T49" fmla="*/ 20 h 40"/>
                    <a:gd name="T50" fmla="*/ 41 w 49"/>
                    <a:gd name="T51" fmla="*/ 23 h 40"/>
                    <a:gd name="T52" fmla="*/ 42 w 49"/>
                    <a:gd name="T53" fmla="*/ 24 h 40"/>
                    <a:gd name="T54" fmla="*/ 43 w 49"/>
                    <a:gd name="T55" fmla="*/ 25 h 40"/>
                    <a:gd name="T56" fmla="*/ 46 w 49"/>
                    <a:gd name="T57" fmla="*/ 26 h 40"/>
                    <a:gd name="T58" fmla="*/ 47 w 49"/>
                    <a:gd name="T59" fmla="*/ 27 h 40"/>
                    <a:gd name="T60" fmla="*/ 48 w 49"/>
                    <a:gd name="T61" fmla="*/ 29 h 40"/>
                    <a:gd name="T62" fmla="*/ 49 w 49"/>
                    <a:gd name="T63" fmla="*/ 31 h 40"/>
                    <a:gd name="T64" fmla="*/ 49 w 49"/>
                    <a:gd name="T65" fmla="*/ 33 h 40"/>
                    <a:gd name="T66" fmla="*/ 47 w 49"/>
                    <a:gd name="T67" fmla="*/ 36 h 40"/>
                    <a:gd name="T68" fmla="*/ 45 w 49"/>
                    <a:gd name="T69" fmla="*/ 37 h 40"/>
                    <a:gd name="T70" fmla="*/ 43 w 49"/>
                    <a:gd name="T71" fmla="*/ 38 h 40"/>
                    <a:gd name="T72" fmla="*/ 40 w 49"/>
                    <a:gd name="T73" fmla="*/ 39 h 40"/>
                    <a:gd name="T74" fmla="*/ 37 w 49"/>
                    <a:gd name="T75" fmla="*/ 39 h 40"/>
                    <a:gd name="T76" fmla="*/ 34 w 49"/>
                    <a:gd name="T77" fmla="*/ 40 h 40"/>
                    <a:gd name="T78" fmla="*/ 30 w 49"/>
                    <a:gd name="T79" fmla="*/ 39 h 40"/>
                    <a:gd name="T80" fmla="*/ 27 w 49"/>
                    <a:gd name="T81" fmla="*/ 39 h 40"/>
                    <a:gd name="T82" fmla="*/ 24 w 49"/>
                    <a:gd name="T83" fmla="*/ 39 h 40"/>
                    <a:gd name="T84" fmla="*/ 22 w 49"/>
                    <a:gd name="T85" fmla="*/ 39 h 40"/>
                    <a:gd name="T86" fmla="*/ 19 w 49"/>
                    <a:gd name="T87" fmla="*/ 40 h 40"/>
                    <a:gd name="T88" fmla="*/ 16 w 49"/>
                    <a:gd name="T89" fmla="*/ 39 h 40"/>
                    <a:gd name="T90" fmla="*/ 12 w 49"/>
                    <a:gd name="T91" fmla="*/ 37 h 40"/>
                    <a:gd name="T92" fmla="*/ 9 w 49"/>
                    <a:gd name="T93" fmla="*/ 36 h 40"/>
                    <a:gd name="T94" fmla="*/ 5 w 49"/>
                    <a:gd name="T95" fmla="*/ 36 h 40"/>
                    <a:gd name="T96" fmla="*/ 2 w 49"/>
                    <a:gd name="T97" fmla="*/ 35 h 40"/>
                    <a:gd name="T98" fmla="*/ 0 w 49"/>
                    <a:gd name="T99" fmla="*/ 34 h 40"/>
                    <a:gd name="T100" fmla="*/ 0 w 49"/>
                    <a:gd name="T101" fmla="*/ 31 h 40"/>
                    <a:gd name="T102" fmla="*/ 1 w 49"/>
                    <a:gd name="T103" fmla="*/ 28 h 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 h="40">
                      <a:moveTo>
                        <a:pt x="1" y="28"/>
                      </a:moveTo>
                      <a:lnTo>
                        <a:pt x="3" y="25"/>
                      </a:lnTo>
                      <a:lnTo>
                        <a:pt x="5" y="23"/>
                      </a:lnTo>
                      <a:lnTo>
                        <a:pt x="8" y="21"/>
                      </a:lnTo>
                      <a:lnTo>
                        <a:pt x="11" y="19"/>
                      </a:lnTo>
                      <a:lnTo>
                        <a:pt x="13" y="17"/>
                      </a:lnTo>
                      <a:lnTo>
                        <a:pt x="14" y="15"/>
                      </a:lnTo>
                      <a:lnTo>
                        <a:pt x="17" y="13"/>
                      </a:lnTo>
                      <a:lnTo>
                        <a:pt x="19" y="11"/>
                      </a:lnTo>
                      <a:lnTo>
                        <a:pt x="19" y="10"/>
                      </a:lnTo>
                      <a:lnTo>
                        <a:pt x="19" y="7"/>
                      </a:lnTo>
                      <a:lnTo>
                        <a:pt x="21" y="4"/>
                      </a:lnTo>
                      <a:lnTo>
                        <a:pt x="23" y="3"/>
                      </a:lnTo>
                      <a:lnTo>
                        <a:pt x="25" y="1"/>
                      </a:lnTo>
                      <a:lnTo>
                        <a:pt x="28" y="0"/>
                      </a:lnTo>
                      <a:lnTo>
                        <a:pt x="30" y="1"/>
                      </a:lnTo>
                      <a:lnTo>
                        <a:pt x="32" y="2"/>
                      </a:lnTo>
                      <a:lnTo>
                        <a:pt x="34" y="4"/>
                      </a:lnTo>
                      <a:lnTo>
                        <a:pt x="35" y="7"/>
                      </a:lnTo>
                      <a:lnTo>
                        <a:pt x="35" y="9"/>
                      </a:lnTo>
                      <a:lnTo>
                        <a:pt x="34" y="11"/>
                      </a:lnTo>
                      <a:lnTo>
                        <a:pt x="34" y="13"/>
                      </a:lnTo>
                      <a:lnTo>
                        <a:pt x="36" y="15"/>
                      </a:lnTo>
                      <a:lnTo>
                        <a:pt x="38" y="17"/>
                      </a:lnTo>
                      <a:lnTo>
                        <a:pt x="40" y="20"/>
                      </a:lnTo>
                      <a:lnTo>
                        <a:pt x="41" y="23"/>
                      </a:lnTo>
                      <a:lnTo>
                        <a:pt x="42" y="24"/>
                      </a:lnTo>
                      <a:lnTo>
                        <a:pt x="43" y="25"/>
                      </a:lnTo>
                      <a:lnTo>
                        <a:pt x="46" y="26"/>
                      </a:lnTo>
                      <a:lnTo>
                        <a:pt x="47" y="27"/>
                      </a:lnTo>
                      <a:lnTo>
                        <a:pt x="48" y="29"/>
                      </a:lnTo>
                      <a:lnTo>
                        <a:pt x="49" y="31"/>
                      </a:lnTo>
                      <a:lnTo>
                        <a:pt x="49" y="33"/>
                      </a:lnTo>
                      <a:lnTo>
                        <a:pt x="47" y="36"/>
                      </a:lnTo>
                      <a:lnTo>
                        <a:pt x="45" y="37"/>
                      </a:lnTo>
                      <a:lnTo>
                        <a:pt x="43" y="38"/>
                      </a:lnTo>
                      <a:lnTo>
                        <a:pt x="40" y="39"/>
                      </a:lnTo>
                      <a:lnTo>
                        <a:pt x="37" y="39"/>
                      </a:lnTo>
                      <a:lnTo>
                        <a:pt x="34" y="40"/>
                      </a:lnTo>
                      <a:lnTo>
                        <a:pt x="30" y="39"/>
                      </a:lnTo>
                      <a:lnTo>
                        <a:pt x="27" y="39"/>
                      </a:lnTo>
                      <a:lnTo>
                        <a:pt x="24" y="39"/>
                      </a:lnTo>
                      <a:lnTo>
                        <a:pt x="22" y="39"/>
                      </a:lnTo>
                      <a:lnTo>
                        <a:pt x="19" y="40"/>
                      </a:lnTo>
                      <a:lnTo>
                        <a:pt x="16" y="39"/>
                      </a:lnTo>
                      <a:lnTo>
                        <a:pt x="12" y="37"/>
                      </a:lnTo>
                      <a:lnTo>
                        <a:pt x="9" y="36"/>
                      </a:lnTo>
                      <a:lnTo>
                        <a:pt x="5" y="36"/>
                      </a:lnTo>
                      <a:lnTo>
                        <a:pt x="2" y="35"/>
                      </a:lnTo>
                      <a:lnTo>
                        <a:pt x="0" y="34"/>
                      </a:lnTo>
                      <a:lnTo>
                        <a:pt x="0" y="31"/>
                      </a:lnTo>
                      <a:lnTo>
                        <a:pt x="1" y="2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7" name="Freeform 486"/>
                <p:cNvSpPr>
                  <a:spLocks/>
                </p:cNvSpPr>
                <p:nvPr/>
              </p:nvSpPr>
              <p:spPr bwMode="auto">
                <a:xfrm>
                  <a:off x="6486" y="3388"/>
                  <a:ext cx="42" cy="38"/>
                </a:xfrm>
                <a:custGeom>
                  <a:avLst/>
                  <a:gdLst>
                    <a:gd name="T0" fmla="*/ 1 w 42"/>
                    <a:gd name="T1" fmla="*/ 26 h 38"/>
                    <a:gd name="T2" fmla="*/ 2 w 42"/>
                    <a:gd name="T3" fmla="*/ 24 h 38"/>
                    <a:gd name="T4" fmla="*/ 4 w 42"/>
                    <a:gd name="T5" fmla="*/ 21 h 38"/>
                    <a:gd name="T6" fmla="*/ 7 w 42"/>
                    <a:gd name="T7" fmla="*/ 19 h 38"/>
                    <a:gd name="T8" fmla="*/ 9 w 42"/>
                    <a:gd name="T9" fmla="*/ 17 h 38"/>
                    <a:gd name="T10" fmla="*/ 11 w 42"/>
                    <a:gd name="T11" fmla="*/ 15 h 38"/>
                    <a:gd name="T12" fmla="*/ 12 w 42"/>
                    <a:gd name="T13" fmla="*/ 13 h 38"/>
                    <a:gd name="T14" fmla="*/ 14 w 42"/>
                    <a:gd name="T15" fmla="*/ 11 h 38"/>
                    <a:gd name="T16" fmla="*/ 16 w 42"/>
                    <a:gd name="T17" fmla="*/ 10 h 38"/>
                    <a:gd name="T18" fmla="*/ 16 w 42"/>
                    <a:gd name="T19" fmla="*/ 9 h 38"/>
                    <a:gd name="T20" fmla="*/ 16 w 42"/>
                    <a:gd name="T21" fmla="*/ 6 h 38"/>
                    <a:gd name="T22" fmla="*/ 17 w 42"/>
                    <a:gd name="T23" fmla="*/ 3 h 38"/>
                    <a:gd name="T24" fmla="*/ 19 w 42"/>
                    <a:gd name="T25" fmla="*/ 1 h 38"/>
                    <a:gd name="T26" fmla="*/ 21 w 42"/>
                    <a:gd name="T27" fmla="*/ 0 h 38"/>
                    <a:gd name="T28" fmla="*/ 31 w 42"/>
                    <a:gd name="T29" fmla="*/ 23 h 38"/>
                    <a:gd name="T30" fmla="*/ 36 w 42"/>
                    <a:gd name="T31" fmla="*/ 23 h 38"/>
                    <a:gd name="T32" fmla="*/ 37 w 42"/>
                    <a:gd name="T33" fmla="*/ 24 h 38"/>
                    <a:gd name="T34" fmla="*/ 39 w 42"/>
                    <a:gd name="T35" fmla="*/ 24 h 38"/>
                    <a:gd name="T36" fmla="*/ 40 w 42"/>
                    <a:gd name="T37" fmla="*/ 25 h 38"/>
                    <a:gd name="T38" fmla="*/ 41 w 42"/>
                    <a:gd name="T39" fmla="*/ 27 h 38"/>
                    <a:gd name="T40" fmla="*/ 42 w 42"/>
                    <a:gd name="T41" fmla="*/ 29 h 38"/>
                    <a:gd name="T42" fmla="*/ 41 w 42"/>
                    <a:gd name="T43" fmla="*/ 32 h 38"/>
                    <a:gd name="T44" fmla="*/ 40 w 42"/>
                    <a:gd name="T45" fmla="*/ 34 h 38"/>
                    <a:gd name="T46" fmla="*/ 38 w 42"/>
                    <a:gd name="T47" fmla="*/ 35 h 38"/>
                    <a:gd name="T48" fmla="*/ 36 w 42"/>
                    <a:gd name="T49" fmla="*/ 36 h 38"/>
                    <a:gd name="T50" fmla="*/ 34 w 42"/>
                    <a:gd name="T51" fmla="*/ 37 h 38"/>
                    <a:gd name="T52" fmla="*/ 32 w 42"/>
                    <a:gd name="T53" fmla="*/ 38 h 38"/>
                    <a:gd name="T54" fmla="*/ 29 w 42"/>
                    <a:gd name="T55" fmla="*/ 38 h 38"/>
                    <a:gd name="T56" fmla="*/ 25 w 42"/>
                    <a:gd name="T57" fmla="*/ 38 h 38"/>
                    <a:gd name="T58" fmla="*/ 23 w 42"/>
                    <a:gd name="T59" fmla="*/ 37 h 38"/>
                    <a:gd name="T60" fmla="*/ 20 w 42"/>
                    <a:gd name="T61" fmla="*/ 37 h 38"/>
                    <a:gd name="T62" fmla="*/ 18 w 42"/>
                    <a:gd name="T63" fmla="*/ 38 h 38"/>
                    <a:gd name="T64" fmla="*/ 16 w 42"/>
                    <a:gd name="T65" fmla="*/ 38 h 38"/>
                    <a:gd name="T66" fmla="*/ 14 w 42"/>
                    <a:gd name="T67" fmla="*/ 38 h 38"/>
                    <a:gd name="T68" fmla="*/ 10 w 42"/>
                    <a:gd name="T69" fmla="*/ 36 h 38"/>
                    <a:gd name="T70" fmla="*/ 8 w 42"/>
                    <a:gd name="T71" fmla="*/ 35 h 38"/>
                    <a:gd name="T72" fmla="*/ 4 w 42"/>
                    <a:gd name="T73" fmla="*/ 34 h 38"/>
                    <a:gd name="T74" fmla="*/ 2 w 42"/>
                    <a:gd name="T75" fmla="*/ 34 h 38"/>
                    <a:gd name="T76" fmla="*/ 0 w 42"/>
                    <a:gd name="T77" fmla="*/ 32 h 38"/>
                    <a:gd name="T78" fmla="*/ 0 w 42"/>
                    <a:gd name="T79" fmla="*/ 29 h 38"/>
                    <a:gd name="T80" fmla="*/ 1 w 42"/>
                    <a:gd name="T81" fmla="*/ 26 h 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2" h="38">
                      <a:moveTo>
                        <a:pt x="1" y="26"/>
                      </a:moveTo>
                      <a:lnTo>
                        <a:pt x="2" y="24"/>
                      </a:lnTo>
                      <a:lnTo>
                        <a:pt x="4" y="21"/>
                      </a:lnTo>
                      <a:lnTo>
                        <a:pt x="7" y="19"/>
                      </a:lnTo>
                      <a:lnTo>
                        <a:pt x="9" y="17"/>
                      </a:lnTo>
                      <a:lnTo>
                        <a:pt x="11" y="15"/>
                      </a:lnTo>
                      <a:lnTo>
                        <a:pt x="12" y="13"/>
                      </a:lnTo>
                      <a:lnTo>
                        <a:pt x="14" y="11"/>
                      </a:lnTo>
                      <a:lnTo>
                        <a:pt x="16" y="10"/>
                      </a:lnTo>
                      <a:lnTo>
                        <a:pt x="16" y="9"/>
                      </a:lnTo>
                      <a:lnTo>
                        <a:pt x="16" y="6"/>
                      </a:lnTo>
                      <a:lnTo>
                        <a:pt x="17" y="3"/>
                      </a:lnTo>
                      <a:lnTo>
                        <a:pt x="19" y="1"/>
                      </a:lnTo>
                      <a:lnTo>
                        <a:pt x="21" y="0"/>
                      </a:lnTo>
                      <a:lnTo>
                        <a:pt x="31" y="23"/>
                      </a:lnTo>
                      <a:lnTo>
                        <a:pt x="36" y="23"/>
                      </a:lnTo>
                      <a:lnTo>
                        <a:pt x="37" y="24"/>
                      </a:lnTo>
                      <a:lnTo>
                        <a:pt x="39" y="24"/>
                      </a:lnTo>
                      <a:lnTo>
                        <a:pt x="40" y="25"/>
                      </a:lnTo>
                      <a:lnTo>
                        <a:pt x="41" y="27"/>
                      </a:lnTo>
                      <a:lnTo>
                        <a:pt x="42" y="29"/>
                      </a:lnTo>
                      <a:lnTo>
                        <a:pt x="41" y="32"/>
                      </a:lnTo>
                      <a:lnTo>
                        <a:pt x="40" y="34"/>
                      </a:lnTo>
                      <a:lnTo>
                        <a:pt x="38" y="35"/>
                      </a:lnTo>
                      <a:lnTo>
                        <a:pt x="36" y="36"/>
                      </a:lnTo>
                      <a:lnTo>
                        <a:pt x="34" y="37"/>
                      </a:lnTo>
                      <a:lnTo>
                        <a:pt x="32" y="38"/>
                      </a:lnTo>
                      <a:lnTo>
                        <a:pt x="29" y="38"/>
                      </a:lnTo>
                      <a:lnTo>
                        <a:pt x="25" y="38"/>
                      </a:lnTo>
                      <a:lnTo>
                        <a:pt x="23" y="37"/>
                      </a:lnTo>
                      <a:lnTo>
                        <a:pt x="20" y="37"/>
                      </a:lnTo>
                      <a:lnTo>
                        <a:pt x="18" y="38"/>
                      </a:lnTo>
                      <a:lnTo>
                        <a:pt x="16" y="38"/>
                      </a:lnTo>
                      <a:lnTo>
                        <a:pt x="14" y="38"/>
                      </a:lnTo>
                      <a:lnTo>
                        <a:pt x="10" y="36"/>
                      </a:lnTo>
                      <a:lnTo>
                        <a:pt x="8" y="35"/>
                      </a:lnTo>
                      <a:lnTo>
                        <a:pt x="4" y="34"/>
                      </a:lnTo>
                      <a:lnTo>
                        <a:pt x="2" y="34"/>
                      </a:lnTo>
                      <a:lnTo>
                        <a:pt x="0" y="32"/>
                      </a:lnTo>
                      <a:lnTo>
                        <a:pt x="0" y="29"/>
                      </a:lnTo>
                      <a:lnTo>
                        <a:pt x="1" y="2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8" name="Freeform 487"/>
                <p:cNvSpPr>
                  <a:spLocks/>
                </p:cNvSpPr>
                <p:nvPr/>
              </p:nvSpPr>
              <p:spPr bwMode="auto">
                <a:xfrm>
                  <a:off x="6482" y="3397"/>
                  <a:ext cx="42" cy="29"/>
                </a:xfrm>
                <a:custGeom>
                  <a:avLst/>
                  <a:gdLst>
                    <a:gd name="T0" fmla="*/ 1 w 42"/>
                    <a:gd name="T1" fmla="*/ 17 h 29"/>
                    <a:gd name="T2" fmla="*/ 3 w 42"/>
                    <a:gd name="T3" fmla="*/ 15 h 29"/>
                    <a:gd name="T4" fmla="*/ 4 w 42"/>
                    <a:gd name="T5" fmla="*/ 12 h 29"/>
                    <a:gd name="T6" fmla="*/ 7 w 42"/>
                    <a:gd name="T7" fmla="*/ 10 h 29"/>
                    <a:gd name="T8" fmla="*/ 9 w 42"/>
                    <a:gd name="T9" fmla="*/ 8 h 29"/>
                    <a:gd name="T10" fmla="*/ 11 w 42"/>
                    <a:gd name="T11" fmla="*/ 6 h 29"/>
                    <a:gd name="T12" fmla="*/ 13 w 42"/>
                    <a:gd name="T13" fmla="*/ 4 h 29"/>
                    <a:gd name="T14" fmla="*/ 15 w 42"/>
                    <a:gd name="T15" fmla="*/ 3 h 29"/>
                    <a:gd name="T16" fmla="*/ 19 w 42"/>
                    <a:gd name="T17" fmla="*/ 4 h 29"/>
                    <a:gd name="T18" fmla="*/ 21 w 42"/>
                    <a:gd name="T19" fmla="*/ 0 h 29"/>
                    <a:gd name="T20" fmla="*/ 29 w 42"/>
                    <a:gd name="T21" fmla="*/ 1 h 29"/>
                    <a:gd name="T22" fmla="*/ 30 w 42"/>
                    <a:gd name="T23" fmla="*/ 3 h 29"/>
                    <a:gd name="T24" fmla="*/ 31 w 42"/>
                    <a:gd name="T25" fmla="*/ 4 h 29"/>
                    <a:gd name="T26" fmla="*/ 33 w 42"/>
                    <a:gd name="T27" fmla="*/ 7 h 29"/>
                    <a:gd name="T28" fmla="*/ 34 w 42"/>
                    <a:gd name="T29" fmla="*/ 9 h 29"/>
                    <a:gd name="T30" fmla="*/ 35 w 42"/>
                    <a:gd name="T31" fmla="*/ 12 h 29"/>
                    <a:gd name="T32" fmla="*/ 36 w 42"/>
                    <a:gd name="T33" fmla="*/ 14 h 29"/>
                    <a:gd name="T34" fmla="*/ 37 w 42"/>
                    <a:gd name="T35" fmla="*/ 14 h 29"/>
                    <a:gd name="T36" fmla="*/ 39 w 42"/>
                    <a:gd name="T37" fmla="*/ 15 h 29"/>
                    <a:gd name="T38" fmla="*/ 41 w 42"/>
                    <a:gd name="T39" fmla="*/ 16 h 29"/>
                    <a:gd name="T40" fmla="*/ 42 w 42"/>
                    <a:gd name="T41" fmla="*/ 18 h 29"/>
                    <a:gd name="T42" fmla="*/ 42 w 42"/>
                    <a:gd name="T43" fmla="*/ 20 h 29"/>
                    <a:gd name="T44" fmla="*/ 42 w 42"/>
                    <a:gd name="T45" fmla="*/ 22 h 29"/>
                    <a:gd name="T46" fmla="*/ 41 w 42"/>
                    <a:gd name="T47" fmla="*/ 25 h 29"/>
                    <a:gd name="T48" fmla="*/ 39 w 42"/>
                    <a:gd name="T49" fmla="*/ 26 h 29"/>
                    <a:gd name="T50" fmla="*/ 37 w 42"/>
                    <a:gd name="T51" fmla="*/ 27 h 29"/>
                    <a:gd name="T52" fmla="*/ 34 w 42"/>
                    <a:gd name="T53" fmla="*/ 28 h 29"/>
                    <a:gd name="T54" fmla="*/ 32 w 42"/>
                    <a:gd name="T55" fmla="*/ 28 h 29"/>
                    <a:gd name="T56" fmla="*/ 29 w 42"/>
                    <a:gd name="T57" fmla="*/ 29 h 29"/>
                    <a:gd name="T58" fmla="*/ 26 w 42"/>
                    <a:gd name="T59" fmla="*/ 28 h 29"/>
                    <a:gd name="T60" fmla="*/ 24 w 42"/>
                    <a:gd name="T61" fmla="*/ 28 h 29"/>
                    <a:gd name="T62" fmla="*/ 21 w 42"/>
                    <a:gd name="T63" fmla="*/ 28 h 29"/>
                    <a:gd name="T64" fmla="*/ 19 w 42"/>
                    <a:gd name="T65" fmla="*/ 29 h 29"/>
                    <a:gd name="T66" fmla="*/ 16 w 42"/>
                    <a:gd name="T67" fmla="*/ 29 h 29"/>
                    <a:gd name="T68" fmla="*/ 14 w 42"/>
                    <a:gd name="T69" fmla="*/ 28 h 29"/>
                    <a:gd name="T70" fmla="*/ 11 w 42"/>
                    <a:gd name="T71" fmla="*/ 26 h 29"/>
                    <a:gd name="T72" fmla="*/ 8 w 42"/>
                    <a:gd name="T73" fmla="*/ 25 h 29"/>
                    <a:gd name="T74" fmla="*/ 4 w 42"/>
                    <a:gd name="T75" fmla="*/ 25 h 29"/>
                    <a:gd name="T76" fmla="*/ 2 w 42"/>
                    <a:gd name="T77" fmla="*/ 24 h 29"/>
                    <a:gd name="T78" fmla="*/ 0 w 42"/>
                    <a:gd name="T79" fmla="*/ 23 h 29"/>
                    <a:gd name="T80" fmla="*/ 0 w 42"/>
                    <a:gd name="T81" fmla="*/ 20 h 29"/>
                    <a:gd name="T82" fmla="*/ 1 w 42"/>
                    <a:gd name="T83" fmla="*/ 17 h 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2" h="29">
                      <a:moveTo>
                        <a:pt x="1" y="17"/>
                      </a:moveTo>
                      <a:lnTo>
                        <a:pt x="3" y="15"/>
                      </a:lnTo>
                      <a:lnTo>
                        <a:pt x="4" y="12"/>
                      </a:lnTo>
                      <a:lnTo>
                        <a:pt x="7" y="10"/>
                      </a:lnTo>
                      <a:lnTo>
                        <a:pt x="9" y="8"/>
                      </a:lnTo>
                      <a:lnTo>
                        <a:pt x="11" y="6"/>
                      </a:lnTo>
                      <a:lnTo>
                        <a:pt x="13" y="4"/>
                      </a:lnTo>
                      <a:lnTo>
                        <a:pt x="15" y="3"/>
                      </a:lnTo>
                      <a:lnTo>
                        <a:pt x="19" y="4"/>
                      </a:lnTo>
                      <a:lnTo>
                        <a:pt x="21" y="0"/>
                      </a:lnTo>
                      <a:lnTo>
                        <a:pt x="29" y="1"/>
                      </a:lnTo>
                      <a:lnTo>
                        <a:pt x="30" y="3"/>
                      </a:lnTo>
                      <a:lnTo>
                        <a:pt x="31" y="4"/>
                      </a:lnTo>
                      <a:lnTo>
                        <a:pt x="33" y="7"/>
                      </a:lnTo>
                      <a:lnTo>
                        <a:pt x="34" y="9"/>
                      </a:lnTo>
                      <a:lnTo>
                        <a:pt x="35" y="12"/>
                      </a:lnTo>
                      <a:lnTo>
                        <a:pt x="36" y="14"/>
                      </a:lnTo>
                      <a:lnTo>
                        <a:pt x="37" y="14"/>
                      </a:lnTo>
                      <a:lnTo>
                        <a:pt x="39" y="15"/>
                      </a:lnTo>
                      <a:lnTo>
                        <a:pt x="41" y="16"/>
                      </a:lnTo>
                      <a:lnTo>
                        <a:pt x="42" y="18"/>
                      </a:lnTo>
                      <a:lnTo>
                        <a:pt x="42" y="20"/>
                      </a:lnTo>
                      <a:lnTo>
                        <a:pt x="42" y="22"/>
                      </a:lnTo>
                      <a:lnTo>
                        <a:pt x="41" y="25"/>
                      </a:lnTo>
                      <a:lnTo>
                        <a:pt x="39" y="26"/>
                      </a:lnTo>
                      <a:lnTo>
                        <a:pt x="37" y="27"/>
                      </a:lnTo>
                      <a:lnTo>
                        <a:pt x="34" y="28"/>
                      </a:lnTo>
                      <a:lnTo>
                        <a:pt x="32" y="28"/>
                      </a:lnTo>
                      <a:lnTo>
                        <a:pt x="29" y="29"/>
                      </a:lnTo>
                      <a:lnTo>
                        <a:pt x="26" y="28"/>
                      </a:lnTo>
                      <a:lnTo>
                        <a:pt x="24" y="28"/>
                      </a:lnTo>
                      <a:lnTo>
                        <a:pt x="21" y="28"/>
                      </a:lnTo>
                      <a:lnTo>
                        <a:pt x="19" y="29"/>
                      </a:lnTo>
                      <a:lnTo>
                        <a:pt x="16" y="29"/>
                      </a:lnTo>
                      <a:lnTo>
                        <a:pt x="14" y="28"/>
                      </a:lnTo>
                      <a:lnTo>
                        <a:pt x="11" y="26"/>
                      </a:lnTo>
                      <a:lnTo>
                        <a:pt x="8" y="25"/>
                      </a:lnTo>
                      <a:lnTo>
                        <a:pt x="4" y="25"/>
                      </a:lnTo>
                      <a:lnTo>
                        <a:pt x="2" y="24"/>
                      </a:lnTo>
                      <a:lnTo>
                        <a:pt x="0" y="23"/>
                      </a:lnTo>
                      <a:lnTo>
                        <a:pt x="0" y="20"/>
                      </a:lnTo>
                      <a:lnTo>
                        <a:pt x="1" y="17"/>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69" name="Freeform 488"/>
                <p:cNvSpPr>
                  <a:spLocks/>
                </p:cNvSpPr>
                <p:nvPr/>
              </p:nvSpPr>
              <p:spPr bwMode="auto">
                <a:xfrm>
                  <a:off x="6485" y="3388"/>
                  <a:ext cx="42" cy="39"/>
                </a:xfrm>
                <a:custGeom>
                  <a:avLst/>
                  <a:gdLst>
                    <a:gd name="T0" fmla="*/ 1 w 42"/>
                    <a:gd name="T1" fmla="*/ 28 h 39"/>
                    <a:gd name="T2" fmla="*/ 2 w 42"/>
                    <a:gd name="T3" fmla="*/ 25 h 39"/>
                    <a:gd name="T4" fmla="*/ 4 w 42"/>
                    <a:gd name="T5" fmla="*/ 22 h 39"/>
                    <a:gd name="T6" fmla="*/ 7 w 42"/>
                    <a:gd name="T7" fmla="*/ 20 h 39"/>
                    <a:gd name="T8" fmla="*/ 9 w 42"/>
                    <a:gd name="T9" fmla="*/ 18 h 39"/>
                    <a:gd name="T10" fmla="*/ 11 w 42"/>
                    <a:gd name="T11" fmla="*/ 17 h 39"/>
                    <a:gd name="T12" fmla="*/ 12 w 42"/>
                    <a:gd name="T13" fmla="*/ 14 h 39"/>
                    <a:gd name="T14" fmla="*/ 14 w 42"/>
                    <a:gd name="T15" fmla="*/ 12 h 39"/>
                    <a:gd name="T16" fmla="*/ 16 w 42"/>
                    <a:gd name="T17" fmla="*/ 11 h 39"/>
                    <a:gd name="T18" fmla="*/ 16 w 42"/>
                    <a:gd name="T19" fmla="*/ 10 h 39"/>
                    <a:gd name="T20" fmla="*/ 16 w 42"/>
                    <a:gd name="T21" fmla="*/ 7 h 39"/>
                    <a:gd name="T22" fmla="*/ 17 w 42"/>
                    <a:gd name="T23" fmla="*/ 4 h 39"/>
                    <a:gd name="T24" fmla="*/ 19 w 42"/>
                    <a:gd name="T25" fmla="*/ 3 h 39"/>
                    <a:gd name="T26" fmla="*/ 21 w 42"/>
                    <a:gd name="T27" fmla="*/ 1 h 39"/>
                    <a:gd name="T28" fmla="*/ 23 w 42"/>
                    <a:gd name="T29" fmla="*/ 0 h 39"/>
                    <a:gd name="T30" fmla="*/ 25 w 42"/>
                    <a:gd name="T31" fmla="*/ 1 h 39"/>
                    <a:gd name="T32" fmla="*/ 27 w 42"/>
                    <a:gd name="T33" fmla="*/ 2 h 39"/>
                    <a:gd name="T34" fmla="*/ 28 w 42"/>
                    <a:gd name="T35" fmla="*/ 4 h 39"/>
                    <a:gd name="T36" fmla="*/ 29 w 42"/>
                    <a:gd name="T37" fmla="*/ 7 h 39"/>
                    <a:gd name="T38" fmla="*/ 29 w 42"/>
                    <a:gd name="T39" fmla="*/ 9 h 39"/>
                    <a:gd name="T40" fmla="*/ 28 w 42"/>
                    <a:gd name="T41" fmla="*/ 11 h 39"/>
                    <a:gd name="T42" fmla="*/ 29 w 42"/>
                    <a:gd name="T43" fmla="*/ 13 h 39"/>
                    <a:gd name="T44" fmla="*/ 31 w 42"/>
                    <a:gd name="T45" fmla="*/ 15 h 39"/>
                    <a:gd name="T46" fmla="*/ 32 w 42"/>
                    <a:gd name="T47" fmla="*/ 17 h 39"/>
                    <a:gd name="T48" fmla="*/ 34 w 42"/>
                    <a:gd name="T49" fmla="*/ 20 h 39"/>
                    <a:gd name="T50" fmla="*/ 34 w 42"/>
                    <a:gd name="T51" fmla="*/ 23 h 39"/>
                    <a:gd name="T52" fmla="*/ 35 w 42"/>
                    <a:gd name="T53" fmla="*/ 24 h 39"/>
                    <a:gd name="T54" fmla="*/ 37 w 42"/>
                    <a:gd name="T55" fmla="*/ 25 h 39"/>
                    <a:gd name="T56" fmla="*/ 39 w 42"/>
                    <a:gd name="T57" fmla="*/ 25 h 39"/>
                    <a:gd name="T58" fmla="*/ 40 w 42"/>
                    <a:gd name="T59" fmla="*/ 26 h 39"/>
                    <a:gd name="T60" fmla="*/ 41 w 42"/>
                    <a:gd name="T61" fmla="*/ 28 h 39"/>
                    <a:gd name="T62" fmla="*/ 42 w 42"/>
                    <a:gd name="T63" fmla="*/ 30 h 39"/>
                    <a:gd name="T64" fmla="*/ 41 w 42"/>
                    <a:gd name="T65" fmla="*/ 33 h 39"/>
                    <a:gd name="T66" fmla="*/ 40 w 42"/>
                    <a:gd name="T67" fmla="*/ 35 h 39"/>
                    <a:gd name="T68" fmla="*/ 38 w 42"/>
                    <a:gd name="T69" fmla="*/ 37 h 39"/>
                    <a:gd name="T70" fmla="*/ 36 w 42"/>
                    <a:gd name="T71" fmla="*/ 37 h 39"/>
                    <a:gd name="T72" fmla="*/ 34 w 42"/>
                    <a:gd name="T73" fmla="*/ 38 h 39"/>
                    <a:gd name="T74" fmla="*/ 32 w 42"/>
                    <a:gd name="T75" fmla="*/ 39 h 39"/>
                    <a:gd name="T76" fmla="*/ 29 w 42"/>
                    <a:gd name="T77" fmla="*/ 39 h 39"/>
                    <a:gd name="T78" fmla="*/ 25 w 42"/>
                    <a:gd name="T79" fmla="*/ 39 h 39"/>
                    <a:gd name="T80" fmla="*/ 23 w 42"/>
                    <a:gd name="T81" fmla="*/ 38 h 39"/>
                    <a:gd name="T82" fmla="*/ 20 w 42"/>
                    <a:gd name="T83" fmla="*/ 38 h 39"/>
                    <a:gd name="T84" fmla="*/ 18 w 42"/>
                    <a:gd name="T85" fmla="*/ 39 h 39"/>
                    <a:gd name="T86" fmla="*/ 16 w 42"/>
                    <a:gd name="T87" fmla="*/ 39 h 39"/>
                    <a:gd name="T88" fmla="*/ 14 w 42"/>
                    <a:gd name="T89" fmla="*/ 39 h 39"/>
                    <a:gd name="T90" fmla="*/ 10 w 42"/>
                    <a:gd name="T91" fmla="*/ 37 h 39"/>
                    <a:gd name="T92" fmla="*/ 8 w 42"/>
                    <a:gd name="T93" fmla="*/ 36 h 39"/>
                    <a:gd name="T94" fmla="*/ 4 w 42"/>
                    <a:gd name="T95" fmla="*/ 35 h 39"/>
                    <a:gd name="T96" fmla="*/ 2 w 42"/>
                    <a:gd name="T97" fmla="*/ 35 h 39"/>
                    <a:gd name="T98" fmla="*/ 0 w 42"/>
                    <a:gd name="T99" fmla="*/ 33 h 39"/>
                    <a:gd name="T100" fmla="*/ 0 w 42"/>
                    <a:gd name="T101" fmla="*/ 30 h 39"/>
                    <a:gd name="T102" fmla="*/ 1 w 42"/>
                    <a:gd name="T103" fmla="*/ 28 h 3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2" h="39">
                      <a:moveTo>
                        <a:pt x="1" y="28"/>
                      </a:moveTo>
                      <a:lnTo>
                        <a:pt x="2" y="25"/>
                      </a:lnTo>
                      <a:lnTo>
                        <a:pt x="4" y="22"/>
                      </a:lnTo>
                      <a:lnTo>
                        <a:pt x="7" y="20"/>
                      </a:lnTo>
                      <a:lnTo>
                        <a:pt x="9" y="18"/>
                      </a:lnTo>
                      <a:lnTo>
                        <a:pt x="11" y="17"/>
                      </a:lnTo>
                      <a:lnTo>
                        <a:pt x="12" y="14"/>
                      </a:lnTo>
                      <a:lnTo>
                        <a:pt x="14" y="12"/>
                      </a:lnTo>
                      <a:lnTo>
                        <a:pt x="16" y="11"/>
                      </a:lnTo>
                      <a:lnTo>
                        <a:pt x="16" y="10"/>
                      </a:lnTo>
                      <a:lnTo>
                        <a:pt x="16" y="7"/>
                      </a:lnTo>
                      <a:lnTo>
                        <a:pt x="17" y="4"/>
                      </a:lnTo>
                      <a:lnTo>
                        <a:pt x="19" y="3"/>
                      </a:lnTo>
                      <a:lnTo>
                        <a:pt x="21" y="1"/>
                      </a:lnTo>
                      <a:lnTo>
                        <a:pt x="23" y="0"/>
                      </a:lnTo>
                      <a:lnTo>
                        <a:pt x="25" y="1"/>
                      </a:lnTo>
                      <a:lnTo>
                        <a:pt x="27" y="2"/>
                      </a:lnTo>
                      <a:lnTo>
                        <a:pt x="28" y="4"/>
                      </a:lnTo>
                      <a:lnTo>
                        <a:pt x="29" y="7"/>
                      </a:lnTo>
                      <a:lnTo>
                        <a:pt x="29" y="9"/>
                      </a:lnTo>
                      <a:lnTo>
                        <a:pt x="28" y="11"/>
                      </a:lnTo>
                      <a:lnTo>
                        <a:pt x="29" y="13"/>
                      </a:lnTo>
                      <a:lnTo>
                        <a:pt x="31" y="15"/>
                      </a:lnTo>
                      <a:lnTo>
                        <a:pt x="32" y="17"/>
                      </a:lnTo>
                      <a:lnTo>
                        <a:pt x="34" y="20"/>
                      </a:lnTo>
                      <a:lnTo>
                        <a:pt x="34" y="23"/>
                      </a:lnTo>
                      <a:lnTo>
                        <a:pt x="35" y="24"/>
                      </a:lnTo>
                      <a:lnTo>
                        <a:pt x="37" y="25"/>
                      </a:lnTo>
                      <a:lnTo>
                        <a:pt x="39" y="25"/>
                      </a:lnTo>
                      <a:lnTo>
                        <a:pt x="40" y="26"/>
                      </a:lnTo>
                      <a:lnTo>
                        <a:pt x="41" y="28"/>
                      </a:lnTo>
                      <a:lnTo>
                        <a:pt x="42" y="30"/>
                      </a:lnTo>
                      <a:lnTo>
                        <a:pt x="41" y="33"/>
                      </a:lnTo>
                      <a:lnTo>
                        <a:pt x="40" y="35"/>
                      </a:lnTo>
                      <a:lnTo>
                        <a:pt x="38" y="37"/>
                      </a:lnTo>
                      <a:lnTo>
                        <a:pt x="36" y="37"/>
                      </a:lnTo>
                      <a:lnTo>
                        <a:pt x="34" y="38"/>
                      </a:lnTo>
                      <a:lnTo>
                        <a:pt x="32" y="39"/>
                      </a:lnTo>
                      <a:lnTo>
                        <a:pt x="29" y="39"/>
                      </a:lnTo>
                      <a:lnTo>
                        <a:pt x="25" y="39"/>
                      </a:lnTo>
                      <a:lnTo>
                        <a:pt x="23" y="38"/>
                      </a:lnTo>
                      <a:lnTo>
                        <a:pt x="20" y="38"/>
                      </a:lnTo>
                      <a:lnTo>
                        <a:pt x="18" y="39"/>
                      </a:lnTo>
                      <a:lnTo>
                        <a:pt x="16" y="39"/>
                      </a:lnTo>
                      <a:lnTo>
                        <a:pt x="14" y="39"/>
                      </a:lnTo>
                      <a:lnTo>
                        <a:pt x="10" y="37"/>
                      </a:lnTo>
                      <a:lnTo>
                        <a:pt x="8" y="36"/>
                      </a:lnTo>
                      <a:lnTo>
                        <a:pt x="4" y="35"/>
                      </a:lnTo>
                      <a:lnTo>
                        <a:pt x="2" y="35"/>
                      </a:lnTo>
                      <a:lnTo>
                        <a:pt x="0" y="33"/>
                      </a:lnTo>
                      <a:lnTo>
                        <a:pt x="0" y="30"/>
                      </a:lnTo>
                      <a:lnTo>
                        <a:pt x="1" y="28"/>
                      </a:lnTo>
                      <a:close/>
                    </a:path>
                  </a:pathLst>
                </a:custGeom>
                <a:solidFill>
                  <a:srgbClr val="5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70" name="Freeform 489"/>
                <p:cNvSpPr>
                  <a:spLocks/>
                </p:cNvSpPr>
                <p:nvPr/>
              </p:nvSpPr>
              <p:spPr bwMode="auto">
                <a:xfrm>
                  <a:off x="6472" y="32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71" name="Freeform 490"/>
                <p:cNvSpPr>
                  <a:spLocks/>
                </p:cNvSpPr>
                <p:nvPr/>
              </p:nvSpPr>
              <p:spPr bwMode="auto">
                <a:xfrm>
                  <a:off x="6472" y="32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1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lnTo>
                        <a:pt x="1"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72" name="Freeform 491"/>
                <p:cNvSpPr>
                  <a:spLocks/>
                </p:cNvSpPr>
                <p:nvPr/>
              </p:nvSpPr>
              <p:spPr bwMode="auto">
                <a:xfrm>
                  <a:off x="6472" y="32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73" name="Freeform 492"/>
                <p:cNvSpPr>
                  <a:spLocks/>
                </p:cNvSpPr>
                <p:nvPr/>
              </p:nvSpPr>
              <p:spPr bwMode="auto">
                <a:xfrm>
                  <a:off x="6472" y="32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1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lnTo>
                        <a:pt x="1"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6905" name="Group 493"/>
            <p:cNvGrpSpPr>
              <a:grpSpLocks/>
            </p:cNvGrpSpPr>
            <p:nvPr/>
          </p:nvGrpSpPr>
          <p:grpSpPr bwMode="auto">
            <a:xfrm>
              <a:off x="2030" y="953"/>
              <a:ext cx="551" cy="256"/>
              <a:chOff x="5088" y="2619"/>
              <a:chExt cx="555" cy="345"/>
            </a:xfrm>
          </p:grpSpPr>
          <p:grpSp>
            <p:nvGrpSpPr>
              <p:cNvPr id="37709" name="Group 494"/>
              <p:cNvGrpSpPr>
                <a:grpSpLocks/>
              </p:cNvGrpSpPr>
              <p:nvPr/>
            </p:nvGrpSpPr>
            <p:grpSpPr bwMode="auto">
              <a:xfrm>
                <a:off x="5088" y="2619"/>
                <a:ext cx="480" cy="210"/>
                <a:chOff x="5088" y="2619"/>
                <a:chExt cx="480" cy="210"/>
              </a:xfrm>
            </p:grpSpPr>
            <p:sp>
              <p:nvSpPr>
                <p:cNvPr id="37768" name="Freeform 495"/>
                <p:cNvSpPr>
                  <a:spLocks/>
                </p:cNvSpPr>
                <p:nvPr/>
              </p:nvSpPr>
              <p:spPr bwMode="auto">
                <a:xfrm>
                  <a:off x="5119" y="2637"/>
                  <a:ext cx="423" cy="158"/>
                </a:xfrm>
                <a:custGeom>
                  <a:avLst/>
                  <a:gdLst>
                    <a:gd name="T0" fmla="*/ 0 w 423"/>
                    <a:gd name="T1" fmla="*/ 158 h 158"/>
                    <a:gd name="T2" fmla="*/ 0 w 423"/>
                    <a:gd name="T3" fmla="*/ 0 h 158"/>
                    <a:gd name="T4" fmla="*/ 423 w 423"/>
                    <a:gd name="T5" fmla="*/ 0 h 158"/>
                    <a:gd name="T6" fmla="*/ 423 w 423"/>
                    <a:gd name="T7" fmla="*/ 157 h 158"/>
                    <a:gd name="T8" fmla="*/ 0 w 423"/>
                    <a:gd name="T9" fmla="*/ 158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3" h="158">
                      <a:moveTo>
                        <a:pt x="0" y="158"/>
                      </a:moveTo>
                      <a:lnTo>
                        <a:pt x="0" y="0"/>
                      </a:lnTo>
                      <a:lnTo>
                        <a:pt x="423" y="0"/>
                      </a:lnTo>
                      <a:lnTo>
                        <a:pt x="423" y="157"/>
                      </a:lnTo>
                      <a:lnTo>
                        <a:pt x="0" y="158"/>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9" name="Rectangle 496"/>
                <p:cNvSpPr>
                  <a:spLocks noChangeArrowheads="1"/>
                </p:cNvSpPr>
                <p:nvPr/>
              </p:nvSpPr>
              <p:spPr bwMode="auto">
                <a:xfrm>
                  <a:off x="5516" y="2651"/>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0" name="Rectangle 497"/>
                <p:cNvSpPr>
                  <a:spLocks noChangeArrowheads="1"/>
                </p:cNvSpPr>
                <p:nvPr/>
              </p:nvSpPr>
              <p:spPr bwMode="auto">
                <a:xfrm>
                  <a:off x="5512" y="2717"/>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1" name="Rectangle 498"/>
                <p:cNvSpPr>
                  <a:spLocks noChangeArrowheads="1"/>
                </p:cNvSpPr>
                <p:nvPr/>
              </p:nvSpPr>
              <p:spPr bwMode="auto">
                <a:xfrm>
                  <a:off x="5475" y="2708"/>
                  <a:ext cx="15"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2" name="Rectangle 499"/>
                <p:cNvSpPr>
                  <a:spLocks noChangeArrowheads="1"/>
                </p:cNvSpPr>
                <p:nvPr/>
              </p:nvSpPr>
              <p:spPr bwMode="auto">
                <a:xfrm>
                  <a:off x="5519" y="2681"/>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3" name="Rectangle 500"/>
                <p:cNvSpPr>
                  <a:spLocks noChangeArrowheads="1"/>
                </p:cNvSpPr>
                <p:nvPr/>
              </p:nvSpPr>
              <p:spPr bwMode="auto">
                <a:xfrm>
                  <a:off x="5509" y="2672"/>
                  <a:ext cx="15"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4" name="Rectangle 501"/>
                <p:cNvSpPr>
                  <a:spLocks noChangeArrowheads="1"/>
                </p:cNvSpPr>
                <p:nvPr/>
              </p:nvSpPr>
              <p:spPr bwMode="auto">
                <a:xfrm>
                  <a:off x="5519" y="2751"/>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5" name="Rectangle 502"/>
                <p:cNvSpPr>
                  <a:spLocks noChangeArrowheads="1"/>
                </p:cNvSpPr>
                <p:nvPr/>
              </p:nvSpPr>
              <p:spPr bwMode="auto">
                <a:xfrm>
                  <a:off x="5507" y="2764"/>
                  <a:ext cx="14"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6" name="Rectangle 503"/>
                <p:cNvSpPr>
                  <a:spLocks noChangeArrowheads="1"/>
                </p:cNvSpPr>
                <p:nvPr/>
              </p:nvSpPr>
              <p:spPr bwMode="auto">
                <a:xfrm>
                  <a:off x="5478" y="2774"/>
                  <a:ext cx="14"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7" name="Rectangle 504"/>
                <p:cNvSpPr>
                  <a:spLocks noChangeArrowheads="1"/>
                </p:cNvSpPr>
                <p:nvPr/>
              </p:nvSpPr>
              <p:spPr bwMode="auto">
                <a:xfrm>
                  <a:off x="5524" y="2783"/>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8" name="Rectangle 505"/>
                <p:cNvSpPr>
                  <a:spLocks noChangeArrowheads="1"/>
                </p:cNvSpPr>
                <p:nvPr/>
              </p:nvSpPr>
              <p:spPr bwMode="auto">
                <a:xfrm>
                  <a:off x="5481" y="2743"/>
                  <a:ext cx="15" cy="7"/>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79" name="Rectangle 506"/>
                <p:cNvSpPr>
                  <a:spLocks noChangeArrowheads="1"/>
                </p:cNvSpPr>
                <p:nvPr/>
              </p:nvSpPr>
              <p:spPr bwMode="auto">
                <a:xfrm>
                  <a:off x="5521" y="2722"/>
                  <a:ext cx="15" cy="7"/>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0" name="Rectangle 507"/>
                <p:cNvSpPr>
                  <a:spLocks noChangeArrowheads="1"/>
                </p:cNvSpPr>
                <p:nvPr/>
              </p:nvSpPr>
              <p:spPr bwMode="auto">
                <a:xfrm>
                  <a:off x="5145" y="2647"/>
                  <a:ext cx="15" cy="7"/>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1" name="Rectangle 508"/>
                <p:cNvSpPr>
                  <a:spLocks noChangeArrowheads="1"/>
                </p:cNvSpPr>
                <p:nvPr/>
              </p:nvSpPr>
              <p:spPr bwMode="auto">
                <a:xfrm>
                  <a:off x="5136" y="2681"/>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2" name="Rectangle 509"/>
                <p:cNvSpPr>
                  <a:spLocks noChangeArrowheads="1"/>
                </p:cNvSpPr>
                <p:nvPr/>
              </p:nvSpPr>
              <p:spPr bwMode="auto">
                <a:xfrm>
                  <a:off x="5147" y="2699"/>
                  <a:ext cx="15" cy="7"/>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3" name="Rectangle 510"/>
                <p:cNvSpPr>
                  <a:spLocks noChangeArrowheads="1"/>
                </p:cNvSpPr>
                <p:nvPr/>
              </p:nvSpPr>
              <p:spPr bwMode="auto">
                <a:xfrm>
                  <a:off x="5129" y="2737"/>
                  <a:ext cx="15"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4" name="Rectangle 511"/>
                <p:cNvSpPr>
                  <a:spLocks noChangeArrowheads="1"/>
                </p:cNvSpPr>
                <p:nvPr/>
              </p:nvSpPr>
              <p:spPr bwMode="auto">
                <a:xfrm>
                  <a:off x="5173" y="2759"/>
                  <a:ext cx="14" cy="6"/>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5" name="Rectangle 512"/>
                <p:cNvSpPr>
                  <a:spLocks noChangeArrowheads="1"/>
                </p:cNvSpPr>
                <p:nvPr/>
              </p:nvSpPr>
              <p:spPr bwMode="auto">
                <a:xfrm>
                  <a:off x="5140" y="2766"/>
                  <a:ext cx="15" cy="7"/>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6" name="Rectangle 513"/>
                <p:cNvSpPr>
                  <a:spLocks noChangeArrowheads="1"/>
                </p:cNvSpPr>
                <p:nvPr/>
              </p:nvSpPr>
              <p:spPr bwMode="auto">
                <a:xfrm>
                  <a:off x="5146" y="2749"/>
                  <a:ext cx="15"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7" name="Rectangle 514"/>
                <p:cNvSpPr>
                  <a:spLocks noChangeArrowheads="1"/>
                </p:cNvSpPr>
                <p:nvPr/>
              </p:nvSpPr>
              <p:spPr bwMode="auto">
                <a:xfrm>
                  <a:off x="5158" y="2706"/>
                  <a:ext cx="15"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8" name="Rectangle 515"/>
                <p:cNvSpPr>
                  <a:spLocks noChangeArrowheads="1"/>
                </p:cNvSpPr>
                <p:nvPr/>
              </p:nvSpPr>
              <p:spPr bwMode="auto">
                <a:xfrm>
                  <a:off x="5123" y="2663"/>
                  <a:ext cx="15" cy="6"/>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89" name="Rectangle 516"/>
                <p:cNvSpPr>
                  <a:spLocks noChangeArrowheads="1"/>
                </p:cNvSpPr>
                <p:nvPr/>
              </p:nvSpPr>
              <p:spPr bwMode="auto">
                <a:xfrm>
                  <a:off x="5088" y="2794"/>
                  <a:ext cx="480" cy="30"/>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90" name="Rectangle 517"/>
                <p:cNvSpPr>
                  <a:spLocks noChangeArrowheads="1"/>
                </p:cNvSpPr>
                <p:nvPr/>
              </p:nvSpPr>
              <p:spPr bwMode="auto">
                <a:xfrm>
                  <a:off x="5090" y="2822"/>
                  <a:ext cx="478" cy="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91" name="Freeform 518"/>
                <p:cNvSpPr>
                  <a:spLocks/>
                </p:cNvSpPr>
                <p:nvPr/>
              </p:nvSpPr>
              <p:spPr bwMode="auto">
                <a:xfrm>
                  <a:off x="5166" y="2619"/>
                  <a:ext cx="329" cy="175"/>
                </a:xfrm>
                <a:custGeom>
                  <a:avLst/>
                  <a:gdLst>
                    <a:gd name="T0" fmla="*/ 25 w 329"/>
                    <a:gd name="T1" fmla="*/ 87 h 175"/>
                    <a:gd name="T2" fmla="*/ 0 w 329"/>
                    <a:gd name="T3" fmla="*/ 70 h 175"/>
                    <a:gd name="T4" fmla="*/ 0 w 329"/>
                    <a:gd name="T5" fmla="*/ 0 h 175"/>
                    <a:gd name="T6" fmla="*/ 329 w 329"/>
                    <a:gd name="T7" fmla="*/ 0 h 175"/>
                    <a:gd name="T8" fmla="*/ 329 w 329"/>
                    <a:gd name="T9" fmla="*/ 68 h 175"/>
                    <a:gd name="T10" fmla="*/ 305 w 329"/>
                    <a:gd name="T11" fmla="*/ 90 h 175"/>
                    <a:gd name="T12" fmla="*/ 305 w 329"/>
                    <a:gd name="T13" fmla="*/ 154 h 175"/>
                    <a:gd name="T14" fmla="*/ 201 w 329"/>
                    <a:gd name="T15" fmla="*/ 154 h 175"/>
                    <a:gd name="T16" fmla="*/ 201 w 329"/>
                    <a:gd name="T17" fmla="*/ 175 h 175"/>
                    <a:gd name="T18" fmla="*/ 128 w 329"/>
                    <a:gd name="T19" fmla="*/ 175 h 175"/>
                    <a:gd name="T20" fmla="*/ 128 w 329"/>
                    <a:gd name="T21" fmla="*/ 155 h 175"/>
                    <a:gd name="T22" fmla="*/ 25 w 329"/>
                    <a:gd name="T23" fmla="*/ 155 h 175"/>
                    <a:gd name="T24" fmla="*/ 25 w 329"/>
                    <a:gd name="T25" fmla="*/ 87 h 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9" h="175">
                      <a:moveTo>
                        <a:pt x="25" y="87"/>
                      </a:moveTo>
                      <a:lnTo>
                        <a:pt x="0" y="70"/>
                      </a:lnTo>
                      <a:lnTo>
                        <a:pt x="0" y="0"/>
                      </a:lnTo>
                      <a:lnTo>
                        <a:pt x="329" y="0"/>
                      </a:lnTo>
                      <a:lnTo>
                        <a:pt x="329" y="68"/>
                      </a:lnTo>
                      <a:lnTo>
                        <a:pt x="305" y="90"/>
                      </a:lnTo>
                      <a:lnTo>
                        <a:pt x="305" y="154"/>
                      </a:lnTo>
                      <a:lnTo>
                        <a:pt x="201" y="154"/>
                      </a:lnTo>
                      <a:lnTo>
                        <a:pt x="201" y="175"/>
                      </a:lnTo>
                      <a:lnTo>
                        <a:pt x="128" y="175"/>
                      </a:lnTo>
                      <a:lnTo>
                        <a:pt x="128" y="155"/>
                      </a:lnTo>
                      <a:lnTo>
                        <a:pt x="25" y="155"/>
                      </a:lnTo>
                      <a:lnTo>
                        <a:pt x="25" y="8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92" name="Freeform 519"/>
                <p:cNvSpPr>
                  <a:spLocks/>
                </p:cNvSpPr>
                <p:nvPr/>
              </p:nvSpPr>
              <p:spPr bwMode="auto">
                <a:xfrm>
                  <a:off x="5171" y="2689"/>
                  <a:ext cx="19" cy="11"/>
                </a:xfrm>
                <a:custGeom>
                  <a:avLst/>
                  <a:gdLst>
                    <a:gd name="T0" fmla="*/ 0 w 19"/>
                    <a:gd name="T1" fmla="*/ 0 h 11"/>
                    <a:gd name="T2" fmla="*/ 19 w 19"/>
                    <a:gd name="T3" fmla="*/ 0 h 11"/>
                    <a:gd name="T4" fmla="*/ 19 w 19"/>
                    <a:gd name="T5" fmla="*/ 11 h 11"/>
                    <a:gd name="T6" fmla="*/ 0 w 19"/>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1">
                      <a:moveTo>
                        <a:pt x="0" y="0"/>
                      </a:moveTo>
                      <a:lnTo>
                        <a:pt x="19" y="0"/>
                      </a:lnTo>
                      <a:lnTo>
                        <a:pt x="19" y="11"/>
                      </a:lnTo>
                      <a:lnTo>
                        <a:pt x="0"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93" name="Freeform 520"/>
                <p:cNvSpPr>
                  <a:spLocks/>
                </p:cNvSpPr>
                <p:nvPr/>
              </p:nvSpPr>
              <p:spPr bwMode="auto">
                <a:xfrm>
                  <a:off x="5471" y="2689"/>
                  <a:ext cx="18" cy="15"/>
                </a:xfrm>
                <a:custGeom>
                  <a:avLst/>
                  <a:gdLst>
                    <a:gd name="T0" fmla="*/ 18 w 18"/>
                    <a:gd name="T1" fmla="*/ 0 h 15"/>
                    <a:gd name="T2" fmla="*/ 0 w 18"/>
                    <a:gd name="T3" fmla="*/ 0 h 15"/>
                    <a:gd name="T4" fmla="*/ 0 w 18"/>
                    <a:gd name="T5" fmla="*/ 15 h 15"/>
                    <a:gd name="T6" fmla="*/ 18 w 18"/>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15">
                      <a:moveTo>
                        <a:pt x="18" y="0"/>
                      </a:moveTo>
                      <a:lnTo>
                        <a:pt x="0" y="0"/>
                      </a:lnTo>
                      <a:lnTo>
                        <a:pt x="0" y="15"/>
                      </a:lnTo>
                      <a:lnTo>
                        <a:pt x="18"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94" name="Rectangle 521"/>
                <p:cNvSpPr>
                  <a:spLocks noChangeArrowheads="1"/>
                </p:cNvSpPr>
                <p:nvPr/>
              </p:nvSpPr>
              <p:spPr bwMode="auto">
                <a:xfrm>
                  <a:off x="5178" y="2619"/>
                  <a:ext cx="300" cy="45"/>
                </a:xfrm>
                <a:prstGeom prst="rect">
                  <a:avLst/>
                </a:prstGeom>
                <a:solidFill>
                  <a:srgbClr val="603000"/>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95" name="Rectangle 522"/>
                <p:cNvSpPr>
                  <a:spLocks noChangeArrowheads="1"/>
                </p:cNvSpPr>
                <p:nvPr/>
              </p:nvSpPr>
              <p:spPr bwMode="auto">
                <a:xfrm>
                  <a:off x="5274" y="2633"/>
                  <a:ext cx="104" cy="43"/>
                </a:xfrm>
                <a:prstGeom prst="rect">
                  <a:avLst/>
                </a:prstGeom>
                <a:solidFill>
                  <a:srgbClr val="201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96" name="Freeform 523"/>
                <p:cNvSpPr>
                  <a:spLocks/>
                </p:cNvSpPr>
                <p:nvPr/>
              </p:nvSpPr>
              <p:spPr bwMode="auto">
                <a:xfrm>
                  <a:off x="5192" y="2705"/>
                  <a:ext cx="276" cy="87"/>
                </a:xfrm>
                <a:custGeom>
                  <a:avLst/>
                  <a:gdLst>
                    <a:gd name="T0" fmla="*/ 276 w 276"/>
                    <a:gd name="T1" fmla="*/ 86 h 87"/>
                    <a:gd name="T2" fmla="*/ 276 w 276"/>
                    <a:gd name="T3" fmla="*/ 0 h 87"/>
                    <a:gd name="T4" fmla="*/ 0 w 276"/>
                    <a:gd name="T5" fmla="*/ 0 h 87"/>
                    <a:gd name="T6" fmla="*/ 0 w 276"/>
                    <a:gd name="T7" fmla="*/ 8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6" h="87">
                      <a:moveTo>
                        <a:pt x="276" y="86"/>
                      </a:moveTo>
                      <a:lnTo>
                        <a:pt x="276" y="0"/>
                      </a:lnTo>
                      <a:lnTo>
                        <a:pt x="0" y="0"/>
                      </a:lnTo>
                      <a:lnTo>
                        <a:pt x="0" y="87"/>
                      </a:lnTo>
                    </a:path>
                  </a:pathLst>
                </a:custGeom>
                <a:noFill/>
                <a:ln w="63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97" name="Rectangle 524"/>
                <p:cNvSpPr>
                  <a:spLocks noChangeArrowheads="1"/>
                </p:cNvSpPr>
                <p:nvPr/>
              </p:nvSpPr>
              <p:spPr bwMode="auto">
                <a:xfrm>
                  <a:off x="5298" y="2709"/>
                  <a:ext cx="15"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98" name="Freeform 525"/>
                <p:cNvSpPr>
                  <a:spLocks/>
                </p:cNvSpPr>
                <p:nvPr/>
              </p:nvSpPr>
              <p:spPr bwMode="auto">
                <a:xfrm>
                  <a:off x="5300" y="2753"/>
                  <a:ext cx="27" cy="4"/>
                </a:xfrm>
                <a:custGeom>
                  <a:avLst/>
                  <a:gdLst>
                    <a:gd name="T0" fmla="*/ 0 w 27"/>
                    <a:gd name="T1" fmla="*/ 1 h 4"/>
                    <a:gd name="T2" fmla="*/ 15 w 27"/>
                    <a:gd name="T3" fmla="*/ 1 h 4"/>
                    <a:gd name="T4" fmla="*/ 15 w 27"/>
                    <a:gd name="T5" fmla="*/ 0 h 4"/>
                    <a:gd name="T6" fmla="*/ 16 w 27"/>
                    <a:gd name="T7" fmla="*/ 0 h 4"/>
                    <a:gd name="T8" fmla="*/ 17 w 27"/>
                    <a:gd name="T9" fmla="*/ 0 h 4"/>
                    <a:gd name="T10" fmla="*/ 26 w 27"/>
                    <a:gd name="T11" fmla="*/ 0 h 4"/>
                    <a:gd name="T12" fmla="*/ 27 w 27"/>
                    <a:gd name="T13" fmla="*/ 0 h 4"/>
                    <a:gd name="T14" fmla="*/ 27 w 27"/>
                    <a:gd name="T15" fmla="*/ 1 h 4"/>
                    <a:gd name="T16" fmla="*/ 27 w 27"/>
                    <a:gd name="T17" fmla="*/ 3 h 4"/>
                    <a:gd name="T18" fmla="*/ 27 w 27"/>
                    <a:gd name="T19" fmla="*/ 4 h 4"/>
                    <a:gd name="T20" fmla="*/ 15 w 27"/>
                    <a:gd name="T21" fmla="*/ 4 h 4"/>
                    <a:gd name="T22" fmla="*/ 15 w 27"/>
                    <a:gd name="T23" fmla="*/ 4 h 4"/>
                    <a:gd name="T24" fmla="*/ 15 w 27"/>
                    <a:gd name="T25" fmla="*/ 3 h 4"/>
                    <a:gd name="T26" fmla="*/ 0 w 27"/>
                    <a:gd name="T27" fmla="*/ 3 h 4"/>
                    <a:gd name="T28" fmla="*/ 0 w 27"/>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4">
                      <a:moveTo>
                        <a:pt x="0" y="1"/>
                      </a:moveTo>
                      <a:lnTo>
                        <a:pt x="15" y="1"/>
                      </a:lnTo>
                      <a:lnTo>
                        <a:pt x="15" y="0"/>
                      </a:lnTo>
                      <a:lnTo>
                        <a:pt x="16" y="0"/>
                      </a:lnTo>
                      <a:lnTo>
                        <a:pt x="17" y="0"/>
                      </a:lnTo>
                      <a:lnTo>
                        <a:pt x="26" y="0"/>
                      </a:lnTo>
                      <a:lnTo>
                        <a:pt x="27" y="0"/>
                      </a:lnTo>
                      <a:lnTo>
                        <a:pt x="27" y="1"/>
                      </a:lnTo>
                      <a:lnTo>
                        <a:pt x="27" y="3"/>
                      </a:lnTo>
                      <a:lnTo>
                        <a:pt x="27" y="4"/>
                      </a:lnTo>
                      <a:lnTo>
                        <a:pt x="15" y="4"/>
                      </a:lnTo>
                      <a:lnTo>
                        <a:pt x="15" y="3"/>
                      </a:lnTo>
                      <a:lnTo>
                        <a:pt x="0" y="3"/>
                      </a:lnTo>
                      <a:lnTo>
                        <a:pt x="0"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99" name="Rectangle 526"/>
                <p:cNvSpPr>
                  <a:spLocks noChangeArrowheads="1"/>
                </p:cNvSpPr>
                <p:nvPr/>
              </p:nvSpPr>
              <p:spPr bwMode="auto">
                <a:xfrm>
                  <a:off x="5317" y="2754"/>
                  <a:ext cx="9" cy="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0" name="Rectangle 527"/>
                <p:cNvSpPr>
                  <a:spLocks noChangeArrowheads="1"/>
                </p:cNvSpPr>
                <p:nvPr/>
              </p:nvSpPr>
              <p:spPr bwMode="auto">
                <a:xfrm>
                  <a:off x="5328" y="2709"/>
                  <a:ext cx="15"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1" name="Freeform 528"/>
                <p:cNvSpPr>
                  <a:spLocks/>
                </p:cNvSpPr>
                <p:nvPr/>
              </p:nvSpPr>
              <p:spPr bwMode="auto">
                <a:xfrm>
                  <a:off x="5334" y="2753"/>
                  <a:ext cx="27" cy="4"/>
                </a:xfrm>
                <a:custGeom>
                  <a:avLst/>
                  <a:gdLst>
                    <a:gd name="T0" fmla="*/ 27 w 27"/>
                    <a:gd name="T1" fmla="*/ 1 h 4"/>
                    <a:gd name="T2" fmla="*/ 12 w 27"/>
                    <a:gd name="T3" fmla="*/ 1 h 4"/>
                    <a:gd name="T4" fmla="*/ 12 w 27"/>
                    <a:gd name="T5" fmla="*/ 0 h 4"/>
                    <a:gd name="T6" fmla="*/ 12 w 27"/>
                    <a:gd name="T7" fmla="*/ 0 h 4"/>
                    <a:gd name="T8" fmla="*/ 11 w 27"/>
                    <a:gd name="T9" fmla="*/ 0 h 4"/>
                    <a:gd name="T10" fmla="*/ 1 w 27"/>
                    <a:gd name="T11" fmla="*/ 0 h 4"/>
                    <a:gd name="T12" fmla="*/ 0 w 27"/>
                    <a:gd name="T13" fmla="*/ 0 h 4"/>
                    <a:gd name="T14" fmla="*/ 0 w 27"/>
                    <a:gd name="T15" fmla="*/ 1 h 4"/>
                    <a:gd name="T16" fmla="*/ 0 w 27"/>
                    <a:gd name="T17" fmla="*/ 3 h 4"/>
                    <a:gd name="T18" fmla="*/ 1 w 27"/>
                    <a:gd name="T19" fmla="*/ 4 h 4"/>
                    <a:gd name="T20" fmla="*/ 12 w 27"/>
                    <a:gd name="T21" fmla="*/ 4 h 4"/>
                    <a:gd name="T22" fmla="*/ 12 w 27"/>
                    <a:gd name="T23" fmla="*/ 4 h 4"/>
                    <a:gd name="T24" fmla="*/ 12 w 27"/>
                    <a:gd name="T25" fmla="*/ 3 h 4"/>
                    <a:gd name="T26" fmla="*/ 27 w 27"/>
                    <a:gd name="T27" fmla="*/ 3 h 4"/>
                    <a:gd name="T28" fmla="*/ 27 w 27"/>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4">
                      <a:moveTo>
                        <a:pt x="27" y="1"/>
                      </a:moveTo>
                      <a:lnTo>
                        <a:pt x="12" y="1"/>
                      </a:lnTo>
                      <a:lnTo>
                        <a:pt x="12" y="0"/>
                      </a:lnTo>
                      <a:lnTo>
                        <a:pt x="11" y="0"/>
                      </a:lnTo>
                      <a:lnTo>
                        <a:pt x="1" y="0"/>
                      </a:lnTo>
                      <a:lnTo>
                        <a:pt x="0" y="0"/>
                      </a:lnTo>
                      <a:lnTo>
                        <a:pt x="0" y="1"/>
                      </a:lnTo>
                      <a:lnTo>
                        <a:pt x="0" y="3"/>
                      </a:lnTo>
                      <a:lnTo>
                        <a:pt x="1" y="4"/>
                      </a:lnTo>
                      <a:lnTo>
                        <a:pt x="12" y="4"/>
                      </a:lnTo>
                      <a:lnTo>
                        <a:pt x="12" y="3"/>
                      </a:lnTo>
                      <a:lnTo>
                        <a:pt x="27" y="3"/>
                      </a:lnTo>
                      <a:lnTo>
                        <a:pt x="27"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02" name="Rectangle 529"/>
                <p:cNvSpPr>
                  <a:spLocks noChangeArrowheads="1"/>
                </p:cNvSpPr>
                <p:nvPr/>
              </p:nvSpPr>
              <p:spPr bwMode="auto">
                <a:xfrm>
                  <a:off x="5336" y="2754"/>
                  <a:ext cx="9" cy="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3" name="Rectangle 530"/>
                <p:cNvSpPr>
                  <a:spLocks noChangeArrowheads="1"/>
                </p:cNvSpPr>
                <p:nvPr/>
              </p:nvSpPr>
              <p:spPr bwMode="auto">
                <a:xfrm>
                  <a:off x="5298" y="2709"/>
                  <a:ext cx="15" cy="60"/>
                </a:xfrm>
                <a:prstGeom prst="rect">
                  <a:avLst/>
                </a:prstGeom>
                <a:noFill/>
                <a:ln w="63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4" name="Rectangle 531"/>
                <p:cNvSpPr>
                  <a:spLocks noChangeArrowheads="1"/>
                </p:cNvSpPr>
                <p:nvPr/>
              </p:nvSpPr>
              <p:spPr bwMode="auto">
                <a:xfrm>
                  <a:off x="5328" y="2709"/>
                  <a:ext cx="15" cy="60"/>
                </a:xfrm>
                <a:prstGeom prst="rect">
                  <a:avLst/>
                </a:prstGeom>
                <a:noFill/>
                <a:ln w="63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5" name="Rectangle 532"/>
                <p:cNvSpPr>
                  <a:spLocks noChangeArrowheads="1"/>
                </p:cNvSpPr>
                <p:nvPr/>
              </p:nvSpPr>
              <p:spPr bwMode="auto">
                <a:xfrm>
                  <a:off x="5193" y="2709"/>
                  <a:ext cx="30"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6" name="Freeform 533"/>
                <p:cNvSpPr>
                  <a:spLocks/>
                </p:cNvSpPr>
                <p:nvPr/>
              </p:nvSpPr>
              <p:spPr bwMode="auto">
                <a:xfrm>
                  <a:off x="5201" y="2743"/>
                  <a:ext cx="34" cy="24"/>
                </a:xfrm>
                <a:custGeom>
                  <a:avLst/>
                  <a:gdLst>
                    <a:gd name="T0" fmla="*/ 0 w 34"/>
                    <a:gd name="T1" fmla="*/ 12 h 24"/>
                    <a:gd name="T2" fmla="*/ 13 w 34"/>
                    <a:gd name="T3" fmla="*/ 12 h 24"/>
                    <a:gd name="T4" fmla="*/ 13 w 34"/>
                    <a:gd name="T5" fmla="*/ 0 h 24"/>
                    <a:gd name="T6" fmla="*/ 17 w 34"/>
                    <a:gd name="T7" fmla="*/ 1 h 24"/>
                    <a:gd name="T8" fmla="*/ 19 w 34"/>
                    <a:gd name="T9" fmla="*/ 2 h 24"/>
                    <a:gd name="T10" fmla="*/ 21 w 34"/>
                    <a:gd name="T11" fmla="*/ 2 h 24"/>
                    <a:gd name="T12" fmla="*/ 21 w 34"/>
                    <a:gd name="T13" fmla="*/ 12 h 24"/>
                    <a:gd name="T14" fmla="*/ 26 w 34"/>
                    <a:gd name="T15" fmla="*/ 12 h 24"/>
                    <a:gd name="T16" fmla="*/ 27 w 34"/>
                    <a:gd name="T17" fmla="*/ 9 h 24"/>
                    <a:gd name="T18" fmla="*/ 28 w 34"/>
                    <a:gd name="T19" fmla="*/ 5 h 24"/>
                    <a:gd name="T20" fmla="*/ 30 w 34"/>
                    <a:gd name="T21" fmla="*/ 4 h 24"/>
                    <a:gd name="T22" fmla="*/ 33 w 34"/>
                    <a:gd name="T23" fmla="*/ 4 h 24"/>
                    <a:gd name="T24" fmla="*/ 34 w 34"/>
                    <a:gd name="T25" fmla="*/ 5 h 24"/>
                    <a:gd name="T26" fmla="*/ 34 w 34"/>
                    <a:gd name="T27" fmla="*/ 24 h 24"/>
                    <a:gd name="T28" fmla="*/ 0 w 34"/>
                    <a:gd name="T29" fmla="*/ 24 h 24"/>
                    <a:gd name="T30" fmla="*/ 0 w 34"/>
                    <a:gd name="T31" fmla="*/ 12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 h="24">
                      <a:moveTo>
                        <a:pt x="0" y="12"/>
                      </a:moveTo>
                      <a:lnTo>
                        <a:pt x="13" y="12"/>
                      </a:lnTo>
                      <a:lnTo>
                        <a:pt x="13" y="0"/>
                      </a:lnTo>
                      <a:lnTo>
                        <a:pt x="17" y="1"/>
                      </a:lnTo>
                      <a:lnTo>
                        <a:pt x="19" y="2"/>
                      </a:lnTo>
                      <a:lnTo>
                        <a:pt x="21" y="2"/>
                      </a:lnTo>
                      <a:lnTo>
                        <a:pt x="21" y="12"/>
                      </a:lnTo>
                      <a:lnTo>
                        <a:pt x="26" y="12"/>
                      </a:lnTo>
                      <a:lnTo>
                        <a:pt x="27" y="9"/>
                      </a:lnTo>
                      <a:lnTo>
                        <a:pt x="28" y="5"/>
                      </a:lnTo>
                      <a:lnTo>
                        <a:pt x="30" y="4"/>
                      </a:lnTo>
                      <a:lnTo>
                        <a:pt x="33" y="4"/>
                      </a:lnTo>
                      <a:lnTo>
                        <a:pt x="34" y="5"/>
                      </a:lnTo>
                      <a:lnTo>
                        <a:pt x="34" y="24"/>
                      </a:lnTo>
                      <a:lnTo>
                        <a:pt x="0" y="24"/>
                      </a:lnTo>
                      <a:lnTo>
                        <a:pt x="0" y="12"/>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07" name="Rectangle 534"/>
                <p:cNvSpPr>
                  <a:spLocks noChangeArrowheads="1"/>
                </p:cNvSpPr>
                <p:nvPr/>
              </p:nvSpPr>
              <p:spPr bwMode="auto">
                <a:xfrm>
                  <a:off x="5238" y="2709"/>
                  <a:ext cx="45"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08" name="Freeform 535"/>
                <p:cNvSpPr>
                  <a:spLocks/>
                </p:cNvSpPr>
                <p:nvPr/>
              </p:nvSpPr>
              <p:spPr bwMode="auto">
                <a:xfrm>
                  <a:off x="5246" y="2739"/>
                  <a:ext cx="48" cy="28"/>
                </a:xfrm>
                <a:custGeom>
                  <a:avLst/>
                  <a:gdLst>
                    <a:gd name="T0" fmla="*/ 0 w 48"/>
                    <a:gd name="T1" fmla="*/ 8 h 28"/>
                    <a:gd name="T2" fmla="*/ 1 w 48"/>
                    <a:gd name="T3" fmla="*/ 6 h 28"/>
                    <a:gd name="T4" fmla="*/ 3 w 48"/>
                    <a:gd name="T5" fmla="*/ 3 h 28"/>
                    <a:gd name="T6" fmla="*/ 6 w 48"/>
                    <a:gd name="T7" fmla="*/ 0 h 28"/>
                    <a:gd name="T8" fmla="*/ 9 w 48"/>
                    <a:gd name="T9" fmla="*/ 1 h 28"/>
                    <a:gd name="T10" fmla="*/ 10 w 48"/>
                    <a:gd name="T11" fmla="*/ 1 h 28"/>
                    <a:gd name="T12" fmla="*/ 12 w 48"/>
                    <a:gd name="T13" fmla="*/ 2 h 28"/>
                    <a:gd name="T14" fmla="*/ 14 w 48"/>
                    <a:gd name="T15" fmla="*/ 1 h 28"/>
                    <a:gd name="T16" fmla="*/ 18 w 48"/>
                    <a:gd name="T17" fmla="*/ 1 h 28"/>
                    <a:gd name="T18" fmla="*/ 18 w 48"/>
                    <a:gd name="T19" fmla="*/ 4 h 28"/>
                    <a:gd name="T20" fmla="*/ 19 w 48"/>
                    <a:gd name="T21" fmla="*/ 6 h 28"/>
                    <a:gd name="T22" fmla="*/ 19 w 48"/>
                    <a:gd name="T23" fmla="*/ 15 h 28"/>
                    <a:gd name="T24" fmla="*/ 48 w 48"/>
                    <a:gd name="T25" fmla="*/ 15 h 28"/>
                    <a:gd name="T26" fmla="*/ 48 w 48"/>
                    <a:gd name="T27" fmla="*/ 28 h 28"/>
                    <a:gd name="T28" fmla="*/ 0 w 48"/>
                    <a:gd name="T29" fmla="*/ 28 h 28"/>
                    <a:gd name="T30" fmla="*/ 0 w 48"/>
                    <a:gd name="T31" fmla="*/ 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 h="28">
                      <a:moveTo>
                        <a:pt x="0" y="8"/>
                      </a:moveTo>
                      <a:lnTo>
                        <a:pt x="1" y="6"/>
                      </a:lnTo>
                      <a:lnTo>
                        <a:pt x="3" y="3"/>
                      </a:lnTo>
                      <a:lnTo>
                        <a:pt x="6" y="0"/>
                      </a:lnTo>
                      <a:lnTo>
                        <a:pt x="9" y="1"/>
                      </a:lnTo>
                      <a:lnTo>
                        <a:pt x="10" y="1"/>
                      </a:lnTo>
                      <a:lnTo>
                        <a:pt x="12" y="2"/>
                      </a:lnTo>
                      <a:lnTo>
                        <a:pt x="14" y="1"/>
                      </a:lnTo>
                      <a:lnTo>
                        <a:pt x="18" y="1"/>
                      </a:lnTo>
                      <a:lnTo>
                        <a:pt x="18" y="4"/>
                      </a:lnTo>
                      <a:lnTo>
                        <a:pt x="19" y="6"/>
                      </a:lnTo>
                      <a:lnTo>
                        <a:pt x="19" y="15"/>
                      </a:lnTo>
                      <a:lnTo>
                        <a:pt x="48" y="15"/>
                      </a:lnTo>
                      <a:lnTo>
                        <a:pt x="48" y="28"/>
                      </a:lnTo>
                      <a:lnTo>
                        <a:pt x="0" y="28"/>
                      </a:lnTo>
                      <a:lnTo>
                        <a:pt x="0" y="8"/>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09" name="Rectangle 536"/>
                <p:cNvSpPr>
                  <a:spLocks noChangeArrowheads="1"/>
                </p:cNvSpPr>
                <p:nvPr/>
              </p:nvSpPr>
              <p:spPr bwMode="auto">
                <a:xfrm>
                  <a:off x="5373" y="2709"/>
                  <a:ext cx="30"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10" name="Freeform 537"/>
                <p:cNvSpPr>
                  <a:spLocks/>
                </p:cNvSpPr>
                <p:nvPr/>
              </p:nvSpPr>
              <p:spPr bwMode="auto">
                <a:xfrm>
                  <a:off x="5367" y="2739"/>
                  <a:ext cx="49" cy="28"/>
                </a:xfrm>
                <a:custGeom>
                  <a:avLst/>
                  <a:gdLst>
                    <a:gd name="T0" fmla="*/ 49 w 49"/>
                    <a:gd name="T1" fmla="*/ 8 h 28"/>
                    <a:gd name="T2" fmla="*/ 47 w 49"/>
                    <a:gd name="T3" fmla="*/ 6 h 28"/>
                    <a:gd name="T4" fmla="*/ 46 w 49"/>
                    <a:gd name="T5" fmla="*/ 3 h 28"/>
                    <a:gd name="T6" fmla="*/ 43 w 49"/>
                    <a:gd name="T7" fmla="*/ 0 h 28"/>
                    <a:gd name="T8" fmla="*/ 39 w 49"/>
                    <a:gd name="T9" fmla="*/ 1 h 28"/>
                    <a:gd name="T10" fmla="*/ 38 w 49"/>
                    <a:gd name="T11" fmla="*/ 1 h 28"/>
                    <a:gd name="T12" fmla="*/ 36 w 49"/>
                    <a:gd name="T13" fmla="*/ 2 h 28"/>
                    <a:gd name="T14" fmla="*/ 34 w 49"/>
                    <a:gd name="T15" fmla="*/ 1 h 28"/>
                    <a:gd name="T16" fmla="*/ 31 w 49"/>
                    <a:gd name="T17" fmla="*/ 1 h 28"/>
                    <a:gd name="T18" fmla="*/ 31 w 49"/>
                    <a:gd name="T19" fmla="*/ 4 h 28"/>
                    <a:gd name="T20" fmla="*/ 29 w 49"/>
                    <a:gd name="T21" fmla="*/ 6 h 28"/>
                    <a:gd name="T22" fmla="*/ 29 w 49"/>
                    <a:gd name="T23" fmla="*/ 15 h 28"/>
                    <a:gd name="T24" fmla="*/ 0 w 49"/>
                    <a:gd name="T25" fmla="*/ 15 h 28"/>
                    <a:gd name="T26" fmla="*/ 0 w 49"/>
                    <a:gd name="T27" fmla="*/ 28 h 28"/>
                    <a:gd name="T28" fmla="*/ 49 w 49"/>
                    <a:gd name="T29" fmla="*/ 28 h 28"/>
                    <a:gd name="T30" fmla="*/ 49 w 49"/>
                    <a:gd name="T31" fmla="*/ 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 h="28">
                      <a:moveTo>
                        <a:pt x="49" y="8"/>
                      </a:moveTo>
                      <a:lnTo>
                        <a:pt x="47" y="6"/>
                      </a:lnTo>
                      <a:lnTo>
                        <a:pt x="46" y="3"/>
                      </a:lnTo>
                      <a:lnTo>
                        <a:pt x="43" y="0"/>
                      </a:lnTo>
                      <a:lnTo>
                        <a:pt x="39" y="1"/>
                      </a:lnTo>
                      <a:lnTo>
                        <a:pt x="38" y="1"/>
                      </a:lnTo>
                      <a:lnTo>
                        <a:pt x="36" y="2"/>
                      </a:lnTo>
                      <a:lnTo>
                        <a:pt x="34" y="1"/>
                      </a:lnTo>
                      <a:lnTo>
                        <a:pt x="31" y="1"/>
                      </a:lnTo>
                      <a:lnTo>
                        <a:pt x="31" y="4"/>
                      </a:lnTo>
                      <a:lnTo>
                        <a:pt x="29" y="6"/>
                      </a:lnTo>
                      <a:lnTo>
                        <a:pt x="29" y="15"/>
                      </a:lnTo>
                      <a:lnTo>
                        <a:pt x="0" y="15"/>
                      </a:lnTo>
                      <a:lnTo>
                        <a:pt x="0" y="28"/>
                      </a:lnTo>
                      <a:lnTo>
                        <a:pt x="49" y="28"/>
                      </a:lnTo>
                      <a:lnTo>
                        <a:pt x="49" y="8"/>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11" name="Rectangle 538"/>
                <p:cNvSpPr>
                  <a:spLocks noChangeArrowheads="1"/>
                </p:cNvSpPr>
                <p:nvPr/>
              </p:nvSpPr>
              <p:spPr bwMode="auto">
                <a:xfrm>
                  <a:off x="5418" y="2709"/>
                  <a:ext cx="30" cy="4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12" name="Freeform 539"/>
                <p:cNvSpPr>
                  <a:spLocks/>
                </p:cNvSpPr>
                <p:nvPr/>
              </p:nvSpPr>
              <p:spPr bwMode="auto">
                <a:xfrm>
                  <a:off x="5426" y="2744"/>
                  <a:ext cx="35" cy="24"/>
                </a:xfrm>
                <a:custGeom>
                  <a:avLst/>
                  <a:gdLst>
                    <a:gd name="T0" fmla="*/ 35 w 35"/>
                    <a:gd name="T1" fmla="*/ 12 h 24"/>
                    <a:gd name="T2" fmla="*/ 21 w 35"/>
                    <a:gd name="T3" fmla="*/ 12 h 24"/>
                    <a:gd name="T4" fmla="*/ 21 w 35"/>
                    <a:gd name="T5" fmla="*/ 0 h 24"/>
                    <a:gd name="T6" fmla="*/ 17 w 35"/>
                    <a:gd name="T7" fmla="*/ 1 h 24"/>
                    <a:gd name="T8" fmla="*/ 16 w 35"/>
                    <a:gd name="T9" fmla="*/ 2 h 24"/>
                    <a:gd name="T10" fmla="*/ 14 w 35"/>
                    <a:gd name="T11" fmla="*/ 2 h 24"/>
                    <a:gd name="T12" fmla="*/ 14 w 35"/>
                    <a:gd name="T13" fmla="*/ 12 h 24"/>
                    <a:gd name="T14" fmla="*/ 8 w 35"/>
                    <a:gd name="T15" fmla="*/ 12 h 24"/>
                    <a:gd name="T16" fmla="*/ 7 w 35"/>
                    <a:gd name="T17" fmla="*/ 9 h 24"/>
                    <a:gd name="T18" fmla="*/ 6 w 35"/>
                    <a:gd name="T19" fmla="*/ 5 h 24"/>
                    <a:gd name="T20" fmla="*/ 5 w 35"/>
                    <a:gd name="T21" fmla="*/ 4 h 24"/>
                    <a:gd name="T22" fmla="*/ 1 w 35"/>
                    <a:gd name="T23" fmla="*/ 4 h 24"/>
                    <a:gd name="T24" fmla="*/ 0 w 35"/>
                    <a:gd name="T25" fmla="*/ 5 h 24"/>
                    <a:gd name="T26" fmla="*/ 0 w 35"/>
                    <a:gd name="T27" fmla="*/ 24 h 24"/>
                    <a:gd name="T28" fmla="*/ 35 w 35"/>
                    <a:gd name="T29" fmla="*/ 24 h 24"/>
                    <a:gd name="T30" fmla="*/ 35 w 35"/>
                    <a:gd name="T31" fmla="*/ 12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24">
                      <a:moveTo>
                        <a:pt x="35" y="12"/>
                      </a:moveTo>
                      <a:lnTo>
                        <a:pt x="21" y="12"/>
                      </a:lnTo>
                      <a:lnTo>
                        <a:pt x="21" y="0"/>
                      </a:lnTo>
                      <a:lnTo>
                        <a:pt x="17" y="1"/>
                      </a:lnTo>
                      <a:lnTo>
                        <a:pt x="16" y="2"/>
                      </a:lnTo>
                      <a:lnTo>
                        <a:pt x="14" y="2"/>
                      </a:lnTo>
                      <a:lnTo>
                        <a:pt x="14" y="12"/>
                      </a:lnTo>
                      <a:lnTo>
                        <a:pt x="8" y="12"/>
                      </a:lnTo>
                      <a:lnTo>
                        <a:pt x="7" y="9"/>
                      </a:lnTo>
                      <a:lnTo>
                        <a:pt x="6" y="5"/>
                      </a:lnTo>
                      <a:lnTo>
                        <a:pt x="5" y="4"/>
                      </a:lnTo>
                      <a:lnTo>
                        <a:pt x="1" y="4"/>
                      </a:lnTo>
                      <a:lnTo>
                        <a:pt x="0" y="5"/>
                      </a:lnTo>
                      <a:lnTo>
                        <a:pt x="0" y="24"/>
                      </a:lnTo>
                      <a:lnTo>
                        <a:pt x="35" y="24"/>
                      </a:lnTo>
                      <a:lnTo>
                        <a:pt x="35" y="12"/>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13" name="Rectangle 540"/>
                <p:cNvSpPr>
                  <a:spLocks noChangeArrowheads="1"/>
                </p:cNvSpPr>
                <p:nvPr/>
              </p:nvSpPr>
              <p:spPr bwMode="auto">
                <a:xfrm>
                  <a:off x="5440" y="2738"/>
                  <a:ext cx="18" cy="20"/>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14" name="Rectangle 541"/>
                <p:cNvSpPr>
                  <a:spLocks noChangeArrowheads="1"/>
                </p:cNvSpPr>
                <p:nvPr/>
              </p:nvSpPr>
              <p:spPr bwMode="auto">
                <a:xfrm>
                  <a:off x="5440" y="2738"/>
                  <a:ext cx="18" cy="20"/>
                </a:xfrm>
                <a:prstGeom prst="rect">
                  <a:avLst/>
                </a:prstGeom>
                <a:noFill/>
                <a:ln w="63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7710" name="Group 542"/>
              <p:cNvGrpSpPr>
                <a:grpSpLocks/>
              </p:cNvGrpSpPr>
              <p:nvPr/>
            </p:nvGrpSpPr>
            <p:grpSpPr bwMode="auto">
              <a:xfrm>
                <a:off x="5254" y="2696"/>
                <a:ext cx="389" cy="268"/>
                <a:chOff x="5254" y="2696"/>
                <a:chExt cx="389" cy="268"/>
              </a:xfrm>
            </p:grpSpPr>
            <p:sp>
              <p:nvSpPr>
                <p:cNvPr id="37711" name="Freeform 543"/>
                <p:cNvSpPr>
                  <a:spLocks/>
                </p:cNvSpPr>
                <p:nvPr/>
              </p:nvSpPr>
              <p:spPr bwMode="auto">
                <a:xfrm>
                  <a:off x="5254" y="2703"/>
                  <a:ext cx="291" cy="221"/>
                </a:xfrm>
                <a:custGeom>
                  <a:avLst/>
                  <a:gdLst>
                    <a:gd name="T0" fmla="*/ 0 w 291"/>
                    <a:gd name="T1" fmla="*/ 199 h 221"/>
                    <a:gd name="T2" fmla="*/ 0 w 291"/>
                    <a:gd name="T3" fmla="*/ 0 h 221"/>
                    <a:gd name="T4" fmla="*/ 211 w 291"/>
                    <a:gd name="T5" fmla="*/ 0 h 221"/>
                    <a:gd name="T6" fmla="*/ 291 w 291"/>
                    <a:gd name="T7" fmla="*/ 67 h 221"/>
                    <a:gd name="T8" fmla="*/ 291 w 291"/>
                    <a:gd name="T9" fmla="*/ 186 h 221"/>
                    <a:gd name="T10" fmla="*/ 146 w 291"/>
                    <a:gd name="T11" fmla="*/ 221 h 221"/>
                    <a:gd name="T12" fmla="*/ 0 w 291"/>
                    <a:gd name="T13" fmla="*/ 199 h 2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1" h="221">
                      <a:moveTo>
                        <a:pt x="0" y="199"/>
                      </a:moveTo>
                      <a:lnTo>
                        <a:pt x="0" y="0"/>
                      </a:lnTo>
                      <a:lnTo>
                        <a:pt x="211" y="0"/>
                      </a:lnTo>
                      <a:lnTo>
                        <a:pt x="291" y="67"/>
                      </a:lnTo>
                      <a:lnTo>
                        <a:pt x="291" y="186"/>
                      </a:lnTo>
                      <a:lnTo>
                        <a:pt x="146" y="221"/>
                      </a:lnTo>
                      <a:lnTo>
                        <a:pt x="0" y="199"/>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2" name="Freeform 544"/>
                <p:cNvSpPr>
                  <a:spLocks/>
                </p:cNvSpPr>
                <p:nvPr/>
              </p:nvSpPr>
              <p:spPr bwMode="auto">
                <a:xfrm>
                  <a:off x="5342" y="2787"/>
                  <a:ext cx="57" cy="137"/>
                </a:xfrm>
                <a:custGeom>
                  <a:avLst/>
                  <a:gdLst>
                    <a:gd name="T0" fmla="*/ 57 w 57"/>
                    <a:gd name="T1" fmla="*/ 66 h 137"/>
                    <a:gd name="T2" fmla="*/ 0 w 57"/>
                    <a:gd name="T3" fmla="*/ 0 h 137"/>
                    <a:gd name="T4" fmla="*/ 1 w 57"/>
                    <a:gd name="T5" fmla="*/ 120 h 137"/>
                    <a:gd name="T6" fmla="*/ 57 w 57"/>
                    <a:gd name="T7" fmla="*/ 137 h 137"/>
                    <a:gd name="T8" fmla="*/ 57 w 57"/>
                    <a:gd name="T9" fmla="*/ 66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137">
                      <a:moveTo>
                        <a:pt x="57" y="66"/>
                      </a:moveTo>
                      <a:lnTo>
                        <a:pt x="0" y="0"/>
                      </a:lnTo>
                      <a:lnTo>
                        <a:pt x="1" y="120"/>
                      </a:lnTo>
                      <a:lnTo>
                        <a:pt x="57" y="137"/>
                      </a:lnTo>
                      <a:lnTo>
                        <a:pt x="57" y="66"/>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3" name="Freeform 545"/>
                <p:cNvSpPr>
                  <a:spLocks/>
                </p:cNvSpPr>
                <p:nvPr/>
              </p:nvSpPr>
              <p:spPr bwMode="auto">
                <a:xfrm>
                  <a:off x="5254" y="2703"/>
                  <a:ext cx="79" cy="197"/>
                </a:xfrm>
                <a:custGeom>
                  <a:avLst/>
                  <a:gdLst>
                    <a:gd name="T0" fmla="*/ 0 w 79"/>
                    <a:gd name="T1" fmla="*/ 0 h 197"/>
                    <a:gd name="T2" fmla="*/ 79 w 79"/>
                    <a:gd name="T3" fmla="*/ 67 h 197"/>
                    <a:gd name="T4" fmla="*/ 79 w 79"/>
                    <a:gd name="T5" fmla="*/ 186 h 197"/>
                    <a:gd name="T6" fmla="*/ 0 w 79"/>
                    <a:gd name="T7" fmla="*/ 197 h 197"/>
                    <a:gd name="T8" fmla="*/ 0 w 79"/>
                    <a:gd name="T9" fmla="*/ 0 h 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97">
                      <a:moveTo>
                        <a:pt x="0" y="0"/>
                      </a:moveTo>
                      <a:lnTo>
                        <a:pt x="79" y="67"/>
                      </a:lnTo>
                      <a:lnTo>
                        <a:pt x="79" y="186"/>
                      </a:lnTo>
                      <a:lnTo>
                        <a:pt x="0" y="197"/>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4" name="Freeform 546"/>
                <p:cNvSpPr>
                  <a:spLocks/>
                </p:cNvSpPr>
                <p:nvPr/>
              </p:nvSpPr>
              <p:spPr bwMode="auto">
                <a:xfrm>
                  <a:off x="5320" y="2754"/>
                  <a:ext cx="215" cy="34"/>
                </a:xfrm>
                <a:custGeom>
                  <a:avLst/>
                  <a:gdLst>
                    <a:gd name="T0" fmla="*/ 0 w 215"/>
                    <a:gd name="T1" fmla="*/ 8 h 34"/>
                    <a:gd name="T2" fmla="*/ 205 w 215"/>
                    <a:gd name="T3" fmla="*/ 0 h 34"/>
                    <a:gd name="T4" fmla="*/ 215 w 215"/>
                    <a:gd name="T5" fmla="*/ 23 h 34"/>
                    <a:gd name="T6" fmla="*/ 0 w 215"/>
                    <a:gd name="T7" fmla="*/ 34 h 34"/>
                    <a:gd name="T8" fmla="*/ 0 w 215"/>
                    <a:gd name="T9" fmla="*/ 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34">
                      <a:moveTo>
                        <a:pt x="0" y="8"/>
                      </a:moveTo>
                      <a:lnTo>
                        <a:pt x="205" y="0"/>
                      </a:lnTo>
                      <a:lnTo>
                        <a:pt x="215" y="23"/>
                      </a:lnTo>
                      <a:lnTo>
                        <a:pt x="0" y="34"/>
                      </a:lnTo>
                      <a:lnTo>
                        <a:pt x="0" y="8"/>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5" name="Freeform 547"/>
                <p:cNvSpPr>
                  <a:spLocks/>
                </p:cNvSpPr>
                <p:nvPr/>
              </p:nvSpPr>
              <p:spPr bwMode="auto">
                <a:xfrm>
                  <a:off x="5257" y="2815"/>
                  <a:ext cx="31" cy="20"/>
                </a:xfrm>
                <a:custGeom>
                  <a:avLst/>
                  <a:gdLst>
                    <a:gd name="T0" fmla="*/ 0 w 31"/>
                    <a:gd name="T1" fmla="*/ 6 h 20"/>
                    <a:gd name="T2" fmla="*/ 31 w 31"/>
                    <a:gd name="T3" fmla="*/ 20 h 20"/>
                    <a:gd name="T4" fmla="*/ 31 w 31"/>
                    <a:gd name="T5" fmla="*/ 0 h 20"/>
                    <a:gd name="T6" fmla="*/ 0 w 31"/>
                    <a:gd name="T7" fmla="*/ 6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20">
                      <a:moveTo>
                        <a:pt x="0" y="6"/>
                      </a:moveTo>
                      <a:lnTo>
                        <a:pt x="31" y="20"/>
                      </a:lnTo>
                      <a:lnTo>
                        <a:pt x="31" y="0"/>
                      </a:lnTo>
                      <a:lnTo>
                        <a:pt x="0" y="6"/>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6" name="Freeform 548"/>
                <p:cNvSpPr>
                  <a:spLocks/>
                </p:cNvSpPr>
                <p:nvPr/>
              </p:nvSpPr>
              <p:spPr bwMode="auto">
                <a:xfrm>
                  <a:off x="5254" y="2820"/>
                  <a:ext cx="35" cy="92"/>
                </a:xfrm>
                <a:custGeom>
                  <a:avLst/>
                  <a:gdLst>
                    <a:gd name="T0" fmla="*/ 0 w 35"/>
                    <a:gd name="T1" fmla="*/ 0 h 92"/>
                    <a:gd name="T2" fmla="*/ 35 w 35"/>
                    <a:gd name="T3" fmla="*/ 16 h 92"/>
                    <a:gd name="T4" fmla="*/ 35 w 35"/>
                    <a:gd name="T5" fmla="*/ 92 h 92"/>
                    <a:gd name="T6" fmla="*/ 0 w 35"/>
                    <a:gd name="T7" fmla="*/ 83 h 92"/>
                    <a:gd name="T8" fmla="*/ 0 w 35"/>
                    <a:gd name="T9" fmla="*/ 0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2">
                      <a:moveTo>
                        <a:pt x="0" y="0"/>
                      </a:moveTo>
                      <a:lnTo>
                        <a:pt x="35" y="16"/>
                      </a:lnTo>
                      <a:lnTo>
                        <a:pt x="35" y="92"/>
                      </a:lnTo>
                      <a:lnTo>
                        <a:pt x="0" y="83"/>
                      </a:lnTo>
                      <a:lnTo>
                        <a:pt x="0"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17" name="Freeform 549"/>
                <p:cNvSpPr>
                  <a:spLocks/>
                </p:cNvSpPr>
                <p:nvPr/>
              </p:nvSpPr>
              <p:spPr bwMode="auto">
                <a:xfrm>
                  <a:off x="5254" y="2800"/>
                  <a:ext cx="35" cy="36"/>
                </a:xfrm>
                <a:custGeom>
                  <a:avLst/>
                  <a:gdLst>
                    <a:gd name="T0" fmla="*/ 34 w 35"/>
                    <a:gd name="T1" fmla="*/ 36 h 36"/>
                    <a:gd name="T2" fmla="*/ 0 w 35"/>
                    <a:gd name="T3" fmla="*/ 20 h 36"/>
                    <a:gd name="T4" fmla="*/ 0 w 35"/>
                    <a:gd name="T5" fmla="*/ 0 h 36"/>
                    <a:gd name="T6" fmla="*/ 35 w 35"/>
                    <a:gd name="T7" fmla="*/ 1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36">
                      <a:moveTo>
                        <a:pt x="34" y="36"/>
                      </a:moveTo>
                      <a:lnTo>
                        <a:pt x="0" y="20"/>
                      </a:lnTo>
                      <a:lnTo>
                        <a:pt x="0" y="0"/>
                      </a:lnTo>
                      <a:lnTo>
                        <a:pt x="35" y="12"/>
                      </a:lnTo>
                    </a:path>
                  </a:pathLst>
                </a:custGeom>
                <a:noFill/>
                <a:ln w="635">
                  <a:solidFill>
                    <a:srgbClr val="3F1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18" name="Line 550"/>
                <p:cNvSpPr>
                  <a:spLocks noChangeShapeType="1"/>
                </p:cNvSpPr>
                <p:nvPr/>
              </p:nvSpPr>
              <p:spPr bwMode="auto">
                <a:xfrm>
                  <a:off x="5281" y="2810"/>
                  <a:ext cx="1" cy="23"/>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19" name="Line 551"/>
                <p:cNvSpPr>
                  <a:spLocks noChangeShapeType="1"/>
                </p:cNvSpPr>
                <p:nvPr/>
              </p:nvSpPr>
              <p:spPr bwMode="auto">
                <a:xfrm>
                  <a:off x="5275" y="2807"/>
                  <a:ext cx="1" cy="23"/>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20" name="Line 552"/>
                <p:cNvSpPr>
                  <a:spLocks noChangeShapeType="1"/>
                </p:cNvSpPr>
                <p:nvPr/>
              </p:nvSpPr>
              <p:spPr bwMode="auto">
                <a:xfrm>
                  <a:off x="5269" y="2805"/>
                  <a:ext cx="1" cy="22"/>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21" name="Line 553"/>
                <p:cNvSpPr>
                  <a:spLocks noChangeShapeType="1"/>
                </p:cNvSpPr>
                <p:nvPr/>
              </p:nvSpPr>
              <p:spPr bwMode="auto">
                <a:xfrm>
                  <a:off x="5262" y="2803"/>
                  <a:ext cx="1" cy="21"/>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22" name="Freeform 554"/>
                <p:cNvSpPr>
                  <a:spLocks/>
                </p:cNvSpPr>
                <p:nvPr/>
              </p:nvSpPr>
              <p:spPr bwMode="auto">
                <a:xfrm>
                  <a:off x="5316" y="2752"/>
                  <a:ext cx="222" cy="12"/>
                </a:xfrm>
                <a:custGeom>
                  <a:avLst/>
                  <a:gdLst>
                    <a:gd name="T0" fmla="*/ 0 w 222"/>
                    <a:gd name="T1" fmla="*/ 9 h 12"/>
                    <a:gd name="T2" fmla="*/ 222 w 222"/>
                    <a:gd name="T3" fmla="*/ 0 h 12"/>
                    <a:gd name="T4" fmla="*/ 222 w 222"/>
                    <a:gd name="T5" fmla="*/ 3 h 12"/>
                    <a:gd name="T6" fmla="*/ 1 w 222"/>
                    <a:gd name="T7" fmla="*/ 12 h 12"/>
                    <a:gd name="T8" fmla="*/ 0 w 222"/>
                    <a:gd name="T9" fmla="*/ 9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12">
                      <a:moveTo>
                        <a:pt x="0" y="9"/>
                      </a:moveTo>
                      <a:lnTo>
                        <a:pt x="222" y="0"/>
                      </a:lnTo>
                      <a:lnTo>
                        <a:pt x="222" y="3"/>
                      </a:lnTo>
                      <a:lnTo>
                        <a:pt x="1" y="12"/>
                      </a:lnTo>
                      <a:lnTo>
                        <a:pt x="0" y="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3" name="Freeform 555"/>
                <p:cNvSpPr>
                  <a:spLocks/>
                </p:cNvSpPr>
                <p:nvPr/>
              </p:nvSpPr>
              <p:spPr bwMode="auto">
                <a:xfrm>
                  <a:off x="5521" y="2764"/>
                  <a:ext cx="101" cy="116"/>
                </a:xfrm>
                <a:custGeom>
                  <a:avLst/>
                  <a:gdLst>
                    <a:gd name="T0" fmla="*/ 101 w 101"/>
                    <a:gd name="T1" fmla="*/ 115 h 116"/>
                    <a:gd name="T2" fmla="*/ 101 w 101"/>
                    <a:gd name="T3" fmla="*/ 52 h 116"/>
                    <a:gd name="T4" fmla="*/ 32 w 101"/>
                    <a:gd name="T5" fmla="*/ 0 h 116"/>
                    <a:gd name="T6" fmla="*/ 0 w 101"/>
                    <a:gd name="T7" fmla="*/ 15 h 116"/>
                    <a:gd name="T8" fmla="*/ 55 w 101"/>
                    <a:gd name="T9" fmla="*/ 63 h 116"/>
                    <a:gd name="T10" fmla="*/ 94 w 101"/>
                    <a:gd name="T11" fmla="*/ 61 h 116"/>
                    <a:gd name="T12" fmla="*/ 94 w 101"/>
                    <a:gd name="T13" fmla="*/ 116 h 116"/>
                    <a:gd name="T14" fmla="*/ 101 w 101"/>
                    <a:gd name="T15" fmla="*/ 115 h 1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116">
                      <a:moveTo>
                        <a:pt x="101" y="115"/>
                      </a:moveTo>
                      <a:lnTo>
                        <a:pt x="101" y="52"/>
                      </a:lnTo>
                      <a:lnTo>
                        <a:pt x="32" y="0"/>
                      </a:lnTo>
                      <a:lnTo>
                        <a:pt x="0" y="15"/>
                      </a:lnTo>
                      <a:lnTo>
                        <a:pt x="55" y="63"/>
                      </a:lnTo>
                      <a:lnTo>
                        <a:pt x="94" y="61"/>
                      </a:lnTo>
                      <a:lnTo>
                        <a:pt x="94" y="116"/>
                      </a:lnTo>
                      <a:lnTo>
                        <a:pt x="101" y="115"/>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4" name="Freeform 556"/>
                <p:cNvSpPr>
                  <a:spLocks/>
                </p:cNvSpPr>
                <p:nvPr/>
              </p:nvSpPr>
              <p:spPr bwMode="auto">
                <a:xfrm>
                  <a:off x="5449" y="2774"/>
                  <a:ext cx="175" cy="59"/>
                </a:xfrm>
                <a:custGeom>
                  <a:avLst/>
                  <a:gdLst>
                    <a:gd name="T0" fmla="*/ 0 w 175"/>
                    <a:gd name="T1" fmla="*/ 6 h 59"/>
                    <a:gd name="T2" fmla="*/ 117 w 175"/>
                    <a:gd name="T3" fmla="*/ 0 h 59"/>
                    <a:gd name="T4" fmla="*/ 175 w 175"/>
                    <a:gd name="T5" fmla="*/ 44 h 59"/>
                    <a:gd name="T6" fmla="*/ 71 w 175"/>
                    <a:gd name="T7" fmla="*/ 59 h 59"/>
                    <a:gd name="T8" fmla="*/ 0 w 175"/>
                    <a:gd name="T9" fmla="*/ 6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59">
                      <a:moveTo>
                        <a:pt x="0" y="6"/>
                      </a:moveTo>
                      <a:lnTo>
                        <a:pt x="117" y="0"/>
                      </a:lnTo>
                      <a:lnTo>
                        <a:pt x="175" y="44"/>
                      </a:lnTo>
                      <a:lnTo>
                        <a:pt x="71" y="59"/>
                      </a:lnTo>
                      <a:lnTo>
                        <a:pt x="0" y="6"/>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5" name="Freeform 557"/>
                <p:cNvSpPr>
                  <a:spLocks/>
                </p:cNvSpPr>
                <p:nvPr/>
              </p:nvSpPr>
              <p:spPr bwMode="auto">
                <a:xfrm>
                  <a:off x="5561" y="2817"/>
                  <a:ext cx="66" cy="14"/>
                </a:xfrm>
                <a:custGeom>
                  <a:avLst/>
                  <a:gdLst>
                    <a:gd name="T0" fmla="*/ 0 w 66"/>
                    <a:gd name="T1" fmla="*/ 10 h 14"/>
                    <a:gd name="T2" fmla="*/ 62 w 66"/>
                    <a:gd name="T3" fmla="*/ 0 h 14"/>
                    <a:gd name="T4" fmla="*/ 66 w 66"/>
                    <a:gd name="T5" fmla="*/ 3 h 14"/>
                    <a:gd name="T6" fmla="*/ 1 w 66"/>
                    <a:gd name="T7" fmla="*/ 14 h 14"/>
                    <a:gd name="T8" fmla="*/ 0 w 66"/>
                    <a:gd name="T9" fmla="*/ 1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4">
                      <a:moveTo>
                        <a:pt x="0" y="10"/>
                      </a:moveTo>
                      <a:lnTo>
                        <a:pt x="62" y="0"/>
                      </a:lnTo>
                      <a:lnTo>
                        <a:pt x="66" y="3"/>
                      </a:lnTo>
                      <a:lnTo>
                        <a:pt x="1" y="14"/>
                      </a:lnTo>
                      <a:lnTo>
                        <a:pt x="0" y="1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6" name="Freeform 558"/>
                <p:cNvSpPr>
                  <a:spLocks/>
                </p:cNvSpPr>
                <p:nvPr/>
              </p:nvSpPr>
              <p:spPr bwMode="auto">
                <a:xfrm>
                  <a:off x="5587" y="2822"/>
                  <a:ext cx="29" cy="67"/>
                </a:xfrm>
                <a:custGeom>
                  <a:avLst/>
                  <a:gdLst>
                    <a:gd name="T0" fmla="*/ 0 w 29"/>
                    <a:gd name="T1" fmla="*/ 5 h 67"/>
                    <a:gd name="T2" fmla="*/ 29 w 29"/>
                    <a:gd name="T3" fmla="*/ 0 h 67"/>
                    <a:gd name="T4" fmla="*/ 29 w 29"/>
                    <a:gd name="T5" fmla="*/ 59 h 67"/>
                    <a:gd name="T6" fmla="*/ 0 w 29"/>
                    <a:gd name="T7" fmla="*/ 67 h 67"/>
                    <a:gd name="T8" fmla="*/ 0 w 29"/>
                    <a:gd name="T9" fmla="*/ 5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67">
                      <a:moveTo>
                        <a:pt x="0" y="5"/>
                      </a:moveTo>
                      <a:lnTo>
                        <a:pt x="29" y="0"/>
                      </a:lnTo>
                      <a:lnTo>
                        <a:pt x="29" y="59"/>
                      </a:lnTo>
                      <a:lnTo>
                        <a:pt x="0" y="67"/>
                      </a:lnTo>
                      <a:lnTo>
                        <a:pt x="0" y="5"/>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7" name="Freeform 559"/>
                <p:cNvSpPr>
                  <a:spLocks/>
                </p:cNvSpPr>
                <p:nvPr/>
              </p:nvSpPr>
              <p:spPr bwMode="auto">
                <a:xfrm>
                  <a:off x="5589" y="2826"/>
                  <a:ext cx="24" cy="56"/>
                </a:xfrm>
                <a:custGeom>
                  <a:avLst/>
                  <a:gdLst>
                    <a:gd name="T0" fmla="*/ 0 w 24"/>
                    <a:gd name="T1" fmla="*/ 4 h 56"/>
                    <a:gd name="T2" fmla="*/ 24 w 24"/>
                    <a:gd name="T3" fmla="*/ 0 h 56"/>
                    <a:gd name="T4" fmla="*/ 24 w 24"/>
                    <a:gd name="T5" fmla="*/ 50 h 56"/>
                    <a:gd name="T6" fmla="*/ 0 w 24"/>
                    <a:gd name="T7" fmla="*/ 56 h 56"/>
                    <a:gd name="T8" fmla="*/ 0 w 24"/>
                    <a:gd name="T9" fmla="*/ 4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0" y="4"/>
                      </a:moveTo>
                      <a:lnTo>
                        <a:pt x="24" y="0"/>
                      </a:lnTo>
                      <a:lnTo>
                        <a:pt x="24" y="50"/>
                      </a:lnTo>
                      <a:lnTo>
                        <a:pt x="0" y="56"/>
                      </a:lnTo>
                      <a:lnTo>
                        <a:pt x="0" y="4"/>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8" name="Freeform 560"/>
                <p:cNvSpPr>
                  <a:spLocks/>
                </p:cNvSpPr>
                <p:nvPr/>
              </p:nvSpPr>
              <p:spPr bwMode="auto">
                <a:xfrm>
                  <a:off x="5400" y="2837"/>
                  <a:ext cx="121" cy="87"/>
                </a:xfrm>
                <a:custGeom>
                  <a:avLst/>
                  <a:gdLst>
                    <a:gd name="T0" fmla="*/ 0 w 121"/>
                    <a:gd name="T1" fmla="*/ 19 h 87"/>
                    <a:gd name="T2" fmla="*/ 121 w 121"/>
                    <a:gd name="T3" fmla="*/ 0 h 87"/>
                    <a:gd name="T4" fmla="*/ 121 w 121"/>
                    <a:gd name="T5" fmla="*/ 57 h 87"/>
                    <a:gd name="T6" fmla="*/ 0 w 121"/>
                    <a:gd name="T7" fmla="*/ 87 h 87"/>
                    <a:gd name="T8" fmla="*/ 0 w 121"/>
                    <a:gd name="T9" fmla="*/ 19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87">
                      <a:moveTo>
                        <a:pt x="0" y="19"/>
                      </a:moveTo>
                      <a:lnTo>
                        <a:pt x="121" y="0"/>
                      </a:lnTo>
                      <a:lnTo>
                        <a:pt x="121" y="57"/>
                      </a:lnTo>
                      <a:lnTo>
                        <a:pt x="0" y="87"/>
                      </a:lnTo>
                      <a:lnTo>
                        <a:pt x="0" y="19"/>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29" name="Freeform 561"/>
                <p:cNvSpPr>
                  <a:spLocks/>
                </p:cNvSpPr>
                <p:nvPr/>
              </p:nvSpPr>
              <p:spPr bwMode="auto">
                <a:xfrm>
                  <a:off x="5478" y="2842"/>
                  <a:ext cx="4" cy="62"/>
                </a:xfrm>
                <a:custGeom>
                  <a:avLst/>
                  <a:gdLst>
                    <a:gd name="T0" fmla="*/ 0 w 4"/>
                    <a:gd name="T1" fmla="*/ 1 h 62"/>
                    <a:gd name="T2" fmla="*/ 0 w 4"/>
                    <a:gd name="T3" fmla="*/ 62 h 62"/>
                    <a:gd name="T4" fmla="*/ 4 w 4"/>
                    <a:gd name="T5" fmla="*/ 60 h 62"/>
                    <a:gd name="T6" fmla="*/ 4 w 4"/>
                    <a:gd name="T7" fmla="*/ 0 h 62"/>
                    <a:gd name="T8" fmla="*/ 0 w 4"/>
                    <a:gd name="T9" fmla="*/ 1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2">
                      <a:moveTo>
                        <a:pt x="0" y="1"/>
                      </a:moveTo>
                      <a:lnTo>
                        <a:pt x="0" y="62"/>
                      </a:lnTo>
                      <a:lnTo>
                        <a:pt x="4" y="60"/>
                      </a:lnTo>
                      <a:lnTo>
                        <a:pt x="4" y="0"/>
                      </a:lnTo>
                      <a:lnTo>
                        <a:pt x="0" y="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0" name="Freeform 562"/>
                <p:cNvSpPr>
                  <a:spLocks/>
                </p:cNvSpPr>
                <p:nvPr/>
              </p:nvSpPr>
              <p:spPr bwMode="auto">
                <a:xfrm>
                  <a:off x="5439" y="2851"/>
                  <a:ext cx="3" cy="61"/>
                </a:xfrm>
                <a:custGeom>
                  <a:avLst/>
                  <a:gdLst>
                    <a:gd name="T0" fmla="*/ 0 w 3"/>
                    <a:gd name="T1" fmla="*/ 1 h 61"/>
                    <a:gd name="T2" fmla="*/ 0 w 3"/>
                    <a:gd name="T3" fmla="*/ 61 h 61"/>
                    <a:gd name="T4" fmla="*/ 3 w 3"/>
                    <a:gd name="T5" fmla="*/ 60 h 61"/>
                    <a:gd name="T6" fmla="*/ 3 w 3"/>
                    <a:gd name="T7" fmla="*/ 0 h 61"/>
                    <a:gd name="T8" fmla="*/ 0 w 3"/>
                    <a:gd name="T9" fmla="*/ 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61">
                      <a:moveTo>
                        <a:pt x="0" y="1"/>
                      </a:moveTo>
                      <a:lnTo>
                        <a:pt x="0" y="61"/>
                      </a:lnTo>
                      <a:lnTo>
                        <a:pt x="3" y="60"/>
                      </a:lnTo>
                      <a:lnTo>
                        <a:pt x="3" y="0"/>
                      </a:lnTo>
                      <a:lnTo>
                        <a:pt x="0" y="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1" name="Freeform 563"/>
                <p:cNvSpPr>
                  <a:spLocks/>
                </p:cNvSpPr>
                <p:nvPr/>
              </p:nvSpPr>
              <p:spPr bwMode="auto">
                <a:xfrm>
                  <a:off x="5395" y="2833"/>
                  <a:ext cx="130" cy="25"/>
                </a:xfrm>
                <a:custGeom>
                  <a:avLst/>
                  <a:gdLst>
                    <a:gd name="T0" fmla="*/ 0 w 130"/>
                    <a:gd name="T1" fmla="*/ 18 h 25"/>
                    <a:gd name="T2" fmla="*/ 124 w 130"/>
                    <a:gd name="T3" fmla="*/ 0 h 25"/>
                    <a:gd name="T4" fmla="*/ 130 w 130"/>
                    <a:gd name="T5" fmla="*/ 5 h 25"/>
                    <a:gd name="T6" fmla="*/ 5 w 130"/>
                    <a:gd name="T7" fmla="*/ 25 h 25"/>
                    <a:gd name="T8" fmla="*/ 0 w 130"/>
                    <a:gd name="T9" fmla="*/ 18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5">
                      <a:moveTo>
                        <a:pt x="0" y="18"/>
                      </a:moveTo>
                      <a:lnTo>
                        <a:pt x="124" y="0"/>
                      </a:lnTo>
                      <a:lnTo>
                        <a:pt x="130" y="5"/>
                      </a:lnTo>
                      <a:lnTo>
                        <a:pt x="5" y="25"/>
                      </a:lnTo>
                      <a:lnTo>
                        <a:pt x="0" y="18"/>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2" name="Freeform 564"/>
                <p:cNvSpPr>
                  <a:spLocks/>
                </p:cNvSpPr>
                <p:nvPr/>
              </p:nvSpPr>
              <p:spPr bwMode="auto">
                <a:xfrm>
                  <a:off x="5387" y="2794"/>
                  <a:ext cx="58" cy="40"/>
                </a:xfrm>
                <a:custGeom>
                  <a:avLst/>
                  <a:gdLst>
                    <a:gd name="T0" fmla="*/ 0 w 58"/>
                    <a:gd name="T1" fmla="*/ 5 h 40"/>
                    <a:gd name="T2" fmla="*/ 0 w 58"/>
                    <a:gd name="T3" fmla="*/ 40 h 40"/>
                    <a:gd name="T4" fmla="*/ 53 w 58"/>
                    <a:gd name="T5" fmla="*/ 34 h 40"/>
                    <a:gd name="T6" fmla="*/ 53 w 58"/>
                    <a:gd name="T7" fmla="*/ 6 h 40"/>
                    <a:gd name="T8" fmla="*/ 58 w 58"/>
                    <a:gd name="T9" fmla="*/ 6 h 40"/>
                    <a:gd name="T10" fmla="*/ 58 w 58"/>
                    <a:gd name="T11" fmla="*/ 0 h 40"/>
                    <a:gd name="T12" fmla="*/ 0 w 58"/>
                    <a:gd name="T13" fmla="*/ 5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40">
                      <a:moveTo>
                        <a:pt x="0" y="5"/>
                      </a:moveTo>
                      <a:lnTo>
                        <a:pt x="0" y="40"/>
                      </a:lnTo>
                      <a:lnTo>
                        <a:pt x="53" y="34"/>
                      </a:lnTo>
                      <a:lnTo>
                        <a:pt x="53" y="6"/>
                      </a:lnTo>
                      <a:lnTo>
                        <a:pt x="58" y="6"/>
                      </a:lnTo>
                      <a:lnTo>
                        <a:pt x="58" y="0"/>
                      </a:lnTo>
                      <a:lnTo>
                        <a:pt x="0" y="5"/>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3" name="Freeform 565"/>
                <p:cNvSpPr>
                  <a:spLocks/>
                </p:cNvSpPr>
                <p:nvPr/>
              </p:nvSpPr>
              <p:spPr bwMode="auto">
                <a:xfrm>
                  <a:off x="5360" y="2799"/>
                  <a:ext cx="27" cy="35"/>
                </a:xfrm>
                <a:custGeom>
                  <a:avLst/>
                  <a:gdLst>
                    <a:gd name="T0" fmla="*/ 27 w 27"/>
                    <a:gd name="T1" fmla="*/ 0 h 35"/>
                    <a:gd name="T2" fmla="*/ 27 w 27"/>
                    <a:gd name="T3" fmla="*/ 35 h 35"/>
                    <a:gd name="T4" fmla="*/ 0 w 27"/>
                    <a:gd name="T5" fmla="*/ 5 h 35"/>
                    <a:gd name="T6" fmla="*/ 27 w 27"/>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5">
                      <a:moveTo>
                        <a:pt x="27" y="0"/>
                      </a:moveTo>
                      <a:lnTo>
                        <a:pt x="27" y="35"/>
                      </a:lnTo>
                      <a:lnTo>
                        <a:pt x="0" y="5"/>
                      </a:lnTo>
                      <a:lnTo>
                        <a:pt x="27" y="0"/>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4" name="Freeform 566"/>
                <p:cNvSpPr>
                  <a:spLocks/>
                </p:cNvSpPr>
                <p:nvPr/>
              </p:nvSpPr>
              <p:spPr bwMode="auto">
                <a:xfrm>
                  <a:off x="5392" y="2803"/>
                  <a:ext cx="19" cy="25"/>
                </a:xfrm>
                <a:custGeom>
                  <a:avLst/>
                  <a:gdLst>
                    <a:gd name="T0" fmla="*/ 0 w 19"/>
                    <a:gd name="T1" fmla="*/ 2 h 25"/>
                    <a:gd name="T2" fmla="*/ 0 w 19"/>
                    <a:gd name="T3" fmla="*/ 25 h 25"/>
                    <a:gd name="T4" fmla="*/ 19 w 19"/>
                    <a:gd name="T5" fmla="*/ 22 h 25"/>
                    <a:gd name="T6" fmla="*/ 19 w 19"/>
                    <a:gd name="T7" fmla="*/ 0 h 25"/>
                    <a:gd name="T8" fmla="*/ 0 w 19"/>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5">
                      <a:moveTo>
                        <a:pt x="0" y="2"/>
                      </a:moveTo>
                      <a:lnTo>
                        <a:pt x="0" y="25"/>
                      </a:lnTo>
                      <a:lnTo>
                        <a:pt x="19" y="22"/>
                      </a:lnTo>
                      <a:lnTo>
                        <a:pt x="19" y="0"/>
                      </a:lnTo>
                      <a:lnTo>
                        <a:pt x="0" y="2"/>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5" name="Freeform 567"/>
                <p:cNvSpPr>
                  <a:spLocks/>
                </p:cNvSpPr>
                <p:nvPr/>
              </p:nvSpPr>
              <p:spPr bwMode="auto">
                <a:xfrm>
                  <a:off x="5416" y="2800"/>
                  <a:ext cx="19" cy="25"/>
                </a:xfrm>
                <a:custGeom>
                  <a:avLst/>
                  <a:gdLst>
                    <a:gd name="T0" fmla="*/ 0 w 19"/>
                    <a:gd name="T1" fmla="*/ 2 h 25"/>
                    <a:gd name="T2" fmla="*/ 0 w 19"/>
                    <a:gd name="T3" fmla="*/ 25 h 25"/>
                    <a:gd name="T4" fmla="*/ 19 w 19"/>
                    <a:gd name="T5" fmla="*/ 23 h 25"/>
                    <a:gd name="T6" fmla="*/ 19 w 19"/>
                    <a:gd name="T7" fmla="*/ 0 h 25"/>
                    <a:gd name="T8" fmla="*/ 0 w 19"/>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5">
                      <a:moveTo>
                        <a:pt x="0" y="2"/>
                      </a:moveTo>
                      <a:lnTo>
                        <a:pt x="0" y="25"/>
                      </a:lnTo>
                      <a:lnTo>
                        <a:pt x="19" y="23"/>
                      </a:lnTo>
                      <a:lnTo>
                        <a:pt x="19" y="0"/>
                      </a:lnTo>
                      <a:lnTo>
                        <a:pt x="0" y="2"/>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36" name="Freeform 568"/>
                <p:cNvSpPr>
                  <a:spLocks/>
                </p:cNvSpPr>
                <p:nvPr/>
              </p:nvSpPr>
              <p:spPr bwMode="auto">
                <a:xfrm>
                  <a:off x="5478" y="2756"/>
                  <a:ext cx="31" cy="23"/>
                </a:xfrm>
                <a:custGeom>
                  <a:avLst/>
                  <a:gdLst>
                    <a:gd name="T0" fmla="*/ 0 w 31"/>
                    <a:gd name="T1" fmla="*/ 1 h 23"/>
                    <a:gd name="T2" fmla="*/ 0 w 31"/>
                    <a:gd name="T3" fmla="*/ 23 h 23"/>
                    <a:gd name="T4" fmla="*/ 31 w 31"/>
                    <a:gd name="T5" fmla="*/ 21 h 23"/>
                    <a:gd name="T6" fmla="*/ 31 w 31"/>
                    <a:gd name="T7" fmla="*/ 0 h 23"/>
                    <a:gd name="T8" fmla="*/ 0 w 31"/>
                    <a:gd name="T9" fmla="*/ 1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3">
                      <a:moveTo>
                        <a:pt x="0" y="1"/>
                      </a:moveTo>
                      <a:lnTo>
                        <a:pt x="0" y="23"/>
                      </a:lnTo>
                      <a:lnTo>
                        <a:pt x="31" y="21"/>
                      </a:lnTo>
                      <a:lnTo>
                        <a:pt x="31" y="0"/>
                      </a:lnTo>
                      <a:lnTo>
                        <a:pt x="0" y="1"/>
                      </a:lnTo>
                      <a:close/>
                    </a:path>
                  </a:pathLst>
                </a:custGeom>
                <a:solidFill>
                  <a:srgbClr val="BFBFDF"/>
                </a:solidFill>
                <a:ln w="635">
                  <a:solidFill>
                    <a:srgbClr val="3F1F00"/>
                  </a:solidFill>
                  <a:prstDash val="solid"/>
                  <a:round/>
                  <a:headEnd/>
                  <a:tailEnd/>
                </a:ln>
              </p:spPr>
              <p:txBody>
                <a:bodyPr/>
                <a:lstStyle/>
                <a:p>
                  <a:endParaRPr lang="en-US"/>
                </a:p>
              </p:txBody>
            </p:sp>
            <p:sp>
              <p:nvSpPr>
                <p:cNvPr id="37737" name="Line 569"/>
                <p:cNvSpPr>
                  <a:spLocks noChangeShapeType="1"/>
                </p:cNvSpPr>
                <p:nvPr/>
              </p:nvSpPr>
              <p:spPr bwMode="auto">
                <a:xfrm>
                  <a:off x="5493" y="2757"/>
                  <a:ext cx="1" cy="20"/>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38" name="Freeform 570"/>
                <p:cNvSpPr>
                  <a:spLocks/>
                </p:cNvSpPr>
                <p:nvPr/>
              </p:nvSpPr>
              <p:spPr bwMode="auto">
                <a:xfrm>
                  <a:off x="5352" y="2761"/>
                  <a:ext cx="31" cy="25"/>
                </a:xfrm>
                <a:custGeom>
                  <a:avLst/>
                  <a:gdLst>
                    <a:gd name="T0" fmla="*/ 0 w 31"/>
                    <a:gd name="T1" fmla="*/ 1 h 25"/>
                    <a:gd name="T2" fmla="*/ 0 w 31"/>
                    <a:gd name="T3" fmla="*/ 25 h 25"/>
                    <a:gd name="T4" fmla="*/ 31 w 31"/>
                    <a:gd name="T5" fmla="*/ 23 h 25"/>
                    <a:gd name="T6" fmla="*/ 31 w 31"/>
                    <a:gd name="T7" fmla="*/ 0 h 25"/>
                    <a:gd name="T8" fmla="*/ 0 w 31"/>
                    <a:gd name="T9" fmla="*/ 1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5">
                      <a:moveTo>
                        <a:pt x="0" y="1"/>
                      </a:moveTo>
                      <a:lnTo>
                        <a:pt x="0" y="25"/>
                      </a:lnTo>
                      <a:lnTo>
                        <a:pt x="31" y="23"/>
                      </a:lnTo>
                      <a:lnTo>
                        <a:pt x="31" y="0"/>
                      </a:lnTo>
                      <a:lnTo>
                        <a:pt x="0" y="1"/>
                      </a:lnTo>
                      <a:close/>
                    </a:path>
                  </a:pathLst>
                </a:custGeom>
                <a:solidFill>
                  <a:srgbClr val="BFBFDF"/>
                </a:solidFill>
                <a:ln w="635">
                  <a:solidFill>
                    <a:srgbClr val="3F1F00"/>
                  </a:solidFill>
                  <a:prstDash val="solid"/>
                  <a:round/>
                  <a:headEnd/>
                  <a:tailEnd/>
                </a:ln>
              </p:spPr>
              <p:txBody>
                <a:bodyPr/>
                <a:lstStyle/>
                <a:p>
                  <a:endParaRPr lang="en-US"/>
                </a:p>
              </p:txBody>
            </p:sp>
            <p:sp>
              <p:nvSpPr>
                <p:cNvPr id="37739" name="Line 571"/>
                <p:cNvSpPr>
                  <a:spLocks noChangeShapeType="1"/>
                </p:cNvSpPr>
                <p:nvPr/>
              </p:nvSpPr>
              <p:spPr bwMode="auto">
                <a:xfrm>
                  <a:off x="5368" y="2761"/>
                  <a:ext cx="1" cy="24"/>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40" name="Freeform 572"/>
                <p:cNvSpPr>
                  <a:spLocks/>
                </p:cNvSpPr>
                <p:nvPr/>
              </p:nvSpPr>
              <p:spPr bwMode="auto">
                <a:xfrm>
                  <a:off x="5370" y="2697"/>
                  <a:ext cx="64" cy="22"/>
                </a:xfrm>
                <a:custGeom>
                  <a:avLst/>
                  <a:gdLst>
                    <a:gd name="T0" fmla="*/ 0 w 64"/>
                    <a:gd name="T1" fmla="*/ 0 h 22"/>
                    <a:gd name="T2" fmla="*/ 19 w 64"/>
                    <a:gd name="T3" fmla="*/ 16 h 22"/>
                    <a:gd name="T4" fmla="*/ 64 w 64"/>
                    <a:gd name="T5" fmla="*/ 16 h 22"/>
                    <a:gd name="T6" fmla="*/ 64 w 64"/>
                    <a:gd name="T7" fmla="*/ 22 h 22"/>
                    <a:gd name="T8" fmla="*/ 19 w 64"/>
                    <a:gd name="T9" fmla="*/ 22 h 22"/>
                    <a:gd name="T10" fmla="*/ 0 w 64"/>
                    <a:gd name="T11" fmla="*/ 6 h 22"/>
                    <a:gd name="T12" fmla="*/ 0 w 64"/>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22">
                      <a:moveTo>
                        <a:pt x="0" y="0"/>
                      </a:moveTo>
                      <a:lnTo>
                        <a:pt x="19" y="16"/>
                      </a:lnTo>
                      <a:lnTo>
                        <a:pt x="64" y="16"/>
                      </a:lnTo>
                      <a:lnTo>
                        <a:pt x="64" y="22"/>
                      </a:lnTo>
                      <a:lnTo>
                        <a:pt x="19" y="22"/>
                      </a:lnTo>
                      <a:lnTo>
                        <a:pt x="0" y="6"/>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41" name="Freeform 573"/>
                <p:cNvSpPr>
                  <a:spLocks/>
                </p:cNvSpPr>
                <p:nvPr/>
              </p:nvSpPr>
              <p:spPr bwMode="auto">
                <a:xfrm>
                  <a:off x="5370" y="2696"/>
                  <a:ext cx="64" cy="17"/>
                </a:xfrm>
                <a:custGeom>
                  <a:avLst/>
                  <a:gdLst>
                    <a:gd name="T0" fmla="*/ 0 w 64"/>
                    <a:gd name="T1" fmla="*/ 0 h 17"/>
                    <a:gd name="T2" fmla="*/ 19 w 64"/>
                    <a:gd name="T3" fmla="*/ 17 h 17"/>
                    <a:gd name="T4" fmla="*/ 64 w 64"/>
                    <a:gd name="T5" fmla="*/ 17 h 17"/>
                    <a:gd name="T6" fmla="*/ 45 w 64"/>
                    <a:gd name="T7" fmla="*/ 0 h 17"/>
                    <a:gd name="T8" fmla="*/ 0 w 6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7">
                      <a:moveTo>
                        <a:pt x="0" y="0"/>
                      </a:moveTo>
                      <a:lnTo>
                        <a:pt x="19" y="17"/>
                      </a:lnTo>
                      <a:lnTo>
                        <a:pt x="64" y="17"/>
                      </a:lnTo>
                      <a:lnTo>
                        <a:pt x="45" y="0"/>
                      </a:lnTo>
                      <a:lnTo>
                        <a:pt x="0" y="0"/>
                      </a:lnTo>
                      <a:close/>
                    </a:path>
                  </a:pathLst>
                </a:custGeom>
                <a:solidFill>
                  <a:srgbClr val="9F9FBF"/>
                </a:solidFill>
                <a:ln w="635">
                  <a:solidFill>
                    <a:srgbClr val="3F1F00"/>
                  </a:solidFill>
                  <a:prstDash val="solid"/>
                  <a:round/>
                  <a:headEnd/>
                  <a:tailEnd/>
                </a:ln>
              </p:spPr>
              <p:txBody>
                <a:bodyPr/>
                <a:lstStyle/>
                <a:p>
                  <a:endParaRPr lang="en-US"/>
                </a:p>
              </p:txBody>
            </p:sp>
            <p:sp>
              <p:nvSpPr>
                <p:cNvPr id="37742" name="Line 574"/>
                <p:cNvSpPr>
                  <a:spLocks noChangeShapeType="1"/>
                </p:cNvSpPr>
                <p:nvPr/>
              </p:nvSpPr>
              <p:spPr bwMode="auto">
                <a:xfrm>
                  <a:off x="5394" y="2696"/>
                  <a:ext cx="18" cy="17"/>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43" name="Freeform 575"/>
                <p:cNvSpPr>
                  <a:spLocks/>
                </p:cNvSpPr>
                <p:nvPr/>
              </p:nvSpPr>
              <p:spPr bwMode="auto">
                <a:xfrm>
                  <a:off x="5394" y="2724"/>
                  <a:ext cx="64" cy="23"/>
                </a:xfrm>
                <a:custGeom>
                  <a:avLst/>
                  <a:gdLst>
                    <a:gd name="T0" fmla="*/ 0 w 64"/>
                    <a:gd name="T1" fmla="*/ 0 h 23"/>
                    <a:gd name="T2" fmla="*/ 19 w 64"/>
                    <a:gd name="T3" fmla="*/ 17 h 23"/>
                    <a:gd name="T4" fmla="*/ 64 w 64"/>
                    <a:gd name="T5" fmla="*/ 17 h 23"/>
                    <a:gd name="T6" fmla="*/ 64 w 64"/>
                    <a:gd name="T7" fmla="*/ 23 h 23"/>
                    <a:gd name="T8" fmla="*/ 19 w 64"/>
                    <a:gd name="T9" fmla="*/ 23 h 23"/>
                    <a:gd name="T10" fmla="*/ 0 w 64"/>
                    <a:gd name="T11" fmla="*/ 7 h 23"/>
                    <a:gd name="T12" fmla="*/ 0 w 64"/>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23">
                      <a:moveTo>
                        <a:pt x="0" y="0"/>
                      </a:moveTo>
                      <a:lnTo>
                        <a:pt x="19" y="17"/>
                      </a:lnTo>
                      <a:lnTo>
                        <a:pt x="64" y="17"/>
                      </a:lnTo>
                      <a:lnTo>
                        <a:pt x="64" y="23"/>
                      </a:lnTo>
                      <a:lnTo>
                        <a:pt x="19" y="23"/>
                      </a:lnTo>
                      <a:lnTo>
                        <a:pt x="0" y="7"/>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44" name="Freeform 576"/>
                <p:cNvSpPr>
                  <a:spLocks/>
                </p:cNvSpPr>
                <p:nvPr/>
              </p:nvSpPr>
              <p:spPr bwMode="auto">
                <a:xfrm>
                  <a:off x="5393" y="2723"/>
                  <a:ext cx="65" cy="17"/>
                </a:xfrm>
                <a:custGeom>
                  <a:avLst/>
                  <a:gdLst>
                    <a:gd name="T0" fmla="*/ 0 w 65"/>
                    <a:gd name="T1" fmla="*/ 0 h 17"/>
                    <a:gd name="T2" fmla="*/ 20 w 65"/>
                    <a:gd name="T3" fmla="*/ 17 h 17"/>
                    <a:gd name="T4" fmla="*/ 65 w 65"/>
                    <a:gd name="T5" fmla="*/ 17 h 17"/>
                    <a:gd name="T6" fmla="*/ 46 w 65"/>
                    <a:gd name="T7" fmla="*/ 0 h 17"/>
                    <a:gd name="T8" fmla="*/ 0 w 6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7">
                      <a:moveTo>
                        <a:pt x="0" y="0"/>
                      </a:moveTo>
                      <a:lnTo>
                        <a:pt x="20" y="17"/>
                      </a:lnTo>
                      <a:lnTo>
                        <a:pt x="65" y="17"/>
                      </a:lnTo>
                      <a:lnTo>
                        <a:pt x="46" y="0"/>
                      </a:lnTo>
                      <a:lnTo>
                        <a:pt x="0" y="0"/>
                      </a:lnTo>
                      <a:close/>
                    </a:path>
                  </a:pathLst>
                </a:custGeom>
                <a:solidFill>
                  <a:srgbClr val="9F9FBF"/>
                </a:solidFill>
                <a:ln w="635">
                  <a:solidFill>
                    <a:srgbClr val="3F1F00"/>
                  </a:solidFill>
                  <a:prstDash val="solid"/>
                  <a:round/>
                  <a:headEnd/>
                  <a:tailEnd/>
                </a:ln>
              </p:spPr>
              <p:txBody>
                <a:bodyPr/>
                <a:lstStyle/>
                <a:p>
                  <a:endParaRPr lang="en-US"/>
                </a:p>
              </p:txBody>
            </p:sp>
            <p:sp>
              <p:nvSpPr>
                <p:cNvPr id="37745" name="Line 577"/>
                <p:cNvSpPr>
                  <a:spLocks noChangeShapeType="1"/>
                </p:cNvSpPr>
                <p:nvPr/>
              </p:nvSpPr>
              <p:spPr bwMode="auto">
                <a:xfrm>
                  <a:off x="5418" y="2723"/>
                  <a:ext cx="18" cy="17"/>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46" name="Freeform 578"/>
                <p:cNvSpPr>
                  <a:spLocks/>
                </p:cNvSpPr>
                <p:nvPr/>
              </p:nvSpPr>
              <p:spPr bwMode="auto">
                <a:xfrm>
                  <a:off x="5542" y="2707"/>
                  <a:ext cx="4" cy="8"/>
                </a:xfrm>
                <a:custGeom>
                  <a:avLst/>
                  <a:gdLst>
                    <a:gd name="T0" fmla="*/ 4 w 4"/>
                    <a:gd name="T1" fmla="*/ 0 h 8"/>
                    <a:gd name="T2" fmla="*/ 0 w 4"/>
                    <a:gd name="T3" fmla="*/ 1 h 8"/>
                    <a:gd name="T4" fmla="*/ 0 w 4"/>
                    <a:gd name="T5" fmla="*/ 8 h 8"/>
                    <a:gd name="T6" fmla="*/ 4 w 4"/>
                    <a:gd name="T7" fmla="*/ 8 h 8"/>
                    <a:gd name="T8" fmla="*/ 4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4" y="0"/>
                      </a:moveTo>
                      <a:lnTo>
                        <a:pt x="0" y="1"/>
                      </a:lnTo>
                      <a:lnTo>
                        <a:pt x="0" y="8"/>
                      </a:lnTo>
                      <a:lnTo>
                        <a:pt x="4" y="8"/>
                      </a:lnTo>
                      <a:lnTo>
                        <a:pt x="4"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47" name="Freeform 579"/>
                <p:cNvSpPr>
                  <a:spLocks/>
                </p:cNvSpPr>
                <p:nvPr/>
              </p:nvSpPr>
              <p:spPr bwMode="auto">
                <a:xfrm>
                  <a:off x="5546" y="2706"/>
                  <a:ext cx="7" cy="9"/>
                </a:xfrm>
                <a:custGeom>
                  <a:avLst/>
                  <a:gdLst>
                    <a:gd name="T0" fmla="*/ 0 w 7"/>
                    <a:gd name="T1" fmla="*/ 1 h 9"/>
                    <a:gd name="T2" fmla="*/ 0 w 7"/>
                    <a:gd name="T3" fmla="*/ 9 h 9"/>
                    <a:gd name="T4" fmla="*/ 7 w 7"/>
                    <a:gd name="T5" fmla="*/ 9 h 9"/>
                    <a:gd name="T6" fmla="*/ 7 w 7"/>
                    <a:gd name="T7" fmla="*/ 0 h 9"/>
                    <a:gd name="T8" fmla="*/ 0 w 7"/>
                    <a:gd name="T9" fmla="*/ 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9">
                      <a:moveTo>
                        <a:pt x="0" y="1"/>
                      </a:moveTo>
                      <a:lnTo>
                        <a:pt x="0" y="9"/>
                      </a:lnTo>
                      <a:lnTo>
                        <a:pt x="7" y="9"/>
                      </a:lnTo>
                      <a:lnTo>
                        <a:pt x="7"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48" name="Freeform 580"/>
                <p:cNvSpPr>
                  <a:spLocks/>
                </p:cNvSpPr>
                <p:nvPr/>
              </p:nvSpPr>
              <p:spPr bwMode="auto">
                <a:xfrm>
                  <a:off x="5563" y="2707"/>
                  <a:ext cx="4" cy="8"/>
                </a:xfrm>
                <a:custGeom>
                  <a:avLst/>
                  <a:gdLst>
                    <a:gd name="T0" fmla="*/ 4 w 4"/>
                    <a:gd name="T1" fmla="*/ 0 h 8"/>
                    <a:gd name="T2" fmla="*/ 0 w 4"/>
                    <a:gd name="T3" fmla="*/ 1 h 8"/>
                    <a:gd name="T4" fmla="*/ 0 w 4"/>
                    <a:gd name="T5" fmla="*/ 8 h 8"/>
                    <a:gd name="T6" fmla="*/ 4 w 4"/>
                    <a:gd name="T7" fmla="*/ 8 h 8"/>
                    <a:gd name="T8" fmla="*/ 4 w 4"/>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8">
                      <a:moveTo>
                        <a:pt x="4" y="0"/>
                      </a:moveTo>
                      <a:lnTo>
                        <a:pt x="0" y="1"/>
                      </a:lnTo>
                      <a:lnTo>
                        <a:pt x="0" y="8"/>
                      </a:lnTo>
                      <a:lnTo>
                        <a:pt x="4" y="8"/>
                      </a:lnTo>
                      <a:lnTo>
                        <a:pt x="4"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49" name="Freeform 581"/>
                <p:cNvSpPr>
                  <a:spLocks/>
                </p:cNvSpPr>
                <p:nvPr/>
              </p:nvSpPr>
              <p:spPr bwMode="auto">
                <a:xfrm>
                  <a:off x="5567" y="2706"/>
                  <a:ext cx="7" cy="9"/>
                </a:xfrm>
                <a:custGeom>
                  <a:avLst/>
                  <a:gdLst>
                    <a:gd name="T0" fmla="*/ 0 w 7"/>
                    <a:gd name="T1" fmla="*/ 1 h 9"/>
                    <a:gd name="T2" fmla="*/ 0 w 7"/>
                    <a:gd name="T3" fmla="*/ 9 h 9"/>
                    <a:gd name="T4" fmla="*/ 7 w 7"/>
                    <a:gd name="T5" fmla="*/ 9 h 9"/>
                    <a:gd name="T6" fmla="*/ 7 w 7"/>
                    <a:gd name="T7" fmla="*/ 0 h 9"/>
                    <a:gd name="T8" fmla="*/ 0 w 7"/>
                    <a:gd name="T9" fmla="*/ 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9">
                      <a:moveTo>
                        <a:pt x="0" y="1"/>
                      </a:moveTo>
                      <a:lnTo>
                        <a:pt x="0" y="9"/>
                      </a:lnTo>
                      <a:lnTo>
                        <a:pt x="7" y="9"/>
                      </a:lnTo>
                      <a:lnTo>
                        <a:pt x="7"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0" name="Freeform 582"/>
                <p:cNvSpPr>
                  <a:spLocks/>
                </p:cNvSpPr>
                <p:nvPr/>
              </p:nvSpPr>
              <p:spPr bwMode="auto">
                <a:xfrm>
                  <a:off x="5537" y="2713"/>
                  <a:ext cx="52" cy="190"/>
                </a:xfrm>
                <a:custGeom>
                  <a:avLst/>
                  <a:gdLst>
                    <a:gd name="T0" fmla="*/ 0 w 52"/>
                    <a:gd name="T1" fmla="*/ 2 h 190"/>
                    <a:gd name="T2" fmla="*/ 0 w 52"/>
                    <a:gd name="T3" fmla="*/ 190 h 190"/>
                    <a:gd name="T4" fmla="*/ 52 w 52"/>
                    <a:gd name="T5" fmla="*/ 178 h 190"/>
                    <a:gd name="T6" fmla="*/ 52 w 52"/>
                    <a:gd name="T7" fmla="*/ 0 h 190"/>
                    <a:gd name="T8" fmla="*/ 0 w 52"/>
                    <a:gd name="T9" fmla="*/ 2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90">
                      <a:moveTo>
                        <a:pt x="0" y="2"/>
                      </a:moveTo>
                      <a:lnTo>
                        <a:pt x="0" y="190"/>
                      </a:lnTo>
                      <a:lnTo>
                        <a:pt x="52" y="178"/>
                      </a:lnTo>
                      <a:lnTo>
                        <a:pt x="52" y="0"/>
                      </a:lnTo>
                      <a:lnTo>
                        <a:pt x="0" y="2"/>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1" name="Freeform 583"/>
                <p:cNvSpPr>
                  <a:spLocks/>
                </p:cNvSpPr>
                <p:nvPr/>
              </p:nvSpPr>
              <p:spPr bwMode="auto">
                <a:xfrm>
                  <a:off x="5521" y="2714"/>
                  <a:ext cx="16" cy="189"/>
                </a:xfrm>
                <a:custGeom>
                  <a:avLst/>
                  <a:gdLst>
                    <a:gd name="T0" fmla="*/ 16 w 16"/>
                    <a:gd name="T1" fmla="*/ 0 h 189"/>
                    <a:gd name="T2" fmla="*/ 0 w 16"/>
                    <a:gd name="T3" fmla="*/ 2 h 189"/>
                    <a:gd name="T4" fmla="*/ 0 w 16"/>
                    <a:gd name="T5" fmla="*/ 180 h 189"/>
                    <a:gd name="T6" fmla="*/ 16 w 16"/>
                    <a:gd name="T7" fmla="*/ 189 h 189"/>
                    <a:gd name="T8" fmla="*/ 16 w 16"/>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89">
                      <a:moveTo>
                        <a:pt x="16" y="0"/>
                      </a:moveTo>
                      <a:lnTo>
                        <a:pt x="0" y="2"/>
                      </a:lnTo>
                      <a:lnTo>
                        <a:pt x="0" y="180"/>
                      </a:lnTo>
                      <a:lnTo>
                        <a:pt x="16" y="189"/>
                      </a:lnTo>
                      <a:lnTo>
                        <a:pt x="16"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2" name="Freeform 584"/>
                <p:cNvSpPr>
                  <a:spLocks/>
                </p:cNvSpPr>
                <p:nvPr/>
              </p:nvSpPr>
              <p:spPr bwMode="auto">
                <a:xfrm>
                  <a:off x="5400" y="2879"/>
                  <a:ext cx="243" cy="52"/>
                </a:xfrm>
                <a:custGeom>
                  <a:avLst/>
                  <a:gdLst>
                    <a:gd name="T0" fmla="*/ 0 w 243"/>
                    <a:gd name="T1" fmla="*/ 42 h 52"/>
                    <a:gd name="T2" fmla="*/ 122 w 243"/>
                    <a:gd name="T3" fmla="*/ 13 h 52"/>
                    <a:gd name="T4" fmla="*/ 137 w 243"/>
                    <a:gd name="T5" fmla="*/ 23 h 52"/>
                    <a:gd name="T6" fmla="*/ 189 w 243"/>
                    <a:gd name="T7" fmla="*/ 11 h 52"/>
                    <a:gd name="T8" fmla="*/ 189 w 243"/>
                    <a:gd name="T9" fmla="*/ 8 h 52"/>
                    <a:gd name="T10" fmla="*/ 222 w 243"/>
                    <a:gd name="T11" fmla="*/ 0 h 52"/>
                    <a:gd name="T12" fmla="*/ 243 w 243"/>
                    <a:gd name="T13" fmla="*/ 8 h 52"/>
                    <a:gd name="T14" fmla="*/ 171 w 243"/>
                    <a:gd name="T15" fmla="*/ 26 h 52"/>
                    <a:gd name="T16" fmla="*/ 231 w 243"/>
                    <a:gd name="T17" fmla="*/ 44 h 52"/>
                    <a:gd name="T18" fmla="*/ 207 w 243"/>
                    <a:gd name="T19" fmla="*/ 52 h 52"/>
                    <a:gd name="T20" fmla="*/ 126 w 243"/>
                    <a:gd name="T21" fmla="*/ 32 h 52"/>
                    <a:gd name="T22" fmla="*/ 49 w 243"/>
                    <a:gd name="T23" fmla="*/ 52 h 52"/>
                    <a:gd name="T24" fmla="*/ 0 w 243"/>
                    <a:gd name="T25" fmla="*/ 42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3" h="52">
                      <a:moveTo>
                        <a:pt x="0" y="42"/>
                      </a:moveTo>
                      <a:lnTo>
                        <a:pt x="122" y="13"/>
                      </a:lnTo>
                      <a:lnTo>
                        <a:pt x="137" y="23"/>
                      </a:lnTo>
                      <a:lnTo>
                        <a:pt x="189" y="11"/>
                      </a:lnTo>
                      <a:lnTo>
                        <a:pt x="189" y="8"/>
                      </a:lnTo>
                      <a:lnTo>
                        <a:pt x="222" y="0"/>
                      </a:lnTo>
                      <a:lnTo>
                        <a:pt x="243" y="8"/>
                      </a:lnTo>
                      <a:lnTo>
                        <a:pt x="171" y="26"/>
                      </a:lnTo>
                      <a:lnTo>
                        <a:pt x="231" y="44"/>
                      </a:lnTo>
                      <a:lnTo>
                        <a:pt x="207" y="52"/>
                      </a:lnTo>
                      <a:lnTo>
                        <a:pt x="126" y="32"/>
                      </a:lnTo>
                      <a:lnTo>
                        <a:pt x="49" y="52"/>
                      </a:lnTo>
                      <a:lnTo>
                        <a:pt x="0" y="4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3" name="Freeform 585"/>
                <p:cNvSpPr>
                  <a:spLocks/>
                </p:cNvSpPr>
                <p:nvPr/>
              </p:nvSpPr>
              <p:spPr bwMode="auto">
                <a:xfrm>
                  <a:off x="5287" y="2729"/>
                  <a:ext cx="163" cy="182"/>
                </a:xfrm>
                <a:custGeom>
                  <a:avLst/>
                  <a:gdLst>
                    <a:gd name="T0" fmla="*/ 0 w 163"/>
                    <a:gd name="T1" fmla="*/ 0 h 182"/>
                    <a:gd name="T2" fmla="*/ 157 w 163"/>
                    <a:gd name="T3" fmla="*/ 182 h 182"/>
                    <a:gd name="T4" fmla="*/ 163 w 163"/>
                    <a:gd name="T5" fmla="*/ 182 h 182"/>
                    <a:gd name="T6" fmla="*/ 6 w 163"/>
                    <a:gd name="T7" fmla="*/ 0 h 182"/>
                    <a:gd name="T8" fmla="*/ 0 w 163"/>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82">
                      <a:moveTo>
                        <a:pt x="0" y="0"/>
                      </a:moveTo>
                      <a:lnTo>
                        <a:pt x="157" y="182"/>
                      </a:lnTo>
                      <a:lnTo>
                        <a:pt x="163" y="182"/>
                      </a:lnTo>
                      <a:lnTo>
                        <a:pt x="6" y="0"/>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4" name="Freeform 586"/>
                <p:cNvSpPr>
                  <a:spLocks/>
                </p:cNvSpPr>
                <p:nvPr/>
              </p:nvSpPr>
              <p:spPr bwMode="auto">
                <a:xfrm>
                  <a:off x="5444" y="2910"/>
                  <a:ext cx="6" cy="54"/>
                </a:xfrm>
                <a:custGeom>
                  <a:avLst/>
                  <a:gdLst>
                    <a:gd name="T0" fmla="*/ 0 w 6"/>
                    <a:gd name="T1" fmla="*/ 1 h 54"/>
                    <a:gd name="T2" fmla="*/ 0 w 6"/>
                    <a:gd name="T3" fmla="*/ 54 h 54"/>
                    <a:gd name="T4" fmla="*/ 6 w 6"/>
                    <a:gd name="T5" fmla="*/ 51 h 54"/>
                    <a:gd name="T6" fmla="*/ 6 w 6"/>
                    <a:gd name="T7" fmla="*/ 0 h 54"/>
                    <a:gd name="T8" fmla="*/ 0 w 6"/>
                    <a:gd name="T9" fmla="*/ 1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54">
                      <a:moveTo>
                        <a:pt x="0" y="1"/>
                      </a:moveTo>
                      <a:lnTo>
                        <a:pt x="0" y="54"/>
                      </a:lnTo>
                      <a:lnTo>
                        <a:pt x="6" y="51"/>
                      </a:lnTo>
                      <a:lnTo>
                        <a:pt x="6" y="0"/>
                      </a:lnTo>
                      <a:lnTo>
                        <a:pt x="0" y="1"/>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5" name="Freeform 587"/>
                <p:cNvSpPr>
                  <a:spLocks/>
                </p:cNvSpPr>
                <p:nvPr/>
              </p:nvSpPr>
              <p:spPr bwMode="auto">
                <a:xfrm>
                  <a:off x="5410" y="2877"/>
                  <a:ext cx="6" cy="74"/>
                </a:xfrm>
                <a:custGeom>
                  <a:avLst/>
                  <a:gdLst>
                    <a:gd name="T0" fmla="*/ 0 w 6"/>
                    <a:gd name="T1" fmla="*/ 0 h 74"/>
                    <a:gd name="T2" fmla="*/ 0 w 6"/>
                    <a:gd name="T3" fmla="*/ 74 h 74"/>
                    <a:gd name="T4" fmla="*/ 6 w 6"/>
                    <a:gd name="T5" fmla="*/ 71 h 74"/>
                    <a:gd name="T6" fmla="*/ 5 w 6"/>
                    <a:gd name="T7" fmla="*/ 8 h 74"/>
                    <a:gd name="T8" fmla="*/ 0 w 6"/>
                    <a:gd name="T9" fmla="*/ 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4">
                      <a:moveTo>
                        <a:pt x="0" y="0"/>
                      </a:moveTo>
                      <a:lnTo>
                        <a:pt x="0" y="74"/>
                      </a:lnTo>
                      <a:lnTo>
                        <a:pt x="6" y="71"/>
                      </a:lnTo>
                      <a:lnTo>
                        <a:pt x="5" y="8"/>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6" name="Freeform 588"/>
                <p:cNvSpPr>
                  <a:spLocks/>
                </p:cNvSpPr>
                <p:nvPr/>
              </p:nvSpPr>
              <p:spPr bwMode="auto">
                <a:xfrm>
                  <a:off x="5378" y="2838"/>
                  <a:ext cx="5" cy="99"/>
                </a:xfrm>
                <a:custGeom>
                  <a:avLst/>
                  <a:gdLst>
                    <a:gd name="T0" fmla="*/ 0 w 5"/>
                    <a:gd name="T1" fmla="*/ 0 h 99"/>
                    <a:gd name="T2" fmla="*/ 0 w 5"/>
                    <a:gd name="T3" fmla="*/ 99 h 99"/>
                    <a:gd name="T4" fmla="*/ 5 w 5"/>
                    <a:gd name="T5" fmla="*/ 96 h 99"/>
                    <a:gd name="T6" fmla="*/ 5 w 5"/>
                    <a:gd name="T7" fmla="*/ 6 h 99"/>
                    <a:gd name="T8" fmla="*/ 0 w 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99">
                      <a:moveTo>
                        <a:pt x="0" y="0"/>
                      </a:moveTo>
                      <a:lnTo>
                        <a:pt x="0" y="99"/>
                      </a:lnTo>
                      <a:lnTo>
                        <a:pt x="5" y="96"/>
                      </a:lnTo>
                      <a:lnTo>
                        <a:pt x="5" y="6"/>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7" name="Freeform 589"/>
                <p:cNvSpPr>
                  <a:spLocks/>
                </p:cNvSpPr>
                <p:nvPr/>
              </p:nvSpPr>
              <p:spPr bwMode="auto">
                <a:xfrm>
                  <a:off x="5347" y="2807"/>
                  <a:ext cx="6" cy="121"/>
                </a:xfrm>
                <a:custGeom>
                  <a:avLst/>
                  <a:gdLst>
                    <a:gd name="T0" fmla="*/ 0 w 6"/>
                    <a:gd name="T1" fmla="*/ 0 h 121"/>
                    <a:gd name="T2" fmla="*/ 0 w 6"/>
                    <a:gd name="T3" fmla="*/ 121 h 121"/>
                    <a:gd name="T4" fmla="*/ 6 w 6"/>
                    <a:gd name="T5" fmla="*/ 118 h 121"/>
                    <a:gd name="T6" fmla="*/ 5 w 6"/>
                    <a:gd name="T7" fmla="*/ 6 h 121"/>
                    <a:gd name="T8" fmla="*/ 0 w 6"/>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21">
                      <a:moveTo>
                        <a:pt x="0" y="0"/>
                      </a:moveTo>
                      <a:lnTo>
                        <a:pt x="0" y="121"/>
                      </a:lnTo>
                      <a:lnTo>
                        <a:pt x="6" y="118"/>
                      </a:lnTo>
                      <a:lnTo>
                        <a:pt x="5" y="6"/>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8" name="Freeform 590"/>
                <p:cNvSpPr>
                  <a:spLocks/>
                </p:cNvSpPr>
                <p:nvPr/>
              </p:nvSpPr>
              <p:spPr bwMode="auto">
                <a:xfrm>
                  <a:off x="5287" y="2729"/>
                  <a:ext cx="157" cy="235"/>
                </a:xfrm>
                <a:custGeom>
                  <a:avLst/>
                  <a:gdLst>
                    <a:gd name="T0" fmla="*/ 0 w 157"/>
                    <a:gd name="T1" fmla="*/ 187 h 235"/>
                    <a:gd name="T2" fmla="*/ 0 w 157"/>
                    <a:gd name="T3" fmla="*/ 0 h 235"/>
                    <a:gd name="T4" fmla="*/ 157 w 157"/>
                    <a:gd name="T5" fmla="*/ 182 h 235"/>
                    <a:gd name="T6" fmla="*/ 157 w 157"/>
                    <a:gd name="T7" fmla="*/ 235 h 235"/>
                    <a:gd name="T8" fmla="*/ 150 w 157"/>
                    <a:gd name="T9" fmla="*/ 235 h 235"/>
                    <a:gd name="T10" fmla="*/ 150 w 157"/>
                    <a:gd name="T11" fmla="*/ 184 h 235"/>
                    <a:gd name="T12" fmla="*/ 123 w 157"/>
                    <a:gd name="T13" fmla="*/ 153 h 235"/>
                    <a:gd name="T14" fmla="*/ 123 w 157"/>
                    <a:gd name="T15" fmla="*/ 222 h 235"/>
                    <a:gd name="T16" fmla="*/ 115 w 157"/>
                    <a:gd name="T17" fmla="*/ 222 h 235"/>
                    <a:gd name="T18" fmla="*/ 115 w 157"/>
                    <a:gd name="T19" fmla="*/ 145 h 235"/>
                    <a:gd name="T20" fmla="*/ 91 w 157"/>
                    <a:gd name="T21" fmla="*/ 117 h 235"/>
                    <a:gd name="T22" fmla="*/ 91 w 157"/>
                    <a:gd name="T23" fmla="*/ 208 h 235"/>
                    <a:gd name="T24" fmla="*/ 84 w 157"/>
                    <a:gd name="T25" fmla="*/ 208 h 235"/>
                    <a:gd name="T26" fmla="*/ 84 w 157"/>
                    <a:gd name="T27" fmla="*/ 109 h 235"/>
                    <a:gd name="T28" fmla="*/ 61 w 157"/>
                    <a:gd name="T29" fmla="*/ 83 h 235"/>
                    <a:gd name="T30" fmla="*/ 61 w 157"/>
                    <a:gd name="T31" fmla="*/ 200 h 235"/>
                    <a:gd name="T32" fmla="*/ 0 w 157"/>
                    <a:gd name="T33" fmla="*/ 187 h 2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7" h="235">
                      <a:moveTo>
                        <a:pt x="0" y="187"/>
                      </a:moveTo>
                      <a:lnTo>
                        <a:pt x="0" y="0"/>
                      </a:lnTo>
                      <a:lnTo>
                        <a:pt x="157" y="182"/>
                      </a:lnTo>
                      <a:lnTo>
                        <a:pt x="157" y="235"/>
                      </a:lnTo>
                      <a:lnTo>
                        <a:pt x="150" y="235"/>
                      </a:lnTo>
                      <a:lnTo>
                        <a:pt x="150" y="184"/>
                      </a:lnTo>
                      <a:lnTo>
                        <a:pt x="123" y="153"/>
                      </a:lnTo>
                      <a:lnTo>
                        <a:pt x="123" y="222"/>
                      </a:lnTo>
                      <a:lnTo>
                        <a:pt x="115" y="222"/>
                      </a:lnTo>
                      <a:lnTo>
                        <a:pt x="115" y="145"/>
                      </a:lnTo>
                      <a:lnTo>
                        <a:pt x="91" y="117"/>
                      </a:lnTo>
                      <a:lnTo>
                        <a:pt x="91" y="208"/>
                      </a:lnTo>
                      <a:lnTo>
                        <a:pt x="84" y="208"/>
                      </a:lnTo>
                      <a:lnTo>
                        <a:pt x="84" y="109"/>
                      </a:lnTo>
                      <a:lnTo>
                        <a:pt x="61" y="83"/>
                      </a:lnTo>
                      <a:lnTo>
                        <a:pt x="61" y="200"/>
                      </a:lnTo>
                      <a:lnTo>
                        <a:pt x="0" y="187"/>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59" name="Freeform 591"/>
                <p:cNvSpPr>
                  <a:spLocks/>
                </p:cNvSpPr>
                <p:nvPr/>
              </p:nvSpPr>
              <p:spPr bwMode="auto">
                <a:xfrm>
                  <a:off x="5377" y="2905"/>
                  <a:ext cx="53" cy="47"/>
                </a:xfrm>
                <a:custGeom>
                  <a:avLst/>
                  <a:gdLst>
                    <a:gd name="T0" fmla="*/ 1 w 53"/>
                    <a:gd name="T1" fmla="*/ 33 h 47"/>
                    <a:gd name="T2" fmla="*/ 3 w 53"/>
                    <a:gd name="T3" fmla="*/ 30 h 47"/>
                    <a:gd name="T4" fmla="*/ 5 w 53"/>
                    <a:gd name="T5" fmla="*/ 26 h 47"/>
                    <a:gd name="T6" fmla="*/ 8 w 53"/>
                    <a:gd name="T7" fmla="*/ 24 h 47"/>
                    <a:gd name="T8" fmla="*/ 11 w 53"/>
                    <a:gd name="T9" fmla="*/ 22 h 47"/>
                    <a:gd name="T10" fmla="*/ 13 w 53"/>
                    <a:gd name="T11" fmla="*/ 20 h 47"/>
                    <a:gd name="T12" fmla="*/ 15 w 53"/>
                    <a:gd name="T13" fmla="*/ 17 h 47"/>
                    <a:gd name="T14" fmla="*/ 18 w 53"/>
                    <a:gd name="T15" fmla="*/ 14 h 47"/>
                    <a:gd name="T16" fmla="*/ 20 w 53"/>
                    <a:gd name="T17" fmla="*/ 13 h 47"/>
                    <a:gd name="T18" fmla="*/ 20 w 53"/>
                    <a:gd name="T19" fmla="*/ 11 h 47"/>
                    <a:gd name="T20" fmla="*/ 20 w 53"/>
                    <a:gd name="T21" fmla="*/ 8 h 47"/>
                    <a:gd name="T22" fmla="*/ 22 w 53"/>
                    <a:gd name="T23" fmla="*/ 5 h 47"/>
                    <a:gd name="T24" fmla="*/ 24 w 53"/>
                    <a:gd name="T25" fmla="*/ 3 h 47"/>
                    <a:gd name="T26" fmla="*/ 27 w 53"/>
                    <a:gd name="T27" fmla="*/ 1 h 47"/>
                    <a:gd name="T28" fmla="*/ 30 w 53"/>
                    <a:gd name="T29" fmla="*/ 0 h 47"/>
                    <a:gd name="T30" fmla="*/ 32 w 53"/>
                    <a:gd name="T31" fmla="*/ 0 h 47"/>
                    <a:gd name="T32" fmla="*/ 34 w 53"/>
                    <a:gd name="T33" fmla="*/ 2 h 47"/>
                    <a:gd name="T34" fmla="*/ 36 w 53"/>
                    <a:gd name="T35" fmla="*/ 4 h 47"/>
                    <a:gd name="T36" fmla="*/ 37 w 53"/>
                    <a:gd name="T37" fmla="*/ 8 h 47"/>
                    <a:gd name="T38" fmla="*/ 37 w 53"/>
                    <a:gd name="T39" fmla="*/ 10 h 47"/>
                    <a:gd name="T40" fmla="*/ 36 w 53"/>
                    <a:gd name="T41" fmla="*/ 13 h 47"/>
                    <a:gd name="T42" fmla="*/ 37 w 53"/>
                    <a:gd name="T43" fmla="*/ 15 h 47"/>
                    <a:gd name="T44" fmla="*/ 39 w 53"/>
                    <a:gd name="T45" fmla="*/ 17 h 47"/>
                    <a:gd name="T46" fmla="*/ 41 w 53"/>
                    <a:gd name="T47" fmla="*/ 20 h 47"/>
                    <a:gd name="T48" fmla="*/ 43 w 53"/>
                    <a:gd name="T49" fmla="*/ 24 h 47"/>
                    <a:gd name="T50" fmla="*/ 43 w 53"/>
                    <a:gd name="T51" fmla="*/ 27 h 47"/>
                    <a:gd name="T52" fmla="*/ 45 w 53"/>
                    <a:gd name="T53" fmla="*/ 29 h 47"/>
                    <a:gd name="T54" fmla="*/ 46 w 53"/>
                    <a:gd name="T55" fmla="*/ 30 h 47"/>
                    <a:gd name="T56" fmla="*/ 49 w 53"/>
                    <a:gd name="T57" fmla="*/ 30 h 47"/>
                    <a:gd name="T58" fmla="*/ 51 w 53"/>
                    <a:gd name="T59" fmla="*/ 31 h 47"/>
                    <a:gd name="T60" fmla="*/ 52 w 53"/>
                    <a:gd name="T61" fmla="*/ 34 h 47"/>
                    <a:gd name="T62" fmla="*/ 53 w 53"/>
                    <a:gd name="T63" fmla="*/ 36 h 47"/>
                    <a:gd name="T64" fmla="*/ 52 w 53"/>
                    <a:gd name="T65" fmla="*/ 39 h 47"/>
                    <a:gd name="T66" fmla="*/ 51 w 53"/>
                    <a:gd name="T67" fmla="*/ 42 h 47"/>
                    <a:gd name="T68" fmla="*/ 48 w 53"/>
                    <a:gd name="T69" fmla="*/ 44 h 47"/>
                    <a:gd name="T70" fmla="*/ 46 w 53"/>
                    <a:gd name="T71" fmla="*/ 44 h 47"/>
                    <a:gd name="T72" fmla="*/ 43 w 53"/>
                    <a:gd name="T73" fmla="*/ 46 h 47"/>
                    <a:gd name="T74" fmla="*/ 40 w 53"/>
                    <a:gd name="T75" fmla="*/ 47 h 47"/>
                    <a:gd name="T76" fmla="*/ 36 w 53"/>
                    <a:gd name="T77" fmla="*/ 47 h 47"/>
                    <a:gd name="T78" fmla="*/ 32 w 53"/>
                    <a:gd name="T79" fmla="*/ 46 h 47"/>
                    <a:gd name="T80" fmla="*/ 29 w 53"/>
                    <a:gd name="T81" fmla="*/ 46 h 47"/>
                    <a:gd name="T82" fmla="*/ 26 w 53"/>
                    <a:gd name="T83" fmla="*/ 46 h 47"/>
                    <a:gd name="T84" fmla="*/ 23 w 53"/>
                    <a:gd name="T85" fmla="*/ 47 h 47"/>
                    <a:gd name="T86" fmla="*/ 20 w 53"/>
                    <a:gd name="T87" fmla="*/ 47 h 47"/>
                    <a:gd name="T88" fmla="*/ 17 w 53"/>
                    <a:gd name="T89" fmla="*/ 47 h 47"/>
                    <a:gd name="T90" fmla="*/ 13 w 53"/>
                    <a:gd name="T91" fmla="*/ 44 h 47"/>
                    <a:gd name="T92" fmla="*/ 10 w 53"/>
                    <a:gd name="T93" fmla="*/ 43 h 47"/>
                    <a:gd name="T94" fmla="*/ 5 w 53"/>
                    <a:gd name="T95" fmla="*/ 42 h 47"/>
                    <a:gd name="T96" fmla="*/ 2 w 53"/>
                    <a:gd name="T97" fmla="*/ 42 h 47"/>
                    <a:gd name="T98" fmla="*/ 0 w 53"/>
                    <a:gd name="T99" fmla="*/ 40 h 47"/>
                    <a:gd name="T100" fmla="*/ 0 w 53"/>
                    <a:gd name="T101" fmla="*/ 36 h 47"/>
                    <a:gd name="T102" fmla="*/ 1 w 53"/>
                    <a:gd name="T103" fmla="*/ 33 h 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 h="47">
                      <a:moveTo>
                        <a:pt x="1" y="33"/>
                      </a:moveTo>
                      <a:lnTo>
                        <a:pt x="3" y="30"/>
                      </a:lnTo>
                      <a:lnTo>
                        <a:pt x="5" y="26"/>
                      </a:lnTo>
                      <a:lnTo>
                        <a:pt x="8" y="24"/>
                      </a:lnTo>
                      <a:lnTo>
                        <a:pt x="11" y="22"/>
                      </a:lnTo>
                      <a:lnTo>
                        <a:pt x="13" y="20"/>
                      </a:lnTo>
                      <a:lnTo>
                        <a:pt x="15" y="17"/>
                      </a:lnTo>
                      <a:lnTo>
                        <a:pt x="18" y="14"/>
                      </a:lnTo>
                      <a:lnTo>
                        <a:pt x="20" y="13"/>
                      </a:lnTo>
                      <a:lnTo>
                        <a:pt x="20" y="11"/>
                      </a:lnTo>
                      <a:lnTo>
                        <a:pt x="20" y="8"/>
                      </a:lnTo>
                      <a:lnTo>
                        <a:pt x="22" y="5"/>
                      </a:lnTo>
                      <a:lnTo>
                        <a:pt x="24" y="3"/>
                      </a:lnTo>
                      <a:lnTo>
                        <a:pt x="27" y="1"/>
                      </a:lnTo>
                      <a:lnTo>
                        <a:pt x="30" y="0"/>
                      </a:lnTo>
                      <a:lnTo>
                        <a:pt x="32" y="0"/>
                      </a:lnTo>
                      <a:lnTo>
                        <a:pt x="34" y="2"/>
                      </a:lnTo>
                      <a:lnTo>
                        <a:pt x="36" y="4"/>
                      </a:lnTo>
                      <a:lnTo>
                        <a:pt x="37" y="8"/>
                      </a:lnTo>
                      <a:lnTo>
                        <a:pt x="37" y="10"/>
                      </a:lnTo>
                      <a:lnTo>
                        <a:pt x="36" y="13"/>
                      </a:lnTo>
                      <a:lnTo>
                        <a:pt x="37" y="15"/>
                      </a:lnTo>
                      <a:lnTo>
                        <a:pt x="39" y="17"/>
                      </a:lnTo>
                      <a:lnTo>
                        <a:pt x="41" y="20"/>
                      </a:lnTo>
                      <a:lnTo>
                        <a:pt x="43" y="24"/>
                      </a:lnTo>
                      <a:lnTo>
                        <a:pt x="43" y="27"/>
                      </a:lnTo>
                      <a:lnTo>
                        <a:pt x="45" y="29"/>
                      </a:lnTo>
                      <a:lnTo>
                        <a:pt x="46" y="30"/>
                      </a:lnTo>
                      <a:lnTo>
                        <a:pt x="49" y="30"/>
                      </a:lnTo>
                      <a:lnTo>
                        <a:pt x="51" y="31"/>
                      </a:lnTo>
                      <a:lnTo>
                        <a:pt x="52" y="34"/>
                      </a:lnTo>
                      <a:lnTo>
                        <a:pt x="53" y="36"/>
                      </a:lnTo>
                      <a:lnTo>
                        <a:pt x="52" y="39"/>
                      </a:lnTo>
                      <a:lnTo>
                        <a:pt x="51" y="42"/>
                      </a:lnTo>
                      <a:lnTo>
                        <a:pt x="48" y="44"/>
                      </a:lnTo>
                      <a:lnTo>
                        <a:pt x="46" y="44"/>
                      </a:lnTo>
                      <a:lnTo>
                        <a:pt x="43" y="46"/>
                      </a:lnTo>
                      <a:lnTo>
                        <a:pt x="40" y="47"/>
                      </a:lnTo>
                      <a:lnTo>
                        <a:pt x="36" y="47"/>
                      </a:lnTo>
                      <a:lnTo>
                        <a:pt x="32" y="46"/>
                      </a:lnTo>
                      <a:lnTo>
                        <a:pt x="29" y="46"/>
                      </a:lnTo>
                      <a:lnTo>
                        <a:pt x="26" y="46"/>
                      </a:lnTo>
                      <a:lnTo>
                        <a:pt x="23" y="47"/>
                      </a:lnTo>
                      <a:lnTo>
                        <a:pt x="20" y="47"/>
                      </a:lnTo>
                      <a:lnTo>
                        <a:pt x="17" y="47"/>
                      </a:lnTo>
                      <a:lnTo>
                        <a:pt x="13" y="44"/>
                      </a:lnTo>
                      <a:lnTo>
                        <a:pt x="10" y="43"/>
                      </a:lnTo>
                      <a:lnTo>
                        <a:pt x="5" y="42"/>
                      </a:lnTo>
                      <a:lnTo>
                        <a:pt x="2" y="42"/>
                      </a:lnTo>
                      <a:lnTo>
                        <a:pt x="0" y="40"/>
                      </a:lnTo>
                      <a:lnTo>
                        <a:pt x="0" y="36"/>
                      </a:lnTo>
                      <a:lnTo>
                        <a:pt x="1" y="3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0" name="Freeform 592"/>
                <p:cNvSpPr>
                  <a:spLocks/>
                </p:cNvSpPr>
                <p:nvPr/>
              </p:nvSpPr>
              <p:spPr bwMode="auto">
                <a:xfrm>
                  <a:off x="5325" y="2889"/>
                  <a:ext cx="52" cy="47"/>
                </a:xfrm>
                <a:custGeom>
                  <a:avLst/>
                  <a:gdLst>
                    <a:gd name="T0" fmla="*/ 1 w 52"/>
                    <a:gd name="T1" fmla="*/ 33 h 47"/>
                    <a:gd name="T2" fmla="*/ 3 w 52"/>
                    <a:gd name="T3" fmla="*/ 30 h 47"/>
                    <a:gd name="T4" fmla="*/ 5 w 52"/>
                    <a:gd name="T5" fmla="*/ 26 h 47"/>
                    <a:gd name="T6" fmla="*/ 8 w 52"/>
                    <a:gd name="T7" fmla="*/ 24 h 47"/>
                    <a:gd name="T8" fmla="*/ 11 w 52"/>
                    <a:gd name="T9" fmla="*/ 22 h 47"/>
                    <a:gd name="T10" fmla="*/ 13 w 52"/>
                    <a:gd name="T11" fmla="*/ 20 h 47"/>
                    <a:gd name="T12" fmla="*/ 15 w 52"/>
                    <a:gd name="T13" fmla="*/ 17 h 47"/>
                    <a:gd name="T14" fmla="*/ 17 w 52"/>
                    <a:gd name="T15" fmla="*/ 14 h 47"/>
                    <a:gd name="T16" fmla="*/ 19 w 52"/>
                    <a:gd name="T17" fmla="*/ 13 h 47"/>
                    <a:gd name="T18" fmla="*/ 20 w 52"/>
                    <a:gd name="T19" fmla="*/ 11 h 47"/>
                    <a:gd name="T20" fmla="*/ 20 w 52"/>
                    <a:gd name="T21" fmla="*/ 8 h 47"/>
                    <a:gd name="T22" fmla="*/ 22 w 52"/>
                    <a:gd name="T23" fmla="*/ 4 h 47"/>
                    <a:gd name="T24" fmla="*/ 24 w 52"/>
                    <a:gd name="T25" fmla="*/ 2 h 47"/>
                    <a:gd name="T26" fmla="*/ 27 w 52"/>
                    <a:gd name="T27" fmla="*/ 0 h 47"/>
                    <a:gd name="T28" fmla="*/ 30 w 52"/>
                    <a:gd name="T29" fmla="*/ 0 h 47"/>
                    <a:gd name="T30" fmla="*/ 32 w 52"/>
                    <a:gd name="T31" fmla="*/ 0 h 47"/>
                    <a:gd name="T32" fmla="*/ 34 w 52"/>
                    <a:gd name="T33" fmla="*/ 2 h 47"/>
                    <a:gd name="T34" fmla="*/ 36 w 52"/>
                    <a:gd name="T35" fmla="*/ 4 h 47"/>
                    <a:gd name="T36" fmla="*/ 37 w 52"/>
                    <a:gd name="T37" fmla="*/ 8 h 47"/>
                    <a:gd name="T38" fmla="*/ 37 w 52"/>
                    <a:gd name="T39" fmla="*/ 10 h 47"/>
                    <a:gd name="T40" fmla="*/ 36 w 52"/>
                    <a:gd name="T41" fmla="*/ 13 h 47"/>
                    <a:gd name="T42" fmla="*/ 37 w 52"/>
                    <a:gd name="T43" fmla="*/ 15 h 47"/>
                    <a:gd name="T44" fmla="*/ 39 w 52"/>
                    <a:gd name="T45" fmla="*/ 17 h 47"/>
                    <a:gd name="T46" fmla="*/ 41 w 52"/>
                    <a:gd name="T47" fmla="*/ 20 h 47"/>
                    <a:gd name="T48" fmla="*/ 43 w 52"/>
                    <a:gd name="T49" fmla="*/ 24 h 47"/>
                    <a:gd name="T50" fmla="*/ 43 w 52"/>
                    <a:gd name="T51" fmla="*/ 27 h 47"/>
                    <a:gd name="T52" fmla="*/ 45 w 52"/>
                    <a:gd name="T53" fmla="*/ 29 h 47"/>
                    <a:gd name="T54" fmla="*/ 46 w 52"/>
                    <a:gd name="T55" fmla="*/ 30 h 47"/>
                    <a:gd name="T56" fmla="*/ 49 w 52"/>
                    <a:gd name="T57" fmla="*/ 30 h 47"/>
                    <a:gd name="T58" fmla="*/ 50 w 52"/>
                    <a:gd name="T59" fmla="*/ 31 h 47"/>
                    <a:gd name="T60" fmla="*/ 52 w 52"/>
                    <a:gd name="T61" fmla="*/ 34 h 47"/>
                    <a:gd name="T62" fmla="*/ 52 w 52"/>
                    <a:gd name="T63" fmla="*/ 36 h 47"/>
                    <a:gd name="T64" fmla="*/ 52 w 52"/>
                    <a:gd name="T65" fmla="*/ 39 h 47"/>
                    <a:gd name="T66" fmla="*/ 50 w 52"/>
                    <a:gd name="T67" fmla="*/ 42 h 47"/>
                    <a:gd name="T68" fmla="*/ 48 w 52"/>
                    <a:gd name="T69" fmla="*/ 44 h 47"/>
                    <a:gd name="T70" fmla="*/ 46 w 52"/>
                    <a:gd name="T71" fmla="*/ 44 h 47"/>
                    <a:gd name="T72" fmla="*/ 43 w 52"/>
                    <a:gd name="T73" fmla="*/ 46 h 47"/>
                    <a:gd name="T74" fmla="*/ 40 w 52"/>
                    <a:gd name="T75" fmla="*/ 47 h 47"/>
                    <a:gd name="T76" fmla="*/ 36 w 52"/>
                    <a:gd name="T77" fmla="*/ 47 h 47"/>
                    <a:gd name="T78" fmla="*/ 32 w 52"/>
                    <a:gd name="T79" fmla="*/ 46 h 47"/>
                    <a:gd name="T80" fmla="*/ 29 w 52"/>
                    <a:gd name="T81" fmla="*/ 46 h 47"/>
                    <a:gd name="T82" fmla="*/ 25 w 52"/>
                    <a:gd name="T83" fmla="*/ 46 h 47"/>
                    <a:gd name="T84" fmla="*/ 23 w 52"/>
                    <a:gd name="T85" fmla="*/ 47 h 47"/>
                    <a:gd name="T86" fmla="*/ 20 w 52"/>
                    <a:gd name="T87" fmla="*/ 47 h 47"/>
                    <a:gd name="T88" fmla="*/ 17 w 52"/>
                    <a:gd name="T89" fmla="*/ 47 h 47"/>
                    <a:gd name="T90" fmla="*/ 13 w 52"/>
                    <a:gd name="T91" fmla="*/ 44 h 47"/>
                    <a:gd name="T92" fmla="*/ 10 w 52"/>
                    <a:gd name="T93" fmla="*/ 43 h 47"/>
                    <a:gd name="T94" fmla="*/ 4 w 52"/>
                    <a:gd name="T95" fmla="*/ 42 h 47"/>
                    <a:gd name="T96" fmla="*/ 2 w 52"/>
                    <a:gd name="T97" fmla="*/ 42 h 47"/>
                    <a:gd name="T98" fmla="*/ 0 w 52"/>
                    <a:gd name="T99" fmla="*/ 40 h 47"/>
                    <a:gd name="T100" fmla="*/ 0 w 52"/>
                    <a:gd name="T101" fmla="*/ 36 h 47"/>
                    <a:gd name="T102" fmla="*/ 1 w 52"/>
                    <a:gd name="T103" fmla="*/ 33 h 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2" h="47">
                      <a:moveTo>
                        <a:pt x="1" y="33"/>
                      </a:moveTo>
                      <a:lnTo>
                        <a:pt x="3" y="30"/>
                      </a:lnTo>
                      <a:lnTo>
                        <a:pt x="5" y="26"/>
                      </a:lnTo>
                      <a:lnTo>
                        <a:pt x="8" y="24"/>
                      </a:lnTo>
                      <a:lnTo>
                        <a:pt x="11" y="22"/>
                      </a:lnTo>
                      <a:lnTo>
                        <a:pt x="13" y="20"/>
                      </a:lnTo>
                      <a:lnTo>
                        <a:pt x="15" y="17"/>
                      </a:lnTo>
                      <a:lnTo>
                        <a:pt x="17" y="14"/>
                      </a:lnTo>
                      <a:lnTo>
                        <a:pt x="19" y="13"/>
                      </a:lnTo>
                      <a:lnTo>
                        <a:pt x="20" y="11"/>
                      </a:lnTo>
                      <a:lnTo>
                        <a:pt x="20" y="8"/>
                      </a:lnTo>
                      <a:lnTo>
                        <a:pt x="22" y="4"/>
                      </a:lnTo>
                      <a:lnTo>
                        <a:pt x="24" y="2"/>
                      </a:lnTo>
                      <a:lnTo>
                        <a:pt x="27" y="0"/>
                      </a:lnTo>
                      <a:lnTo>
                        <a:pt x="30" y="0"/>
                      </a:lnTo>
                      <a:lnTo>
                        <a:pt x="32" y="0"/>
                      </a:lnTo>
                      <a:lnTo>
                        <a:pt x="34" y="2"/>
                      </a:lnTo>
                      <a:lnTo>
                        <a:pt x="36" y="4"/>
                      </a:lnTo>
                      <a:lnTo>
                        <a:pt x="37" y="8"/>
                      </a:lnTo>
                      <a:lnTo>
                        <a:pt x="37" y="10"/>
                      </a:lnTo>
                      <a:lnTo>
                        <a:pt x="36" y="13"/>
                      </a:lnTo>
                      <a:lnTo>
                        <a:pt x="37" y="15"/>
                      </a:lnTo>
                      <a:lnTo>
                        <a:pt x="39" y="17"/>
                      </a:lnTo>
                      <a:lnTo>
                        <a:pt x="41" y="20"/>
                      </a:lnTo>
                      <a:lnTo>
                        <a:pt x="43" y="24"/>
                      </a:lnTo>
                      <a:lnTo>
                        <a:pt x="43" y="27"/>
                      </a:lnTo>
                      <a:lnTo>
                        <a:pt x="45" y="29"/>
                      </a:lnTo>
                      <a:lnTo>
                        <a:pt x="46" y="30"/>
                      </a:lnTo>
                      <a:lnTo>
                        <a:pt x="49" y="30"/>
                      </a:lnTo>
                      <a:lnTo>
                        <a:pt x="50" y="31"/>
                      </a:lnTo>
                      <a:lnTo>
                        <a:pt x="52" y="34"/>
                      </a:lnTo>
                      <a:lnTo>
                        <a:pt x="52" y="36"/>
                      </a:lnTo>
                      <a:lnTo>
                        <a:pt x="52" y="39"/>
                      </a:lnTo>
                      <a:lnTo>
                        <a:pt x="50" y="42"/>
                      </a:lnTo>
                      <a:lnTo>
                        <a:pt x="48" y="44"/>
                      </a:lnTo>
                      <a:lnTo>
                        <a:pt x="46" y="44"/>
                      </a:lnTo>
                      <a:lnTo>
                        <a:pt x="43" y="46"/>
                      </a:lnTo>
                      <a:lnTo>
                        <a:pt x="40" y="47"/>
                      </a:lnTo>
                      <a:lnTo>
                        <a:pt x="36" y="47"/>
                      </a:lnTo>
                      <a:lnTo>
                        <a:pt x="32" y="46"/>
                      </a:lnTo>
                      <a:lnTo>
                        <a:pt x="29" y="46"/>
                      </a:lnTo>
                      <a:lnTo>
                        <a:pt x="25" y="46"/>
                      </a:lnTo>
                      <a:lnTo>
                        <a:pt x="23" y="47"/>
                      </a:lnTo>
                      <a:lnTo>
                        <a:pt x="20" y="47"/>
                      </a:lnTo>
                      <a:lnTo>
                        <a:pt x="17" y="47"/>
                      </a:lnTo>
                      <a:lnTo>
                        <a:pt x="13" y="44"/>
                      </a:lnTo>
                      <a:lnTo>
                        <a:pt x="10" y="43"/>
                      </a:lnTo>
                      <a:lnTo>
                        <a:pt x="4" y="42"/>
                      </a:lnTo>
                      <a:lnTo>
                        <a:pt x="2" y="42"/>
                      </a:lnTo>
                      <a:lnTo>
                        <a:pt x="0" y="40"/>
                      </a:lnTo>
                      <a:lnTo>
                        <a:pt x="0" y="36"/>
                      </a:lnTo>
                      <a:lnTo>
                        <a:pt x="1" y="3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1" name="Freeform 593"/>
                <p:cNvSpPr>
                  <a:spLocks/>
                </p:cNvSpPr>
                <p:nvPr/>
              </p:nvSpPr>
              <p:spPr bwMode="auto">
                <a:xfrm>
                  <a:off x="5353" y="2896"/>
                  <a:ext cx="46" cy="47"/>
                </a:xfrm>
                <a:custGeom>
                  <a:avLst/>
                  <a:gdLst>
                    <a:gd name="T0" fmla="*/ 1 w 46"/>
                    <a:gd name="T1" fmla="*/ 33 h 47"/>
                    <a:gd name="T2" fmla="*/ 3 w 46"/>
                    <a:gd name="T3" fmla="*/ 29 h 47"/>
                    <a:gd name="T4" fmla="*/ 5 w 46"/>
                    <a:gd name="T5" fmla="*/ 26 h 47"/>
                    <a:gd name="T6" fmla="*/ 8 w 46"/>
                    <a:gd name="T7" fmla="*/ 24 h 47"/>
                    <a:gd name="T8" fmla="*/ 10 w 46"/>
                    <a:gd name="T9" fmla="*/ 21 h 47"/>
                    <a:gd name="T10" fmla="*/ 12 w 46"/>
                    <a:gd name="T11" fmla="*/ 19 h 47"/>
                    <a:gd name="T12" fmla="*/ 14 w 46"/>
                    <a:gd name="T13" fmla="*/ 17 h 47"/>
                    <a:gd name="T14" fmla="*/ 15 w 46"/>
                    <a:gd name="T15" fmla="*/ 14 h 47"/>
                    <a:gd name="T16" fmla="*/ 17 w 46"/>
                    <a:gd name="T17" fmla="*/ 13 h 47"/>
                    <a:gd name="T18" fmla="*/ 18 w 46"/>
                    <a:gd name="T19" fmla="*/ 11 h 47"/>
                    <a:gd name="T20" fmla="*/ 18 w 46"/>
                    <a:gd name="T21" fmla="*/ 8 h 47"/>
                    <a:gd name="T22" fmla="*/ 19 w 46"/>
                    <a:gd name="T23" fmla="*/ 5 h 47"/>
                    <a:gd name="T24" fmla="*/ 21 w 46"/>
                    <a:gd name="T25" fmla="*/ 3 h 47"/>
                    <a:gd name="T26" fmla="*/ 23 w 46"/>
                    <a:gd name="T27" fmla="*/ 0 h 47"/>
                    <a:gd name="T28" fmla="*/ 35 w 46"/>
                    <a:gd name="T29" fmla="*/ 28 h 47"/>
                    <a:gd name="T30" fmla="*/ 39 w 46"/>
                    <a:gd name="T31" fmla="*/ 28 h 47"/>
                    <a:gd name="T32" fmla="*/ 40 w 46"/>
                    <a:gd name="T33" fmla="*/ 29 h 47"/>
                    <a:gd name="T34" fmla="*/ 42 w 46"/>
                    <a:gd name="T35" fmla="*/ 30 h 47"/>
                    <a:gd name="T36" fmla="*/ 44 w 46"/>
                    <a:gd name="T37" fmla="*/ 31 h 47"/>
                    <a:gd name="T38" fmla="*/ 45 w 46"/>
                    <a:gd name="T39" fmla="*/ 33 h 47"/>
                    <a:gd name="T40" fmla="*/ 46 w 46"/>
                    <a:gd name="T41" fmla="*/ 36 h 47"/>
                    <a:gd name="T42" fmla="*/ 45 w 46"/>
                    <a:gd name="T43" fmla="*/ 39 h 47"/>
                    <a:gd name="T44" fmla="*/ 44 w 46"/>
                    <a:gd name="T45" fmla="*/ 42 h 47"/>
                    <a:gd name="T46" fmla="*/ 42 w 46"/>
                    <a:gd name="T47" fmla="*/ 43 h 47"/>
                    <a:gd name="T48" fmla="*/ 40 w 46"/>
                    <a:gd name="T49" fmla="*/ 44 h 47"/>
                    <a:gd name="T50" fmla="*/ 37 w 46"/>
                    <a:gd name="T51" fmla="*/ 45 h 47"/>
                    <a:gd name="T52" fmla="*/ 35 w 46"/>
                    <a:gd name="T53" fmla="*/ 46 h 47"/>
                    <a:gd name="T54" fmla="*/ 32 w 46"/>
                    <a:gd name="T55" fmla="*/ 47 h 47"/>
                    <a:gd name="T56" fmla="*/ 28 w 46"/>
                    <a:gd name="T57" fmla="*/ 46 h 47"/>
                    <a:gd name="T58" fmla="*/ 26 w 46"/>
                    <a:gd name="T59" fmla="*/ 45 h 47"/>
                    <a:gd name="T60" fmla="*/ 23 w 46"/>
                    <a:gd name="T61" fmla="*/ 45 h 47"/>
                    <a:gd name="T62" fmla="*/ 20 w 46"/>
                    <a:gd name="T63" fmla="*/ 46 h 47"/>
                    <a:gd name="T64" fmla="*/ 18 w 46"/>
                    <a:gd name="T65" fmla="*/ 47 h 47"/>
                    <a:gd name="T66" fmla="*/ 15 w 46"/>
                    <a:gd name="T67" fmla="*/ 46 h 47"/>
                    <a:gd name="T68" fmla="*/ 12 w 46"/>
                    <a:gd name="T69" fmla="*/ 44 h 47"/>
                    <a:gd name="T70" fmla="*/ 9 w 46"/>
                    <a:gd name="T71" fmla="*/ 42 h 47"/>
                    <a:gd name="T72" fmla="*/ 4 w 46"/>
                    <a:gd name="T73" fmla="*/ 42 h 47"/>
                    <a:gd name="T74" fmla="*/ 2 w 46"/>
                    <a:gd name="T75" fmla="*/ 41 h 47"/>
                    <a:gd name="T76" fmla="*/ 1 w 46"/>
                    <a:gd name="T77" fmla="*/ 39 h 47"/>
                    <a:gd name="T78" fmla="*/ 0 w 46"/>
                    <a:gd name="T79" fmla="*/ 36 h 47"/>
                    <a:gd name="T80" fmla="*/ 1 w 46"/>
                    <a:gd name="T81" fmla="*/ 33 h 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6" h="47">
                      <a:moveTo>
                        <a:pt x="1" y="33"/>
                      </a:moveTo>
                      <a:lnTo>
                        <a:pt x="3" y="29"/>
                      </a:lnTo>
                      <a:lnTo>
                        <a:pt x="5" y="26"/>
                      </a:lnTo>
                      <a:lnTo>
                        <a:pt x="8" y="24"/>
                      </a:lnTo>
                      <a:lnTo>
                        <a:pt x="10" y="21"/>
                      </a:lnTo>
                      <a:lnTo>
                        <a:pt x="12" y="19"/>
                      </a:lnTo>
                      <a:lnTo>
                        <a:pt x="14" y="17"/>
                      </a:lnTo>
                      <a:lnTo>
                        <a:pt x="15" y="14"/>
                      </a:lnTo>
                      <a:lnTo>
                        <a:pt x="17" y="13"/>
                      </a:lnTo>
                      <a:lnTo>
                        <a:pt x="18" y="11"/>
                      </a:lnTo>
                      <a:lnTo>
                        <a:pt x="18" y="8"/>
                      </a:lnTo>
                      <a:lnTo>
                        <a:pt x="19" y="5"/>
                      </a:lnTo>
                      <a:lnTo>
                        <a:pt x="21" y="3"/>
                      </a:lnTo>
                      <a:lnTo>
                        <a:pt x="23" y="0"/>
                      </a:lnTo>
                      <a:lnTo>
                        <a:pt x="35" y="28"/>
                      </a:lnTo>
                      <a:lnTo>
                        <a:pt x="39" y="28"/>
                      </a:lnTo>
                      <a:lnTo>
                        <a:pt x="40" y="29"/>
                      </a:lnTo>
                      <a:lnTo>
                        <a:pt x="42" y="30"/>
                      </a:lnTo>
                      <a:lnTo>
                        <a:pt x="44" y="31"/>
                      </a:lnTo>
                      <a:lnTo>
                        <a:pt x="45" y="33"/>
                      </a:lnTo>
                      <a:lnTo>
                        <a:pt x="46" y="36"/>
                      </a:lnTo>
                      <a:lnTo>
                        <a:pt x="45" y="39"/>
                      </a:lnTo>
                      <a:lnTo>
                        <a:pt x="44" y="42"/>
                      </a:lnTo>
                      <a:lnTo>
                        <a:pt x="42" y="43"/>
                      </a:lnTo>
                      <a:lnTo>
                        <a:pt x="40" y="44"/>
                      </a:lnTo>
                      <a:lnTo>
                        <a:pt x="37" y="45"/>
                      </a:lnTo>
                      <a:lnTo>
                        <a:pt x="35" y="46"/>
                      </a:lnTo>
                      <a:lnTo>
                        <a:pt x="32" y="47"/>
                      </a:lnTo>
                      <a:lnTo>
                        <a:pt x="28" y="46"/>
                      </a:lnTo>
                      <a:lnTo>
                        <a:pt x="26" y="45"/>
                      </a:lnTo>
                      <a:lnTo>
                        <a:pt x="23" y="45"/>
                      </a:lnTo>
                      <a:lnTo>
                        <a:pt x="20" y="46"/>
                      </a:lnTo>
                      <a:lnTo>
                        <a:pt x="18" y="47"/>
                      </a:lnTo>
                      <a:lnTo>
                        <a:pt x="15" y="46"/>
                      </a:lnTo>
                      <a:lnTo>
                        <a:pt x="12" y="44"/>
                      </a:lnTo>
                      <a:lnTo>
                        <a:pt x="9" y="42"/>
                      </a:lnTo>
                      <a:lnTo>
                        <a:pt x="4" y="42"/>
                      </a:lnTo>
                      <a:lnTo>
                        <a:pt x="2" y="41"/>
                      </a:lnTo>
                      <a:lnTo>
                        <a:pt x="1" y="39"/>
                      </a:lnTo>
                      <a:lnTo>
                        <a:pt x="0" y="36"/>
                      </a:lnTo>
                      <a:lnTo>
                        <a:pt x="1" y="3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2" name="Freeform 594"/>
                <p:cNvSpPr>
                  <a:spLocks/>
                </p:cNvSpPr>
                <p:nvPr/>
              </p:nvSpPr>
              <p:spPr bwMode="auto">
                <a:xfrm>
                  <a:off x="5350" y="2908"/>
                  <a:ext cx="45" cy="34"/>
                </a:xfrm>
                <a:custGeom>
                  <a:avLst/>
                  <a:gdLst>
                    <a:gd name="T0" fmla="*/ 0 w 45"/>
                    <a:gd name="T1" fmla="*/ 20 h 34"/>
                    <a:gd name="T2" fmla="*/ 2 w 45"/>
                    <a:gd name="T3" fmla="*/ 17 h 34"/>
                    <a:gd name="T4" fmla="*/ 4 w 45"/>
                    <a:gd name="T5" fmla="*/ 14 h 34"/>
                    <a:gd name="T6" fmla="*/ 7 w 45"/>
                    <a:gd name="T7" fmla="*/ 11 h 34"/>
                    <a:gd name="T8" fmla="*/ 9 w 45"/>
                    <a:gd name="T9" fmla="*/ 9 h 34"/>
                    <a:gd name="T10" fmla="*/ 11 w 45"/>
                    <a:gd name="T11" fmla="*/ 7 h 34"/>
                    <a:gd name="T12" fmla="*/ 13 w 45"/>
                    <a:gd name="T13" fmla="*/ 4 h 34"/>
                    <a:gd name="T14" fmla="*/ 15 w 45"/>
                    <a:gd name="T15" fmla="*/ 3 h 34"/>
                    <a:gd name="T16" fmla="*/ 20 w 45"/>
                    <a:gd name="T17" fmla="*/ 4 h 34"/>
                    <a:gd name="T18" fmla="*/ 22 w 45"/>
                    <a:gd name="T19" fmla="*/ 0 h 34"/>
                    <a:gd name="T20" fmla="*/ 30 w 45"/>
                    <a:gd name="T21" fmla="*/ 1 h 34"/>
                    <a:gd name="T22" fmla="*/ 31 w 45"/>
                    <a:gd name="T23" fmla="*/ 3 h 34"/>
                    <a:gd name="T24" fmla="*/ 33 w 45"/>
                    <a:gd name="T25" fmla="*/ 5 h 34"/>
                    <a:gd name="T26" fmla="*/ 35 w 45"/>
                    <a:gd name="T27" fmla="*/ 7 h 34"/>
                    <a:gd name="T28" fmla="*/ 36 w 45"/>
                    <a:gd name="T29" fmla="*/ 11 h 34"/>
                    <a:gd name="T30" fmla="*/ 37 w 45"/>
                    <a:gd name="T31" fmla="*/ 14 h 34"/>
                    <a:gd name="T32" fmla="*/ 38 w 45"/>
                    <a:gd name="T33" fmla="*/ 16 h 34"/>
                    <a:gd name="T34" fmla="*/ 40 w 45"/>
                    <a:gd name="T35" fmla="*/ 17 h 34"/>
                    <a:gd name="T36" fmla="*/ 42 w 45"/>
                    <a:gd name="T37" fmla="*/ 17 h 34"/>
                    <a:gd name="T38" fmla="*/ 43 w 45"/>
                    <a:gd name="T39" fmla="*/ 19 h 34"/>
                    <a:gd name="T40" fmla="*/ 44 w 45"/>
                    <a:gd name="T41" fmla="*/ 21 h 34"/>
                    <a:gd name="T42" fmla="*/ 45 w 45"/>
                    <a:gd name="T43" fmla="*/ 24 h 34"/>
                    <a:gd name="T44" fmla="*/ 45 w 45"/>
                    <a:gd name="T45" fmla="*/ 27 h 34"/>
                    <a:gd name="T46" fmla="*/ 43 w 45"/>
                    <a:gd name="T47" fmla="*/ 29 h 34"/>
                    <a:gd name="T48" fmla="*/ 41 w 45"/>
                    <a:gd name="T49" fmla="*/ 31 h 34"/>
                    <a:gd name="T50" fmla="*/ 39 w 45"/>
                    <a:gd name="T51" fmla="*/ 31 h 34"/>
                    <a:gd name="T52" fmla="*/ 36 w 45"/>
                    <a:gd name="T53" fmla="*/ 33 h 34"/>
                    <a:gd name="T54" fmla="*/ 34 w 45"/>
                    <a:gd name="T55" fmla="*/ 34 h 34"/>
                    <a:gd name="T56" fmla="*/ 31 w 45"/>
                    <a:gd name="T57" fmla="*/ 34 h 34"/>
                    <a:gd name="T58" fmla="*/ 27 w 45"/>
                    <a:gd name="T59" fmla="*/ 33 h 34"/>
                    <a:gd name="T60" fmla="*/ 25 w 45"/>
                    <a:gd name="T61" fmla="*/ 33 h 34"/>
                    <a:gd name="T62" fmla="*/ 22 w 45"/>
                    <a:gd name="T63" fmla="*/ 33 h 34"/>
                    <a:gd name="T64" fmla="*/ 20 w 45"/>
                    <a:gd name="T65" fmla="*/ 34 h 34"/>
                    <a:gd name="T66" fmla="*/ 17 w 45"/>
                    <a:gd name="T67" fmla="*/ 34 h 34"/>
                    <a:gd name="T68" fmla="*/ 14 w 45"/>
                    <a:gd name="T69" fmla="*/ 34 h 34"/>
                    <a:gd name="T70" fmla="*/ 11 w 45"/>
                    <a:gd name="T71" fmla="*/ 31 h 34"/>
                    <a:gd name="T72" fmla="*/ 8 w 45"/>
                    <a:gd name="T73" fmla="*/ 30 h 34"/>
                    <a:gd name="T74" fmla="*/ 4 w 45"/>
                    <a:gd name="T75" fmla="*/ 29 h 34"/>
                    <a:gd name="T76" fmla="*/ 2 w 45"/>
                    <a:gd name="T77" fmla="*/ 29 h 34"/>
                    <a:gd name="T78" fmla="*/ 0 w 45"/>
                    <a:gd name="T79" fmla="*/ 27 h 34"/>
                    <a:gd name="T80" fmla="*/ 0 w 45"/>
                    <a:gd name="T81" fmla="*/ 23 h 34"/>
                    <a:gd name="T82" fmla="*/ 0 w 45"/>
                    <a:gd name="T83" fmla="*/ 20 h 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5" h="34">
                      <a:moveTo>
                        <a:pt x="0" y="20"/>
                      </a:moveTo>
                      <a:lnTo>
                        <a:pt x="2" y="17"/>
                      </a:lnTo>
                      <a:lnTo>
                        <a:pt x="4" y="14"/>
                      </a:lnTo>
                      <a:lnTo>
                        <a:pt x="7" y="11"/>
                      </a:lnTo>
                      <a:lnTo>
                        <a:pt x="9" y="9"/>
                      </a:lnTo>
                      <a:lnTo>
                        <a:pt x="11" y="7"/>
                      </a:lnTo>
                      <a:lnTo>
                        <a:pt x="13" y="4"/>
                      </a:lnTo>
                      <a:lnTo>
                        <a:pt x="15" y="3"/>
                      </a:lnTo>
                      <a:lnTo>
                        <a:pt x="20" y="4"/>
                      </a:lnTo>
                      <a:lnTo>
                        <a:pt x="22" y="0"/>
                      </a:lnTo>
                      <a:lnTo>
                        <a:pt x="30" y="1"/>
                      </a:lnTo>
                      <a:lnTo>
                        <a:pt x="31" y="3"/>
                      </a:lnTo>
                      <a:lnTo>
                        <a:pt x="33" y="5"/>
                      </a:lnTo>
                      <a:lnTo>
                        <a:pt x="35" y="7"/>
                      </a:lnTo>
                      <a:lnTo>
                        <a:pt x="36" y="11"/>
                      </a:lnTo>
                      <a:lnTo>
                        <a:pt x="37" y="14"/>
                      </a:lnTo>
                      <a:lnTo>
                        <a:pt x="38" y="16"/>
                      </a:lnTo>
                      <a:lnTo>
                        <a:pt x="40" y="17"/>
                      </a:lnTo>
                      <a:lnTo>
                        <a:pt x="42" y="17"/>
                      </a:lnTo>
                      <a:lnTo>
                        <a:pt x="43" y="19"/>
                      </a:lnTo>
                      <a:lnTo>
                        <a:pt x="44" y="21"/>
                      </a:lnTo>
                      <a:lnTo>
                        <a:pt x="45" y="24"/>
                      </a:lnTo>
                      <a:lnTo>
                        <a:pt x="45" y="27"/>
                      </a:lnTo>
                      <a:lnTo>
                        <a:pt x="43" y="29"/>
                      </a:lnTo>
                      <a:lnTo>
                        <a:pt x="41" y="31"/>
                      </a:lnTo>
                      <a:lnTo>
                        <a:pt x="39" y="31"/>
                      </a:lnTo>
                      <a:lnTo>
                        <a:pt x="36" y="33"/>
                      </a:lnTo>
                      <a:lnTo>
                        <a:pt x="34" y="34"/>
                      </a:lnTo>
                      <a:lnTo>
                        <a:pt x="31" y="34"/>
                      </a:lnTo>
                      <a:lnTo>
                        <a:pt x="27" y="33"/>
                      </a:lnTo>
                      <a:lnTo>
                        <a:pt x="25" y="33"/>
                      </a:lnTo>
                      <a:lnTo>
                        <a:pt x="22" y="33"/>
                      </a:lnTo>
                      <a:lnTo>
                        <a:pt x="20" y="34"/>
                      </a:lnTo>
                      <a:lnTo>
                        <a:pt x="17" y="34"/>
                      </a:lnTo>
                      <a:lnTo>
                        <a:pt x="14" y="34"/>
                      </a:lnTo>
                      <a:lnTo>
                        <a:pt x="11" y="31"/>
                      </a:lnTo>
                      <a:lnTo>
                        <a:pt x="8" y="30"/>
                      </a:lnTo>
                      <a:lnTo>
                        <a:pt x="4" y="29"/>
                      </a:lnTo>
                      <a:lnTo>
                        <a:pt x="2" y="29"/>
                      </a:lnTo>
                      <a:lnTo>
                        <a:pt x="0" y="27"/>
                      </a:lnTo>
                      <a:lnTo>
                        <a:pt x="0" y="23"/>
                      </a:lnTo>
                      <a:lnTo>
                        <a:pt x="0" y="2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3" name="Freeform 595"/>
                <p:cNvSpPr>
                  <a:spLocks/>
                </p:cNvSpPr>
                <p:nvPr/>
              </p:nvSpPr>
              <p:spPr bwMode="auto">
                <a:xfrm>
                  <a:off x="5352" y="2897"/>
                  <a:ext cx="45" cy="47"/>
                </a:xfrm>
                <a:custGeom>
                  <a:avLst/>
                  <a:gdLst>
                    <a:gd name="T0" fmla="*/ 1 w 45"/>
                    <a:gd name="T1" fmla="*/ 33 h 47"/>
                    <a:gd name="T2" fmla="*/ 3 w 45"/>
                    <a:gd name="T3" fmla="*/ 30 h 47"/>
                    <a:gd name="T4" fmla="*/ 5 w 45"/>
                    <a:gd name="T5" fmla="*/ 27 h 47"/>
                    <a:gd name="T6" fmla="*/ 8 w 45"/>
                    <a:gd name="T7" fmla="*/ 24 h 47"/>
                    <a:gd name="T8" fmla="*/ 10 w 45"/>
                    <a:gd name="T9" fmla="*/ 22 h 47"/>
                    <a:gd name="T10" fmla="*/ 12 w 45"/>
                    <a:gd name="T11" fmla="*/ 20 h 47"/>
                    <a:gd name="T12" fmla="*/ 13 w 45"/>
                    <a:gd name="T13" fmla="*/ 17 h 47"/>
                    <a:gd name="T14" fmla="*/ 15 w 45"/>
                    <a:gd name="T15" fmla="*/ 15 h 47"/>
                    <a:gd name="T16" fmla="*/ 17 w 45"/>
                    <a:gd name="T17" fmla="*/ 13 h 47"/>
                    <a:gd name="T18" fmla="*/ 17 w 45"/>
                    <a:gd name="T19" fmla="*/ 11 h 47"/>
                    <a:gd name="T20" fmla="*/ 18 w 45"/>
                    <a:gd name="T21" fmla="*/ 8 h 47"/>
                    <a:gd name="T22" fmla="*/ 19 w 45"/>
                    <a:gd name="T23" fmla="*/ 5 h 47"/>
                    <a:gd name="T24" fmla="*/ 21 w 45"/>
                    <a:gd name="T25" fmla="*/ 3 h 47"/>
                    <a:gd name="T26" fmla="*/ 23 w 45"/>
                    <a:gd name="T27" fmla="*/ 1 h 47"/>
                    <a:gd name="T28" fmla="*/ 26 w 45"/>
                    <a:gd name="T29" fmla="*/ 0 h 47"/>
                    <a:gd name="T30" fmla="*/ 28 w 45"/>
                    <a:gd name="T31" fmla="*/ 0 h 47"/>
                    <a:gd name="T32" fmla="*/ 30 w 45"/>
                    <a:gd name="T33" fmla="*/ 2 h 47"/>
                    <a:gd name="T34" fmla="*/ 31 w 45"/>
                    <a:gd name="T35" fmla="*/ 5 h 47"/>
                    <a:gd name="T36" fmla="*/ 32 w 45"/>
                    <a:gd name="T37" fmla="*/ 8 h 47"/>
                    <a:gd name="T38" fmla="*/ 32 w 45"/>
                    <a:gd name="T39" fmla="*/ 10 h 47"/>
                    <a:gd name="T40" fmla="*/ 31 w 45"/>
                    <a:gd name="T41" fmla="*/ 13 h 47"/>
                    <a:gd name="T42" fmla="*/ 32 w 45"/>
                    <a:gd name="T43" fmla="*/ 16 h 47"/>
                    <a:gd name="T44" fmla="*/ 34 w 45"/>
                    <a:gd name="T45" fmla="*/ 18 h 47"/>
                    <a:gd name="T46" fmla="*/ 35 w 45"/>
                    <a:gd name="T47" fmla="*/ 20 h 47"/>
                    <a:gd name="T48" fmla="*/ 37 w 45"/>
                    <a:gd name="T49" fmla="*/ 24 h 47"/>
                    <a:gd name="T50" fmla="*/ 38 w 45"/>
                    <a:gd name="T51" fmla="*/ 27 h 47"/>
                    <a:gd name="T52" fmla="*/ 39 w 45"/>
                    <a:gd name="T53" fmla="*/ 29 h 47"/>
                    <a:gd name="T54" fmla="*/ 40 w 45"/>
                    <a:gd name="T55" fmla="*/ 30 h 47"/>
                    <a:gd name="T56" fmla="*/ 42 w 45"/>
                    <a:gd name="T57" fmla="*/ 30 h 47"/>
                    <a:gd name="T58" fmla="*/ 44 w 45"/>
                    <a:gd name="T59" fmla="*/ 31 h 47"/>
                    <a:gd name="T60" fmla="*/ 45 w 45"/>
                    <a:gd name="T61" fmla="*/ 34 h 47"/>
                    <a:gd name="T62" fmla="*/ 45 w 45"/>
                    <a:gd name="T63" fmla="*/ 36 h 47"/>
                    <a:gd name="T64" fmla="*/ 45 w 45"/>
                    <a:gd name="T65" fmla="*/ 39 h 47"/>
                    <a:gd name="T66" fmla="*/ 44 w 45"/>
                    <a:gd name="T67" fmla="*/ 42 h 47"/>
                    <a:gd name="T68" fmla="*/ 42 w 45"/>
                    <a:gd name="T69" fmla="*/ 44 h 47"/>
                    <a:gd name="T70" fmla="*/ 40 w 45"/>
                    <a:gd name="T71" fmla="*/ 44 h 47"/>
                    <a:gd name="T72" fmla="*/ 37 w 45"/>
                    <a:gd name="T73" fmla="*/ 46 h 47"/>
                    <a:gd name="T74" fmla="*/ 35 w 45"/>
                    <a:gd name="T75" fmla="*/ 46 h 47"/>
                    <a:gd name="T76" fmla="*/ 31 w 45"/>
                    <a:gd name="T77" fmla="*/ 47 h 47"/>
                    <a:gd name="T78" fmla="*/ 28 w 45"/>
                    <a:gd name="T79" fmla="*/ 46 h 47"/>
                    <a:gd name="T80" fmla="*/ 25 w 45"/>
                    <a:gd name="T81" fmla="*/ 46 h 47"/>
                    <a:gd name="T82" fmla="*/ 22 w 45"/>
                    <a:gd name="T83" fmla="*/ 46 h 47"/>
                    <a:gd name="T84" fmla="*/ 20 w 45"/>
                    <a:gd name="T85" fmla="*/ 47 h 47"/>
                    <a:gd name="T86" fmla="*/ 18 w 45"/>
                    <a:gd name="T87" fmla="*/ 47 h 47"/>
                    <a:gd name="T88" fmla="*/ 15 w 45"/>
                    <a:gd name="T89" fmla="*/ 46 h 47"/>
                    <a:gd name="T90" fmla="*/ 12 w 45"/>
                    <a:gd name="T91" fmla="*/ 44 h 47"/>
                    <a:gd name="T92" fmla="*/ 9 w 45"/>
                    <a:gd name="T93" fmla="*/ 43 h 47"/>
                    <a:gd name="T94" fmla="*/ 4 w 45"/>
                    <a:gd name="T95" fmla="*/ 42 h 47"/>
                    <a:gd name="T96" fmla="*/ 2 w 45"/>
                    <a:gd name="T97" fmla="*/ 42 h 47"/>
                    <a:gd name="T98" fmla="*/ 0 w 45"/>
                    <a:gd name="T99" fmla="*/ 40 h 47"/>
                    <a:gd name="T100" fmla="*/ 0 w 45"/>
                    <a:gd name="T101" fmla="*/ 36 h 47"/>
                    <a:gd name="T102" fmla="*/ 1 w 45"/>
                    <a:gd name="T103" fmla="*/ 33 h 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5" h="47">
                      <a:moveTo>
                        <a:pt x="1" y="33"/>
                      </a:moveTo>
                      <a:lnTo>
                        <a:pt x="3" y="30"/>
                      </a:lnTo>
                      <a:lnTo>
                        <a:pt x="5" y="27"/>
                      </a:lnTo>
                      <a:lnTo>
                        <a:pt x="8" y="24"/>
                      </a:lnTo>
                      <a:lnTo>
                        <a:pt x="10" y="22"/>
                      </a:lnTo>
                      <a:lnTo>
                        <a:pt x="12" y="20"/>
                      </a:lnTo>
                      <a:lnTo>
                        <a:pt x="13" y="17"/>
                      </a:lnTo>
                      <a:lnTo>
                        <a:pt x="15" y="15"/>
                      </a:lnTo>
                      <a:lnTo>
                        <a:pt x="17" y="13"/>
                      </a:lnTo>
                      <a:lnTo>
                        <a:pt x="17" y="11"/>
                      </a:lnTo>
                      <a:lnTo>
                        <a:pt x="18" y="8"/>
                      </a:lnTo>
                      <a:lnTo>
                        <a:pt x="19" y="5"/>
                      </a:lnTo>
                      <a:lnTo>
                        <a:pt x="21" y="3"/>
                      </a:lnTo>
                      <a:lnTo>
                        <a:pt x="23" y="1"/>
                      </a:lnTo>
                      <a:lnTo>
                        <a:pt x="26" y="0"/>
                      </a:lnTo>
                      <a:lnTo>
                        <a:pt x="28" y="0"/>
                      </a:lnTo>
                      <a:lnTo>
                        <a:pt x="30" y="2"/>
                      </a:lnTo>
                      <a:lnTo>
                        <a:pt x="31" y="5"/>
                      </a:lnTo>
                      <a:lnTo>
                        <a:pt x="32" y="8"/>
                      </a:lnTo>
                      <a:lnTo>
                        <a:pt x="32" y="10"/>
                      </a:lnTo>
                      <a:lnTo>
                        <a:pt x="31" y="13"/>
                      </a:lnTo>
                      <a:lnTo>
                        <a:pt x="32" y="16"/>
                      </a:lnTo>
                      <a:lnTo>
                        <a:pt x="34" y="18"/>
                      </a:lnTo>
                      <a:lnTo>
                        <a:pt x="35" y="20"/>
                      </a:lnTo>
                      <a:lnTo>
                        <a:pt x="37" y="24"/>
                      </a:lnTo>
                      <a:lnTo>
                        <a:pt x="38" y="27"/>
                      </a:lnTo>
                      <a:lnTo>
                        <a:pt x="39" y="29"/>
                      </a:lnTo>
                      <a:lnTo>
                        <a:pt x="40" y="30"/>
                      </a:lnTo>
                      <a:lnTo>
                        <a:pt x="42" y="30"/>
                      </a:lnTo>
                      <a:lnTo>
                        <a:pt x="44" y="31"/>
                      </a:lnTo>
                      <a:lnTo>
                        <a:pt x="45" y="34"/>
                      </a:lnTo>
                      <a:lnTo>
                        <a:pt x="45" y="36"/>
                      </a:lnTo>
                      <a:lnTo>
                        <a:pt x="45" y="39"/>
                      </a:lnTo>
                      <a:lnTo>
                        <a:pt x="44" y="42"/>
                      </a:lnTo>
                      <a:lnTo>
                        <a:pt x="42" y="44"/>
                      </a:lnTo>
                      <a:lnTo>
                        <a:pt x="40" y="44"/>
                      </a:lnTo>
                      <a:lnTo>
                        <a:pt x="37" y="46"/>
                      </a:lnTo>
                      <a:lnTo>
                        <a:pt x="35" y="46"/>
                      </a:lnTo>
                      <a:lnTo>
                        <a:pt x="31" y="47"/>
                      </a:lnTo>
                      <a:lnTo>
                        <a:pt x="28" y="46"/>
                      </a:lnTo>
                      <a:lnTo>
                        <a:pt x="25" y="46"/>
                      </a:lnTo>
                      <a:lnTo>
                        <a:pt x="22" y="46"/>
                      </a:lnTo>
                      <a:lnTo>
                        <a:pt x="20" y="47"/>
                      </a:lnTo>
                      <a:lnTo>
                        <a:pt x="18" y="47"/>
                      </a:lnTo>
                      <a:lnTo>
                        <a:pt x="15" y="46"/>
                      </a:lnTo>
                      <a:lnTo>
                        <a:pt x="12" y="44"/>
                      </a:lnTo>
                      <a:lnTo>
                        <a:pt x="9" y="43"/>
                      </a:lnTo>
                      <a:lnTo>
                        <a:pt x="4" y="42"/>
                      </a:lnTo>
                      <a:lnTo>
                        <a:pt x="2" y="42"/>
                      </a:lnTo>
                      <a:lnTo>
                        <a:pt x="0" y="40"/>
                      </a:lnTo>
                      <a:lnTo>
                        <a:pt x="0" y="36"/>
                      </a:lnTo>
                      <a:lnTo>
                        <a:pt x="1" y="33"/>
                      </a:lnTo>
                      <a:close/>
                    </a:path>
                  </a:pathLst>
                </a:custGeom>
                <a:solidFill>
                  <a:srgbClr val="5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4" name="Freeform 596"/>
                <p:cNvSpPr>
                  <a:spLocks/>
                </p:cNvSpPr>
                <p:nvPr/>
              </p:nvSpPr>
              <p:spPr bwMode="auto">
                <a:xfrm>
                  <a:off x="5339" y="2774"/>
                  <a:ext cx="1" cy="1"/>
                </a:xfrm>
                <a:custGeom>
                  <a:avLst/>
                  <a:gdLst>
                    <a:gd name="T0" fmla="*/ 0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5" name="Freeform 597"/>
                <p:cNvSpPr>
                  <a:spLocks/>
                </p:cNvSpPr>
                <p:nvPr/>
              </p:nvSpPr>
              <p:spPr bwMode="auto">
                <a:xfrm>
                  <a:off x="5338" y="2774"/>
                  <a:ext cx="1" cy="2"/>
                </a:xfrm>
                <a:custGeom>
                  <a:avLst/>
                  <a:gdLst>
                    <a:gd name="T0" fmla="*/ 1 w 1"/>
                    <a:gd name="T1" fmla="*/ 0 h 2"/>
                    <a:gd name="T2" fmla="*/ 1 w 1"/>
                    <a:gd name="T3" fmla="*/ 1 h 2"/>
                    <a:gd name="T4" fmla="*/ 0 w 1"/>
                    <a:gd name="T5" fmla="*/ 0 h 2"/>
                    <a:gd name="T6" fmla="*/ 0 w 1"/>
                    <a:gd name="T7" fmla="*/ 1 h 2"/>
                    <a:gd name="T8" fmla="*/ 0 w 1"/>
                    <a:gd name="T9" fmla="*/ 0 h 2"/>
                    <a:gd name="T10" fmla="*/ 1 w 1"/>
                    <a:gd name="T11" fmla="*/ 2 h 2"/>
                    <a:gd name="T12" fmla="*/ 1 w 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
                      <a:moveTo>
                        <a:pt x="1" y="0"/>
                      </a:moveTo>
                      <a:lnTo>
                        <a:pt x="1" y="1"/>
                      </a:lnTo>
                      <a:lnTo>
                        <a:pt x="0" y="0"/>
                      </a:lnTo>
                      <a:lnTo>
                        <a:pt x="0" y="1"/>
                      </a:lnTo>
                      <a:lnTo>
                        <a:pt x="0" y="0"/>
                      </a:lnTo>
                      <a:lnTo>
                        <a:pt x="1" y="2"/>
                      </a:lnTo>
                      <a:lnTo>
                        <a:pt x="1"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6" name="Freeform 598"/>
                <p:cNvSpPr>
                  <a:spLocks/>
                </p:cNvSpPr>
                <p:nvPr/>
              </p:nvSpPr>
              <p:spPr bwMode="auto">
                <a:xfrm>
                  <a:off x="5339" y="2774"/>
                  <a:ext cx="1" cy="1"/>
                </a:xfrm>
                <a:custGeom>
                  <a:avLst/>
                  <a:gdLst>
                    <a:gd name="T0" fmla="*/ 0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67" name="Freeform 599"/>
                <p:cNvSpPr>
                  <a:spLocks/>
                </p:cNvSpPr>
                <p:nvPr/>
              </p:nvSpPr>
              <p:spPr bwMode="auto">
                <a:xfrm>
                  <a:off x="5338" y="2774"/>
                  <a:ext cx="1" cy="2"/>
                </a:xfrm>
                <a:custGeom>
                  <a:avLst/>
                  <a:gdLst>
                    <a:gd name="T0" fmla="*/ 1 w 1"/>
                    <a:gd name="T1" fmla="*/ 0 h 2"/>
                    <a:gd name="T2" fmla="*/ 1 w 1"/>
                    <a:gd name="T3" fmla="*/ 1 h 2"/>
                    <a:gd name="T4" fmla="*/ 0 w 1"/>
                    <a:gd name="T5" fmla="*/ 0 h 2"/>
                    <a:gd name="T6" fmla="*/ 0 w 1"/>
                    <a:gd name="T7" fmla="*/ 1 h 2"/>
                    <a:gd name="T8" fmla="*/ 0 w 1"/>
                    <a:gd name="T9" fmla="*/ 0 h 2"/>
                    <a:gd name="T10" fmla="*/ 1 w 1"/>
                    <a:gd name="T11" fmla="*/ 2 h 2"/>
                    <a:gd name="T12" fmla="*/ 1 w 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
                      <a:moveTo>
                        <a:pt x="1" y="0"/>
                      </a:moveTo>
                      <a:lnTo>
                        <a:pt x="1" y="1"/>
                      </a:lnTo>
                      <a:lnTo>
                        <a:pt x="0" y="0"/>
                      </a:lnTo>
                      <a:lnTo>
                        <a:pt x="0" y="1"/>
                      </a:lnTo>
                      <a:lnTo>
                        <a:pt x="0" y="0"/>
                      </a:lnTo>
                      <a:lnTo>
                        <a:pt x="1" y="2"/>
                      </a:lnTo>
                      <a:lnTo>
                        <a:pt x="1"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6906" name="Group 600"/>
            <p:cNvGrpSpPr>
              <a:grpSpLocks/>
            </p:cNvGrpSpPr>
            <p:nvPr/>
          </p:nvGrpSpPr>
          <p:grpSpPr bwMode="auto">
            <a:xfrm>
              <a:off x="2000" y="1388"/>
              <a:ext cx="268" cy="178"/>
              <a:chOff x="5058" y="3204"/>
              <a:chExt cx="270" cy="240"/>
            </a:xfrm>
          </p:grpSpPr>
          <p:grpSp>
            <p:nvGrpSpPr>
              <p:cNvPr id="37603" name="Group 601"/>
              <p:cNvGrpSpPr>
                <a:grpSpLocks/>
              </p:cNvGrpSpPr>
              <p:nvPr/>
            </p:nvGrpSpPr>
            <p:grpSpPr bwMode="auto">
              <a:xfrm>
                <a:off x="5058" y="3204"/>
                <a:ext cx="240" cy="150"/>
                <a:chOff x="5058" y="3204"/>
                <a:chExt cx="240" cy="150"/>
              </a:xfrm>
            </p:grpSpPr>
            <p:sp>
              <p:nvSpPr>
                <p:cNvPr id="37662" name="Freeform 602"/>
                <p:cNvSpPr>
                  <a:spLocks/>
                </p:cNvSpPr>
                <p:nvPr/>
              </p:nvSpPr>
              <p:spPr bwMode="auto">
                <a:xfrm>
                  <a:off x="5074" y="3217"/>
                  <a:ext cx="211" cy="113"/>
                </a:xfrm>
                <a:custGeom>
                  <a:avLst/>
                  <a:gdLst>
                    <a:gd name="T0" fmla="*/ 0 w 211"/>
                    <a:gd name="T1" fmla="*/ 113 h 113"/>
                    <a:gd name="T2" fmla="*/ 0 w 211"/>
                    <a:gd name="T3" fmla="*/ 0 h 113"/>
                    <a:gd name="T4" fmla="*/ 211 w 211"/>
                    <a:gd name="T5" fmla="*/ 0 h 113"/>
                    <a:gd name="T6" fmla="*/ 211 w 211"/>
                    <a:gd name="T7" fmla="*/ 112 h 113"/>
                    <a:gd name="T8" fmla="*/ 0 w 211"/>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1" h="113">
                      <a:moveTo>
                        <a:pt x="0" y="113"/>
                      </a:moveTo>
                      <a:lnTo>
                        <a:pt x="0" y="0"/>
                      </a:lnTo>
                      <a:lnTo>
                        <a:pt x="211" y="0"/>
                      </a:lnTo>
                      <a:lnTo>
                        <a:pt x="211" y="112"/>
                      </a:lnTo>
                      <a:lnTo>
                        <a:pt x="0" y="113"/>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63" name="Rectangle 603"/>
                <p:cNvSpPr>
                  <a:spLocks noChangeArrowheads="1"/>
                </p:cNvSpPr>
                <p:nvPr/>
              </p:nvSpPr>
              <p:spPr bwMode="auto">
                <a:xfrm>
                  <a:off x="5272" y="3227"/>
                  <a:ext cx="8"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4" name="Rectangle 604"/>
                <p:cNvSpPr>
                  <a:spLocks noChangeArrowheads="1"/>
                </p:cNvSpPr>
                <p:nvPr/>
              </p:nvSpPr>
              <p:spPr bwMode="auto">
                <a:xfrm>
                  <a:off x="5270" y="3274"/>
                  <a:ext cx="8"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5" name="Rectangle 605"/>
                <p:cNvSpPr>
                  <a:spLocks noChangeArrowheads="1"/>
                </p:cNvSpPr>
                <p:nvPr/>
              </p:nvSpPr>
              <p:spPr bwMode="auto">
                <a:xfrm>
                  <a:off x="5252" y="3268"/>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6" name="Rectangle 606"/>
                <p:cNvSpPr>
                  <a:spLocks noChangeArrowheads="1"/>
                </p:cNvSpPr>
                <p:nvPr/>
              </p:nvSpPr>
              <p:spPr bwMode="auto">
                <a:xfrm>
                  <a:off x="5274" y="3249"/>
                  <a:ext cx="7" cy="3"/>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7" name="Rectangle 607"/>
                <p:cNvSpPr>
                  <a:spLocks noChangeArrowheads="1"/>
                </p:cNvSpPr>
                <p:nvPr/>
              </p:nvSpPr>
              <p:spPr bwMode="auto">
                <a:xfrm>
                  <a:off x="5269" y="3242"/>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8" name="Rectangle 608"/>
                <p:cNvSpPr>
                  <a:spLocks noChangeArrowheads="1"/>
                </p:cNvSpPr>
                <p:nvPr/>
              </p:nvSpPr>
              <p:spPr bwMode="auto">
                <a:xfrm>
                  <a:off x="5274" y="3298"/>
                  <a:ext cx="7"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69" name="Rectangle 609"/>
                <p:cNvSpPr>
                  <a:spLocks noChangeArrowheads="1"/>
                </p:cNvSpPr>
                <p:nvPr/>
              </p:nvSpPr>
              <p:spPr bwMode="auto">
                <a:xfrm>
                  <a:off x="5268" y="3307"/>
                  <a:ext cx="7"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0" name="Rectangle 610"/>
                <p:cNvSpPr>
                  <a:spLocks noChangeArrowheads="1"/>
                </p:cNvSpPr>
                <p:nvPr/>
              </p:nvSpPr>
              <p:spPr bwMode="auto">
                <a:xfrm>
                  <a:off x="5253" y="3315"/>
                  <a:ext cx="7"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1" name="Rectangle 611"/>
                <p:cNvSpPr>
                  <a:spLocks noChangeArrowheads="1"/>
                </p:cNvSpPr>
                <p:nvPr/>
              </p:nvSpPr>
              <p:spPr bwMode="auto">
                <a:xfrm>
                  <a:off x="5276" y="3321"/>
                  <a:ext cx="7"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2" name="Rectangle 612"/>
                <p:cNvSpPr>
                  <a:spLocks noChangeArrowheads="1"/>
                </p:cNvSpPr>
                <p:nvPr/>
              </p:nvSpPr>
              <p:spPr bwMode="auto">
                <a:xfrm>
                  <a:off x="5255" y="3293"/>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3" name="Rectangle 613"/>
                <p:cNvSpPr>
                  <a:spLocks noChangeArrowheads="1"/>
                </p:cNvSpPr>
                <p:nvPr/>
              </p:nvSpPr>
              <p:spPr bwMode="auto">
                <a:xfrm>
                  <a:off x="5275" y="3278"/>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4" name="Rectangle 614"/>
                <p:cNvSpPr>
                  <a:spLocks noChangeArrowheads="1"/>
                </p:cNvSpPr>
                <p:nvPr/>
              </p:nvSpPr>
              <p:spPr bwMode="auto">
                <a:xfrm>
                  <a:off x="5087" y="3224"/>
                  <a:ext cx="7"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5" name="Rectangle 615"/>
                <p:cNvSpPr>
                  <a:spLocks noChangeArrowheads="1"/>
                </p:cNvSpPr>
                <p:nvPr/>
              </p:nvSpPr>
              <p:spPr bwMode="auto">
                <a:xfrm>
                  <a:off x="5082" y="3248"/>
                  <a:ext cx="8"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6" name="Rectangle 616"/>
                <p:cNvSpPr>
                  <a:spLocks noChangeArrowheads="1"/>
                </p:cNvSpPr>
                <p:nvPr/>
              </p:nvSpPr>
              <p:spPr bwMode="auto">
                <a:xfrm>
                  <a:off x="5088" y="3261"/>
                  <a:ext cx="7"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7" name="Rectangle 617"/>
                <p:cNvSpPr>
                  <a:spLocks noChangeArrowheads="1"/>
                </p:cNvSpPr>
                <p:nvPr/>
              </p:nvSpPr>
              <p:spPr bwMode="auto">
                <a:xfrm>
                  <a:off x="5079" y="3288"/>
                  <a:ext cx="7"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8" name="Rectangle 618"/>
                <p:cNvSpPr>
                  <a:spLocks noChangeArrowheads="1"/>
                </p:cNvSpPr>
                <p:nvPr/>
              </p:nvSpPr>
              <p:spPr bwMode="auto">
                <a:xfrm>
                  <a:off x="5101" y="3304"/>
                  <a:ext cx="7" cy="4"/>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79" name="Rectangle 619"/>
                <p:cNvSpPr>
                  <a:spLocks noChangeArrowheads="1"/>
                </p:cNvSpPr>
                <p:nvPr/>
              </p:nvSpPr>
              <p:spPr bwMode="auto">
                <a:xfrm>
                  <a:off x="5084" y="3309"/>
                  <a:ext cx="7" cy="5"/>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0" name="Rectangle 620"/>
                <p:cNvSpPr>
                  <a:spLocks noChangeArrowheads="1"/>
                </p:cNvSpPr>
                <p:nvPr/>
              </p:nvSpPr>
              <p:spPr bwMode="auto">
                <a:xfrm>
                  <a:off x="5087" y="3297"/>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1" name="Rectangle 621"/>
                <p:cNvSpPr>
                  <a:spLocks noChangeArrowheads="1"/>
                </p:cNvSpPr>
                <p:nvPr/>
              </p:nvSpPr>
              <p:spPr bwMode="auto">
                <a:xfrm>
                  <a:off x="5093" y="3266"/>
                  <a:ext cx="8"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2" name="Rectangle 622"/>
                <p:cNvSpPr>
                  <a:spLocks noChangeArrowheads="1"/>
                </p:cNvSpPr>
                <p:nvPr/>
              </p:nvSpPr>
              <p:spPr bwMode="auto">
                <a:xfrm>
                  <a:off x="5076" y="3236"/>
                  <a:ext cx="7" cy="4"/>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3" name="Rectangle 623"/>
                <p:cNvSpPr>
                  <a:spLocks noChangeArrowheads="1"/>
                </p:cNvSpPr>
                <p:nvPr/>
              </p:nvSpPr>
              <p:spPr bwMode="auto">
                <a:xfrm>
                  <a:off x="5058" y="3329"/>
                  <a:ext cx="240" cy="2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4" name="Rectangle 624"/>
                <p:cNvSpPr>
                  <a:spLocks noChangeArrowheads="1"/>
                </p:cNvSpPr>
                <p:nvPr/>
              </p:nvSpPr>
              <p:spPr bwMode="auto">
                <a:xfrm>
                  <a:off x="5059" y="3349"/>
                  <a:ext cx="239" cy="5"/>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5" name="Freeform 625"/>
                <p:cNvSpPr>
                  <a:spLocks/>
                </p:cNvSpPr>
                <p:nvPr/>
              </p:nvSpPr>
              <p:spPr bwMode="auto">
                <a:xfrm>
                  <a:off x="5097" y="3204"/>
                  <a:ext cx="165" cy="125"/>
                </a:xfrm>
                <a:custGeom>
                  <a:avLst/>
                  <a:gdLst>
                    <a:gd name="T0" fmla="*/ 13 w 165"/>
                    <a:gd name="T1" fmla="*/ 62 h 125"/>
                    <a:gd name="T2" fmla="*/ 0 w 165"/>
                    <a:gd name="T3" fmla="*/ 50 h 125"/>
                    <a:gd name="T4" fmla="*/ 0 w 165"/>
                    <a:gd name="T5" fmla="*/ 0 h 125"/>
                    <a:gd name="T6" fmla="*/ 165 w 165"/>
                    <a:gd name="T7" fmla="*/ 0 h 125"/>
                    <a:gd name="T8" fmla="*/ 165 w 165"/>
                    <a:gd name="T9" fmla="*/ 49 h 125"/>
                    <a:gd name="T10" fmla="*/ 152 w 165"/>
                    <a:gd name="T11" fmla="*/ 64 h 125"/>
                    <a:gd name="T12" fmla="*/ 152 w 165"/>
                    <a:gd name="T13" fmla="*/ 110 h 125"/>
                    <a:gd name="T14" fmla="*/ 100 w 165"/>
                    <a:gd name="T15" fmla="*/ 110 h 125"/>
                    <a:gd name="T16" fmla="*/ 100 w 165"/>
                    <a:gd name="T17" fmla="*/ 125 h 125"/>
                    <a:gd name="T18" fmla="*/ 64 w 165"/>
                    <a:gd name="T19" fmla="*/ 125 h 125"/>
                    <a:gd name="T20" fmla="*/ 64 w 165"/>
                    <a:gd name="T21" fmla="*/ 111 h 125"/>
                    <a:gd name="T22" fmla="*/ 13 w 165"/>
                    <a:gd name="T23" fmla="*/ 111 h 125"/>
                    <a:gd name="T24" fmla="*/ 13 w 165"/>
                    <a:gd name="T25" fmla="*/ 62 h 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5" h="125">
                      <a:moveTo>
                        <a:pt x="13" y="62"/>
                      </a:moveTo>
                      <a:lnTo>
                        <a:pt x="0" y="50"/>
                      </a:lnTo>
                      <a:lnTo>
                        <a:pt x="0" y="0"/>
                      </a:lnTo>
                      <a:lnTo>
                        <a:pt x="165" y="0"/>
                      </a:lnTo>
                      <a:lnTo>
                        <a:pt x="165" y="49"/>
                      </a:lnTo>
                      <a:lnTo>
                        <a:pt x="152" y="64"/>
                      </a:lnTo>
                      <a:lnTo>
                        <a:pt x="152" y="110"/>
                      </a:lnTo>
                      <a:lnTo>
                        <a:pt x="100" y="110"/>
                      </a:lnTo>
                      <a:lnTo>
                        <a:pt x="100" y="125"/>
                      </a:lnTo>
                      <a:lnTo>
                        <a:pt x="64" y="125"/>
                      </a:lnTo>
                      <a:lnTo>
                        <a:pt x="64" y="111"/>
                      </a:lnTo>
                      <a:lnTo>
                        <a:pt x="13" y="111"/>
                      </a:lnTo>
                      <a:lnTo>
                        <a:pt x="13" y="6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86" name="Freeform 626"/>
                <p:cNvSpPr>
                  <a:spLocks/>
                </p:cNvSpPr>
                <p:nvPr/>
              </p:nvSpPr>
              <p:spPr bwMode="auto">
                <a:xfrm>
                  <a:off x="5100" y="3254"/>
                  <a:ext cx="9" cy="8"/>
                </a:xfrm>
                <a:custGeom>
                  <a:avLst/>
                  <a:gdLst>
                    <a:gd name="T0" fmla="*/ 0 w 9"/>
                    <a:gd name="T1" fmla="*/ 0 h 8"/>
                    <a:gd name="T2" fmla="*/ 9 w 9"/>
                    <a:gd name="T3" fmla="*/ 0 h 8"/>
                    <a:gd name="T4" fmla="*/ 9 w 9"/>
                    <a:gd name="T5" fmla="*/ 8 h 8"/>
                    <a:gd name="T6" fmla="*/ 0 w 9"/>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8">
                      <a:moveTo>
                        <a:pt x="0" y="0"/>
                      </a:moveTo>
                      <a:lnTo>
                        <a:pt x="9" y="0"/>
                      </a:lnTo>
                      <a:lnTo>
                        <a:pt x="9" y="8"/>
                      </a:lnTo>
                      <a:lnTo>
                        <a:pt x="0"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87" name="Freeform 627"/>
                <p:cNvSpPr>
                  <a:spLocks/>
                </p:cNvSpPr>
                <p:nvPr/>
              </p:nvSpPr>
              <p:spPr bwMode="auto">
                <a:xfrm>
                  <a:off x="5250" y="3254"/>
                  <a:ext cx="9" cy="11"/>
                </a:xfrm>
                <a:custGeom>
                  <a:avLst/>
                  <a:gdLst>
                    <a:gd name="T0" fmla="*/ 9 w 9"/>
                    <a:gd name="T1" fmla="*/ 0 h 11"/>
                    <a:gd name="T2" fmla="*/ 0 w 9"/>
                    <a:gd name="T3" fmla="*/ 0 h 11"/>
                    <a:gd name="T4" fmla="*/ 0 w 9"/>
                    <a:gd name="T5" fmla="*/ 11 h 11"/>
                    <a:gd name="T6" fmla="*/ 9 w 9"/>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1">
                      <a:moveTo>
                        <a:pt x="9" y="0"/>
                      </a:moveTo>
                      <a:lnTo>
                        <a:pt x="0" y="0"/>
                      </a:lnTo>
                      <a:lnTo>
                        <a:pt x="0" y="11"/>
                      </a:lnTo>
                      <a:lnTo>
                        <a:pt x="9"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88" name="Rectangle 628"/>
                <p:cNvSpPr>
                  <a:spLocks noChangeArrowheads="1"/>
                </p:cNvSpPr>
                <p:nvPr/>
              </p:nvSpPr>
              <p:spPr bwMode="auto">
                <a:xfrm>
                  <a:off x="5103" y="3204"/>
                  <a:ext cx="135" cy="30"/>
                </a:xfrm>
                <a:prstGeom prst="rect">
                  <a:avLst/>
                </a:prstGeom>
                <a:solidFill>
                  <a:srgbClr val="603000"/>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89" name="Rectangle 629"/>
                <p:cNvSpPr>
                  <a:spLocks noChangeArrowheads="1"/>
                </p:cNvSpPr>
                <p:nvPr/>
              </p:nvSpPr>
              <p:spPr bwMode="auto">
                <a:xfrm>
                  <a:off x="5151" y="3214"/>
                  <a:ext cx="52" cy="31"/>
                </a:xfrm>
                <a:prstGeom prst="rect">
                  <a:avLst/>
                </a:prstGeom>
                <a:solidFill>
                  <a:srgbClr val="201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0" name="Freeform 630"/>
                <p:cNvSpPr>
                  <a:spLocks/>
                </p:cNvSpPr>
                <p:nvPr/>
              </p:nvSpPr>
              <p:spPr bwMode="auto">
                <a:xfrm>
                  <a:off x="5110" y="3266"/>
                  <a:ext cx="138" cy="61"/>
                </a:xfrm>
                <a:custGeom>
                  <a:avLst/>
                  <a:gdLst>
                    <a:gd name="T0" fmla="*/ 138 w 138"/>
                    <a:gd name="T1" fmla="*/ 61 h 61"/>
                    <a:gd name="T2" fmla="*/ 138 w 138"/>
                    <a:gd name="T3" fmla="*/ 0 h 61"/>
                    <a:gd name="T4" fmla="*/ 0 w 138"/>
                    <a:gd name="T5" fmla="*/ 0 h 61"/>
                    <a:gd name="T6" fmla="*/ 0 w 138"/>
                    <a:gd name="T7" fmla="*/ 61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61">
                      <a:moveTo>
                        <a:pt x="138" y="61"/>
                      </a:moveTo>
                      <a:lnTo>
                        <a:pt x="138" y="0"/>
                      </a:lnTo>
                      <a:lnTo>
                        <a:pt x="0" y="0"/>
                      </a:lnTo>
                      <a:lnTo>
                        <a:pt x="0" y="61"/>
                      </a:lnTo>
                    </a:path>
                  </a:pathLst>
                </a:custGeom>
                <a:noFill/>
                <a:ln w="63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91" name="Rectangle 631"/>
                <p:cNvSpPr>
                  <a:spLocks noChangeArrowheads="1"/>
                </p:cNvSpPr>
                <p:nvPr/>
              </p:nvSpPr>
              <p:spPr bwMode="auto">
                <a:xfrm>
                  <a:off x="5163" y="3279"/>
                  <a:ext cx="1" cy="1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2" name="Freeform 632"/>
                <p:cNvSpPr>
                  <a:spLocks/>
                </p:cNvSpPr>
                <p:nvPr/>
              </p:nvSpPr>
              <p:spPr bwMode="auto">
                <a:xfrm>
                  <a:off x="5164" y="3300"/>
                  <a:ext cx="14" cy="3"/>
                </a:xfrm>
                <a:custGeom>
                  <a:avLst/>
                  <a:gdLst>
                    <a:gd name="T0" fmla="*/ 0 w 14"/>
                    <a:gd name="T1" fmla="*/ 0 h 3"/>
                    <a:gd name="T2" fmla="*/ 8 w 14"/>
                    <a:gd name="T3" fmla="*/ 0 h 3"/>
                    <a:gd name="T4" fmla="*/ 8 w 14"/>
                    <a:gd name="T5" fmla="*/ 0 h 3"/>
                    <a:gd name="T6" fmla="*/ 8 w 14"/>
                    <a:gd name="T7" fmla="*/ 0 h 3"/>
                    <a:gd name="T8" fmla="*/ 9 w 14"/>
                    <a:gd name="T9" fmla="*/ 0 h 3"/>
                    <a:gd name="T10" fmla="*/ 13 w 14"/>
                    <a:gd name="T11" fmla="*/ 0 h 3"/>
                    <a:gd name="T12" fmla="*/ 14 w 14"/>
                    <a:gd name="T13" fmla="*/ 0 h 3"/>
                    <a:gd name="T14" fmla="*/ 14 w 14"/>
                    <a:gd name="T15" fmla="*/ 1 h 3"/>
                    <a:gd name="T16" fmla="*/ 14 w 14"/>
                    <a:gd name="T17" fmla="*/ 2 h 3"/>
                    <a:gd name="T18" fmla="*/ 14 w 14"/>
                    <a:gd name="T19" fmla="*/ 3 h 3"/>
                    <a:gd name="T20" fmla="*/ 8 w 14"/>
                    <a:gd name="T21" fmla="*/ 3 h 3"/>
                    <a:gd name="T22" fmla="*/ 8 w 14"/>
                    <a:gd name="T23" fmla="*/ 2 h 3"/>
                    <a:gd name="T24" fmla="*/ 8 w 14"/>
                    <a:gd name="T25" fmla="*/ 2 h 3"/>
                    <a:gd name="T26" fmla="*/ 0 w 14"/>
                    <a:gd name="T27" fmla="*/ 2 h 3"/>
                    <a:gd name="T28" fmla="*/ 0 w 14"/>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 h="3">
                      <a:moveTo>
                        <a:pt x="0" y="0"/>
                      </a:moveTo>
                      <a:lnTo>
                        <a:pt x="8" y="0"/>
                      </a:lnTo>
                      <a:lnTo>
                        <a:pt x="9" y="0"/>
                      </a:lnTo>
                      <a:lnTo>
                        <a:pt x="13" y="0"/>
                      </a:lnTo>
                      <a:lnTo>
                        <a:pt x="14" y="0"/>
                      </a:lnTo>
                      <a:lnTo>
                        <a:pt x="14" y="1"/>
                      </a:lnTo>
                      <a:lnTo>
                        <a:pt x="14" y="2"/>
                      </a:lnTo>
                      <a:lnTo>
                        <a:pt x="14" y="3"/>
                      </a:lnTo>
                      <a:lnTo>
                        <a:pt x="8" y="3"/>
                      </a:lnTo>
                      <a:lnTo>
                        <a:pt x="8" y="2"/>
                      </a:lnTo>
                      <a:lnTo>
                        <a:pt x="0" y="2"/>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93" name="Rectangle 633"/>
                <p:cNvSpPr>
                  <a:spLocks noChangeArrowheads="1"/>
                </p:cNvSpPr>
                <p:nvPr/>
              </p:nvSpPr>
              <p:spPr bwMode="auto">
                <a:xfrm>
                  <a:off x="5172" y="3301"/>
                  <a:ext cx="5"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4" name="Rectangle 634"/>
                <p:cNvSpPr>
                  <a:spLocks noChangeArrowheads="1"/>
                </p:cNvSpPr>
                <p:nvPr/>
              </p:nvSpPr>
              <p:spPr bwMode="auto">
                <a:xfrm>
                  <a:off x="5178" y="3279"/>
                  <a:ext cx="1" cy="15"/>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5" name="Freeform 635"/>
                <p:cNvSpPr>
                  <a:spLocks/>
                </p:cNvSpPr>
                <p:nvPr/>
              </p:nvSpPr>
              <p:spPr bwMode="auto">
                <a:xfrm>
                  <a:off x="5181" y="3300"/>
                  <a:ext cx="14" cy="3"/>
                </a:xfrm>
                <a:custGeom>
                  <a:avLst/>
                  <a:gdLst>
                    <a:gd name="T0" fmla="*/ 14 w 14"/>
                    <a:gd name="T1" fmla="*/ 0 h 3"/>
                    <a:gd name="T2" fmla="*/ 6 w 14"/>
                    <a:gd name="T3" fmla="*/ 0 h 3"/>
                    <a:gd name="T4" fmla="*/ 6 w 14"/>
                    <a:gd name="T5" fmla="*/ 0 h 3"/>
                    <a:gd name="T6" fmla="*/ 6 w 14"/>
                    <a:gd name="T7" fmla="*/ 0 h 3"/>
                    <a:gd name="T8" fmla="*/ 5 w 14"/>
                    <a:gd name="T9" fmla="*/ 0 h 3"/>
                    <a:gd name="T10" fmla="*/ 1 w 14"/>
                    <a:gd name="T11" fmla="*/ 0 h 3"/>
                    <a:gd name="T12" fmla="*/ 0 w 14"/>
                    <a:gd name="T13" fmla="*/ 0 h 3"/>
                    <a:gd name="T14" fmla="*/ 0 w 14"/>
                    <a:gd name="T15" fmla="*/ 1 h 3"/>
                    <a:gd name="T16" fmla="*/ 0 w 14"/>
                    <a:gd name="T17" fmla="*/ 2 h 3"/>
                    <a:gd name="T18" fmla="*/ 0 w 14"/>
                    <a:gd name="T19" fmla="*/ 3 h 3"/>
                    <a:gd name="T20" fmla="*/ 6 w 14"/>
                    <a:gd name="T21" fmla="*/ 3 h 3"/>
                    <a:gd name="T22" fmla="*/ 6 w 14"/>
                    <a:gd name="T23" fmla="*/ 2 h 3"/>
                    <a:gd name="T24" fmla="*/ 6 w 14"/>
                    <a:gd name="T25" fmla="*/ 2 h 3"/>
                    <a:gd name="T26" fmla="*/ 14 w 14"/>
                    <a:gd name="T27" fmla="*/ 2 h 3"/>
                    <a:gd name="T28" fmla="*/ 14 w 14"/>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 h="3">
                      <a:moveTo>
                        <a:pt x="14" y="0"/>
                      </a:moveTo>
                      <a:lnTo>
                        <a:pt x="6" y="0"/>
                      </a:lnTo>
                      <a:lnTo>
                        <a:pt x="5" y="0"/>
                      </a:lnTo>
                      <a:lnTo>
                        <a:pt x="1" y="0"/>
                      </a:lnTo>
                      <a:lnTo>
                        <a:pt x="0" y="0"/>
                      </a:lnTo>
                      <a:lnTo>
                        <a:pt x="0" y="1"/>
                      </a:lnTo>
                      <a:lnTo>
                        <a:pt x="0" y="2"/>
                      </a:lnTo>
                      <a:lnTo>
                        <a:pt x="0" y="3"/>
                      </a:lnTo>
                      <a:lnTo>
                        <a:pt x="6" y="3"/>
                      </a:lnTo>
                      <a:lnTo>
                        <a:pt x="6" y="2"/>
                      </a:lnTo>
                      <a:lnTo>
                        <a:pt x="14" y="2"/>
                      </a:lnTo>
                      <a:lnTo>
                        <a:pt x="14"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96" name="Rectangle 636"/>
                <p:cNvSpPr>
                  <a:spLocks noChangeArrowheads="1"/>
                </p:cNvSpPr>
                <p:nvPr/>
              </p:nvSpPr>
              <p:spPr bwMode="auto">
                <a:xfrm>
                  <a:off x="5182" y="3301"/>
                  <a:ext cx="5"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7" name="Rectangle 637"/>
                <p:cNvSpPr>
                  <a:spLocks noChangeArrowheads="1"/>
                </p:cNvSpPr>
                <p:nvPr/>
              </p:nvSpPr>
              <p:spPr bwMode="auto">
                <a:xfrm>
                  <a:off x="5163" y="3264"/>
                  <a:ext cx="1" cy="45"/>
                </a:xfrm>
                <a:prstGeom prst="rect">
                  <a:avLst/>
                </a:prstGeom>
                <a:noFill/>
                <a:ln w="63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8" name="Rectangle 638"/>
                <p:cNvSpPr>
                  <a:spLocks noChangeArrowheads="1"/>
                </p:cNvSpPr>
                <p:nvPr/>
              </p:nvSpPr>
              <p:spPr bwMode="auto">
                <a:xfrm>
                  <a:off x="5178" y="3264"/>
                  <a:ext cx="1" cy="45"/>
                </a:xfrm>
                <a:prstGeom prst="rect">
                  <a:avLst/>
                </a:prstGeom>
                <a:noFill/>
                <a:ln w="63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99" name="Rectangle 639"/>
                <p:cNvSpPr>
                  <a:spLocks noChangeArrowheads="1"/>
                </p:cNvSpPr>
                <p:nvPr/>
              </p:nvSpPr>
              <p:spPr bwMode="auto">
                <a:xfrm>
                  <a:off x="5118" y="3264"/>
                  <a:ext cx="1" cy="30"/>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00" name="Freeform 640"/>
                <p:cNvSpPr>
                  <a:spLocks/>
                </p:cNvSpPr>
                <p:nvPr/>
              </p:nvSpPr>
              <p:spPr bwMode="auto">
                <a:xfrm>
                  <a:off x="5114" y="3292"/>
                  <a:ext cx="18" cy="18"/>
                </a:xfrm>
                <a:custGeom>
                  <a:avLst/>
                  <a:gdLst>
                    <a:gd name="T0" fmla="*/ 0 w 18"/>
                    <a:gd name="T1" fmla="*/ 9 h 18"/>
                    <a:gd name="T2" fmla="*/ 7 w 18"/>
                    <a:gd name="T3" fmla="*/ 9 h 18"/>
                    <a:gd name="T4" fmla="*/ 7 w 18"/>
                    <a:gd name="T5" fmla="*/ 0 h 18"/>
                    <a:gd name="T6" fmla="*/ 9 w 18"/>
                    <a:gd name="T7" fmla="*/ 1 h 18"/>
                    <a:gd name="T8" fmla="*/ 10 w 18"/>
                    <a:gd name="T9" fmla="*/ 2 h 18"/>
                    <a:gd name="T10" fmla="*/ 11 w 18"/>
                    <a:gd name="T11" fmla="*/ 2 h 18"/>
                    <a:gd name="T12" fmla="*/ 11 w 18"/>
                    <a:gd name="T13" fmla="*/ 9 h 18"/>
                    <a:gd name="T14" fmla="*/ 14 w 18"/>
                    <a:gd name="T15" fmla="*/ 9 h 18"/>
                    <a:gd name="T16" fmla="*/ 14 w 18"/>
                    <a:gd name="T17" fmla="*/ 7 h 18"/>
                    <a:gd name="T18" fmla="*/ 15 w 18"/>
                    <a:gd name="T19" fmla="*/ 4 h 18"/>
                    <a:gd name="T20" fmla="*/ 15 w 18"/>
                    <a:gd name="T21" fmla="*/ 3 h 18"/>
                    <a:gd name="T22" fmla="*/ 17 w 18"/>
                    <a:gd name="T23" fmla="*/ 3 h 18"/>
                    <a:gd name="T24" fmla="*/ 18 w 18"/>
                    <a:gd name="T25" fmla="*/ 4 h 18"/>
                    <a:gd name="T26" fmla="*/ 18 w 18"/>
                    <a:gd name="T27" fmla="*/ 18 h 18"/>
                    <a:gd name="T28" fmla="*/ 0 w 18"/>
                    <a:gd name="T29" fmla="*/ 18 h 18"/>
                    <a:gd name="T30" fmla="*/ 0 w 18"/>
                    <a:gd name="T31" fmla="*/ 9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18">
                      <a:moveTo>
                        <a:pt x="0" y="9"/>
                      </a:moveTo>
                      <a:lnTo>
                        <a:pt x="7" y="9"/>
                      </a:lnTo>
                      <a:lnTo>
                        <a:pt x="7" y="0"/>
                      </a:lnTo>
                      <a:lnTo>
                        <a:pt x="9" y="1"/>
                      </a:lnTo>
                      <a:lnTo>
                        <a:pt x="10" y="2"/>
                      </a:lnTo>
                      <a:lnTo>
                        <a:pt x="11" y="2"/>
                      </a:lnTo>
                      <a:lnTo>
                        <a:pt x="11" y="9"/>
                      </a:lnTo>
                      <a:lnTo>
                        <a:pt x="14" y="9"/>
                      </a:lnTo>
                      <a:lnTo>
                        <a:pt x="14" y="7"/>
                      </a:lnTo>
                      <a:lnTo>
                        <a:pt x="15" y="4"/>
                      </a:lnTo>
                      <a:lnTo>
                        <a:pt x="15" y="3"/>
                      </a:lnTo>
                      <a:lnTo>
                        <a:pt x="17" y="3"/>
                      </a:lnTo>
                      <a:lnTo>
                        <a:pt x="18" y="4"/>
                      </a:lnTo>
                      <a:lnTo>
                        <a:pt x="18" y="18"/>
                      </a:lnTo>
                      <a:lnTo>
                        <a:pt x="0" y="18"/>
                      </a:lnTo>
                      <a:lnTo>
                        <a:pt x="0" y="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01" name="Rectangle 641"/>
                <p:cNvSpPr>
                  <a:spLocks noChangeArrowheads="1"/>
                </p:cNvSpPr>
                <p:nvPr/>
              </p:nvSpPr>
              <p:spPr bwMode="auto">
                <a:xfrm>
                  <a:off x="5133" y="3264"/>
                  <a:ext cx="15" cy="30"/>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02" name="Freeform 642"/>
                <p:cNvSpPr>
                  <a:spLocks/>
                </p:cNvSpPr>
                <p:nvPr/>
              </p:nvSpPr>
              <p:spPr bwMode="auto">
                <a:xfrm>
                  <a:off x="5137" y="3290"/>
                  <a:ext cx="24" cy="19"/>
                </a:xfrm>
                <a:custGeom>
                  <a:avLst/>
                  <a:gdLst>
                    <a:gd name="T0" fmla="*/ 0 w 24"/>
                    <a:gd name="T1" fmla="*/ 5 h 19"/>
                    <a:gd name="T2" fmla="*/ 1 w 24"/>
                    <a:gd name="T3" fmla="*/ 4 h 19"/>
                    <a:gd name="T4" fmla="*/ 2 w 24"/>
                    <a:gd name="T5" fmla="*/ 2 h 19"/>
                    <a:gd name="T6" fmla="*/ 3 w 24"/>
                    <a:gd name="T7" fmla="*/ 0 h 19"/>
                    <a:gd name="T8" fmla="*/ 5 w 24"/>
                    <a:gd name="T9" fmla="*/ 0 h 19"/>
                    <a:gd name="T10" fmla="*/ 5 w 24"/>
                    <a:gd name="T11" fmla="*/ 1 h 19"/>
                    <a:gd name="T12" fmla="*/ 6 w 24"/>
                    <a:gd name="T13" fmla="*/ 1 h 19"/>
                    <a:gd name="T14" fmla="*/ 7 w 24"/>
                    <a:gd name="T15" fmla="*/ 1 h 19"/>
                    <a:gd name="T16" fmla="*/ 9 w 24"/>
                    <a:gd name="T17" fmla="*/ 1 h 19"/>
                    <a:gd name="T18" fmla="*/ 9 w 24"/>
                    <a:gd name="T19" fmla="*/ 3 h 19"/>
                    <a:gd name="T20" fmla="*/ 10 w 24"/>
                    <a:gd name="T21" fmla="*/ 4 h 19"/>
                    <a:gd name="T22" fmla="*/ 10 w 24"/>
                    <a:gd name="T23" fmla="*/ 10 h 19"/>
                    <a:gd name="T24" fmla="*/ 24 w 24"/>
                    <a:gd name="T25" fmla="*/ 11 h 19"/>
                    <a:gd name="T26" fmla="*/ 24 w 24"/>
                    <a:gd name="T27" fmla="*/ 19 h 19"/>
                    <a:gd name="T28" fmla="*/ 0 w 24"/>
                    <a:gd name="T29" fmla="*/ 19 h 19"/>
                    <a:gd name="T30" fmla="*/ 0 w 24"/>
                    <a:gd name="T31" fmla="*/ 5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19">
                      <a:moveTo>
                        <a:pt x="0" y="5"/>
                      </a:moveTo>
                      <a:lnTo>
                        <a:pt x="1" y="4"/>
                      </a:lnTo>
                      <a:lnTo>
                        <a:pt x="2" y="2"/>
                      </a:lnTo>
                      <a:lnTo>
                        <a:pt x="3" y="0"/>
                      </a:lnTo>
                      <a:lnTo>
                        <a:pt x="5" y="0"/>
                      </a:lnTo>
                      <a:lnTo>
                        <a:pt x="5" y="1"/>
                      </a:lnTo>
                      <a:lnTo>
                        <a:pt x="6" y="1"/>
                      </a:lnTo>
                      <a:lnTo>
                        <a:pt x="7" y="1"/>
                      </a:lnTo>
                      <a:lnTo>
                        <a:pt x="9" y="1"/>
                      </a:lnTo>
                      <a:lnTo>
                        <a:pt x="9" y="3"/>
                      </a:lnTo>
                      <a:lnTo>
                        <a:pt x="10" y="4"/>
                      </a:lnTo>
                      <a:lnTo>
                        <a:pt x="10" y="10"/>
                      </a:lnTo>
                      <a:lnTo>
                        <a:pt x="24" y="11"/>
                      </a:lnTo>
                      <a:lnTo>
                        <a:pt x="24" y="19"/>
                      </a:lnTo>
                      <a:lnTo>
                        <a:pt x="0" y="19"/>
                      </a:lnTo>
                      <a:lnTo>
                        <a:pt x="0" y="5"/>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03" name="Rectangle 643"/>
                <p:cNvSpPr>
                  <a:spLocks noChangeArrowheads="1"/>
                </p:cNvSpPr>
                <p:nvPr/>
              </p:nvSpPr>
              <p:spPr bwMode="auto">
                <a:xfrm>
                  <a:off x="5193" y="3264"/>
                  <a:ext cx="15" cy="30"/>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04" name="Freeform 644"/>
                <p:cNvSpPr>
                  <a:spLocks/>
                </p:cNvSpPr>
                <p:nvPr/>
              </p:nvSpPr>
              <p:spPr bwMode="auto">
                <a:xfrm>
                  <a:off x="5198" y="3290"/>
                  <a:ext cx="24" cy="19"/>
                </a:xfrm>
                <a:custGeom>
                  <a:avLst/>
                  <a:gdLst>
                    <a:gd name="T0" fmla="*/ 24 w 24"/>
                    <a:gd name="T1" fmla="*/ 5 h 19"/>
                    <a:gd name="T2" fmla="*/ 23 w 24"/>
                    <a:gd name="T3" fmla="*/ 4 h 19"/>
                    <a:gd name="T4" fmla="*/ 23 w 24"/>
                    <a:gd name="T5" fmla="*/ 2 h 19"/>
                    <a:gd name="T6" fmla="*/ 21 w 24"/>
                    <a:gd name="T7" fmla="*/ 0 h 19"/>
                    <a:gd name="T8" fmla="*/ 19 w 24"/>
                    <a:gd name="T9" fmla="*/ 0 h 19"/>
                    <a:gd name="T10" fmla="*/ 19 w 24"/>
                    <a:gd name="T11" fmla="*/ 1 h 19"/>
                    <a:gd name="T12" fmla="*/ 18 w 24"/>
                    <a:gd name="T13" fmla="*/ 1 h 19"/>
                    <a:gd name="T14" fmla="*/ 17 w 24"/>
                    <a:gd name="T15" fmla="*/ 1 h 19"/>
                    <a:gd name="T16" fmla="*/ 15 w 24"/>
                    <a:gd name="T17" fmla="*/ 1 h 19"/>
                    <a:gd name="T18" fmla="*/ 15 w 24"/>
                    <a:gd name="T19" fmla="*/ 3 h 19"/>
                    <a:gd name="T20" fmla="*/ 14 w 24"/>
                    <a:gd name="T21" fmla="*/ 4 h 19"/>
                    <a:gd name="T22" fmla="*/ 14 w 24"/>
                    <a:gd name="T23" fmla="*/ 10 h 19"/>
                    <a:gd name="T24" fmla="*/ 0 w 24"/>
                    <a:gd name="T25" fmla="*/ 11 h 19"/>
                    <a:gd name="T26" fmla="*/ 0 w 24"/>
                    <a:gd name="T27" fmla="*/ 19 h 19"/>
                    <a:gd name="T28" fmla="*/ 24 w 24"/>
                    <a:gd name="T29" fmla="*/ 19 h 19"/>
                    <a:gd name="T30" fmla="*/ 24 w 24"/>
                    <a:gd name="T31" fmla="*/ 5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19">
                      <a:moveTo>
                        <a:pt x="24" y="5"/>
                      </a:moveTo>
                      <a:lnTo>
                        <a:pt x="23" y="4"/>
                      </a:lnTo>
                      <a:lnTo>
                        <a:pt x="23" y="2"/>
                      </a:lnTo>
                      <a:lnTo>
                        <a:pt x="21" y="0"/>
                      </a:lnTo>
                      <a:lnTo>
                        <a:pt x="19" y="0"/>
                      </a:lnTo>
                      <a:lnTo>
                        <a:pt x="19" y="1"/>
                      </a:lnTo>
                      <a:lnTo>
                        <a:pt x="18" y="1"/>
                      </a:lnTo>
                      <a:lnTo>
                        <a:pt x="17" y="1"/>
                      </a:lnTo>
                      <a:lnTo>
                        <a:pt x="15" y="1"/>
                      </a:lnTo>
                      <a:lnTo>
                        <a:pt x="15" y="3"/>
                      </a:lnTo>
                      <a:lnTo>
                        <a:pt x="14" y="4"/>
                      </a:lnTo>
                      <a:lnTo>
                        <a:pt x="14" y="10"/>
                      </a:lnTo>
                      <a:lnTo>
                        <a:pt x="0" y="11"/>
                      </a:lnTo>
                      <a:lnTo>
                        <a:pt x="0" y="19"/>
                      </a:lnTo>
                      <a:lnTo>
                        <a:pt x="24" y="19"/>
                      </a:lnTo>
                      <a:lnTo>
                        <a:pt x="24" y="5"/>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05" name="Rectangle 645"/>
                <p:cNvSpPr>
                  <a:spLocks noChangeArrowheads="1"/>
                </p:cNvSpPr>
                <p:nvPr/>
              </p:nvSpPr>
              <p:spPr bwMode="auto">
                <a:xfrm>
                  <a:off x="5223" y="3264"/>
                  <a:ext cx="1" cy="30"/>
                </a:xfrm>
                <a:prstGeom prst="rect">
                  <a:avLst/>
                </a:prstGeom>
                <a:solidFill>
                  <a:srgbClr val="0000FF"/>
                </a:solidFill>
                <a:ln w="63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06" name="Freeform 646"/>
                <p:cNvSpPr>
                  <a:spLocks/>
                </p:cNvSpPr>
                <p:nvPr/>
              </p:nvSpPr>
              <p:spPr bwMode="auto">
                <a:xfrm>
                  <a:off x="5227" y="3293"/>
                  <a:ext cx="18" cy="18"/>
                </a:xfrm>
                <a:custGeom>
                  <a:avLst/>
                  <a:gdLst>
                    <a:gd name="T0" fmla="*/ 18 w 18"/>
                    <a:gd name="T1" fmla="*/ 9 h 18"/>
                    <a:gd name="T2" fmla="*/ 11 w 18"/>
                    <a:gd name="T3" fmla="*/ 9 h 18"/>
                    <a:gd name="T4" fmla="*/ 11 w 18"/>
                    <a:gd name="T5" fmla="*/ 0 h 18"/>
                    <a:gd name="T6" fmla="*/ 9 w 18"/>
                    <a:gd name="T7" fmla="*/ 1 h 18"/>
                    <a:gd name="T8" fmla="*/ 8 w 18"/>
                    <a:gd name="T9" fmla="*/ 2 h 18"/>
                    <a:gd name="T10" fmla="*/ 7 w 18"/>
                    <a:gd name="T11" fmla="*/ 2 h 18"/>
                    <a:gd name="T12" fmla="*/ 7 w 18"/>
                    <a:gd name="T13" fmla="*/ 9 h 18"/>
                    <a:gd name="T14" fmla="*/ 4 w 18"/>
                    <a:gd name="T15" fmla="*/ 9 h 18"/>
                    <a:gd name="T16" fmla="*/ 4 w 18"/>
                    <a:gd name="T17" fmla="*/ 7 h 18"/>
                    <a:gd name="T18" fmla="*/ 3 w 18"/>
                    <a:gd name="T19" fmla="*/ 4 h 18"/>
                    <a:gd name="T20" fmla="*/ 3 w 18"/>
                    <a:gd name="T21" fmla="*/ 3 h 18"/>
                    <a:gd name="T22" fmla="*/ 1 w 18"/>
                    <a:gd name="T23" fmla="*/ 3 h 18"/>
                    <a:gd name="T24" fmla="*/ 0 w 18"/>
                    <a:gd name="T25" fmla="*/ 4 h 18"/>
                    <a:gd name="T26" fmla="*/ 0 w 18"/>
                    <a:gd name="T27" fmla="*/ 18 h 18"/>
                    <a:gd name="T28" fmla="*/ 18 w 18"/>
                    <a:gd name="T29" fmla="*/ 18 h 18"/>
                    <a:gd name="T30" fmla="*/ 18 w 18"/>
                    <a:gd name="T31" fmla="*/ 9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 h="18">
                      <a:moveTo>
                        <a:pt x="18" y="9"/>
                      </a:moveTo>
                      <a:lnTo>
                        <a:pt x="11" y="9"/>
                      </a:lnTo>
                      <a:lnTo>
                        <a:pt x="11" y="0"/>
                      </a:lnTo>
                      <a:lnTo>
                        <a:pt x="9" y="1"/>
                      </a:lnTo>
                      <a:lnTo>
                        <a:pt x="8" y="2"/>
                      </a:lnTo>
                      <a:lnTo>
                        <a:pt x="7" y="2"/>
                      </a:lnTo>
                      <a:lnTo>
                        <a:pt x="7" y="9"/>
                      </a:lnTo>
                      <a:lnTo>
                        <a:pt x="4" y="9"/>
                      </a:lnTo>
                      <a:lnTo>
                        <a:pt x="4" y="7"/>
                      </a:lnTo>
                      <a:lnTo>
                        <a:pt x="3" y="4"/>
                      </a:lnTo>
                      <a:lnTo>
                        <a:pt x="3" y="3"/>
                      </a:lnTo>
                      <a:lnTo>
                        <a:pt x="1" y="3"/>
                      </a:lnTo>
                      <a:lnTo>
                        <a:pt x="0" y="4"/>
                      </a:lnTo>
                      <a:lnTo>
                        <a:pt x="0" y="18"/>
                      </a:lnTo>
                      <a:lnTo>
                        <a:pt x="18" y="18"/>
                      </a:lnTo>
                      <a:lnTo>
                        <a:pt x="18" y="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07" name="Rectangle 647"/>
                <p:cNvSpPr>
                  <a:spLocks noChangeArrowheads="1"/>
                </p:cNvSpPr>
                <p:nvPr/>
              </p:nvSpPr>
              <p:spPr bwMode="auto">
                <a:xfrm>
                  <a:off x="5234" y="3289"/>
                  <a:ext cx="9" cy="15"/>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708" name="Rectangle 648"/>
                <p:cNvSpPr>
                  <a:spLocks noChangeArrowheads="1"/>
                </p:cNvSpPr>
                <p:nvPr/>
              </p:nvSpPr>
              <p:spPr bwMode="auto">
                <a:xfrm>
                  <a:off x="5234" y="3289"/>
                  <a:ext cx="9" cy="14"/>
                </a:xfrm>
                <a:prstGeom prst="rect">
                  <a:avLst/>
                </a:prstGeom>
                <a:noFill/>
                <a:ln w="63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7604" name="Group 649"/>
              <p:cNvGrpSpPr>
                <a:grpSpLocks/>
              </p:cNvGrpSpPr>
              <p:nvPr/>
            </p:nvGrpSpPr>
            <p:grpSpPr bwMode="auto">
              <a:xfrm>
                <a:off x="5133" y="3265"/>
                <a:ext cx="195" cy="179"/>
                <a:chOff x="5133" y="3265"/>
                <a:chExt cx="195" cy="179"/>
              </a:xfrm>
            </p:grpSpPr>
            <p:sp>
              <p:nvSpPr>
                <p:cNvPr id="37605" name="Freeform 650"/>
                <p:cNvSpPr>
                  <a:spLocks/>
                </p:cNvSpPr>
                <p:nvPr/>
              </p:nvSpPr>
              <p:spPr bwMode="auto">
                <a:xfrm>
                  <a:off x="5134" y="3270"/>
                  <a:ext cx="145" cy="147"/>
                </a:xfrm>
                <a:custGeom>
                  <a:avLst/>
                  <a:gdLst>
                    <a:gd name="T0" fmla="*/ 0 w 145"/>
                    <a:gd name="T1" fmla="*/ 133 h 147"/>
                    <a:gd name="T2" fmla="*/ 0 w 145"/>
                    <a:gd name="T3" fmla="*/ 0 h 147"/>
                    <a:gd name="T4" fmla="*/ 105 w 145"/>
                    <a:gd name="T5" fmla="*/ 0 h 147"/>
                    <a:gd name="T6" fmla="*/ 145 w 145"/>
                    <a:gd name="T7" fmla="*/ 44 h 147"/>
                    <a:gd name="T8" fmla="*/ 145 w 145"/>
                    <a:gd name="T9" fmla="*/ 124 h 147"/>
                    <a:gd name="T10" fmla="*/ 73 w 145"/>
                    <a:gd name="T11" fmla="*/ 147 h 147"/>
                    <a:gd name="T12" fmla="*/ 0 w 145"/>
                    <a:gd name="T13" fmla="*/ 133 h 1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 h="147">
                      <a:moveTo>
                        <a:pt x="0" y="133"/>
                      </a:moveTo>
                      <a:lnTo>
                        <a:pt x="0" y="0"/>
                      </a:lnTo>
                      <a:lnTo>
                        <a:pt x="105" y="0"/>
                      </a:lnTo>
                      <a:lnTo>
                        <a:pt x="145" y="44"/>
                      </a:lnTo>
                      <a:lnTo>
                        <a:pt x="145" y="124"/>
                      </a:lnTo>
                      <a:lnTo>
                        <a:pt x="73" y="147"/>
                      </a:lnTo>
                      <a:lnTo>
                        <a:pt x="0" y="133"/>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06" name="Freeform 651"/>
                <p:cNvSpPr>
                  <a:spLocks/>
                </p:cNvSpPr>
                <p:nvPr/>
              </p:nvSpPr>
              <p:spPr bwMode="auto">
                <a:xfrm>
                  <a:off x="5178" y="3326"/>
                  <a:ext cx="28" cy="91"/>
                </a:xfrm>
                <a:custGeom>
                  <a:avLst/>
                  <a:gdLst>
                    <a:gd name="T0" fmla="*/ 28 w 28"/>
                    <a:gd name="T1" fmla="*/ 44 h 91"/>
                    <a:gd name="T2" fmla="*/ 0 w 28"/>
                    <a:gd name="T3" fmla="*/ 0 h 91"/>
                    <a:gd name="T4" fmla="*/ 0 w 28"/>
                    <a:gd name="T5" fmla="*/ 80 h 91"/>
                    <a:gd name="T6" fmla="*/ 28 w 28"/>
                    <a:gd name="T7" fmla="*/ 91 h 91"/>
                    <a:gd name="T8" fmla="*/ 28 w 28"/>
                    <a:gd name="T9" fmla="*/ 44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91">
                      <a:moveTo>
                        <a:pt x="28" y="44"/>
                      </a:moveTo>
                      <a:lnTo>
                        <a:pt x="0" y="0"/>
                      </a:lnTo>
                      <a:lnTo>
                        <a:pt x="0" y="80"/>
                      </a:lnTo>
                      <a:lnTo>
                        <a:pt x="28" y="91"/>
                      </a:lnTo>
                      <a:lnTo>
                        <a:pt x="28" y="44"/>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07" name="Freeform 652"/>
                <p:cNvSpPr>
                  <a:spLocks/>
                </p:cNvSpPr>
                <p:nvPr/>
              </p:nvSpPr>
              <p:spPr bwMode="auto">
                <a:xfrm>
                  <a:off x="5133" y="3270"/>
                  <a:ext cx="40" cy="131"/>
                </a:xfrm>
                <a:custGeom>
                  <a:avLst/>
                  <a:gdLst>
                    <a:gd name="T0" fmla="*/ 0 w 40"/>
                    <a:gd name="T1" fmla="*/ 0 h 131"/>
                    <a:gd name="T2" fmla="*/ 40 w 40"/>
                    <a:gd name="T3" fmla="*/ 45 h 131"/>
                    <a:gd name="T4" fmla="*/ 40 w 40"/>
                    <a:gd name="T5" fmla="*/ 124 h 131"/>
                    <a:gd name="T6" fmla="*/ 0 w 40"/>
                    <a:gd name="T7" fmla="*/ 131 h 131"/>
                    <a:gd name="T8" fmla="*/ 0 w 40"/>
                    <a:gd name="T9" fmla="*/ 0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31">
                      <a:moveTo>
                        <a:pt x="0" y="0"/>
                      </a:moveTo>
                      <a:lnTo>
                        <a:pt x="40" y="45"/>
                      </a:lnTo>
                      <a:lnTo>
                        <a:pt x="40" y="124"/>
                      </a:lnTo>
                      <a:lnTo>
                        <a:pt x="0" y="131"/>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08" name="Freeform 653"/>
                <p:cNvSpPr>
                  <a:spLocks/>
                </p:cNvSpPr>
                <p:nvPr/>
              </p:nvSpPr>
              <p:spPr bwMode="auto">
                <a:xfrm>
                  <a:off x="5167" y="3304"/>
                  <a:ext cx="107" cy="22"/>
                </a:xfrm>
                <a:custGeom>
                  <a:avLst/>
                  <a:gdLst>
                    <a:gd name="T0" fmla="*/ 0 w 107"/>
                    <a:gd name="T1" fmla="*/ 5 h 22"/>
                    <a:gd name="T2" fmla="*/ 102 w 107"/>
                    <a:gd name="T3" fmla="*/ 0 h 22"/>
                    <a:gd name="T4" fmla="*/ 107 w 107"/>
                    <a:gd name="T5" fmla="*/ 15 h 22"/>
                    <a:gd name="T6" fmla="*/ 0 w 107"/>
                    <a:gd name="T7" fmla="*/ 22 h 22"/>
                    <a:gd name="T8" fmla="*/ 0 w 107"/>
                    <a:gd name="T9" fmla="*/ 5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2">
                      <a:moveTo>
                        <a:pt x="0" y="5"/>
                      </a:moveTo>
                      <a:lnTo>
                        <a:pt x="102" y="0"/>
                      </a:lnTo>
                      <a:lnTo>
                        <a:pt x="107" y="15"/>
                      </a:lnTo>
                      <a:lnTo>
                        <a:pt x="0" y="22"/>
                      </a:lnTo>
                      <a:lnTo>
                        <a:pt x="0" y="5"/>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09" name="Freeform 654"/>
                <p:cNvSpPr>
                  <a:spLocks/>
                </p:cNvSpPr>
                <p:nvPr/>
              </p:nvSpPr>
              <p:spPr bwMode="auto">
                <a:xfrm>
                  <a:off x="5135" y="3344"/>
                  <a:ext cx="16" cy="14"/>
                </a:xfrm>
                <a:custGeom>
                  <a:avLst/>
                  <a:gdLst>
                    <a:gd name="T0" fmla="*/ 0 w 16"/>
                    <a:gd name="T1" fmla="*/ 5 h 14"/>
                    <a:gd name="T2" fmla="*/ 16 w 16"/>
                    <a:gd name="T3" fmla="*/ 14 h 14"/>
                    <a:gd name="T4" fmla="*/ 16 w 16"/>
                    <a:gd name="T5" fmla="*/ 0 h 14"/>
                    <a:gd name="T6" fmla="*/ 0 w 16"/>
                    <a:gd name="T7" fmla="*/ 5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4">
                      <a:moveTo>
                        <a:pt x="0" y="5"/>
                      </a:moveTo>
                      <a:lnTo>
                        <a:pt x="16" y="14"/>
                      </a:lnTo>
                      <a:lnTo>
                        <a:pt x="16" y="0"/>
                      </a:lnTo>
                      <a:lnTo>
                        <a:pt x="0" y="5"/>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10" name="Freeform 655"/>
                <p:cNvSpPr>
                  <a:spLocks/>
                </p:cNvSpPr>
                <p:nvPr/>
              </p:nvSpPr>
              <p:spPr bwMode="auto">
                <a:xfrm>
                  <a:off x="5133" y="3348"/>
                  <a:ext cx="18" cy="62"/>
                </a:xfrm>
                <a:custGeom>
                  <a:avLst/>
                  <a:gdLst>
                    <a:gd name="T0" fmla="*/ 0 w 18"/>
                    <a:gd name="T1" fmla="*/ 0 h 62"/>
                    <a:gd name="T2" fmla="*/ 18 w 18"/>
                    <a:gd name="T3" fmla="*/ 11 h 62"/>
                    <a:gd name="T4" fmla="*/ 18 w 18"/>
                    <a:gd name="T5" fmla="*/ 62 h 62"/>
                    <a:gd name="T6" fmla="*/ 0 w 18"/>
                    <a:gd name="T7" fmla="*/ 55 h 62"/>
                    <a:gd name="T8" fmla="*/ 0 w 18"/>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62">
                      <a:moveTo>
                        <a:pt x="0" y="0"/>
                      </a:moveTo>
                      <a:lnTo>
                        <a:pt x="18" y="11"/>
                      </a:lnTo>
                      <a:lnTo>
                        <a:pt x="18" y="62"/>
                      </a:lnTo>
                      <a:lnTo>
                        <a:pt x="0" y="55"/>
                      </a:lnTo>
                      <a:lnTo>
                        <a:pt x="0"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11" name="Freeform 656"/>
                <p:cNvSpPr>
                  <a:spLocks/>
                </p:cNvSpPr>
                <p:nvPr/>
              </p:nvSpPr>
              <p:spPr bwMode="auto">
                <a:xfrm>
                  <a:off x="5134" y="3335"/>
                  <a:ext cx="17" cy="24"/>
                </a:xfrm>
                <a:custGeom>
                  <a:avLst/>
                  <a:gdLst>
                    <a:gd name="T0" fmla="*/ 17 w 17"/>
                    <a:gd name="T1" fmla="*/ 24 h 24"/>
                    <a:gd name="T2" fmla="*/ 0 w 17"/>
                    <a:gd name="T3" fmla="*/ 13 h 24"/>
                    <a:gd name="T4" fmla="*/ 0 w 17"/>
                    <a:gd name="T5" fmla="*/ 0 h 24"/>
                    <a:gd name="T6" fmla="*/ 17 w 17"/>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24">
                      <a:moveTo>
                        <a:pt x="17" y="24"/>
                      </a:moveTo>
                      <a:lnTo>
                        <a:pt x="0" y="13"/>
                      </a:lnTo>
                      <a:lnTo>
                        <a:pt x="0" y="0"/>
                      </a:lnTo>
                      <a:lnTo>
                        <a:pt x="17" y="8"/>
                      </a:lnTo>
                    </a:path>
                  </a:pathLst>
                </a:custGeom>
                <a:noFill/>
                <a:ln w="635">
                  <a:solidFill>
                    <a:srgbClr val="3F1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12" name="Line 657"/>
                <p:cNvSpPr>
                  <a:spLocks noChangeShapeType="1"/>
                </p:cNvSpPr>
                <p:nvPr/>
              </p:nvSpPr>
              <p:spPr bwMode="auto">
                <a:xfrm>
                  <a:off x="5147" y="3341"/>
                  <a:ext cx="1" cy="16"/>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13" name="Line 658"/>
                <p:cNvSpPr>
                  <a:spLocks noChangeShapeType="1"/>
                </p:cNvSpPr>
                <p:nvPr/>
              </p:nvSpPr>
              <p:spPr bwMode="auto">
                <a:xfrm>
                  <a:off x="5144" y="3339"/>
                  <a:ext cx="1" cy="16"/>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14" name="Line 659"/>
                <p:cNvSpPr>
                  <a:spLocks noChangeShapeType="1"/>
                </p:cNvSpPr>
                <p:nvPr/>
              </p:nvSpPr>
              <p:spPr bwMode="auto">
                <a:xfrm>
                  <a:off x="5141" y="3338"/>
                  <a:ext cx="1" cy="15"/>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15" name="Line 660"/>
                <p:cNvSpPr>
                  <a:spLocks noChangeShapeType="1"/>
                </p:cNvSpPr>
                <p:nvPr/>
              </p:nvSpPr>
              <p:spPr bwMode="auto">
                <a:xfrm>
                  <a:off x="5138" y="3337"/>
                  <a:ext cx="1" cy="13"/>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16" name="Freeform 661"/>
                <p:cNvSpPr>
                  <a:spLocks/>
                </p:cNvSpPr>
                <p:nvPr/>
              </p:nvSpPr>
              <p:spPr bwMode="auto">
                <a:xfrm>
                  <a:off x="5165" y="3303"/>
                  <a:ext cx="111" cy="8"/>
                </a:xfrm>
                <a:custGeom>
                  <a:avLst/>
                  <a:gdLst>
                    <a:gd name="T0" fmla="*/ 0 w 111"/>
                    <a:gd name="T1" fmla="*/ 6 h 8"/>
                    <a:gd name="T2" fmla="*/ 111 w 111"/>
                    <a:gd name="T3" fmla="*/ 0 h 8"/>
                    <a:gd name="T4" fmla="*/ 111 w 111"/>
                    <a:gd name="T5" fmla="*/ 2 h 8"/>
                    <a:gd name="T6" fmla="*/ 0 w 111"/>
                    <a:gd name="T7" fmla="*/ 8 h 8"/>
                    <a:gd name="T8" fmla="*/ 0 w 111"/>
                    <a:gd name="T9" fmla="*/ 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8">
                      <a:moveTo>
                        <a:pt x="0" y="6"/>
                      </a:moveTo>
                      <a:lnTo>
                        <a:pt x="111" y="0"/>
                      </a:lnTo>
                      <a:lnTo>
                        <a:pt x="111" y="2"/>
                      </a:lnTo>
                      <a:lnTo>
                        <a:pt x="0" y="8"/>
                      </a:lnTo>
                      <a:lnTo>
                        <a:pt x="0" y="6"/>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17" name="Freeform 662"/>
                <p:cNvSpPr>
                  <a:spLocks/>
                </p:cNvSpPr>
                <p:nvPr/>
              </p:nvSpPr>
              <p:spPr bwMode="auto">
                <a:xfrm>
                  <a:off x="5267" y="3311"/>
                  <a:ext cx="51" cy="77"/>
                </a:xfrm>
                <a:custGeom>
                  <a:avLst/>
                  <a:gdLst>
                    <a:gd name="T0" fmla="*/ 51 w 51"/>
                    <a:gd name="T1" fmla="*/ 76 h 77"/>
                    <a:gd name="T2" fmla="*/ 51 w 51"/>
                    <a:gd name="T3" fmla="*/ 34 h 77"/>
                    <a:gd name="T4" fmla="*/ 16 w 51"/>
                    <a:gd name="T5" fmla="*/ 0 h 77"/>
                    <a:gd name="T6" fmla="*/ 0 w 51"/>
                    <a:gd name="T7" fmla="*/ 10 h 77"/>
                    <a:gd name="T8" fmla="*/ 27 w 51"/>
                    <a:gd name="T9" fmla="*/ 42 h 77"/>
                    <a:gd name="T10" fmla="*/ 47 w 51"/>
                    <a:gd name="T11" fmla="*/ 40 h 77"/>
                    <a:gd name="T12" fmla="*/ 47 w 51"/>
                    <a:gd name="T13" fmla="*/ 77 h 77"/>
                    <a:gd name="T14" fmla="*/ 51 w 51"/>
                    <a:gd name="T15" fmla="*/ 76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77">
                      <a:moveTo>
                        <a:pt x="51" y="76"/>
                      </a:moveTo>
                      <a:lnTo>
                        <a:pt x="51" y="34"/>
                      </a:lnTo>
                      <a:lnTo>
                        <a:pt x="16" y="0"/>
                      </a:lnTo>
                      <a:lnTo>
                        <a:pt x="0" y="10"/>
                      </a:lnTo>
                      <a:lnTo>
                        <a:pt x="27" y="42"/>
                      </a:lnTo>
                      <a:lnTo>
                        <a:pt x="47" y="40"/>
                      </a:lnTo>
                      <a:lnTo>
                        <a:pt x="47" y="77"/>
                      </a:lnTo>
                      <a:lnTo>
                        <a:pt x="51" y="76"/>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18" name="Freeform 663"/>
                <p:cNvSpPr>
                  <a:spLocks/>
                </p:cNvSpPr>
                <p:nvPr/>
              </p:nvSpPr>
              <p:spPr bwMode="auto">
                <a:xfrm>
                  <a:off x="5231" y="3317"/>
                  <a:ext cx="88" cy="39"/>
                </a:xfrm>
                <a:custGeom>
                  <a:avLst/>
                  <a:gdLst>
                    <a:gd name="T0" fmla="*/ 0 w 88"/>
                    <a:gd name="T1" fmla="*/ 5 h 39"/>
                    <a:gd name="T2" fmla="*/ 59 w 88"/>
                    <a:gd name="T3" fmla="*/ 0 h 39"/>
                    <a:gd name="T4" fmla="*/ 88 w 88"/>
                    <a:gd name="T5" fmla="*/ 29 h 39"/>
                    <a:gd name="T6" fmla="*/ 36 w 88"/>
                    <a:gd name="T7" fmla="*/ 39 h 39"/>
                    <a:gd name="T8" fmla="*/ 0 w 88"/>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9">
                      <a:moveTo>
                        <a:pt x="0" y="5"/>
                      </a:moveTo>
                      <a:lnTo>
                        <a:pt x="59" y="0"/>
                      </a:lnTo>
                      <a:lnTo>
                        <a:pt x="88" y="29"/>
                      </a:lnTo>
                      <a:lnTo>
                        <a:pt x="36" y="39"/>
                      </a:lnTo>
                      <a:lnTo>
                        <a:pt x="0" y="5"/>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19" name="Freeform 664"/>
                <p:cNvSpPr>
                  <a:spLocks/>
                </p:cNvSpPr>
                <p:nvPr/>
              </p:nvSpPr>
              <p:spPr bwMode="auto">
                <a:xfrm>
                  <a:off x="5287" y="3346"/>
                  <a:ext cx="33" cy="10"/>
                </a:xfrm>
                <a:custGeom>
                  <a:avLst/>
                  <a:gdLst>
                    <a:gd name="T0" fmla="*/ 0 w 33"/>
                    <a:gd name="T1" fmla="*/ 7 h 10"/>
                    <a:gd name="T2" fmla="*/ 31 w 33"/>
                    <a:gd name="T3" fmla="*/ 0 h 10"/>
                    <a:gd name="T4" fmla="*/ 33 w 33"/>
                    <a:gd name="T5" fmla="*/ 2 h 10"/>
                    <a:gd name="T6" fmla="*/ 1 w 33"/>
                    <a:gd name="T7" fmla="*/ 10 h 10"/>
                    <a:gd name="T8" fmla="*/ 0 w 33"/>
                    <a:gd name="T9" fmla="*/ 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
                      <a:moveTo>
                        <a:pt x="0" y="7"/>
                      </a:moveTo>
                      <a:lnTo>
                        <a:pt x="31" y="0"/>
                      </a:lnTo>
                      <a:lnTo>
                        <a:pt x="33" y="2"/>
                      </a:lnTo>
                      <a:lnTo>
                        <a:pt x="1" y="10"/>
                      </a:lnTo>
                      <a:lnTo>
                        <a:pt x="0" y="7"/>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0" name="Freeform 665"/>
                <p:cNvSpPr>
                  <a:spLocks/>
                </p:cNvSpPr>
                <p:nvPr/>
              </p:nvSpPr>
              <p:spPr bwMode="auto">
                <a:xfrm>
                  <a:off x="5300" y="3350"/>
                  <a:ext cx="15" cy="44"/>
                </a:xfrm>
                <a:custGeom>
                  <a:avLst/>
                  <a:gdLst>
                    <a:gd name="T0" fmla="*/ 0 w 15"/>
                    <a:gd name="T1" fmla="*/ 3 h 44"/>
                    <a:gd name="T2" fmla="*/ 15 w 15"/>
                    <a:gd name="T3" fmla="*/ 0 h 44"/>
                    <a:gd name="T4" fmla="*/ 15 w 15"/>
                    <a:gd name="T5" fmla="*/ 39 h 44"/>
                    <a:gd name="T6" fmla="*/ 0 w 15"/>
                    <a:gd name="T7" fmla="*/ 44 h 44"/>
                    <a:gd name="T8" fmla="*/ 0 w 15"/>
                    <a:gd name="T9" fmla="*/ 3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44">
                      <a:moveTo>
                        <a:pt x="0" y="3"/>
                      </a:moveTo>
                      <a:lnTo>
                        <a:pt x="15" y="0"/>
                      </a:lnTo>
                      <a:lnTo>
                        <a:pt x="15" y="39"/>
                      </a:lnTo>
                      <a:lnTo>
                        <a:pt x="0" y="44"/>
                      </a:lnTo>
                      <a:lnTo>
                        <a:pt x="0" y="3"/>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1" name="Freeform 666"/>
                <p:cNvSpPr>
                  <a:spLocks/>
                </p:cNvSpPr>
                <p:nvPr/>
              </p:nvSpPr>
              <p:spPr bwMode="auto">
                <a:xfrm>
                  <a:off x="5301" y="3352"/>
                  <a:ext cx="12" cy="37"/>
                </a:xfrm>
                <a:custGeom>
                  <a:avLst/>
                  <a:gdLst>
                    <a:gd name="T0" fmla="*/ 0 w 12"/>
                    <a:gd name="T1" fmla="*/ 3 h 37"/>
                    <a:gd name="T2" fmla="*/ 12 w 12"/>
                    <a:gd name="T3" fmla="*/ 0 h 37"/>
                    <a:gd name="T4" fmla="*/ 12 w 12"/>
                    <a:gd name="T5" fmla="*/ 33 h 37"/>
                    <a:gd name="T6" fmla="*/ 0 w 12"/>
                    <a:gd name="T7" fmla="*/ 37 h 37"/>
                    <a:gd name="T8" fmla="*/ 0 w 12"/>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37">
                      <a:moveTo>
                        <a:pt x="0" y="3"/>
                      </a:moveTo>
                      <a:lnTo>
                        <a:pt x="12" y="0"/>
                      </a:lnTo>
                      <a:lnTo>
                        <a:pt x="12" y="33"/>
                      </a:lnTo>
                      <a:lnTo>
                        <a:pt x="0" y="37"/>
                      </a:lnTo>
                      <a:lnTo>
                        <a:pt x="0" y="3"/>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2" name="Freeform 667"/>
                <p:cNvSpPr>
                  <a:spLocks/>
                </p:cNvSpPr>
                <p:nvPr/>
              </p:nvSpPr>
              <p:spPr bwMode="auto">
                <a:xfrm>
                  <a:off x="5207" y="3359"/>
                  <a:ext cx="60" cy="58"/>
                </a:xfrm>
                <a:custGeom>
                  <a:avLst/>
                  <a:gdLst>
                    <a:gd name="T0" fmla="*/ 0 w 60"/>
                    <a:gd name="T1" fmla="*/ 13 h 58"/>
                    <a:gd name="T2" fmla="*/ 60 w 60"/>
                    <a:gd name="T3" fmla="*/ 0 h 58"/>
                    <a:gd name="T4" fmla="*/ 60 w 60"/>
                    <a:gd name="T5" fmla="*/ 39 h 58"/>
                    <a:gd name="T6" fmla="*/ 0 w 60"/>
                    <a:gd name="T7" fmla="*/ 58 h 58"/>
                    <a:gd name="T8" fmla="*/ 0 w 60"/>
                    <a:gd name="T9" fmla="*/ 13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8">
                      <a:moveTo>
                        <a:pt x="0" y="13"/>
                      </a:moveTo>
                      <a:lnTo>
                        <a:pt x="60" y="0"/>
                      </a:lnTo>
                      <a:lnTo>
                        <a:pt x="60" y="39"/>
                      </a:lnTo>
                      <a:lnTo>
                        <a:pt x="0" y="58"/>
                      </a:lnTo>
                      <a:lnTo>
                        <a:pt x="0" y="13"/>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3" name="Freeform 668"/>
                <p:cNvSpPr>
                  <a:spLocks/>
                </p:cNvSpPr>
                <p:nvPr/>
              </p:nvSpPr>
              <p:spPr bwMode="auto">
                <a:xfrm>
                  <a:off x="5246" y="3363"/>
                  <a:ext cx="1" cy="41"/>
                </a:xfrm>
                <a:custGeom>
                  <a:avLst/>
                  <a:gdLst>
                    <a:gd name="T0" fmla="*/ 0 w 1"/>
                    <a:gd name="T1" fmla="*/ 1 h 41"/>
                    <a:gd name="T2" fmla="*/ 0 w 1"/>
                    <a:gd name="T3" fmla="*/ 41 h 41"/>
                    <a:gd name="T4" fmla="*/ 1 w 1"/>
                    <a:gd name="T5" fmla="*/ 40 h 41"/>
                    <a:gd name="T6" fmla="*/ 1 w 1"/>
                    <a:gd name="T7" fmla="*/ 0 h 41"/>
                    <a:gd name="T8" fmla="*/ 0 w 1"/>
                    <a:gd name="T9" fmla="*/ 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41">
                      <a:moveTo>
                        <a:pt x="0" y="1"/>
                      </a:moveTo>
                      <a:lnTo>
                        <a:pt x="0" y="41"/>
                      </a:lnTo>
                      <a:lnTo>
                        <a:pt x="1" y="40"/>
                      </a:lnTo>
                      <a:lnTo>
                        <a:pt x="1" y="0"/>
                      </a:lnTo>
                      <a:lnTo>
                        <a:pt x="0" y="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4" name="Freeform 669"/>
                <p:cNvSpPr>
                  <a:spLocks/>
                </p:cNvSpPr>
                <p:nvPr/>
              </p:nvSpPr>
              <p:spPr bwMode="auto">
                <a:xfrm>
                  <a:off x="5226" y="3368"/>
                  <a:ext cx="2" cy="41"/>
                </a:xfrm>
                <a:custGeom>
                  <a:avLst/>
                  <a:gdLst>
                    <a:gd name="T0" fmla="*/ 0 w 2"/>
                    <a:gd name="T1" fmla="*/ 1 h 41"/>
                    <a:gd name="T2" fmla="*/ 0 w 2"/>
                    <a:gd name="T3" fmla="*/ 41 h 41"/>
                    <a:gd name="T4" fmla="*/ 2 w 2"/>
                    <a:gd name="T5" fmla="*/ 41 h 41"/>
                    <a:gd name="T6" fmla="*/ 2 w 2"/>
                    <a:gd name="T7" fmla="*/ 0 h 41"/>
                    <a:gd name="T8" fmla="*/ 0 w 2"/>
                    <a:gd name="T9" fmla="*/ 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41">
                      <a:moveTo>
                        <a:pt x="0" y="1"/>
                      </a:moveTo>
                      <a:lnTo>
                        <a:pt x="0" y="41"/>
                      </a:lnTo>
                      <a:lnTo>
                        <a:pt x="2" y="41"/>
                      </a:lnTo>
                      <a:lnTo>
                        <a:pt x="2" y="0"/>
                      </a:lnTo>
                      <a:lnTo>
                        <a:pt x="0" y="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5" name="Freeform 670"/>
                <p:cNvSpPr>
                  <a:spLocks/>
                </p:cNvSpPr>
                <p:nvPr/>
              </p:nvSpPr>
              <p:spPr bwMode="auto">
                <a:xfrm>
                  <a:off x="5204" y="3356"/>
                  <a:ext cx="65" cy="17"/>
                </a:xfrm>
                <a:custGeom>
                  <a:avLst/>
                  <a:gdLst>
                    <a:gd name="T0" fmla="*/ 0 w 65"/>
                    <a:gd name="T1" fmla="*/ 12 h 17"/>
                    <a:gd name="T2" fmla="*/ 62 w 65"/>
                    <a:gd name="T3" fmla="*/ 0 h 17"/>
                    <a:gd name="T4" fmla="*/ 65 w 65"/>
                    <a:gd name="T5" fmla="*/ 4 h 17"/>
                    <a:gd name="T6" fmla="*/ 2 w 65"/>
                    <a:gd name="T7" fmla="*/ 17 h 17"/>
                    <a:gd name="T8" fmla="*/ 0 w 65"/>
                    <a:gd name="T9" fmla="*/ 1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7">
                      <a:moveTo>
                        <a:pt x="0" y="12"/>
                      </a:moveTo>
                      <a:lnTo>
                        <a:pt x="62" y="0"/>
                      </a:lnTo>
                      <a:lnTo>
                        <a:pt x="65" y="4"/>
                      </a:lnTo>
                      <a:lnTo>
                        <a:pt x="2" y="17"/>
                      </a:lnTo>
                      <a:lnTo>
                        <a:pt x="0" y="12"/>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6" name="Freeform 671"/>
                <p:cNvSpPr>
                  <a:spLocks/>
                </p:cNvSpPr>
                <p:nvPr/>
              </p:nvSpPr>
              <p:spPr bwMode="auto">
                <a:xfrm>
                  <a:off x="5200" y="3331"/>
                  <a:ext cx="29" cy="27"/>
                </a:xfrm>
                <a:custGeom>
                  <a:avLst/>
                  <a:gdLst>
                    <a:gd name="T0" fmla="*/ 0 w 29"/>
                    <a:gd name="T1" fmla="*/ 3 h 27"/>
                    <a:gd name="T2" fmla="*/ 0 w 29"/>
                    <a:gd name="T3" fmla="*/ 27 h 27"/>
                    <a:gd name="T4" fmla="*/ 27 w 29"/>
                    <a:gd name="T5" fmla="*/ 22 h 27"/>
                    <a:gd name="T6" fmla="*/ 27 w 29"/>
                    <a:gd name="T7" fmla="*/ 4 h 27"/>
                    <a:gd name="T8" fmla="*/ 29 w 29"/>
                    <a:gd name="T9" fmla="*/ 4 h 27"/>
                    <a:gd name="T10" fmla="*/ 29 w 29"/>
                    <a:gd name="T11" fmla="*/ 0 h 27"/>
                    <a:gd name="T12" fmla="*/ 0 w 29"/>
                    <a:gd name="T13" fmla="*/ 3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27">
                      <a:moveTo>
                        <a:pt x="0" y="3"/>
                      </a:moveTo>
                      <a:lnTo>
                        <a:pt x="0" y="27"/>
                      </a:lnTo>
                      <a:lnTo>
                        <a:pt x="27" y="22"/>
                      </a:lnTo>
                      <a:lnTo>
                        <a:pt x="27" y="4"/>
                      </a:lnTo>
                      <a:lnTo>
                        <a:pt x="29" y="4"/>
                      </a:lnTo>
                      <a:lnTo>
                        <a:pt x="29" y="0"/>
                      </a:lnTo>
                      <a:lnTo>
                        <a:pt x="0" y="3"/>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7" name="Freeform 672"/>
                <p:cNvSpPr>
                  <a:spLocks/>
                </p:cNvSpPr>
                <p:nvPr/>
              </p:nvSpPr>
              <p:spPr bwMode="auto">
                <a:xfrm>
                  <a:off x="5187" y="3334"/>
                  <a:ext cx="13" cy="24"/>
                </a:xfrm>
                <a:custGeom>
                  <a:avLst/>
                  <a:gdLst>
                    <a:gd name="T0" fmla="*/ 13 w 13"/>
                    <a:gd name="T1" fmla="*/ 0 h 24"/>
                    <a:gd name="T2" fmla="*/ 13 w 13"/>
                    <a:gd name="T3" fmla="*/ 24 h 24"/>
                    <a:gd name="T4" fmla="*/ 0 w 13"/>
                    <a:gd name="T5" fmla="*/ 4 h 24"/>
                    <a:gd name="T6" fmla="*/ 13 w 13"/>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13" y="0"/>
                      </a:moveTo>
                      <a:lnTo>
                        <a:pt x="13" y="24"/>
                      </a:lnTo>
                      <a:lnTo>
                        <a:pt x="0" y="4"/>
                      </a:lnTo>
                      <a:lnTo>
                        <a:pt x="13" y="0"/>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8" name="Freeform 673"/>
                <p:cNvSpPr>
                  <a:spLocks/>
                </p:cNvSpPr>
                <p:nvPr/>
              </p:nvSpPr>
              <p:spPr bwMode="auto">
                <a:xfrm>
                  <a:off x="5202" y="3337"/>
                  <a:ext cx="10" cy="16"/>
                </a:xfrm>
                <a:custGeom>
                  <a:avLst/>
                  <a:gdLst>
                    <a:gd name="T0" fmla="*/ 0 w 10"/>
                    <a:gd name="T1" fmla="*/ 1 h 16"/>
                    <a:gd name="T2" fmla="*/ 0 w 10"/>
                    <a:gd name="T3" fmla="*/ 16 h 16"/>
                    <a:gd name="T4" fmla="*/ 10 w 10"/>
                    <a:gd name="T5" fmla="*/ 15 h 16"/>
                    <a:gd name="T6" fmla="*/ 10 w 10"/>
                    <a:gd name="T7" fmla="*/ 0 h 16"/>
                    <a:gd name="T8" fmla="*/ 0 w 10"/>
                    <a:gd name="T9" fmla="*/ 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6">
                      <a:moveTo>
                        <a:pt x="0" y="1"/>
                      </a:moveTo>
                      <a:lnTo>
                        <a:pt x="0" y="16"/>
                      </a:lnTo>
                      <a:lnTo>
                        <a:pt x="10" y="15"/>
                      </a:lnTo>
                      <a:lnTo>
                        <a:pt x="10" y="0"/>
                      </a:lnTo>
                      <a:lnTo>
                        <a:pt x="0" y="1"/>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29" name="Freeform 674"/>
                <p:cNvSpPr>
                  <a:spLocks/>
                </p:cNvSpPr>
                <p:nvPr/>
              </p:nvSpPr>
              <p:spPr bwMode="auto">
                <a:xfrm>
                  <a:off x="5215" y="3335"/>
                  <a:ext cx="9" cy="16"/>
                </a:xfrm>
                <a:custGeom>
                  <a:avLst/>
                  <a:gdLst>
                    <a:gd name="T0" fmla="*/ 0 w 9"/>
                    <a:gd name="T1" fmla="*/ 1 h 16"/>
                    <a:gd name="T2" fmla="*/ 0 w 9"/>
                    <a:gd name="T3" fmla="*/ 16 h 16"/>
                    <a:gd name="T4" fmla="*/ 9 w 9"/>
                    <a:gd name="T5" fmla="*/ 15 h 16"/>
                    <a:gd name="T6" fmla="*/ 9 w 9"/>
                    <a:gd name="T7" fmla="*/ 0 h 16"/>
                    <a:gd name="T8" fmla="*/ 0 w 9"/>
                    <a:gd name="T9" fmla="*/ 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0" y="1"/>
                      </a:moveTo>
                      <a:lnTo>
                        <a:pt x="0" y="16"/>
                      </a:lnTo>
                      <a:lnTo>
                        <a:pt x="9" y="15"/>
                      </a:lnTo>
                      <a:lnTo>
                        <a:pt x="9" y="0"/>
                      </a:lnTo>
                      <a:lnTo>
                        <a:pt x="0" y="1"/>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30" name="Freeform 675"/>
                <p:cNvSpPr>
                  <a:spLocks/>
                </p:cNvSpPr>
                <p:nvPr/>
              </p:nvSpPr>
              <p:spPr bwMode="auto">
                <a:xfrm>
                  <a:off x="5245" y="3306"/>
                  <a:ext cx="16" cy="15"/>
                </a:xfrm>
                <a:custGeom>
                  <a:avLst/>
                  <a:gdLst>
                    <a:gd name="T0" fmla="*/ 0 w 16"/>
                    <a:gd name="T1" fmla="*/ 0 h 15"/>
                    <a:gd name="T2" fmla="*/ 0 w 16"/>
                    <a:gd name="T3" fmla="*/ 15 h 15"/>
                    <a:gd name="T4" fmla="*/ 16 w 16"/>
                    <a:gd name="T5" fmla="*/ 14 h 15"/>
                    <a:gd name="T6" fmla="*/ 16 w 16"/>
                    <a:gd name="T7" fmla="*/ 0 h 15"/>
                    <a:gd name="T8" fmla="*/ 0 w 16"/>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5">
                      <a:moveTo>
                        <a:pt x="0" y="0"/>
                      </a:moveTo>
                      <a:lnTo>
                        <a:pt x="0" y="15"/>
                      </a:lnTo>
                      <a:lnTo>
                        <a:pt x="16" y="14"/>
                      </a:lnTo>
                      <a:lnTo>
                        <a:pt x="16" y="0"/>
                      </a:lnTo>
                      <a:lnTo>
                        <a:pt x="0" y="0"/>
                      </a:lnTo>
                      <a:close/>
                    </a:path>
                  </a:pathLst>
                </a:custGeom>
                <a:solidFill>
                  <a:srgbClr val="BFBFDF"/>
                </a:solidFill>
                <a:ln w="635">
                  <a:solidFill>
                    <a:srgbClr val="3F1F00"/>
                  </a:solidFill>
                  <a:prstDash val="solid"/>
                  <a:round/>
                  <a:headEnd/>
                  <a:tailEnd/>
                </a:ln>
              </p:spPr>
              <p:txBody>
                <a:bodyPr/>
                <a:lstStyle/>
                <a:p>
                  <a:endParaRPr lang="en-US"/>
                </a:p>
              </p:txBody>
            </p:sp>
            <p:sp>
              <p:nvSpPr>
                <p:cNvPr id="37631" name="Line 676"/>
                <p:cNvSpPr>
                  <a:spLocks noChangeShapeType="1"/>
                </p:cNvSpPr>
                <p:nvPr/>
              </p:nvSpPr>
              <p:spPr bwMode="auto">
                <a:xfrm>
                  <a:off x="5253" y="3306"/>
                  <a:ext cx="1" cy="14"/>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32" name="Freeform 677"/>
                <p:cNvSpPr>
                  <a:spLocks/>
                </p:cNvSpPr>
                <p:nvPr/>
              </p:nvSpPr>
              <p:spPr bwMode="auto">
                <a:xfrm>
                  <a:off x="5183" y="3308"/>
                  <a:ext cx="15" cy="17"/>
                </a:xfrm>
                <a:custGeom>
                  <a:avLst/>
                  <a:gdLst>
                    <a:gd name="T0" fmla="*/ 0 w 15"/>
                    <a:gd name="T1" fmla="*/ 1 h 17"/>
                    <a:gd name="T2" fmla="*/ 0 w 15"/>
                    <a:gd name="T3" fmla="*/ 17 h 17"/>
                    <a:gd name="T4" fmla="*/ 15 w 15"/>
                    <a:gd name="T5" fmla="*/ 16 h 17"/>
                    <a:gd name="T6" fmla="*/ 15 w 15"/>
                    <a:gd name="T7" fmla="*/ 0 h 17"/>
                    <a:gd name="T8" fmla="*/ 0 w 15"/>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7">
                      <a:moveTo>
                        <a:pt x="0" y="1"/>
                      </a:moveTo>
                      <a:lnTo>
                        <a:pt x="0" y="17"/>
                      </a:lnTo>
                      <a:lnTo>
                        <a:pt x="15" y="16"/>
                      </a:lnTo>
                      <a:lnTo>
                        <a:pt x="15" y="0"/>
                      </a:lnTo>
                      <a:lnTo>
                        <a:pt x="0" y="1"/>
                      </a:lnTo>
                      <a:close/>
                    </a:path>
                  </a:pathLst>
                </a:custGeom>
                <a:solidFill>
                  <a:srgbClr val="BFBFDF"/>
                </a:solidFill>
                <a:ln w="635">
                  <a:solidFill>
                    <a:srgbClr val="3F1F00"/>
                  </a:solidFill>
                  <a:prstDash val="solid"/>
                  <a:round/>
                  <a:headEnd/>
                  <a:tailEnd/>
                </a:ln>
              </p:spPr>
              <p:txBody>
                <a:bodyPr/>
                <a:lstStyle/>
                <a:p>
                  <a:endParaRPr lang="en-US"/>
                </a:p>
              </p:txBody>
            </p:sp>
            <p:sp>
              <p:nvSpPr>
                <p:cNvPr id="37633" name="Line 678"/>
                <p:cNvSpPr>
                  <a:spLocks noChangeShapeType="1"/>
                </p:cNvSpPr>
                <p:nvPr/>
              </p:nvSpPr>
              <p:spPr bwMode="auto">
                <a:xfrm>
                  <a:off x="5190" y="3309"/>
                  <a:ext cx="1" cy="15"/>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34" name="Freeform 679"/>
                <p:cNvSpPr>
                  <a:spLocks/>
                </p:cNvSpPr>
                <p:nvPr/>
              </p:nvSpPr>
              <p:spPr bwMode="auto">
                <a:xfrm>
                  <a:off x="5192" y="3266"/>
                  <a:ext cx="32" cy="15"/>
                </a:xfrm>
                <a:custGeom>
                  <a:avLst/>
                  <a:gdLst>
                    <a:gd name="T0" fmla="*/ 0 w 32"/>
                    <a:gd name="T1" fmla="*/ 0 h 15"/>
                    <a:gd name="T2" fmla="*/ 9 w 32"/>
                    <a:gd name="T3" fmla="*/ 11 h 15"/>
                    <a:gd name="T4" fmla="*/ 32 w 32"/>
                    <a:gd name="T5" fmla="*/ 11 h 15"/>
                    <a:gd name="T6" fmla="*/ 32 w 32"/>
                    <a:gd name="T7" fmla="*/ 15 h 15"/>
                    <a:gd name="T8" fmla="*/ 9 w 32"/>
                    <a:gd name="T9" fmla="*/ 15 h 15"/>
                    <a:gd name="T10" fmla="*/ 0 w 32"/>
                    <a:gd name="T11" fmla="*/ 4 h 15"/>
                    <a:gd name="T12" fmla="*/ 0 w 32"/>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15">
                      <a:moveTo>
                        <a:pt x="0" y="0"/>
                      </a:moveTo>
                      <a:lnTo>
                        <a:pt x="9" y="11"/>
                      </a:lnTo>
                      <a:lnTo>
                        <a:pt x="32" y="11"/>
                      </a:lnTo>
                      <a:lnTo>
                        <a:pt x="32" y="15"/>
                      </a:lnTo>
                      <a:lnTo>
                        <a:pt x="9" y="15"/>
                      </a:lnTo>
                      <a:lnTo>
                        <a:pt x="0" y="4"/>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35" name="Freeform 680"/>
                <p:cNvSpPr>
                  <a:spLocks/>
                </p:cNvSpPr>
                <p:nvPr/>
              </p:nvSpPr>
              <p:spPr bwMode="auto">
                <a:xfrm>
                  <a:off x="5191" y="3265"/>
                  <a:ext cx="33" cy="12"/>
                </a:xfrm>
                <a:custGeom>
                  <a:avLst/>
                  <a:gdLst>
                    <a:gd name="T0" fmla="*/ 0 w 33"/>
                    <a:gd name="T1" fmla="*/ 0 h 12"/>
                    <a:gd name="T2" fmla="*/ 10 w 33"/>
                    <a:gd name="T3" fmla="*/ 12 h 12"/>
                    <a:gd name="T4" fmla="*/ 33 w 33"/>
                    <a:gd name="T5" fmla="*/ 12 h 12"/>
                    <a:gd name="T6" fmla="*/ 23 w 33"/>
                    <a:gd name="T7" fmla="*/ 0 h 12"/>
                    <a:gd name="T8" fmla="*/ 0 w 33"/>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2">
                      <a:moveTo>
                        <a:pt x="0" y="0"/>
                      </a:moveTo>
                      <a:lnTo>
                        <a:pt x="10" y="12"/>
                      </a:lnTo>
                      <a:lnTo>
                        <a:pt x="33" y="12"/>
                      </a:lnTo>
                      <a:lnTo>
                        <a:pt x="23" y="0"/>
                      </a:lnTo>
                      <a:lnTo>
                        <a:pt x="0" y="0"/>
                      </a:lnTo>
                      <a:close/>
                    </a:path>
                  </a:pathLst>
                </a:custGeom>
                <a:solidFill>
                  <a:srgbClr val="9F9FBF"/>
                </a:solidFill>
                <a:ln w="635">
                  <a:solidFill>
                    <a:srgbClr val="3F1F00"/>
                  </a:solidFill>
                  <a:prstDash val="solid"/>
                  <a:round/>
                  <a:headEnd/>
                  <a:tailEnd/>
                </a:ln>
              </p:spPr>
              <p:txBody>
                <a:bodyPr/>
                <a:lstStyle/>
                <a:p>
                  <a:endParaRPr lang="en-US"/>
                </a:p>
              </p:txBody>
            </p:sp>
            <p:sp>
              <p:nvSpPr>
                <p:cNvPr id="37636" name="Line 681"/>
                <p:cNvSpPr>
                  <a:spLocks noChangeShapeType="1"/>
                </p:cNvSpPr>
                <p:nvPr/>
              </p:nvSpPr>
              <p:spPr bwMode="auto">
                <a:xfrm>
                  <a:off x="5204" y="3265"/>
                  <a:ext cx="9" cy="11"/>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37" name="Freeform 682"/>
                <p:cNvSpPr>
                  <a:spLocks/>
                </p:cNvSpPr>
                <p:nvPr/>
              </p:nvSpPr>
              <p:spPr bwMode="auto">
                <a:xfrm>
                  <a:off x="5204" y="3284"/>
                  <a:ext cx="32" cy="15"/>
                </a:xfrm>
                <a:custGeom>
                  <a:avLst/>
                  <a:gdLst>
                    <a:gd name="T0" fmla="*/ 0 w 32"/>
                    <a:gd name="T1" fmla="*/ 0 h 15"/>
                    <a:gd name="T2" fmla="*/ 9 w 32"/>
                    <a:gd name="T3" fmla="*/ 11 h 15"/>
                    <a:gd name="T4" fmla="*/ 32 w 32"/>
                    <a:gd name="T5" fmla="*/ 11 h 15"/>
                    <a:gd name="T6" fmla="*/ 32 w 32"/>
                    <a:gd name="T7" fmla="*/ 15 h 15"/>
                    <a:gd name="T8" fmla="*/ 9 w 32"/>
                    <a:gd name="T9" fmla="*/ 15 h 15"/>
                    <a:gd name="T10" fmla="*/ 0 w 32"/>
                    <a:gd name="T11" fmla="*/ 4 h 15"/>
                    <a:gd name="T12" fmla="*/ 0 w 32"/>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15">
                      <a:moveTo>
                        <a:pt x="0" y="0"/>
                      </a:moveTo>
                      <a:lnTo>
                        <a:pt x="9" y="11"/>
                      </a:lnTo>
                      <a:lnTo>
                        <a:pt x="32" y="11"/>
                      </a:lnTo>
                      <a:lnTo>
                        <a:pt x="32" y="15"/>
                      </a:lnTo>
                      <a:lnTo>
                        <a:pt x="9" y="15"/>
                      </a:lnTo>
                      <a:lnTo>
                        <a:pt x="0" y="4"/>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38" name="Freeform 683"/>
                <p:cNvSpPr>
                  <a:spLocks/>
                </p:cNvSpPr>
                <p:nvPr/>
              </p:nvSpPr>
              <p:spPr bwMode="auto">
                <a:xfrm>
                  <a:off x="5203" y="3284"/>
                  <a:ext cx="33" cy="11"/>
                </a:xfrm>
                <a:custGeom>
                  <a:avLst/>
                  <a:gdLst>
                    <a:gd name="T0" fmla="*/ 0 w 33"/>
                    <a:gd name="T1" fmla="*/ 0 h 11"/>
                    <a:gd name="T2" fmla="*/ 10 w 33"/>
                    <a:gd name="T3" fmla="*/ 11 h 11"/>
                    <a:gd name="T4" fmla="*/ 33 w 33"/>
                    <a:gd name="T5" fmla="*/ 11 h 11"/>
                    <a:gd name="T6" fmla="*/ 23 w 33"/>
                    <a:gd name="T7" fmla="*/ 0 h 11"/>
                    <a:gd name="T8" fmla="*/ 0 w 33"/>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1">
                      <a:moveTo>
                        <a:pt x="0" y="0"/>
                      </a:moveTo>
                      <a:lnTo>
                        <a:pt x="10" y="11"/>
                      </a:lnTo>
                      <a:lnTo>
                        <a:pt x="33" y="11"/>
                      </a:lnTo>
                      <a:lnTo>
                        <a:pt x="23" y="0"/>
                      </a:lnTo>
                      <a:lnTo>
                        <a:pt x="0" y="0"/>
                      </a:lnTo>
                      <a:close/>
                    </a:path>
                  </a:pathLst>
                </a:custGeom>
                <a:solidFill>
                  <a:srgbClr val="9F9FBF"/>
                </a:solidFill>
                <a:ln w="635">
                  <a:solidFill>
                    <a:srgbClr val="3F1F00"/>
                  </a:solidFill>
                  <a:prstDash val="solid"/>
                  <a:round/>
                  <a:headEnd/>
                  <a:tailEnd/>
                </a:ln>
              </p:spPr>
              <p:txBody>
                <a:bodyPr/>
                <a:lstStyle/>
                <a:p>
                  <a:endParaRPr lang="en-US"/>
                </a:p>
              </p:txBody>
            </p:sp>
            <p:sp>
              <p:nvSpPr>
                <p:cNvPr id="37639" name="Line 684"/>
                <p:cNvSpPr>
                  <a:spLocks noChangeShapeType="1"/>
                </p:cNvSpPr>
                <p:nvPr/>
              </p:nvSpPr>
              <p:spPr bwMode="auto">
                <a:xfrm>
                  <a:off x="5215" y="3284"/>
                  <a:ext cx="10" cy="11"/>
                </a:xfrm>
                <a:prstGeom prst="line">
                  <a:avLst/>
                </a:prstGeom>
                <a:noFill/>
                <a:ln w="635">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40" name="Freeform 685"/>
                <p:cNvSpPr>
                  <a:spLocks/>
                </p:cNvSpPr>
                <p:nvPr/>
              </p:nvSpPr>
              <p:spPr bwMode="auto">
                <a:xfrm>
                  <a:off x="5277" y="3273"/>
                  <a:ext cx="3" cy="5"/>
                </a:xfrm>
                <a:custGeom>
                  <a:avLst/>
                  <a:gdLst>
                    <a:gd name="T0" fmla="*/ 3 w 3"/>
                    <a:gd name="T1" fmla="*/ 0 h 5"/>
                    <a:gd name="T2" fmla="*/ 0 w 3"/>
                    <a:gd name="T3" fmla="*/ 1 h 5"/>
                    <a:gd name="T4" fmla="*/ 0 w 3"/>
                    <a:gd name="T5" fmla="*/ 5 h 5"/>
                    <a:gd name="T6" fmla="*/ 3 w 3"/>
                    <a:gd name="T7" fmla="*/ 5 h 5"/>
                    <a:gd name="T8" fmla="*/ 3 w 3"/>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5">
                      <a:moveTo>
                        <a:pt x="3" y="0"/>
                      </a:moveTo>
                      <a:lnTo>
                        <a:pt x="0" y="1"/>
                      </a:lnTo>
                      <a:lnTo>
                        <a:pt x="0" y="5"/>
                      </a:lnTo>
                      <a:lnTo>
                        <a:pt x="3" y="5"/>
                      </a:lnTo>
                      <a:lnTo>
                        <a:pt x="3"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1" name="Freeform 686"/>
                <p:cNvSpPr>
                  <a:spLocks/>
                </p:cNvSpPr>
                <p:nvPr/>
              </p:nvSpPr>
              <p:spPr bwMode="auto">
                <a:xfrm>
                  <a:off x="5280" y="3272"/>
                  <a:ext cx="3" cy="6"/>
                </a:xfrm>
                <a:custGeom>
                  <a:avLst/>
                  <a:gdLst>
                    <a:gd name="T0" fmla="*/ 0 w 3"/>
                    <a:gd name="T1" fmla="*/ 1 h 6"/>
                    <a:gd name="T2" fmla="*/ 0 w 3"/>
                    <a:gd name="T3" fmla="*/ 6 h 6"/>
                    <a:gd name="T4" fmla="*/ 3 w 3"/>
                    <a:gd name="T5" fmla="*/ 6 h 6"/>
                    <a:gd name="T6" fmla="*/ 3 w 3"/>
                    <a:gd name="T7" fmla="*/ 0 h 6"/>
                    <a:gd name="T8" fmla="*/ 0 w 3"/>
                    <a:gd name="T9" fmla="*/ 1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6">
                      <a:moveTo>
                        <a:pt x="0" y="1"/>
                      </a:moveTo>
                      <a:lnTo>
                        <a:pt x="0" y="6"/>
                      </a:lnTo>
                      <a:lnTo>
                        <a:pt x="3" y="6"/>
                      </a:lnTo>
                      <a:lnTo>
                        <a:pt x="3"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2" name="Rectangle 687"/>
                <p:cNvSpPr>
                  <a:spLocks noChangeArrowheads="1"/>
                </p:cNvSpPr>
                <p:nvPr/>
              </p:nvSpPr>
              <p:spPr bwMode="auto">
                <a:xfrm>
                  <a:off x="5288" y="3273"/>
                  <a:ext cx="2" cy="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43" name="Freeform 688"/>
                <p:cNvSpPr>
                  <a:spLocks/>
                </p:cNvSpPr>
                <p:nvPr/>
              </p:nvSpPr>
              <p:spPr bwMode="auto">
                <a:xfrm>
                  <a:off x="5290" y="3272"/>
                  <a:ext cx="4" cy="6"/>
                </a:xfrm>
                <a:custGeom>
                  <a:avLst/>
                  <a:gdLst>
                    <a:gd name="T0" fmla="*/ 0 w 4"/>
                    <a:gd name="T1" fmla="*/ 1 h 6"/>
                    <a:gd name="T2" fmla="*/ 0 w 4"/>
                    <a:gd name="T3" fmla="*/ 6 h 6"/>
                    <a:gd name="T4" fmla="*/ 4 w 4"/>
                    <a:gd name="T5" fmla="*/ 6 h 6"/>
                    <a:gd name="T6" fmla="*/ 4 w 4"/>
                    <a:gd name="T7" fmla="*/ 0 h 6"/>
                    <a:gd name="T8" fmla="*/ 0 w 4"/>
                    <a:gd name="T9" fmla="*/ 1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
                      <a:moveTo>
                        <a:pt x="0" y="1"/>
                      </a:moveTo>
                      <a:lnTo>
                        <a:pt x="0" y="6"/>
                      </a:lnTo>
                      <a:lnTo>
                        <a:pt x="4" y="6"/>
                      </a:lnTo>
                      <a:lnTo>
                        <a:pt x="4" y="0"/>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4" name="Freeform 689"/>
                <p:cNvSpPr>
                  <a:spLocks/>
                </p:cNvSpPr>
                <p:nvPr/>
              </p:nvSpPr>
              <p:spPr bwMode="auto">
                <a:xfrm>
                  <a:off x="5275" y="3277"/>
                  <a:ext cx="26" cy="126"/>
                </a:xfrm>
                <a:custGeom>
                  <a:avLst/>
                  <a:gdLst>
                    <a:gd name="T0" fmla="*/ 0 w 26"/>
                    <a:gd name="T1" fmla="*/ 1 h 126"/>
                    <a:gd name="T2" fmla="*/ 0 w 26"/>
                    <a:gd name="T3" fmla="*/ 126 h 126"/>
                    <a:gd name="T4" fmla="*/ 26 w 26"/>
                    <a:gd name="T5" fmla="*/ 118 h 126"/>
                    <a:gd name="T6" fmla="*/ 26 w 26"/>
                    <a:gd name="T7" fmla="*/ 0 h 126"/>
                    <a:gd name="T8" fmla="*/ 0 w 26"/>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26">
                      <a:moveTo>
                        <a:pt x="0" y="1"/>
                      </a:moveTo>
                      <a:lnTo>
                        <a:pt x="0" y="126"/>
                      </a:lnTo>
                      <a:lnTo>
                        <a:pt x="26" y="118"/>
                      </a:lnTo>
                      <a:lnTo>
                        <a:pt x="26" y="0"/>
                      </a:lnTo>
                      <a:lnTo>
                        <a:pt x="0" y="1"/>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5" name="Freeform 690"/>
                <p:cNvSpPr>
                  <a:spLocks/>
                </p:cNvSpPr>
                <p:nvPr/>
              </p:nvSpPr>
              <p:spPr bwMode="auto">
                <a:xfrm>
                  <a:off x="5267" y="3278"/>
                  <a:ext cx="8" cy="125"/>
                </a:xfrm>
                <a:custGeom>
                  <a:avLst/>
                  <a:gdLst>
                    <a:gd name="T0" fmla="*/ 8 w 8"/>
                    <a:gd name="T1" fmla="*/ 0 h 125"/>
                    <a:gd name="T2" fmla="*/ 0 w 8"/>
                    <a:gd name="T3" fmla="*/ 1 h 125"/>
                    <a:gd name="T4" fmla="*/ 0 w 8"/>
                    <a:gd name="T5" fmla="*/ 119 h 125"/>
                    <a:gd name="T6" fmla="*/ 8 w 8"/>
                    <a:gd name="T7" fmla="*/ 125 h 125"/>
                    <a:gd name="T8" fmla="*/ 8 w 8"/>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25">
                      <a:moveTo>
                        <a:pt x="8" y="0"/>
                      </a:moveTo>
                      <a:lnTo>
                        <a:pt x="0" y="1"/>
                      </a:lnTo>
                      <a:lnTo>
                        <a:pt x="0" y="119"/>
                      </a:lnTo>
                      <a:lnTo>
                        <a:pt x="8" y="125"/>
                      </a:lnTo>
                      <a:lnTo>
                        <a:pt x="8"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6" name="Freeform 691"/>
                <p:cNvSpPr>
                  <a:spLocks/>
                </p:cNvSpPr>
                <p:nvPr/>
              </p:nvSpPr>
              <p:spPr bwMode="auto">
                <a:xfrm>
                  <a:off x="5207" y="3387"/>
                  <a:ext cx="121" cy="35"/>
                </a:xfrm>
                <a:custGeom>
                  <a:avLst/>
                  <a:gdLst>
                    <a:gd name="T0" fmla="*/ 0 w 121"/>
                    <a:gd name="T1" fmla="*/ 29 h 35"/>
                    <a:gd name="T2" fmla="*/ 60 w 121"/>
                    <a:gd name="T3" fmla="*/ 9 h 35"/>
                    <a:gd name="T4" fmla="*/ 68 w 121"/>
                    <a:gd name="T5" fmla="*/ 16 h 35"/>
                    <a:gd name="T6" fmla="*/ 94 w 121"/>
                    <a:gd name="T7" fmla="*/ 7 h 35"/>
                    <a:gd name="T8" fmla="*/ 94 w 121"/>
                    <a:gd name="T9" fmla="*/ 6 h 35"/>
                    <a:gd name="T10" fmla="*/ 111 w 121"/>
                    <a:gd name="T11" fmla="*/ 0 h 35"/>
                    <a:gd name="T12" fmla="*/ 121 w 121"/>
                    <a:gd name="T13" fmla="*/ 5 h 35"/>
                    <a:gd name="T14" fmla="*/ 85 w 121"/>
                    <a:gd name="T15" fmla="*/ 18 h 35"/>
                    <a:gd name="T16" fmla="*/ 115 w 121"/>
                    <a:gd name="T17" fmla="*/ 30 h 35"/>
                    <a:gd name="T18" fmla="*/ 103 w 121"/>
                    <a:gd name="T19" fmla="*/ 35 h 35"/>
                    <a:gd name="T20" fmla="*/ 63 w 121"/>
                    <a:gd name="T21" fmla="*/ 21 h 35"/>
                    <a:gd name="T22" fmla="*/ 24 w 121"/>
                    <a:gd name="T23" fmla="*/ 35 h 35"/>
                    <a:gd name="T24" fmla="*/ 0 w 121"/>
                    <a:gd name="T25" fmla="*/ 29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1" h="35">
                      <a:moveTo>
                        <a:pt x="0" y="29"/>
                      </a:moveTo>
                      <a:lnTo>
                        <a:pt x="60" y="9"/>
                      </a:lnTo>
                      <a:lnTo>
                        <a:pt x="68" y="16"/>
                      </a:lnTo>
                      <a:lnTo>
                        <a:pt x="94" y="7"/>
                      </a:lnTo>
                      <a:lnTo>
                        <a:pt x="94" y="6"/>
                      </a:lnTo>
                      <a:lnTo>
                        <a:pt x="111" y="0"/>
                      </a:lnTo>
                      <a:lnTo>
                        <a:pt x="121" y="5"/>
                      </a:lnTo>
                      <a:lnTo>
                        <a:pt x="85" y="18"/>
                      </a:lnTo>
                      <a:lnTo>
                        <a:pt x="115" y="30"/>
                      </a:lnTo>
                      <a:lnTo>
                        <a:pt x="103" y="35"/>
                      </a:lnTo>
                      <a:lnTo>
                        <a:pt x="63" y="21"/>
                      </a:lnTo>
                      <a:lnTo>
                        <a:pt x="24" y="35"/>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7" name="Freeform 692"/>
                <p:cNvSpPr>
                  <a:spLocks/>
                </p:cNvSpPr>
                <p:nvPr/>
              </p:nvSpPr>
              <p:spPr bwMode="auto">
                <a:xfrm>
                  <a:off x="5150" y="3287"/>
                  <a:ext cx="82" cy="121"/>
                </a:xfrm>
                <a:custGeom>
                  <a:avLst/>
                  <a:gdLst>
                    <a:gd name="T0" fmla="*/ 0 w 82"/>
                    <a:gd name="T1" fmla="*/ 0 h 121"/>
                    <a:gd name="T2" fmla="*/ 78 w 82"/>
                    <a:gd name="T3" fmla="*/ 121 h 121"/>
                    <a:gd name="T4" fmla="*/ 82 w 82"/>
                    <a:gd name="T5" fmla="*/ 121 h 121"/>
                    <a:gd name="T6" fmla="*/ 3 w 82"/>
                    <a:gd name="T7" fmla="*/ 0 h 121"/>
                    <a:gd name="T8" fmla="*/ 0 w 82"/>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21">
                      <a:moveTo>
                        <a:pt x="0" y="0"/>
                      </a:moveTo>
                      <a:lnTo>
                        <a:pt x="78" y="121"/>
                      </a:lnTo>
                      <a:lnTo>
                        <a:pt x="82" y="121"/>
                      </a:lnTo>
                      <a:lnTo>
                        <a:pt x="3" y="0"/>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8" name="Freeform 693"/>
                <p:cNvSpPr>
                  <a:spLocks/>
                </p:cNvSpPr>
                <p:nvPr/>
              </p:nvSpPr>
              <p:spPr bwMode="auto">
                <a:xfrm>
                  <a:off x="5229" y="3408"/>
                  <a:ext cx="3" cy="36"/>
                </a:xfrm>
                <a:custGeom>
                  <a:avLst/>
                  <a:gdLst>
                    <a:gd name="T0" fmla="*/ 0 w 3"/>
                    <a:gd name="T1" fmla="*/ 0 h 36"/>
                    <a:gd name="T2" fmla="*/ 0 w 3"/>
                    <a:gd name="T3" fmla="*/ 36 h 36"/>
                    <a:gd name="T4" fmla="*/ 3 w 3"/>
                    <a:gd name="T5" fmla="*/ 34 h 36"/>
                    <a:gd name="T6" fmla="*/ 3 w 3"/>
                    <a:gd name="T7" fmla="*/ 0 h 36"/>
                    <a:gd name="T8" fmla="*/ 0 w 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36">
                      <a:moveTo>
                        <a:pt x="0" y="0"/>
                      </a:moveTo>
                      <a:lnTo>
                        <a:pt x="0" y="36"/>
                      </a:lnTo>
                      <a:lnTo>
                        <a:pt x="3" y="34"/>
                      </a:lnTo>
                      <a:lnTo>
                        <a:pt x="3" y="0"/>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49" name="Freeform 694"/>
                <p:cNvSpPr>
                  <a:spLocks/>
                </p:cNvSpPr>
                <p:nvPr/>
              </p:nvSpPr>
              <p:spPr bwMode="auto">
                <a:xfrm>
                  <a:off x="5212" y="3386"/>
                  <a:ext cx="2" cy="49"/>
                </a:xfrm>
                <a:custGeom>
                  <a:avLst/>
                  <a:gdLst>
                    <a:gd name="T0" fmla="*/ 0 w 2"/>
                    <a:gd name="T1" fmla="*/ 0 h 49"/>
                    <a:gd name="T2" fmla="*/ 0 w 2"/>
                    <a:gd name="T3" fmla="*/ 49 h 49"/>
                    <a:gd name="T4" fmla="*/ 2 w 2"/>
                    <a:gd name="T5" fmla="*/ 47 h 49"/>
                    <a:gd name="T6" fmla="*/ 2 w 2"/>
                    <a:gd name="T7" fmla="*/ 5 h 49"/>
                    <a:gd name="T8" fmla="*/ 0 w 2"/>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49">
                      <a:moveTo>
                        <a:pt x="0" y="0"/>
                      </a:moveTo>
                      <a:lnTo>
                        <a:pt x="0" y="49"/>
                      </a:lnTo>
                      <a:lnTo>
                        <a:pt x="2" y="47"/>
                      </a:lnTo>
                      <a:lnTo>
                        <a:pt x="2" y="5"/>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0" name="Freeform 695"/>
                <p:cNvSpPr>
                  <a:spLocks/>
                </p:cNvSpPr>
                <p:nvPr/>
              </p:nvSpPr>
              <p:spPr bwMode="auto">
                <a:xfrm>
                  <a:off x="5195" y="3360"/>
                  <a:ext cx="3" cy="66"/>
                </a:xfrm>
                <a:custGeom>
                  <a:avLst/>
                  <a:gdLst>
                    <a:gd name="T0" fmla="*/ 0 w 3"/>
                    <a:gd name="T1" fmla="*/ 0 h 66"/>
                    <a:gd name="T2" fmla="*/ 0 w 3"/>
                    <a:gd name="T3" fmla="*/ 66 h 66"/>
                    <a:gd name="T4" fmla="*/ 3 w 3"/>
                    <a:gd name="T5" fmla="*/ 64 h 66"/>
                    <a:gd name="T6" fmla="*/ 3 w 3"/>
                    <a:gd name="T7" fmla="*/ 4 h 66"/>
                    <a:gd name="T8" fmla="*/ 0 w 3"/>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66">
                      <a:moveTo>
                        <a:pt x="0" y="0"/>
                      </a:moveTo>
                      <a:lnTo>
                        <a:pt x="0" y="66"/>
                      </a:lnTo>
                      <a:lnTo>
                        <a:pt x="3" y="64"/>
                      </a:lnTo>
                      <a:lnTo>
                        <a:pt x="3" y="4"/>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1" name="Freeform 696"/>
                <p:cNvSpPr>
                  <a:spLocks/>
                </p:cNvSpPr>
                <p:nvPr/>
              </p:nvSpPr>
              <p:spPr bwMode="auto">
                <a:xfrm>
                  <a:off x="5180" y="3339"/>
                  <a:ext cx="3" cy="81"/>
                </a:xfrm>
                <a:custGeom>
                  <a:avLst/>
                  <a:gdLst>
                    <a:gd name="T0" fmla="*/ 0 w 3"/>
                    <a:gd name="T1" fmla="*/ 0 h 81"/>
                    <a:gd name="T2" fmla="*/ 0 w 3"/>
                    <a:gd name="T3" fmla="*/ 81 h 81"/>
                    <a:gd name="T4" fmla="*/ 3 w 3"/>
                    <a:gd name="T5" fmla="*/ 79 h 81"/>
                    <a:gd name="T6" fmla="*/ 3 w 3"/>
                    <a:gd name="T7" fmla="*/ 4 h 81"/>
                    <a:gd name="T8" fmla="*/ 0 w 3"/>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81">
                      <a:moveTo>
                        <a:pt x="0" y="0"/>
                      </a:moveTo>
                      <a:lnTo>
                        <a:pt x="0" y="81"/>
                      </a:lnTo>
                      <a:lnTo>
                        <a:pt x="3" y="79"/>
                      </a:lnTo>
                      <a:lnTo>
                        <a:pt x="3" y="4"/>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2" name="Freeform 697"/>
                <p:cNvSpPr>
                  <a:spLocks/>
                </p:cNvSpPr>
                <p:nvPr/>
              </p:nvSpPr>
              <p:spPr bwMode="auto">
                <a:xfrm>
                  <a:off x="5150" y="3287"/>
                  <a:ext cx="79" cy="157"/>
                </a:xfrm>
                <a:custGeom>
                  <a:avLst/>
                  <a:gdLst>
                    <a:gd name="T0" fmla="*/ 0 w 79"/>
                    <a:gd name="T1" fmla="*/ 125 h 157"/>
                    <a:gd name="T2" fmla="*/ 0 w 79"/>
                    <a:gd name="T3" fmla="*/ 0 h 157"/>
                    <a:gd name="T4" fmla="*/ 79 w 79"/>
                    <a:gd name="T5" fmla="*/ 122 h 157"/>
                    <a:gd name="T6" fmla="*/ 79 w 79"/>
                    <a:gd name="T7" fmla="*/ 157 h 157"/>
                    <a:gd name="T8" fmla="*/ 75 w 79"/>
                    <a:gd name="T9" fmla="*/ 157 h 157"/>
                    <a:gd name="T10" fmla="*/ 75 w 79"/>
                    <a:gd name="T11" fmla="*/ 123 h 157"/>
                    <a:gd name="T12" fmla="*/ 62 w 79"/>
                    <a:gd name="T13" fmla="*/ 102 h 157"/>
                    <a:gd name="T14" fmla="*/ 62 w 79"/>
                    <a:gd name="T15" fmla="*/ 148 h 157"/>
                    <a:gd name="T16" fmla="*/ 58 w 79"/>
                    <a:gd name="T17" fmla="*/ 148 h 157"/>
                    <a:gd name="T18" fmla="*/ 58 w 79"/>
                    <a:gd name="T19" fmla="*/ 97 h 157"/>
                    <a:gd name="T20" fmla="*/ 45 w 79"/>
                    <a:gd name="T21" fmla="*/ 78 h 157"/>
                    <a:gd name="T22" fmla="*/ 45 w 79"/>
                    <a:gd name="T23" fmla="*/ 139 h 157"/>
                    <a:gd name="T24" fmla="*/ 42 w 79"/>
                    <a:gd name="T25" fmla="*/ 139 h 157"/>
                    <a:gd name="T26" fmla="*/ 42 w 79"/>
                    <a:gd name="T27" fmla="*/ 73 h 157"/>
                    <a:gd name="T28" fmla="*/ 31 w 79"/>
                    <a:gd name="T29" fmla="*/ 56 h 157"/>
                    <a:gd name="T30" fmla="*/ 31 w 79"/>
                    <a:gd name="T31" fmla="*/ 134 h 157"/>
                    <a:gd name="T32" fmla="*/ 0 w 79"/>
                    <a:gd name="T33" fmla="*/ 125 h 1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9" h="157">
                      <a:moveTo>
                        <a:pt x="0" y="125"/>
                      </a:moveTo>
                      <a:lnTo>
                        <a:pt x="0" y="0"/>
                      </a:lnTo>
                      <a:lnTo>
                        <a:pt x="79" y="122"/>
                      </a:lnTo>
                      <a:lnTo>
                        <a:pt x="79" y="157"/>
                      </a:lnTo>
                      <a:lnTo>
                        <a:pt x="75" y="157"/>
                      </a:lnTo>
                      <a:lnTo>
                        <a:pt x="75" y="123"/>
                      </a:lnTo>
                      <a:lnTo>
                        <a:pt x="62" y="102"/>
                      </a:lnTo>
                      <a:lnTo>
                        <a:pt x="62" y="148"/>
                      </a:lnTo>
                      <a:lnTo>
                        <a:pt x="58" y="148"/>
                      </a:lnTo>
                      <a:lnTo>
                        <a:pt x="58" y="97"/>
                      </a:lnTo>
                      <a:lnTo>
                        <a:pt x="45" y="78"/>
                      </a:lnTo>
                      <a:lnTo>
                        <a:pt x="45" y="139"/>
                      </a:lnTo>
                      <a:lnTo>
                        <a:pt x="42" y="139"/>
                      </a:lnTo>
                      <a:lnTo>
                        <a:pt x="42" y="73"/>
                      </a:lnTo>
                      <a:lnTo>
                        <a:pt x="31" y="56"/>
                      </a:lnTo>
                      <a:lnTo>
                        <a:pt x="31" y="134"/>
                      </a:lnTo>
                      <a:lnTo>
                        <a:pt x="0" y="125"/>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3" name="Freeform 698"/>
                <p:cNvSpPr>
                  <a:spLocks/>
                </p:cNvSpPr>
                <p:nvPr/>
              </p:nvSpPr>
              <p:spPr bwMode="auto">
                <a:xfrm>
                  <a:off x="5195" y="3405"/>
                  <a:ext cx="26" cy="31"/>
                </a:xfrm>
                <a:custGeom>
                  <a:avLst/>
                  <a:gdLst>
                    <a:gd name="T0" fmla="*/ 1 w 26"/>
                    <a:gd name="T1" fmla="*/ 21 h 31"/>
                    <a:gd name="T2" fmla="*/ 2 w 26"/>
                    <a:gd name="T3" fmla="*/ 20 h 31"/>
                    <a:gd name="T4" fmla="*/ 3 w 26"/>
                    <a:gd name="T5" fmla="*/ 17 h 31"/>
                    <a:gd name="T6" fmla="*/ 4 w 26"/>
                    <a:gd name="T7" fmla="*/ 16 h 31"/>
                    <a:gd name="T8" fmla="*/ 6 w 26"/>
                    <a:gd name="T9" fmla="*/ 14 h 31"/>
                    <a:gd name="T10" fmla="*/ 7 w 26"/>
                    <a:gd name="T11" fmla="*/ 13 h 31"/>
                    <a:gd name="T12" fmla="*/ 8 w 26"/>
                    <a:gd name="T13" fmla="*/ 11 h 31"/>
                    <a:gd name="T14" fmla="*/ 9 w 26"/>
                    <a:gd name="T15" fmla="*/ 9 h 31"/>
                    <a:gd name="T16" fmla="*/ 10 w 26"/>
                    <a:gd name="T17" fmla="*/ 8 h 31"/>
                    <a:gd name="T18" fmla="*/ 10 w 26"/>
                    <a:gd name="T19" fmla="*/ 7 h 31"/>
                    <a:gd name="T20" fmla="*/ 10 w 26"/>
                    <a:gd name="T21" fmla="*/ 5 h 31"/>
                    <a:gd name="T22" fmla="*/ 11 w 26"/>
                    <a:gd name="T23" fmla="*/ 3 h 31"/>
                    <a:gd name="T24" fmla="*/ 12 w 26"/>
                    <a:gd name="T25" fmla="*/ 1 h 31"/>
                    <a:gd name="T26" fmla="*/ 13 w 26"/>
                    <a:gd name="T27" fmla="*/ 0 h 31"/>
                    <a:gd name="T28" fmla="*/ 15 w 26"/>
                    <a:gd name="T29" fmla="*/ 0 h 31"/>
                    <a:gd name="T30" fmla="*/ 16 w 26"/>
                    <a:gd name="T31" fmla="*/ 0 h 31"/>
                    <a:gd name="T32" fmla="*/ 17 w 26"/>
                    <a:gd name="T33" fmla="*/ 1 h 31"/>
                    <a:gd name="T34" fmla="*/ 18 w 26"/>
                    <a:gd name="T35" fmla="*/ 3 h 31"/>
                    <a:gd name="T36" fmla="*/ 19 w 26"/>
                    <a:gd name="T37" fmla="*/ 5 h 31"/>
                    <a:gd name="T38" fmla="*/ 19 w 26"/>
                    <a:gd name="T39" fmla="*/ 7 h 31"/>
                    <a:gd name="T40" fmla="*/ 18 w 26"/>
                    <a:gd name="T41" fmla="*/ 8 h 31"/>
                    <a:gd name="T42" fmla="*/ 18 w 26"/>
                    <a:gd name="T43" fmla="*/ 10 h 31"/>
                    <a:gd name="T44" fmla="*/ 19 w 26"/>
                    <a:gd name="T45" fmla="*/ 11 h 31"/>
                    <a:gd name="T46" fmla="*/ 21 w 26"/>
                    <a:gd name="T47" fmla="*/ 13 h 31"/>
                    <a:gd name="T48" fmla="*/ 21 w 26"/>
                    <a:gd name="T49" fmla="*/ 15 h 31"/>
                    <a:gd name="T50" fmla="*/ 22 w 26"/>
                    <a:gd name="T51" fmla="*/ 17 h 31"/>
                    <a:gd name="T52" fmla="*/ 23 w 26"/>
                    <a:gd name="T53" fmla="*/ 19 h 31"/>
                    <a:gd name="T54" fmla="*/ 23 w 26"/>
                    <a:gd name="T55" fmla="*/ 19 h 31"/>
                    <a:gd name="T56" fmla="*/ 25 w 26"/>
                    <a:gd name="T57" fmla="*/ 20 h 31"/>
                    <a:gd name="T58" fmla="*/ 25 w 26"/>
                    <a:gd name="T59" fmla="*/ 21 h 31"/>
                    <a:gd name="T60" fmla="*/ 26 w 26"/>
                    <a:gd name="T61" fmla="*/ 22 h 31"/>
                    <a:gd name="T62" fmla="*/ 26 w 26"/>
                    <a:gd name="T63" fmla="*/ 24 h 31"/>
                    <a:gd name="T64" fmla="*/ 26 w 26"/>
                    <a:gd name="T65" fmla="*/ 26 h 31"/>
                    <a:gd name="T66" fmla="*/ 25 w 26"/>
                    <a:gd name="T67" fmla="*/ 28 h 31"/>
                    <a:gd name="T68" fmla="*/ 24 w 26"/>
                    <a:gd name="T69" fmla="*/ 29 h 31"/>
                    <a:gd name="T70" fmla="*/ 23 w 26"/>
                    <a:gd name="T71" fmla="*/ 29 h 31"/>
                    <a:gd name="T72" fmla="*/ 21 w 26"/>
                    <a:gd name="T73" fmla="*/ 30 h 31"/>
                    <a:gd name="T74" fmla="*/ 20 w 26"/>
                    <a:gd name="T75" fmla="*/ 31 h 31"/>
                    <a:gd name="T76" fmla="*/ 18 w 26"/>
                    <a:gd name="T77" fmla="*/ 31 h 31"/>
                    <a:gd name="T78" fmla="*/ 16 w 26"/>
                    <a:gd name="T79" fmla="*/ 31 h 31"/>
                    <a:gd name="T80" fmla="*/ 15 w 26"/>
                    <a:gd name="T81" fmla="*/ 30 h 31"/>
                    <a:gd name="T82" fmla="*/ 13 w 26"/>
                    <a:gd name="T83" fmla="*/ 30 h 31"/>
                    <a:gd name="T84" fmla="*/ 12 w 26"/>
                    <a:gd name="T85" fmla="*/ 31 h 31"/>
                    <a:gd name="T86" fmla="*/ 10 w 26"/>
                    <a:gd name="T87" fmla="*/ 31 h 31"/>
                    <a:gd name="T88" fmla="*/ 9 w 26"/>
                    <a:gd name="T89" fmla="*/ 31 h 31"/>
                    <a:gd name="T90" fmla="*/ 7 w 26"/>
                    <a:gd name="T91" fmla="*/ 29 h 31"/>
                    <a:gd name="T92" fmla="*/ 5 w 26"/>
                    <a:gd name="T93" fmla="*/ 28 h 31"/>
                    <a:gd name="T94" fmla="*/ 2 w 26"/>
                    <a:gd name="T95" fmla="*/ 28 h 31"/>
                    <a:gd name="T96" fmla="*/ 1 w 26"/>
                    <a:gd name="T97" fmla="*/ 28 h 31"/>
                    <a:gd name="T98" fmla="*/ 0 w 26"/>
                    <a:gd name="T99" fmla="*/ 26 h 31"/>
                    <a:gd name="T100" fmla="*/ 0 w 26"/>
                    <a:gd name="T101" fmla="*/ 24 h 31"/>
                    <a:gd name="T102" fmla="*/ 1 w 26"/>
                    <a:gd name="T103" fmla="*/ 21 h 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6" h="31">
                      <a:moveTo>
                        <a:pt x="1" y="21"/>
                      </a:moveTo>
                      <a:lnTo>
                        <a:pt x="2" y="20"/>
                      </a:lnTo>
                      <a:lnTo>
                        <a:pt x="3" y="17"/>
                      </a:lnTo>
                      <a:lnTo>
                        <a:pt x="4" y="16"/>
                      </a:lnTo>
                      <a:lnTo>
                        <a:pt x="6" y="14"/>
                      </a:lnTo>
                      <a:lnTo>
                        <a:pt x="7" y="13"/>
                      </a:lnTo>
                      <a:lnTo>
                        <a:pt x="8" y="11"/>
                      </a:lnTo>
                      <a:lnTo>
                        <a:pt x="9" y="9"/>
                      </a:lnTo>
                      <a:lnTo>
                        <a:pt x="10" y="8"/>
                      </a:lnTo>
                      <a:lnTo>
                        <a:pt x="10" y="7"/>
                      </a:lnTo>
                      <a:lnTo>
                        <a:pt x="10" y="5"/>
                      </a:lnTo>
                      <a:lnTo>
                        <a:pt x="11" y="3"/>
                      </a:lnTo>
                      <a:lnTo>
                        <a:pt x="12" y="1"/>
                      </a:lnTo>
                      <a:lnTo>
                        <a:pt x="13" y="0"/>
                      </a:lnTo>
                      <a:lnTo>
                        <a:pt x="15" y="0"/>
                      </a:lnTo>
                      <a:lnTo>
                        <a:pt x="16" y="0"/>
                      </a:lnTo>
                      <a:lnTo>
                        <a:pt x="17" y="1"/>
                      </a:lnTo>
                      <a:lnTo>
                        <a:pt x="18" y="3"/>
                      </a:lnTo>
                      <a:lnTo>
                        <a:pt x="19" y="5"/>
                      </a:lnTo>
                      <a:lnTo>
                        <a:pt x="19" y="7"/>
                      </a:lnTo>
                      <a:lnTo>
                        <a:pt x="18" y="8"/>
                      </a:lnTo>
                      <a:lnTo>
                        <a:pt x="18" y="10"/>
                      </a:lnTo>
                      <a:lnTo>
                        <a:pt x="19" y="11"/>
                      </a:lnTo>
                      <a:lnTo>
                        <a:pt x="21" y="13"/>
                      </a:lnTo>
                      <a:lnTo>
                        <a:pt x="21" y="15"/>
                      </a:lnTo>
                      <a:lnTo>
                        <a:pt x="22" y="17"/>
                      </a:lnTo>
                      <a:lnTo>
                        <a:pt x="23" y="19"/>
                      </a:lnTo>
                      <a:lnTo>
                        <a:pt x="25" y="20"/>
                      </a:lnTo>
                      <a:lnTo>
                        <a:pt x="25" y="21"/>
                      </a:lnTo>
                      <a:lnTo>
                        <a:pt x="26" y="22"/>
                      </a:lnTo>
                      <a:lnTo>
                        <a:pt x="26" y="24"/>
                      </a:lnTo>
                      <a:lnTo>
                        <a:pt x="26" y="26"/>
                      </a:lnTo>
                      <a:lnTo>
                        <a:pt x="25" y="28"/>
                      </a:lnTo>
                      <a:lnTo>
                        <a:pt x="24" y="29"/>
                      </a:lnTo>
                      <a:lnTo>
                        <a:pt x="23" y="29"/>
                      </a:lnTo>
                      <a:lnTo>
                        <a:pt x="21" y="30"/>
                      </a:lnTo>
                      <a:lnTo>
                        <a:pt x="20" y="31"/>
                      </a:lnTo>
                      <a:lnTo>
                        <a:pt x="18" y="31"/>
                      </a:lnTo>
                      <a:lnTo>
                        <a:pt x="16" y="31"/>
                      </a:lnTo>
                      <a:lnTo>
                        <a:pt x="15" y="30"/>
                      </a:lnTo>
                      <a:lnTo>
                        <a:pt x="13" y="30"/>
                      </a:lnTo>
                      <a:lnTo>
                        <a:pt x="12" y="31"/>
                      </a:lnTo>
                      <a:lnTo>
                        <a:pt x="10" y="31"/>
                      </a:lnTo>
                      <a:lnTo>
                        <a:pt x="9" y="31"/>
                      </a:lnTo>
                      <a:lnTo>
                        <a:pt x="7" y="29"/>
                      </a:lnTo>
                      <a:lnTo>
                        <a:pt x="5" y="28"/>
                      </a:lnTo>
                      <a:lnTo>
                        <a:pt x="2" y="28"/>
                      </a:lnTo>
                      <a:lnTo>
                        <a:pt x="1" y="28"/>
                      </a:lnTo>
                      <a:lnTo>
                        <a:pt x="0" y="26"/>
                      </a:lnTo>
                      <a:lnTo>
                        <a:pt x="0" y="24"/>
                      </a:lnTo>
                      <a:lnTo>
                        <a:pt x="1" y="2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4" name="Freeform 699"/>
                <p:cNvSpPr>
                  <a:spLocks/>
                </p:cNvSpPr>
                <p:nvPr/>
              </p:nvSpPr>
              <p:spPr bwMode="auto">
                <a:xfrm>
                  <a:off x="5169" y="3394"/>
                  <a:ext cx="26" cy="32"/>
                </a:xfrm>
                <a:custGeom>
                  <a:avLst/>
                  <a:gdLst>
                    <a:gd name="T0" fmla="*/ 0 w 26"/>
                    <a:gd name="T1" fmla="*/ 22 h 32"/>
                    <a:gd name="T2" fmla="*/ 1 w 26"/>
                    <a:gd name="T3" fmla="*/ 20 h 32"/>
                    <a:gd name="T4" fmla="*/ 3 w 26"/>
                    <a:gd name="T5" fmla="*/ 18 h 32"/>
                    <a:gd name="T6" fmla="*/ 4 w 26"/>
                    <a:gd name="T7" fmla="*/ 16 h 32"/>
                    <a:gd name="T8" fmla="*/ 5 w 26"/>
                    <a:gd name="T9" fmla="*/ 14 h 32"/>
                    <a:gd name="T10" fmla="*/ 7 w 26"/>
                    <a:gd name="T11" fmla="*/ 13 h 32"/>
                    <a:gd name="T12" fmla="*/ 8 w 26"/>
                    <a:gd name="T13" fmla="*/ 11 h 32"/>
                    <a:gd name="T14" fmla="*/ 9 w 26"/>
                    <a:gd name="T15" fmla="*/ 10 h 32"/>
                    <a:gd name="T16" fmla="*/ 10 w 26"/>
                    <a:gd name="T17" fmla="*/ 9 h 32"/>
                    <a:gd name="T18" fmla="*/ 10 w 26"/>
                    <a:gd name="T19" fmla="*/ 7 h 32"/>
                    <a:gd name="T20" fmla="*/ 10 w 26"/>
                    <a:gd name="T21" fmla="*/ 5 h 32"/>
                    <a:gd name="T22" fmla="*/ 11 w 26"/>
                    <a:gd name="T23" fmla="*/ 3 h 32"/>
                    <a:gd name="T24" fmla="*/ 12 w 26"/>
                    <a:gd name="T25" fmla="*/ 2 h 32"/>
                    <a:gd name="T26" fmla="*/ 13 w 26"/>
                    <a:gd name="T27" fmla="*/ 0 h 32"/>
                    <a:gd name="T28" fmla="*/ 15 w 26"/>
                    <a:gd name="T29" fmla="*/ 0 h 32"/>
                    <a:gd name="T30" fmla="*/ 16 w 26"/>
                    <a:gd name="T31" fmla="*/ 0 h 32"/>
                    <a:gd name="T32" fmla="*/ 17 w 26"/>
                    <a:gd name="T33" fmla="*/ 1 h 32"/>
                    <a:gd name="T34" fmla="*/ 18 w 26"/>
                    <a:gd name="T35" fmla="*/ 3 h 32"/>
                    <a:gd name="T36" fmla="*/ 19 w 26"/>
                    <a:gd name="T37" fmla="*/ 5 h 32"/>
                    <a:gd name="T38" fmla="*/ 19 w 26"/>
                    <a:gd name="T39" fmla="*/ 7 h 32"/>
                    <a:gd name="T40" fmla="*/ 18 w 26"/>
                    <a:gd name="T41" fmla="*/ 9 h 32"/>
                    <a:gd name="T42" fmla="*/ 18 w 26"/>
                    <a:gd name="T43" fmla="*/ 10 h 32"/>
                    <a:gd name="T44" fmla="*/ 19 w 26"/>
                    <a:gd name="T45" fmla="*/ 12 h 32"/>
                    <a:gd name="T46" fmla="*/ 20 w 26"/>
                    <a:gd name="T47" fmla="*/ 13 h 32"/>
                    <a:gd name="T48" fmla="*/ 21 w 26"/>
                    <a:gd name="T49" fmla="*/ 16 h 32"/>
                    <a:gd name="T50" fmla="*/ 22 w 26"/>
                    <a:gd name="T51" fmla="*/ 18 h 32"/>
                    <a:gd name="T52" fmla="*/ 23 w 26"/>
                    <a:gd name="T53" fmla="*/ 19 h 32"/>
                    <a:gd name="T54" fmla="*/ 23 w 26"/>
                    <a:gd name="T55" fmla="*/ 20 h 32"/>
                    <a:gd name="T56" fmla="*/ 24 w 26"/>
                    <a:gd name="T57" fmla="*/ 20 h 32"/>
                    <a:gd name="T58" fmla="*/ 25 w 26"/>
                    <a:gd name="T59" fmla="*/ 21 h 32"/>
                    <a:gd name="T60" fmla="*/ 26 w 26"/>
                    <a:gd name="T61" fmla="*/ 23 h 32"/>
                    <a:gd name="T62" fmla="*/ 26 w 26"/>
                    <a:gd name="T63" fmla="*/ 24 h 32"/>
                    <a:gd name="T64" fmla="*/ 26 w 26"/>
                    <a:gd name="T65" fmla="*/ 26 h 32"/>
                    <a:gd name="T66" fmla="*/ 25 w 26"/>
                    <a:gd name="T67" fmla="*/ 28 h 32"/>
                    <a:gd name="T68" fmla="*/ 24 w 26"/>
                    <a:gd name="T69" fmla="*/ 29 h 32"/>
                    <a:gd name="T70" fmla="*/ 23 w 26"/>
                    <a:gd name="T71" fmla="*/ 30 h 32"/>
                    <a:gd name="T72" fmla="*/ 21 w 26"/>
                    <a:gd name="T73" fmla="*/ 31 h 32"/>
                    <a:gd name="T74" fmla="*/ 20 w 26"/>
                    <a:gd name="T75" fmla="*/ 31 h 32"/>
                    <a:gd name="T76" fmla="*/ 18 w 26"/>
                    <a:gd name="T77" fmla="*/ 31 h 32"/>
                    <a:gd name="T78" fmla="*/ 16 w 26"/>
                    <a:gd name="T79" fmla="*/ 31 h 32"/>
                    <a:gd name="T80" fmla="*/ 15 w 26"/>
                    <a:gd name="T81" fmla="*/ 31 h 32"/>
                    <a:gd name="T82" fmla="*/ 13 w 26"/>
                    <a:gd name="T83" fmla="*/ 31 h 32"/>
                    <a:gd name="T84" fmla="*/ 12 w 26"/>
                    <a:gd name="T85" fmla="*/ 31 h 32"/>
                    <a:gd name="T86" fmla="*/ 10 w 26"/>
                    <a:gd name="T87" fmla="*/ 32 h 32"/>
                    <a:gd name="T88" fmla="*/ 9 w 26"/>
                    <a:gd name="T89" fmla="*/ 31 h 32"/>
                    <a:gd name="T90" fmla="*/ 7 w 26"/>
                    <a:gd name="T91" fmla="*/ 30 h 32"/>
                    <a:gd name="T92" fmla="*/ 5 w 26"/>
                    <a:gd name="T93" fmla="*/ 29 h 32"/>
                    <a:gd name="T94" fmla="*/ 2 w 26"/>
                    <a:gd name="T95" fmla="*/ 28 h 32"/>
                    <a:gd name="T96" fmla="*/ 1 w 26"/>
                    <a:gd name="T97" fmla="*/ 28 h 32"/>
                    <a:gd name="T98" fmla="*/ 0 w 26"/>
                    <a:gd name="T99" fmla="*/ 26 h 32"/>
                    <a:gd name="T100" fmla="*/ 0 w 26"/>
                    <a:gd name="T101" fmla="*/ 24 h 32"/>
                    <a:gd name="T102" fmla="*/ 0 w 26"/>
                    <a:gd name="T103" fmla="*/ 22 h 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6" h="32">
                      <a:moveTo>
                        <a:pt x="0" y="22"/>
                      </a:moveTo>
                      <a:lnTo>
                        <a:pt x="1" y="20"/>
                      </a:lnTo>
                      <a:lnTo>
                        <a:pt x="3" y="18"/>
                      </a:lnTo>
                      <a:lnTo>
                        <a:pt x="4" y="16"/>
                      </a:lnTo>
                      <a:lnTo>
                        <a:pt x="5" y="14"/>
                      </a:lnTo>
                      <a:lnTo>
                        <a:pt x="7" y="13"/>
                      </a:lnTo>
                      <a:lnTo>
                        <a:pt x="8" y="11"/>
                      </a:lnTo>
                      <a:lnTo>
                        <a:pt x="9" y="10"/>
                      </a:lnTo>
                      <a:lnTo>
                        <a:pt x="10" y="9"/>
                      </a:lnTo>
                      <a:lnTo>
                        <a:pt x="10" y="7"/>
                      </a:lnTo>
                      <a:lnTo>
                        <a:pt x="10" y="5"/>
                      </a:lnTo>
                      <a:lnTo>
                        <a:pt x="11" y="3"/>
                      </a:lnTo>
                      <a:lnTo>
                        <a:pt x="12" y="2"/>
                      </a:lnTo>
                      <a:lnTo>
                        <a:pt x="13" y="0"/>
                      </a:lnTo>
                      <a:lnTo>
                        <a:pt x="15" y="0"/>
                      </a:lnTo>
                      <a:lnTo>
                        <a:pt x="16" y="0"/>
                      </a:lnTo>
                      <a:lnTo>
                        <a:pt x="17" y="1"/>
                      </a:lnTo>
                      <a:lnTo>
                        <a:pt x="18" y="3"/>
                      </a:lnTo>
                      <a:lnTo>
                        <a:pt x="19" y="5"/>
                      </a:lnTo>
                      <a:lnTo>
                        <a:pt x="19" y="7"/>
                      </a:lnTo>
                      <a:lnTo>
                        <a:pt x="18" y="9"/>
                      </a:lnTo>
                      <a:lnTo>
                        <a:pt x="18" y="10"/>
                      </a:lnTo>
                      <a:lnTo>
                        <a:pt x="19" y="12"/>
                      </a:lnTo>
                      <a:lnTo>
                        <a:pt x="20" y="13"/>
                      </a:lnTo>
                      <a:lnTo>
                        <a:pt x="21" y="16"/>
                      </a:lnTo>
                      <a:lnTo>
                        <a:pt x="22" y="18"/>
                      </a:lnTo>
                      <a:lnTo>
                        <a:pt x="23" y="19"/>
                      </a:lnTo>
                      <a:lnTo>
                        <a:pt x="23" y="20"/>
                      </a:lnTo>
                      <a:lnTo>
                        <a:pt x="24" y="20"/>
                      </a:lnTo>
                      <a:lnTo>
                        <a:pt x="25" y="21"/>
                      </a:lnTo>
                      <a:lnTo>
                        <a:pt x="26" y="23"/>
                      </a:lnTo>
                      <a:lnTo>
                        <a:pt x="26" y="24"/>
                      </a:lnTo>
                      <a:lnTo>
                        <a:pt x="26" y="26"/>
                      </a:lnTo>
                      <a:lnTo>
                        <a:pt x="25" y="28"/>
                      </a:lnTo>
                      <a:lnTo>
                        <a:pt x="24" y="29"/>
                      </a:lnTo>
                      <a:lnTo>
                        <a:pt x="23" y="30"/>
                      </a:lnTo>
                      <a:lnTo>
                        <a:pt x="21" y="31"/>
                      </a:lnTo>
                      <a:lnTo>
                        <a:pt x="20" y="31"/>
                      </a:lnTo>
                      <a:lnTo>
                        <a:pt x="18" y="31"/>
                      </a:lnTo>
                      <a:lnTo>
                        <a:pt x="16" y="31"/>
                      </a:lnTo>
                      <a:lnTo>
                        <a:pt x="15" y="31"/>
                      </a:lnTo>
                      <a:lnTo>
                        <a:pt x="13" y="31"/>
                      </a:lnTo>
                      <a:lnTo>
                        <a:pt x="12" y="31"/>
                      </a:lnTo>
                      <a:lnTo>
                        <a:pt x="10" y="32"/>
                      </a:lnTo>
                      <a:lnTo>
                        <a:pt x="9" y="31"/>
                      </a:lnTo>
                      <a:lnTo>
                        <a:pt x="7" y="30"/>
                      </a:lnTo>
                      <a:lnTo>
                        <a:pt x="5" y="29"/>
                      </a:lnTo>
                      <a:lnTo>
                        <a:pt x="2" y="28"/>
                      </a:lnTo>
                      <a:lnTo>
                        <a:pt x="1" y="28"/>
                      </a:lnTo>
                      <a:lnTo>
                        <a:pt x="0" y="26"/>
                      </a:lnTo>
                      <a:lnTo>
                        <a:pt x="0" y="24"/>
                      </a:lnTo>
                      <a:lnTo>
                        <a:pt x="0" y="2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5" name="Freeform 700"/>
                <p:cNvSpPr>
                  <a:spLocks/>
                </p:cNvSpPr>
                <p:nvPr/>
              </p:nvSpPr>
              <p:spPr bwMode="auto">
                <a:xfrm>
                  <a:off x="5183" y="3399"/>
                  <a:ext cx="23" cy="31"/>
                </a:xfrm>
                <a:custGeom>
                  <a:avLst/>
                  <a:gdLst>
                    <a:gd name="T0" fmla="*/ 1 w 23"/>
                    <a:gd name="T1" fmla="*/ 21 h 31"/>
                    <a:gd name="T2" fmla="*/ 2 w 23"/>
                    <a:gd name="T3" fmla="*/ 19 h 31"/>
                    <a:gd name="T4" fmla="*/ 3 w 23"/>
                    <a:gd name="T5" fmla="*/ 17 h 31"/>
                    <a:gd name="T6" fmla="*/ 4 w 23"/>
                    <a:gd name="T7" fmla="*/ 16 h 31"/>
                    <a:gd name="T8" fmla="*/ 5 w 23"/>
                    <a:gd name="T9" fmla="*/ 14 h 31"/>
                    <a:gd name="T10" fmla="*/ 6 w 23"/>
                    <a:gd name="T11" fmla="*/ 13 h 31"/>
                    <a:gd name="T12" fmla="*/ 7 w 23"/>
                    <a:gd name="T13" fmla="*/ 11 h 31"/>
                    <a:gd name="T14" fmla="*/ 8 w 23"/>
                    <a:gd name="T15" fmla="*/ 9 h 31"/>
                    <a:gd name="T16" fmla="*/ 9 w 23"/>
                    <a:gd name="T17" fmla="*/ 8 h 31"/>
                    <a:gd name="T18" fmla="*/ 9 w 23"/>
                    <a:gd name="T19" fmla="*/ 7 h 31"/>
                    <a:gd name="T20" fmla="*/ 9 w 23"/>
                    <a:gd name="T21" fmla="*/ 5 h 31"/>
                    <a:gd name="T22" fmla="*/ 10 w 23"/>
                    <a:gd name="T23" fmla="*/ 3 h 31"/>
                    <a:gd name="T24" fmla="*/ 11 w 23"/>
                    <a:gd name="T25" fmla="*/ 1 h 31"/>
                    <a:gd name="T26" fmla="*/ 12 w 23"/>
                    <a:gd name="T27" fmla="*/ 0 h 31"/>
                    <a:gd name="T28" fmla="*/ 17 w 23"/>
                    <a:gd name="T29" fmla="*/ 19 h 31"/>
                    <a:gd name="T30" fmla="*/ 20 w 23"/>
                    <a:gd name="T31" fmla="*/ 19 h 31"/>
                    <a:gd name="T32" fmla="*/ 20 w 23"/>
                    <a:gd name="T33" fmla="*/ 19 h 31"/>
                    <a:gd name="T34" fmla="*/ 21 w 23"/>
                    <a:gd name="T35" fmla="*/ 20 h 31"/>
                    <a:gd name="T36" fmla="*/ 22 w 23"/>
                    <a:gd name="T37" fmla="*/ 20 h 31"/>
                    <a:gd name="T38" fmla="*/ 23 w 23"/>
                    <a:gd name="T39" fmla="*/ 22 h 31"/>
                    <a:gd name="T40" fmla="*/ 23 w 23"/>
                    <a:gd name="T41" fmla="*/ 24 h 31"/>
                    <a:gd name="T42" fmla="*/ 23 w 23"/>
                    <a:gd name="T43" fmla="*/ 26 h 31"/>
                    <a:gd name="T44" fmla="*/ 22 w 23"/>
                    <a:gd name="T45" fmla="*/ 27 h 31"/>
                    <a:gd name="T46" fmla="*/ 21 w 23"/>
                    <a:gd name="T47" fmla="*/ 29 h 31"/>
                    <a:gd name="T48" fmla="*/ 20 w 23"/>
                    <a:gd name="T49" fmla="*/ 29 h 31"/>
                    <a:gd name="T50" fmla="*/ 19 w 23"/>
                    <a:gd name="T51" fmla="*/ 30 h 31"/>
                    <a:gd name="T52" fmla="*/ 18 w 23"/>
                    <a:gd name="T53" fmla="*/ 30 h 31"/>
                    <a:gd name="T54" fmla="*/ 16 w 23"/>
                    <a:gd name="T55" fmla="*/ 31 h 31"/>
                    <a:gd name="T56" fmla="*/ 14 w 23"/>
                    <a:gd name="T57" fmla="*/ 30 h 31"/>
                    <a:gd name="T58" fmla="*/ 13 w 23"/>
                    <a:gd name="T59" fmla="*/ 30 h 31"/>
                    <a:gd name="T60" fmla="*/ 11 w 23"/>
                    <a:gd name="T61" fmla="*/ 30 h 31"/>
                    <a:gd name="T62" fmla="*/ 10 w 23"/>
                    <a:gd name="T63" fmla="*/ 31 h 31"/>
                    <a:gd name="T64" fmla="*/ 9 w 23"/>
                    <a:gd name="T65" fmla="*/ 31 h 31"/>
                    <a:gd name="T66" fmla="*/ 8 w 23"/>
                    <a:gd name="T67" fmla="*/ 30 h 31"/>
                    <a:gd name="T68" fmla="*/ 6 w 23"/>
                    <a:gd name="T69" fmla="*/ 29 h 31"/>
                    <a:gd name="T70" fmla="*/ 5 w 23"/>
                    <a:gd name="T71" fmla="*/ 28 h 31"/>
                    <a:gd name="T72" fmla="*/ 2 w 23"/>
                    <a:gd name="T73" fmla="*/ 27 h 31"/>
                    <a:gd name="T74" fmla="*/ 1 w 23"/>
                    <a:gd name="T75" fmla="*/ 27 h 31"/>
                    <a:gd name="T76" fmla="*/ 0 w 23"/>
                    <a:gd name="T77" fmla="*/ 26 h 31"/>
                    <a:gd name="T78" fmla="*/ 0 w 23"/>
                    <a:gd name="T79" fmla="*/ 24 h 31"/>
                    <a:gd name="T80" fmla="*/ 1 w 23"/>
                    <a:gd name="T81" fmla="*/ 21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 h="31">
                      <a:moveTo>
                        <a:pt x="1" y="21"/>
                      </a:moveTo>
                      <a:lnTo>
                        <a:pt x="2" y="19"/>
                      </a:lnTo>
                      <a:lnTo>
                        <a:pt x="3" y="17"/>
                      </a:lnTo>
                      <a:lnTo>
                        <a:pt x="4" y="16"/>
                      </a:lnTo>
                      <a:lnTo>
                        <a:pt x="5" y="14"/>
                      </a:lnTo>
                      <a:lnTo>
                        <a:pt x="6" y="13"/>
                      </a:lnTo>
                      <a:lnTo>
                        <a:pt x="7" y="11"/>
                      </a:lnTo>
                      <a:lnTo>
                        <a:pt x="8" y="9"/>
                      </a:lnTo>
                      <a:lnTo>
                        <a:pt x="9" y="8"/>
                      </a:lnTo>
                      <a:lnTo>
                        <a:pt x="9" y="7"/>
                      </a:lnTo>
                      <a:lnTo>
                        <a:pt x="9" y="5"/>
                      </a:lnTo>
                      <a:lnTo>
                        <a:pt x="10" y="3"/>
                      </a:lnTo>
                      <a:lnTo>
                        <a:pt x="11" y="1"/>
                      </a:lnTo>
                      <a:lnTo>
                        <a:pt x="12" y="0"/>
                      </a:lnTo>
                      <a:lnTo>
                        <a:pt x="17" y="19"/>
                      </a:lnTo>
                      <a:lnTo>
                        <a:pt x="20" y="19"/>
                      </a:lnTo>
                      <a:lnTo>
                        <a:pt x="21" y="20"/>
                      </a:lnTo>
                      <a:lnTo>
                        <a:pt x="22" y="20"/>
                      </a:lnTo>
                      <a:lnTo>
                        <a:pt x="23" y="22"/>
                      </a:lnTo>
                      <a:lnTo>
                        <a:pt x="23" y="24"/>
                      </a:lnTo>
                      <a:lnTo>
                        <a:pt x="23" y="26"/>
                      </a:lnTo>
                      <a:lnTo>
                        <a:pt x="22" y="27"/>
                      </a:lnTo>
                      <a:lnTo>
                        <a:pt x="21" y="29"/>
                      </a:lnTo>
                      <a:lnTo>
                        <a:pt x="20" y="29"/>
                      </a:lnTo>
                      <a:lnTo>
                        <a:pt x="19" y="30"/>
                      </a:lnTo>
                      <a:lnTo>
                        <a:pt x="18" y="30"/>
                      </a:lnTo>
                      <a:lnTo>
                        <a:pt x="16" y="31"/>
                      </a:lnTo>
                      <a:lnTo>
                        <a:pt x="14" y="30"/>
                      </a:lnTo>
                      <a:lnTo>
                        <a:pt x="13" y="30"/>
                      </a:lnTo>
                      <a:lnTo>
                        <a:pt x="11" y="30"/>
                      </a:lnTo>
                      <a:lnTo>
                        <a:pt x="10" y="31"/>
                      </a:lnTo>
                      <a:lnTo>
                        <a:pt x="9" y="31"/>
                      </a:lnTo>
                      <a:lnTo>
                        <a:pt x="8" y="30"/>
                      </a:lnTo>
                      <a:lnTo>
                        <a:pt x="6" y="29"/>
                      </a:lnTo>
                      <a:lnTo>
                        <a:pt x="5" y="28"/>
                      </a:lnTo>
                      <a:lnTo>
                        <a:pt x="2" y="27"/>
                      </a:lnTo>
                      <a:lnTo>
                        <a:pt x="1" y="27"/>
                      </a:lnTo>
                      <a:lnTo>
                        <a:pt x="0" y="26"/>
                      </a:lnTo>
                      <a:lnTo>
                        <a:pt x="0" y="24"/>
                      </a:lnTo>
                      <a:lnTo>
                        <a:pt x="1" y="21"/>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6" name="Freeform 701"/>
                <p:cNvSpPr>
                  <a:spLocks/>
                </p:cNvSpPr>
                <p:nvPr/>
              </p:nvSpPr>
              <p:spPr bwMode="auto">
                <a:xfrm>
                  <a:off x="5181" y="3407"/>
                  <a:ext cx="23" cy="23"/>
                </a:xfrm>
                <a:custGeom>
                  <a:avLst/>
                  <a:gdLst>
                    <a:gd name="T0" fmla="*/ 1 w 23"/>
                    <a:gd name="T1" fmla="*/ 13 h 23"/>
                    <a:gd name="T2" fmla="*/ 2 w 23"/>
                    <a:gd name="T3" fmla="*/ 11 h 23"/>
                    <a:gd name="T4" fmla="*/ 3 w 23"/>
                    <a:gd name="T5" fmla="*/ 9 h 23"/>
                    <a:gd name="T6" fmla="*/ 4 w 23"/>
                    <a:gd name="T7" fmla="*/ 7 h 23"/>
                    <a:gd name="T8" fmla="*/ 5 w 23"/>
                    <a:gd name="T9" fmla="*/ 6 h 23"/>
                    <a:gd name="T10" fmla="*/ 6 w 23"/>
                    <a:gd name="T11" fmla="*/ 4 h 23"/>
                    <a:gd name="T12" fmla="*/ 7 w 23"/>
                    <a:gd name="T13" fmla="*/ 3 h 23"/>
                    <a:gd name="T14" fmla="*/ 8 w 23"/>
                    <a:gd name="T15" fmla="*/ 2 h 23"/>
                    <a:gd name="T16" fmla="*/ 10 w 23"/>
                    <a:gd name="T17" fmla="*/ 2 h 23"/>
                    <a:gd name="T18" fmla="*/ 12 w 23"/>
                    <a:gd name="T19" fmla="*/ 0 h 23"/>
                    <a:gd name="T20" fmla="*/ 16 w 23"/>
                    <a:gd name="T21" fmla="*/ 0 h 23"/>
                    <a:gd name="T22" fmla="*/ 16 w 23"/>
                    <a:gd name="T23" fmla="*/ 2 h 23"/>
                    <a:gd name="T24" fmla="*/ 17 w 23"/>
                    <a:gd name="T25" fmla="*/ 3 h 23"/>
                    <a:gd name="T26" fmla="*/ 18 w 23"/>
                    <a:gd name="T27" fmla="*/ 5 h 23"/>
                    <a:gd name="T28" fmla="*/ 19 w 23"/>
                    <a:gd name="T29" fmla="*/ 7 h 23"/>
                    <a:gd name="T30" fmla="*/ 19 w 23"/>
                    <a:gd name="T31" fmla="*/ 9 h 23"/>
                    <a:gd name="T32" fmla="*/ 20 w 23"/>
                    <a:gd name="T33" fmla="*/ 10 h 23"/>
                    <a:gd name="T34" fmla="*/ 20 w 23"/>
                    <a:gd name="T35" fmla="*/ 11 h 23"/>
                    <a:gd name="T36" fmla="*/ 21 w 23"/>
                    <a:gd name="T37" fmla="*/ 11 h 23"/>
                    <a:gd name="T38" fmla="*/ 22 w 23"/>
                    <a:gd name="T39" fmla="*/ 12 h 23"/>
                    <a:gd name="T40" fmla="*/ 23 w 23"/>
                    <a:gd name="T41" fmla="*/ 14 h 23"/>
                    <a:gd name="T42" fmla="*/ 23 w 23"/>
                    <a:gd name="T43" fmla="*/ 15 h 23"/>
                    <a:gd name="T44" fmla="*/ 23 w 23"/>
                    <a:gd name="T45" fmla="*/ 17 h 23"/>
                    <a:gd name="T46" fmla="*/ 22 w 23"/>
                    <a:gd name="T47" fmla="*/ 19 h 23"/>
                    <a:gd name="T48" fmla="*/ 21 w 23"/>
                    <a:gd name="T49" fmla="*/ 20 h 23"/>
                    <a:gd name="T50" fmla="*/ 20 w 23"/>
                    <a:gd name="T51" fmla="*/ 21 h 23"/>
                    <a:gd name="T52" fmla="*/ 19 w 23"/>
                    <a:gd name="T53" fmla="*/ 22 h 23"/>
                    <a:gd name="T54" fmla="*/ 18 w 23"/>
                    <a:gd name="T55" fmla="*/ 22 h 23"/>
                    <a:gd name="T56" fmla="*/ 16 w 23"/>
                    <a:gd name="T57" fmla="*/ 22 h 23"/>
                    <a:gd name="T58" fmla="*/ 14 w 23"/>
                    <a:gd name="T59" fmla="*/ 22 h 23"/>
                    <a:gd name="T60" fmla="*/ 13 w 23"/>
                    <a:gd name="T61" fmla="*/ 22 h 23"/>
                    <a:gd name="T62" fmla="*/ 12 w 23"/>
                    <a:gd name="T63" fmla="*/ 22 h 23"/>
                    <a:gd name="T64" fmla="*/ 10 w 23"/>
                    <a:gd name="T65" fmla="*/ 22 h 23"/>
                    <a:gd name="T66" fmla="*/ 9 w 23"/>
                    <a:gd name="T67" fmla="*/ 23 h 23"/>
                    <a:gd name="T68" fmla="*/ 8 w 23"/>
                    <a:gd name="T69" fmla="*/ 22 h 23"/>
                    <a:gd name="T70" fmla="*/ 6 w 23"/>
                    <a:gd name="T71" fmla="*/ 21 h 23"/>
                    <a:gd name="T72" fmla="*/ 5 w 23"/>
                    <a:gd name="T73" fmla="*/ 20 h 23"/>
                    <a:gd name="T74" fmla="*/ 2 w 23"/>
                    <a:gd name="T75" fmla="*/ 19 h 23"/>
                    <a:gd name="T76" fmla="*/ 1 w 23"/>
                    <a:gd name="T77" fmla="*/ 19 h 23"/>
                    <a:gd name="T78" fmla="*/ 0 w 23"/>
                    <a:gd name="T79" fmla="*/ 18 h 23"/>
                    <a:gd name="T80" fmla="*/ 0 w 23"/>
                    <a:gd name="T81" fmla="*/ 15 h 23"/>
                    <a:gd name="T82" fmla="*/ 1 w 23"/>
                    <a:gd name="T83" fmla="*/ 13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23">
                      <a:moveTo>
                        <a:pt x="1" y="13"/>
                      </a:moveTo>
                      <a:lnTo>
                        <a:pt x="2" y="11"/>
                      </a:lnTo>
                      <a:lnTo>
                        <a:pt x="3" y="9"/>
                      </a:lnTo>
                      <a:lnTo>
                        <a:pt x="4" y="7"/>
                      </a:lnTo>
                      <a:lnTo>
                        <a:pt x="5" y="6"/>
                      </a:lnTo>
                      <a:lnTo>
                        <a:pt x="6" y="4"/>
                      </a:lnTo>
                      <a:lnTo>
                        <a:pt x="7" y="3"/>
                      </a:lnTo>
                      <a:lnTo>
                        <a:pt x="8" y="2"/>
                      </a:lnTo>
                      <a:lnTo>
                        <a:pt x="10" y="2"/>
                      </a:lnTo>
                      <a:lnTo>
                        <a:pt x="12" y="0"/>
                      </a:lnTo>
                      <a:lnTo>
                        <a:pt x="16" y="0"/>
                      </a:lnTo>
                      <a:lnTo>
                        <a:pt x="16" y="2"/>
                      </a:lnTo>
                      <a:lnTo>
                        <a:pt x="17" y="3"/>
                      </a:lnTo>
                      <a:lnTo>
                        <a:pt x="18" y="5"/>
                      </a:lnTo>
                      <a:lnTo>
                        <a:pt x="19" y="7"/>
                      </a:lnTo>
                      <a:lnTo>
                        <a:pt x="19" y="9"/>
                      </a:lnTo>
                      <a:lnTo>
                        <a:pt x="20" y="10"/>
                      </a:lnTo>
                      <a:lnTo>
                        <a:pt x="20" y="11"/>
                      </a:lnTo>
                      <a:lnTo>
                        <a:pt x="21" y="11"/>
                      </a:lnTo>
                      <a:lnTo>
                        <a:pt x="22" y="12"/>
                      </a:lnTo>
                      <a:lnTo>
                        <a:pt x="23" y="14"/>
                      </a:lnTo>
                      <a:lnTo>
                        <a:pt x="23" y="15"/>
                      </a:lnTo>
                      <a:lnTo>
                        <a:pt x="23" y="17"/>
                      </a:lnTo>
                      <a:lnTo>
                        <a:pt x="22" y="19"/>
                      </a:lnTo>
                      <a:lnTo>
                        <a:pt x="21" y="20"/>
                      </a:lnTo>
                      <a:lnTo>
                        <a:pt x="20" y="21"/>
                      </a:lnTo>
                      <a:lnTo>
                        <a:pt x="19" y="22"/>
                      </a:lnTo>
                      <a:lnTo>
                        <a:pt x="18" y="22"/>
                      </a:lnTo>
                      <a:lnTo>
                        <a:pt x="16" y="22"/>
                      </a:lnTo>
                      <a:lnTo>
                        <a:pt x="14" y="22"/>
                      </a:lnTo>
                      <a:lnTo>
                        <a:pt x="13" y="22"/>
                      </a:lnTo>
                      <a:lnTo>
                        <a:pt x="12" y="22"/>
                      </a:lnTo>
                      <a:lnTo>
                        <a:pt x="10" y="22"/>
                      </a:lnTo>
                      <a:lnTo>
                        <a:pt x="9" y="23"/>
                      </a:lnTo>
                      <a:lnTo>
                        <a:pt x="8" y="22"/>
                      </a:lnTo>
                      <a:lnTo>
                        <a:pt x="6" y="21"/>
                      </a:lnTo>
                      <a:lnTo>
                        <a:pt x="5" y="20"/>
                      </a:lnTo>
                      <a:lnTo>
                        <a:pt x="2" y="19"/>
                      </a:lnTo>
                      <a:lnTo>
                        <a:pt x="1" y="19"/>
                      </a:lnTo>
                      <a:lnTo>
                        <a:pt x="0" y="18"/>
                      </a:lnTo>
                      <a:lnTo>
                        <a:pt x="0" y="15"/>
                      </a:lnTo>
                      <a:lnTo>
                        <a:pt x="1" y="13"/>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7" name="Freeform 702"/>
                <p:cNvSpPr>
                  <a:spLocks/>
                </p:cNvSpPr>
                <p:nvPr/>
              </p:nvSpPr>
              <p:spPr bwMode="auto">
                <a:xfrm>
                  <a:off x="5183" y="3400"/>
                  <a:ext cx="22" cy="31"/>
                </a:xfrm>
                <a:custGeom>
                  <a:avLst/>
                  <a:gdLst>
                    <a:gd name="T0" fmla="*/ 0 w 22"/>
                    <a:gd name="T1" fmla="*/ 21 h 31"/>
                    <a:gd name="T2" fmla="*/ 1 w 22"/>
                    <a:gd name="T3" fmla="*/ 19 h 31"/>
                    <a:gd name="T4" fmla="*/ 2 w 22"/>
                    <a:gd name="T5" fmla="*/ 17 h 31"/>
                    <a:gd name="T6" fmla="*/ 3 w 22"/>
                    <a:gd name="T7" fmla="*/ 15 h 31"/>
                    <a:gd name="T8" fmla="*/ 5 w 22"/>
                    <a:gd name="T9" fmla="*/ 14 h 31"/>
                    <a:gd name="T10" fmla="*/ 6 w 22"/>
                    <a:gd name="T11" fmla="*/ 12 h 31"/>
                    <a:gd name="T12" fmla="*/ 6 w 22"/>
                    <a:gd name="T13" fmla="*/ 11 h 31"/>
                    <a:gd name="T14" fmla="*/ 7 w 22"/>
                    <a:gd name="T15" fmla="*/ 9 h 31"/>
                    <a:gd name="T16" fmla="*/ 8 w 22"/>
                    <a:gd name="T17" fmla="*/ 8 h 31"/>
                    <a:gd name="T18" fmla="*/ 8 w 22"/>
                    <a:gd name="T19" fmla="*/ 7 h 31"/>
                    <a:gd name="T20" fmla="*/ 9 w 22"/>
                    <a:gd name="T21" fmla="*/ 5 h 31"/>
                    <a:gd name="T22" fmla="*/ 9 w 22"/>
                    <a:gd name="T23" fmla="*/ 3 h 31"/>
                    <a:gd name="T24" fmla="*/ 10 w 22"/>
                    <a:gd name="T25" fmla="*/ 1 h 31"/>
                    <a:gd name="T26" fmla="*/ 11 w 22"/>
                    <a:gd name="T27" fmla="*/ 0 h 31"/>
                    <a:gd name="T28" fmla="*/ 13 w 22"/>
                    <a:gd name="T29" fmla="*/ 0 h 31"/>
                    <a:gd name="T30" fmla="*/ 14 w 22"/>
                    <a:gd name="T31" fmla="*/ 0 h 31"/>
                    <a:gd name="T32" fmla="*/ 15 w 22"/>
                    <a:gd name="T33" fmla="*/ 1 h 31"/>
                    <a:gd name="T34" fmla="*/ 15 w 22"/>
                    <a:gd name="T35" fmla="*/ 2 h 31"/>
                    <a:gd name="T36" fmla="*/ 16 w 22"/>
                    <a:gd name="T37" fmla="*/ 5 h 31"/>
                    <a:gd name="T38" fmla="*/ 16 w 22"/>
                    <a:gd name="T39" fmla="*/ 6 h 31"/>
                    <a:gd name="T40" fmla="*/ 15 w 22"/>
                    <a:gd name="T41" fmla="*/ 8 h 31"/>
                    <a:gd name="T42" fmla="*/ 16 w 22"/>
                    <a:gd name="T43" fmla="*/ 10 h 31"/>
                    <a:gd name="T44" fmla="*/ 16 w 22"/>
                    <a:gd name="T45" fmla="*/ 11 h 31"/>
                    <a:gd name="T46" fmla="*/ 17 w 22"/>
                    <a:gd name="T47" fmla="*/ 13 h 31"/>
                    <a:gd name="T48" fmla="*/ 18 w 22"/>
                    <a:gd name="T49" fmla="*/ 15 h 31"/>
                    <a:gd name="T50" fmla="*/ 18 w 22"/>
                    <a:gd name="T51" fmla="*/ 17 h 31"/>
                    <a:gd name="T52" fmla="*/ 19 w 22"/>
                    <a:gd name="T53" fmla="*/ 18 h 31"/>
                    <a:gd name="T54" fmla="*/ 20 w 22"/>
                    <a:gd name="T55" fmla="*/ 19 h 31"/>
                    <a:gd name="T56" fmla="*/ 21 w 22"/>
                    <a:gd name="T57" fmla="*/ 20 h 31"/>
                    <a:gd name="T58" fmla="*/ 22 w 22"/>
                    <a:gd name="T59" fmla="*/ 20 h 31"/>
                    <a:gd name="T60" fmla="*/ 22 w 22"/>
                    <a:gd name="T61" fmla="*/ 22 h 31"/>
                    <a:gd name="T62" fmla="*/ 22 w 22"/>
                    <a:gd name="T63" fmla="*/ 24 h 31"/>
                    <a:gd name="T64" fmla="*/ 22 w 22"/>
                    <a:gd name="T65" fmla="*/ 26 h 31"/>
                    <a:gd name="T66" fmla="*/ 22 w 22"/>
                    <a:gd name="T67" fmla="*/ 27 h 31"/>
                    <a:gd name="T68" fmla="*/ 20 w 22"/>
                    <a:gd name="T69" fmla="*/ 28 h 31"/>
                    <a:gd name="T70" fmla="*/ 19 w 22"/>
                    <a:gd name="T71" fmla="*/ 29 h 31"/>
                    <a:gd name="T72" fmla="*/ 18 w 22"/>
                    <a:gd name="T73" fmla="*/ 30 h 31"/>
                    <a:gd name="T74" fmla="*/ 17 w 22"/>
                    <a:gd name="T75" fmla="*/ 30 h 31"/>
                    <a:gd name="T76" fmla="*/ 15 w 22"/>
                    <a:gd name="T77" fmla="*/ 31 h 31"/>
                    <a:gd name="T78" fmla="*/ 14 w 22"/>
                    <a:gd name="T79" fmla="*/ 30 h 31"/>
                    <a:gd name="T80" fmla="*/ 12 w 22"/>
                    <a:gd name="T81" fmla="*/ 30 h 31"/>
                    <a:gd name="T82" fmla="*/ 11 w 22"/>
                    <a:gd name="T83" fmla="*/ 30 h 31"/>
                    <a:gd name="T84" fmla="*/ 10 w 22"/>
                    <a:gd name="T85" fmla="*/ 30 h 31"/>
                    <a:gd name="T86" fmla="*/ 8 w 22"/>
                    <a:gd name="T87" fmla="*/ 31 h 31"/>
                    <a:gd name="T88" fmla="*/ 7 w 22"/>
                    <a:gd name="T89" fmla="*/ 30 h 31"/>
                    <a:gd name="T90" fmla="*/ 5 w 22"/>
                    <a:gd name="T91" fmla="*/ 29 h 31"/>
                    <a:gd name="T92" fmla="*/ 4 w 22"/>
                    <a:gd name="T93" fmla="*/ 28 h 31"/>
                    <a:gd name="T94" fmla="*/ 2 w 22"/>
                    <a:gd name="T95" fmla="*/ 27 h 31"/>
                    <a:gd name="T96" fmla="*/ 1 w 22"/>
                    <a:gd name="T97" fmla="*/ 27 h 31"/>
                    <a:gd name="T98" fmla="*/ 0 w 22"/>
                    <a:gd name="T99" fmla="*/ 26 h 31"/>
                    <a:gd name="T100" fmla="*/ 0 w 22"/>
                    <a:gd name="T101" fmla="*/ 23 h 31"/>
                    <a:gd name="T102" fmla="*/ 0 w 22"/>
                    <a:gd name="T103" fmla="*/ 21 h 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 h="31">
                      <a:moveTo>
                        <a:pt x="0" y="21"/>
                      </a:moveTo>
                      <a:lnTo>
                        <a:pt x="1" y="19"/>
                      </a:lnTo>
                      <a:lnTo>
                        <a:pt x="2" y="17"/>
                      </a:lnTo>
                      <a:lnTo>
                        <a:pt x="3" y="15"/>
                      </a:lnTo>
                      <a:lnTo>
                        <a:pt x="5" y="14"/>
                      </a:lnTo>
                      <a:lnTo>
                        <a:pt x="6" y="12"/>
                      </a:lnTo>
                      <a:lnTo>
                        <a:pt x="6" y="11"/>
                      </a:lnTo>
                      <a:lnTo>
                        <a:pt x="7" y="9"/>
                      </a:lnTo>
                      <a:lnTo>
                        <a:pt x="8" y="8"/>
                      </a:lnTo>
                      <a:lnTo>
                        <a:pt x="8" y="7"/>
                      </a:lnTo>
                      <a:lnTo>
                        <a:pt x="9" y="5"/>
                      </a:lnTo>
                      <a:lnTo>
                        <a:pt x="9" y="3"/>
                      </a:lnTo>
                      <a:lnTo>
                        <a:pt x="10" y="1"/>
                      </a:lnTo>
                      <a:lnTo>
                        <a:pt x="11" y="0"/>
                      </a:lnTo>
                      <a:lnTo>
                        <a:pt x="13" y="0"/>
                      </a:lnTo>
                      <a:lnTo>
                        <a:pt x="14" y="0"/>
                      </a:lnTo>
                      <a:lnTo>
                        <a:pt x="15" y="1"/>
                      </a:lnTo>
                      <a:lnTo>
                        <a:pt x="15" y="2"/>
                      </a:lnTo>
                      <a:lnTo>
                        <a:pt x="16" y="5"/>
                      </a:lnTo>
                      <a:lnTo>
                        <a:pt x="16" y="6"/>
                      </a:lnTo>
                      <a:lnTo>
                        <a:pt x="15" y="8"/>
                      </a:lnTo>
                      <a:lnTo>
                        <a:pt x="16" y="10"/>
                      </a:lnTo>
                      <a:lnTo>
                        <a:pt x="16" y="11"/>
                      </a:lnTo>
                      <a:lnTo>
                        <a:pt x="17" y="13"/>
                      </a:lnTo>
                      <a:lnTo>
                        <a:pt x="18" y="15"/>
                      </a:lnTo>
                      <a:lnTo>
                        <a:pt x="18" y="17"/>
                      </a:lnTo>
                      <a:lnTo>
                        <a:pt x="19" y="18"/>
                      </a:lnTo>
                      <a:lnTo>
                        <a:pt x="20" y="19"/>
                      </a:lnTo>
                      <a:lnTo>
                        <a:pt x="21" y="20"/>
                      </a:lnTo>
                      <a:lnTo>
                        <a:pt x="22" y="20"/>
                      </a:lnTo>
                      <a:lnTo>
                        <a:pt x="22" y="22"/>
                      </a:lnTo>
                      <a:lnTo>
                        <a:pt x="22" y="24"/>
                      </a:lnTo>
                      <a:lnTo>
                        <a:pt x="22" y="26"/>
                      </a:lnTo>
                      <a:lnTo>
                        <a:pt x="22" y="27"/>
                      </a:lnTo>
                      <a:lnTo>
                        <a:pt x="20" y="28"/>
                      </a:lnTo>
                      <a:lnTo>
                        <a:pt x="19" y="29"/>
                      </a:lnTo>
                      <a:lnTo>
                        <a:pt x="18" y="30"/>
                      </a:lnTo>
                      <a:lnTo>
                        <a:pt x="17" y="30"/>
                      </a:lnTo>
                      <a:lnTo>
                        <a:pt x="15" y="31"/>
                      </a:lnTo>
                      <a:lnTo>
                        <a:pt x="14" y="30"/>
                      </a:lnTo>
                      <a:lnTo>
                        <a:pt x="12" y="30"/>
                      </a:lnTo>
                      <a:lnTo>
                        <a:pt x="11" y="30"/>
                      </a:lnTo>
                      <a:lnTo>
                        <a:pt x="10" y="30"/>
                      </a:lnTo>
                      <a:lnTo>
                        <a:pt x="8" y="31"/>
                      </a:lnTo>
                      <a:lnTo>
                        <a:pt x="7" y="30"/>
                      </a:lnTo>
                      <a:lnTo>
                        <a:pt x="5" y="29"/>
                      </a:lnTo>
                      <a:lnTo>
                        <a:pt x="4" y="28"/>
                      </a:lnTo>
                      <a:lnTo>
                        <a:pt x="2" y="27"/>
                      </a:lnTo>
                      <a:lnTo>
                        <a:pt x="1" y="27"/>
                      </a:lnTo>
                      <a:lnTo>
                        <a:pt x="0" y="26"/>
                      </a:lnTo>
                      <a:lnTo>
                        <a:pt x="0" y="23"/>
                      </a:lnTo>
                      <a:lnTo>
                        <a:pt x="0" y="21"/>
                      </a:lnTo>
                      <a:close/>
                    </a:path>
                  </a:pathLst>
                </a:custGeom>
                <a:solidFill>
                  <a:srgbClr val="5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8" name="Freeform 703"/>
                <p:cNvSpPr>
                  <a:spLocks/>
                </p:cNvSpPr>
                <p:nvPr/>
              </p:nvSpPr>
              <p:spPr bwMode="auto">
                <a:xfrm>
                  <a:off x="5176" y="33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59" name="Freeform 704"/>
                <p:cNvSpPr>
                  <a:spLocks/>
                </p:cNvSpPr>
                <p:nvPr/>
              </p:nvSpPr>
              <p:spPr bwMode="auto">
                <a:xfrm>
                  <a:off x="5176" y="3317"/>
                  <a:ext cx="1" cy="1"/>
                </a:xfrm>
                <a:custGeom>
                  <a:avLst/>
                  <a:gdLst>
                    <a:gd name="T0" fmla="*/ 0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60" name="Freeform 705"/>
                <p:cNvSpPr>
                  <a:spLocks/>
                </p:cNvSpPr>
                <p:nvPr/>
              </p:nvSpPr>
              <p:spPr bwMode="auto">
                <a:xfrm>
                  <a:off x="5176" y="33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61" name="Freeform 706"/>
                <p:cNvSpPr>
                  <a:spLocks/>
                </p:cNvSpPr>
                <p:nvPr/>
              </p:nvSpPr>
              <p:spPr bwMode="auto">
                <a:xfrm>
                  <a:off x="5176" y="3317"/>
                  <a:ext cx="1" cy="1"/>
                </a:xfrm>
                <a:custGeom>
                  <a:avLst/>
                  <a:gdLst>
                    <a:gd name="T0" fmla="*/ 0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1"/>
                      </a:ln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6907" name="Group 707"/>
            <p:cNvGrpSpPr>
              <a:grpSpLocks/>
            </p:cNvGrpSpPr>
            <p:nvPr/>
          </p:nvGrpSpPr>
          <p:grpSpPr bwMode="auto">
            <a:xfrm>
              <a:off x="3149" y="1031"/>
              <a:ext cx="222" cy="100"/>
              <a:chOff x="6214" y="2724"/>
              <a:chExt cx="224" cy="135"/>
            </a:xfrm>
          </p:grpSpPr>
          <p:grpSp>
            <p:nvGrpSpPr>
              <p:cNvPr id="37500" name="Group 708"/>
              <p:cNvGrpSpPr>
                <a:grpSpLocks/>
              </p:cNvGrpSpPr>
              <p:nvPr/>
            </p:nvGrpSpPr>
            <p:grpSpPr bwMode="auto">
              <a:xfrm>
                <a:off x="6214" y="2724"/>
                <a:ext cx="195" cy="75"/>
                <a:chOff x="6214" y="2724"/>
                <a:chExt cx="195" cy="75"/>
              </a:xfrm>
            </p:grpSpPr>
            <p:sp>
              <p:nvSpPr>
                <p:cNvPr id="37559" name="Rectangle 709"/>
                <p:cNvSpPr>
                  <a:spLocks noChangeArrowheads="1"/>
                </p:cNvSpPr>
                <p:nvPr/>
              </p:nvSpPr>
              <p:spPr bwMode="auto">
                <a:xfrm>
                  <a:off x="6226" y="2731"/>
                  <a:ext cx="172" cy="56"/>
                </a:xfrm>
                <a:prstGeom prst="rect">
                  <a:avLst/>
                </a:prstGeom>
                <a:solidFill>
                  <a:srgbClr val="6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0" name="Rectangle 710"/>
                <p:cNvSpPr>
                  <a:spLocks noChangeArrowheads="1"/>
                </p:cNvSpPr>
                <p:nvPr/>
              </p:nvSpPr>
              <p:spPr bwMode="auto">
                <a:xfrm>
                  <a:off x="6387" y="2735"/>
                  <a:ext cx="6" cy="3"/>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1" name="Rectangle 711"/>
                <p:cNvSpPr>
                  <a:spLocks noChangeArrowheads="1"/>
                </p:cNvSpPr>
                <p:nvPr/>
              </p:nvSpPr>
              <p:spPr bwMode="auto">
                <a:xfrm>
                  <a:off x="6386" y="2759"/>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2" name="Rectangle 712"/>
                <p:cNvSpPr>
                  <a:spLocks noChangeArrowheads="1"/>
                </p:cNvSpPr>
                <p:nvPr/>
              </p:nvSpPr>
              <p:spPr bwMode="auto">
                <a:xfrm>
                  <a:off x="6371" y="2756"/>
                  <a:ext cx="6" cy="2"/>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3" name="Rectangle 713"/>
                <p:cNvSpPr>
                  <a:spLocks noChangeArrowheads="1"/>
                </p:cNvSpPr>
                <p:nvPr/>
              </p:nvSpPr>
              <p:spPr bwMode="auto">
                <a:xfrm>
                  <a:off x="6389" y="2746"/>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4" name="Rectangle 714"/>
                <p:cNvSpPr>
                  <a:spLocks noChangeArrowheads="1"/>
                </p:cNvSpPr>
                <p:nvPr/>
              </p:nvSpPr>
              <p:spPr bwMode="auto">
                <a:xfrm>
                  <a:off x="6384" y="2743"/>
                  <a:ext cx="6" cy="2"/>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5" name="Rectangle 715"/>
                <p:cNvSpPr>
                  <a:spLocks noChangeArrowheads="1"/>
                </p:cNvSpPr>
                <p:nvPr/>
              </p:nvSpPr>
              <p:spPr bwMode="auto">
                <a:xfrm>
                  <a:off x="6389" y="2771"/>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6" name="Rectangle 716"/>
                <p:cNvSpPr>
                  <a:spLocks noChangeArrowheads="1"/>
                </p:cNvSpPr>
                <p:nvPr/>
              </p:nvSpPr>
              <p:spPr bwMode="auto">
                <a:xfrm>
                  <a:off x="6384" y="2776"/>
                  <a:ext cx="5"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7" name="Rectangle 717"/>
                <p:cNvSpPr>
                  <a:spLocks noChangeArrowheads="1"/>
                </p:cNvSpPr>
                <p:nvPr/>
              </p:nvSpPr>
              <p:spPr bwMode="auto">
                <a:xfrm>
                  <a:off x="6372" y="2779"/>
                  <a:ext cx="6" cy="3"/>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8" name="Rectangle 718"/>
                <p:cNvSpPr>
                  <a:spLocks noChangeArrowheads="1"/>
                </p:cNvSpPr>
                <p:nvPr/>
              </p:nvSpPr>
              <p:spPr bwMode="auto">
                <a:xfrm>
                  <a:off x="6390" y="2782"/>
                  <a:ext cx="6" cy="3"/>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69" name="Rectangle 719"/>
                <p:cNvSpPr>
                  <a:spLocks noChangeArrowheads="1"/>
                </p:cNvSpPr>
                <p:nvPr/>
              </p:nvSpPr>
              <p:spPr bwMode="auto">
                <a:xfrm>
                  <a:off x="6373" y="2768"/>
                  <a:ext cx="6" cy="3"/>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0" name="Rectangle 720"/>
                <p:cNvSpPr>
                  <a:spLocks noChangeArrowheads="1"/>
                </p:cNvSpPr>
                <p:nvPr/>
              </p:nvSpPr>
              <p:spPr bwMode="auto">
                <a:xfrm>
                  <a:off x="6389" y="2761"/>
                  <a:ext cx="6" cy="2"/>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1" name="Rectangle 721"/>
                <p:cNvSpPr>
                  <a:spLocks noChangeArrowheads="1"/>
                </p:cNvSpPr>
                <p:nvPr/>
              </p:nvSpPr>
              <p:spPr bwMode="auto">
                <a:xfrm>
                  <a:off x="6237" y="2734"/>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2" name="Rectangle 722"/>
                <p:cNvSpPr>
                  <a:spLocks noChangeArrowheads="1"/>
                </p:cNvSpPr>
                <p:nvPr/>
              </p:nvSpPr>
              <p:spPr bwMode="auto">
                <a:xfrm>
                  <a:off x="6233" y="2746"/>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3" name="Rectangle 723"/>
                <p:cNvSpPr>
                  <a:spLocks noChangeArrowheads="1"/>
                </p:cNvSpPr>
                <p:nvPr/>
              </p:nvSpPr>
              <p:spPr bwMode="auto">
                <a:xfrm>
                  <a:off x="6237" y="2753"/>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4" name="Rectangle 724"/>
                <p:cNvSpPr>
                  <a:spLocks noChangeArrowheads="1"/>
                </p:cNvSpPr>
                <p:nvPr/>
              </p:nvSpPr>
              <p:spPr bwMode="auto">
                <a:xfrm>
                  <a:off x="6230" y="2766"/>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5" name="Rectangle 725"/>
                <p:cNvSpPr>
                  <a:spLocks noChangeArrowheads="1"/>
                </p:cNvSpPr>
                <p:nvPr/>
              </p:nvSpPr>
              <p:spPr bwMode="auto">
                <a:xfrm>
                  <a:off x="6248" y="2774"/>
                  <a:ext cx="6"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6" name="Rectangle 726"/>
                <p:cNvSpPr>
                  <a:spLocks noChangeArrowheads="1"/>
                </p:cNvSpPr>
                <p:nvPr/>
              </p:nvSpPr>
              <p:spPr bwMode="auto">
                <a:xfrm>
                  <a:off x="6235" y="2777"/>
                  <a:ext cx="5" cy="2"/>
                </a:xfrm>
                <a:prstGeom prst="rect">
                  <a:avLst/>
                </a:prstGeom>
                <a:solidFill>
                  <a:srgbClr val="4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7" name="Rectangle 727"/>
                <p:cNvSpPr>
                  <a:spLocks noChangeArrowheads="1"/>
                </p:cNvSpPr>
                <p:nvPr/>
              </p:nvSpPr>
              <p:spPr bwMode="auto">
                <a:xfrm>
                  <a:off x="6237" y="2770"/>
                  <a:ext cx="6" cy="3"/>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8" name="Rectangle 728"/>
                <p:cNvSpPr>
                  <a:spLocks noChangeArrowheads="1"/>
                </p:cNvSpPr>
                <p:nvPr/>
              </p:nvSpPr>
              <p:spPr bwMode="auto">
                <a:xfrm>
                  <a:off x="6242" y="2755"/>
                  <a:ext cx="6" cy="2"/>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79" name="Rectangle 729"/>
                <p:cNvSpPr>
                  <a:spLocks noChangeArrowheads="1"/>
                </p:cNvSpPr>
                <p:nvPr/>
              </p:nvSpPr>
              <p:spPr bwMode="auto">
                <a:xfrm>
                  <a:off x="6228" y="2740"/>
                  <a:ext cx="6" cy="2"/>
                </a:xfrm>
                <a:prstGeom prst="rect">
                  <a:avLst/>
                </a:prstGeom>
                <a:solidFill>
                  <a:srgbClr val="2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80" name="Rectangle 730"/>
                <p:cNvSpPr>
                  <a:spLocks noChangeArrowheads="1"/>
                </p:cNvSpPr>
                <p:nvPr/>
              </p:nvSpPr>
              <p:spPr bwMode="auto">
                <a:xfrm>
                  <a:off x="6214" y="2786"/>
                  <a:ext cx="194" cy="1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81" name="Rectangle 731"/>
                <p:cNvSpPr>
                  <a:spLocks noChangeArrowheads="1"/>
                </p:cNvSpPr>
                <p:nvPr/>
              </p:nvSpPr>
              <p:spPr bwMode="auto">
                <a:xfrm>
                  <a:off x="6214" y="2797"/>
                  <a:ext cx="195"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82" name="Freeform 732"/>
                <p:cNvSpPr>
                  <a:spLocks/>
                </p:cNvSpPr>
                <p:nvPr/>
              </p:nvSpPr>
              <p:spPr bwMode="auto">
                <a:xfrm>
                  <a:off x="6245" y="2724"/>
                  <a:ext cx="134" cy="63"/>
                </a:xfrm>
                <a:custGeom>
                  <a:avLst/>
                  <a:gdLst>
                    <a:gd name="T0" fmla="*/ 10 w 134"/>
                    <a:gd name="T1" fmla="*/ 31 h 63"/>
                    <a:gd name="T2" fmla="*/ 0 w 134"/>
                    <a:gd name="T3" fmla="*/ 25 h 63"/>
                    <a:gd name="T4" fmla="*/ 0 w 134"/>
                    <a:gd name="T5" fmla="*/ 0 h 63"/>
                    <a:gd name="T6" fmla="*/ 134 w 134"/>
                    <a:gd name="T7" fmla="*/ 0 h 63"/>
                    <a:gd name="T8" fmla="*/ 134 w 134"/>
                    <a:gd name="T9" fmla="*/ 24 h 63"/>
                    <a:gd name="T10" fmla="*/ 124 w 134"/>
                    <a:gd name="T11" fmla="*/ 32 h 63"/>
                    <a:gd name="T12" fmla="*/ 124 w 134"/>
                    <a:gd name="T13" fmla="*/ 55 h 63"/>
                    <a:gd name="T14" fmla="*/ 82 w 134"/>
                    <a:gd name="T15" fmla="*/ 55 h 63"/>
                    <a:gd name="T16" fmla="*/ 82 w 134"/>
                    <a:gd name="T17" fmla="*/ 62 h 63"/>
                    <a:gd name="T18" fmla="*/ 52 w 134"/>
                    <a:gd name="T19" fmla="*/ 63 h 63"/>
                    <a:gd name="T20" fmla="*/ 52 w 134"/>
                    <a:gd name="T21" fmla="*/ 55 h 63"/>
                    <a:gd name="T22" fmla="*/ 10 w 134"/>
                    <a:gd name="T23" fmla="*/ 55 h 63"/>
                    <a:gd name="T24" fmla="*/ 10 w 134"/>
                    <a:gd name="T25" fmla="*/ 31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63">
                      <a:moveTo>
                        <a:pt x="10" y="31"/>
                      </a:moveTo>
                      <a:lnTo>
                        <a:pt x="0" y="25"/>
                      </a:lnTo>
                      <a:lnTo>
                        <a:pt x="0" y="0"/>
                      </a:lnTo>
                      <a:lnTo>
                        <a:pt x="134" y="0"/>
                      </a:lnTo>
                      <a:lnTo>
                        <a:pt x="134" y="24"/>
                      </a:lnTo>
                      <a:lnTo>
                        <a:pt x="124" y="32"/>
                      </a:lnTo>
                      <a:lnTo>
                        <a:pt x="124" y="55"/>
                      </a:lnTo>
                      <a:lnTo>
                        <a:pt x="82" y="55"/>
                      </a:lnTo>
                      <a:lnTo>
                        <a:pt x="82" y="62"/>
                      </a:lnTo>
                      <a:lnTo>
                        <a:pt x="52" y="63"/>
                      </a:lnTo>
                      <a:lnTo>
                        <a:pt x="52" y="55"/>
                      </a:lnTo>
                      <a:lnTo>
                        <a:pt x="10" y="55"/>
                      </a:lnTo>
                      <a:lnTo>
                        <a:pt x="10" y="3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83" name="Freeform 733"/>
                <p:cNvSpPr>
                  <a:spLocks/>
                </p:cNvSpPr>
                <p:nvPr/>
              </p:nvSpPr>
              <p:spPr bwMode="auto">
                <a:xfrm>
                  <a:off x="6247" y="2749"/>
                  <a:ext cx="8" cy="4"/>
                </a:xfrm>
                <a:custGeom>
                  <a:avLst/>
                  <a:gdLst>
                    <a:gd name="T0" fmla="*/ 0 w 8"/>
                    <a:gd name="T1" fmla="*/ 0 h 4"/>
                    <a:gd name="T2" fmla="*/ 8 w 8"/>
                    <a:gd name="T3" fmla="*/ 0 h 4"/>
                    <a:gd name="T4" fmla="*/ 8 w 8"/>
                    <a:gd name="T5" fmla="*/ 4 h 4"/>
                    <a:gd name="T6" fmla="*/ 0 w 8"/>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4">
                      <a:moveTo>
                        <a:pt x="0" y="0"/>
                      </a:moveTo>
                      <a:lnTo>
                        <a:pt x="8" y="0"/>
                      </a:lnTo>
                      <a:lnTo>
                        <a:pt x="8" y="4"/>
                      </a:lnTo>
                      <a:lnTo>
                        <a:pt x="0"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84" name="Freeform 734"/>
                <p:cNvSpPr>
                  <a:spLocks/>
                </p:cNvSpPr>
                <p:nvPr/>
              </p:nvSpPr>
              <p:spPr bwMode="auto">
                <a:xfrm>
                  <a:off x="6369" y="2749"/>
                  <a:ext cx="7" cy="5"/>
                </a:xfrm>
                <a:custGeom>
                  <a:avLst/>
                  <a:gdLst>
                    <a:gd name="T0" fmla="*/ 7 w 7"/>
                    <a:gd name="T1" fmla="*/ 0 h 5"/>
                    <a:gd name="T2" fmla="*/ 0 w 7"/>
                    <a:gd name="T3" fmla="*/ 0 h 5"/>
                    <a:gd name="T4" fmla="*/ 0 w 7"/>
                    <a:gd name="T5" fmla="*/ 5 h 5"/>
                    <a:gd name="T6" fmla="*/ 7 w 7"/>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5">
                      <a:moveTo>
                        <a:pt x="7" y="0"/>
                      </a:moveTo>
                      <a:lnTo>
                        <a:pt x="0" y="0"/>
                      </a:lnTo>
                      <a:lnTo>
                        <a:pt x="0" y="5"/>
                      </a:lnTo>
                      <a:lnTo>
                        <a:pt x="7"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85" name="Rectangle 735"/>
                <p:cNvSpPr>
                  <a:spLocks noChangeArrowheads="1"/>
                </p:cNvSpPr>
                <p:nvPr/>
              </p:nvSpPr>
              <p:spPr bwMode="auto">
                <a:xfrm>
                  <a:off x="6244" y="2724"/>
                  <a:ext cx="120" cy="15"/>
                </a:xfrm>
                <a:prstGeom prst="rect">
                  <a:avLst/>
                </a:prstGeom>
                <a:solidFill>
                  <a:srgbClr val="603000"/>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86" name="Rectangle 736"/>
                <p:cNvSpPr>
                  <a:spLocks noChangeArrowheads="1"/>
                </p:cNvSpPr>
                <p:nvPr/>
              </p:nvSpPr>
              <p:spPr bwMode="auto">
                <a:xfrm>
                  <a:off x="6289" y="2729"/>
                  <a:ext cx="42" cy="15"/>
                </a:xfrm>
                <a:prstGeom prst="rect">
                  <a:avLst/>
                </a:prstGeom>
                <a:solidFill>
                  <a:srgbClr val="201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87" name="Freeform 737"/>
                <p:cNvSpPr>
                  <a:spLocks/>
                </p:cNvSpPr>
                <p:nvPr/>
              </p:nvSpPr>
              <p:spPr bwMode="auto">
                <a:xfrm>
                  <a:off x="6256" y="2755"/>
                  <a:ext cx="112" cy="31"/>
                </a:xfrm>
                <a:custGeom>
                  <a:avLst/>
                  <a:gdLst>
                    <a:gd name="T0" fmla="*/ 112 w 112"/>
                    <a:gd name="T1" fmla="*/ 30 h 31"/>
                    <a:gd name="T2" fmla="*/ 112 w 112"/>
                    <a:gd name="T3" fmla="*/ 0 h 31"/>
                    <a:gd name="T4" fmla="*/ 0 w 112"/>
                    <a:gd name="T5" fmla="*/ 0 h 31"/>
                    <a:gd name="T6" fmla="*/ 0 w 112"/>
                    <a:gd name="T7" fmla="*/ 31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31">
                      <a:moveTo>
                        <a:pt x="112" y="30"/>
                      </a:moveTo>
                      <a:lnTo>
                        <a:pt x="112" y="0"/>
                      </a:lnTo>
                      <a:lnTo>
                        <a:pt x="0" y="0"/>
                      </a:lnTo>
                      <a:lnTo>
                        <a:pt x="0" y="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88" name="Freeform 738"/>
                <p:cNvSpPr>
                  <a:spLocks/>
                </p:cNvSpPr>
                <p:nvPr/>
              </p:nvSpPr>
              <p:spPr bwMode="auto">
                <a:xfrm>
                  <a:off x="6300" y="2772"/>
                  <a:ext cx="11" cy="1"/>
                </a:xfrm>
                <a:custGeom>
                  <a:avLst/>
                  <a:gdLst>
                    <a:gd name="T0" fmla="*/ 0 w 11"/>
                    <a:gd name="T1" fmla="*/ 0 h 1"/>
                    <a:gd name="T2" fmla="*/ 6 w 11"/>
                    <a:gd name="T3" fmla="*/ 0 h 1"/>
                    <a:gd name="T4" fmla="*/ 6 w 11"/>
                    <a:gd name="T5" fmla="*/ 0 h 1"/>
                    <a:gd name="T6" fmla="*/ 6 w 11"/>
                    <a:gd name="T7" fmla="*/ 0 h 1"/>
                    <a:gd name="T8" fmla="*/ 6 w 11"/>
                    <a:gd name="T9" fmla="*/ 0 h 1"/>
                    <a:gd name="T10" fmla="*/ 10 w 11"/>
                    <a:gd name="T11" fmla="*/ 0 h 1"/>
                    <a:gd name="T12" fmla="*/ 10 w 11"/>
                    <a:gd name="T13" fmla="*/ 0 h 1"/>
                    <a:gd name="T14" fmla="*/ 11 w 11"/>
                    <a:gd name="T15" fmla="*/ 0 h 1"/>
                    <a:gd name="T16" fmla="*/ 11 w 11"/>
                    <a:gd name="T17" fmla="*/ 1 h 1"/>
                    <a:gd name="T18" fmla="*/ 10 w 11"/>
                    <a:gd name="T19" fmla="*/ 1 h 1"/>
                    <a:gd name="T20" fmla="*/ 6 w 11"/>
                    <a:gd name="T21" fmla="*/ 1 h 1"/>
                    <a:gd name="T22" fmla="*/ 6 w 11"/>
                    <a:gd name="T23" fmla="*/ 1 h 1"/>
                    <a:gd name="T24" fmla="*/ 6 w 11"/>
                    <a:gd name="T25" fmla="*/ 1 h 1"/>
                    <a:gd name="T26" fmla="*/ 0 w 11"/>
                    <a:gd name="T27" fmla="*/ 1 h 1"/>
                    <a:gd name="T28" fmla="*/ 0 w 11"/>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1">
                      <a:moveTo>
                        <a:pt x="0" y="0"/>
                      </a:moveTo>
                      <a:lnTo>
                        <a:pt x="6" y="0"/>
                      </a:lnTo>
                      <a:lnTo>
                        <a:pt x="10" y="0"/>
                      </a:lnTo>
                      <a:lnTo>
                        <a:pt x="11" y="0"/>
                      </a:lnTo>
                      <a:lnTo>
                        <a:pt x="11" y="1"/>
                      </a:lnTo>
                      <a:lnTo>
                        <a:pt x="10" y="1"/>
                      </a:lnTo>
                      <a:lnTo>
                        <a:pt x="6" y="1"/>
                      </a:lnTo>
                      <a:lnTo>
                        <a:pt x="0" y="1"/>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89" name="Rectangle 739"/>
                <p:cNvSpPr>
                  <a:spLocks noChangeArrowheads="1"/>
                </p:cNvSpPr>
                <p:nvPr/>
              </p:nvSpPr>
              <p:spPr bwMode="auto">
                <a:xfrm>
                  <a:off x="6306" y="2772"/>
                  <a:ext cx="4"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0" name="Freeform 740"/>
                <p:cNvSpPr>
                  <a:spLocks/>
                </p:cNvSpPr>
                <p:nvPr/>
              </p:nvSpPr>
              <p:spPr bwMode="auto">
                <a:xfrm>
                  <a:off x="6313" y="2772"/>
                  <a:ext cx="11" cy="1"/>
                </a:xfrm>
                <a:custGeom>
                  <a:avLst/>
                  <a:gdLst>
                    <a:gd name="T0" fmla="*/ 11 w 11"/>
                    <a:gd name="T1" fmla="*/ 0 h 1"/>
                    <a:gd name="T2" fmla="*/ 5 w 11"/>
                    <a:gd name="T3" fmla="*/ 0 h 1"/>
                    <a:gd name="T4" fmla="*/ 5 w 11"/>
                    <a:gd name="T5" fmla="*/ 0 h 1"/>
                    <a:gd name="T6" fmla="*/ 5 w 11"/>
                    <a:gd name="T7" fmla="*/ 0 h 1"/>
                    <a:gd name="T8" fmla="*/ 5 w 11"/>
                    <a:gd name="T9" fmla="*/ 0 h 1"/>
                    <a:gd name="T10" fmla="*/ 1 w 11"/>
                    <a:gd name="T11" fmla="*/ 0 h 1"/>
                    <a:gd name="T12" fmla="*/ 0 w 11"/>
                    <a:gd name="T13" fmla="*/ 0 h 1"/>
                    <a:gd name="T14" fmla="*/ 0 w 11"/>
                    <a:gd name="T15" fmla="*/ 0 h 1"/>
                    <a:gd name="T16" fmla="*/ 0 w 11"/>
                    <a:gd name="T17" fmla="*/ 1 h 1"/>
                    <a:gd name="T18" fmla="*/ 1 w 11"/>
                    <a:gd name="T19" fmla="*/ 1 h 1"/>
                    <a:gd name="T20" fmla="*/ 5 w 11"/>
                    <a:gd name="T21" fmla="*/ 1 h 1"/>
                    <a:gd name="T22" fmla="*/ 5 w 11"/>
                    <a:gd name="T23" fmla="*/ 1 h 1"/>
                    <a:gd name="T24" fmla="*/ 5 w 11"/>
                    <a:gd name="T25" fmla="*/ 1 h 1"/>
                    <a:gd name="T26" fmla="*/ 11 w 11"/>
                    <a:gd name="T27" fmla="*/ 1 h 1"/>
                    <a:gd name="T28" fmla="*/ 11 w 11"/>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1">
                      <a:moveTo>
                        <a:pt x="11" y="0"/>
                      </a:moveTo>
                      <a:lnTo>
                        <a:pt x="5" y="0"/>
                      </a:lnTo>
                      <a:lnTo>
                        <a:pt x="1" y="0"/>
                      </a:lnTo>
                      <a:lnTo>
                        <a:pt x="0" y="0"/>
                      </a:lnTo>
                      <a:lnTo>
                        <a:pt x="0" y="1"/>
                      </a:lnTo>
                      <a:lnTo>
                        <a:pt x="1" y="1"/>
                      </a:lnTo>
                      <a:lnTo>
                        <a:pt x="5" y="1"/>
                      </a:lnTo>
                      <a:lnTo>
                        <a:pt x="11" y="1"/>
                      </a:lnTo>
                      <a:lnTo>
                        <a:pt x="1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91" name="Rectangle 741"/>
                <p:cNvSpPr>
                  <a:spLocks noChangeArrowheads="1"/>
                </p:cNvSpPr>
                <p:nvPr/>
              </p:nvSpPr>
              <p:spPr bwMode="auto">
                <a:xfrm>
                  <a:off x="6314" y="2772"/>
                  <a:ext cx="4" cy="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2" name="Rectangle 742"/>
                <p:cNvSpPr>
                  <a:spLocks noChangeArrowheads="1"/>
                </p:cNvSpPr>
                <p:nvPr/>
              </p:nvSpPr>
              <p:spPr bwMode="auto">
                <a:xfrm>
                  <a:off x="6304" y="2754"/>
                  <a:ext cx="1" cy="1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3" name="Rectangle 743"/>
                <p:cNvSpPr>
                  <a:spLocks noChangeArrowheads="1"/>
                </p:cNvSpPr>
                <p:nvPr/>
              </p:nvSpPr>
              <p:spPr bwMode="auto">
                <a:xfrm>
                  <a:off x="6259" y="2754"/>
                  <a:ext cx="1" cy="1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4" name="Freeform 744"/>
                <p:cNvSpPr>
                  <a:spLocks/>
                </p:cNvSpPr>
                <p:nvPr/>
              </p:nvSpPr>
              <p:spPr bwMode="auto">
                <a:xfrm>
                  <a:off x="6259" y="2768"/>
                  <a:ext cx="14" cy="9"/>
                </a:xfrm>
                <a:custGeom>
                  <a:avLst/>
                  <a:gdLst>
                    <a:gd name="T0" fmla="*/ 0 w 14"/>
                    <a:gd name="T1" fmla="*/ 5 h 9"/>
                    <a:gd name="T2" fmla="*/ 6 w 14"/>
                    <a:gd name="T3" fmla="*/ 5 h 9"/>
                    <a:gd name="T4" fmla="*/ 6 w 14"/>
                    <a:gd name="T5" fmla="*/ 0 h 9"/>
                    <a:gd name="T6" fmla="*/ 7 w 14"/>
                    <a:gd name="T7" fmla="*/ 1 h 9"/>
                    <a:gd name="T8" fmla="*/ 8 w 14"/>
                    <a:gd name="T9" fmla="*/ 1 h 9"/>
                    <a:gd name="T10" fmla="*/ 9 w 14"/>
                    <a:gd name="T11" fmla="*/ 1 h 9"/>
                    <a:gd name="T12" fmla="*/ 9 w 14"/>
                    <a:gd name="T13" fmla="*/ 4 h 9"/>
                    <a:gd name="T14" fmla="*/ 11 w 14"/>
                    <a:gd name="T15" fmla="*/ 4 h 9"/>
                    <a:gd name="T16" fmla="*/ 11 w 14"/>
                    <a:gd name="T17" fmla="*/ 3 h 9"/>
                    <a:gd name="T18" fmla="*/ 12 w 14"/>
                    <a:gd name="T19" fmla="*/ 2 h 9"/>
                    <a:gd name="T20" fmla="*/ 12 w 14"/>
                    <a:gd name="T21" fmla="*/ 2 h 9"/>
                    <a:gd name="T22" fmla="*/ 14 w 14"/>
                    <a:gd name="T23" fmla="*/ 2 h 9"/>
                    <a:gd name="T24" fmla="*/ 14 w 14"/>
                    <a:gd name="T25" fmla="*/ 2 h 9"/>
                    <a:gd name="T26" fmla="*/ 14 w 14"/>
                    <a:gd name="T27" fmla="*/ 9 h 9"/>
                    <a:gd name="T28" fmla="*/ 0 w 14"/>
                    <a:gd name="T29" fmla="*/ 9 h 9"/>
                    <a:gd name="T30" fmla="*/ 0 w 14"/>
                    <a:gd name="T31" fmla="*/ 5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9">
                      <a:moveTo>
                        <a:pt x="0" y="5"/>
                      </a:moveTo>
                      <a:lnTo>
                        <a:pt x="6" y="5"/>
                      </a:lnTo>
                      <a:lnTo>
                        <a:pt x="6" y="0"/>
                      </a:lnTo>
                      <a:lnTo>
                        <a:pt x="7" y="1"/>
                      </a:lnTo>
                      <a:lnTo>
                        <a:pt x="8" y="1"/>
                      </a:lnTo>
                      <a:lnTo>
                        <a:pt x="9" y="1"/>
                      </a:lnTo>
                      <a:lnTo>
                        <a:pt x="9" y="4"/>
                      </a:lnTo>
                      <a:lnTo>
                        <a:pt x="11" y="4"/>
                      </a:lnTo>
                      <a:lnTo>
                        <a:pt x="11" y="3"/>
                      </a:lnTo>
                      <a:lnTo>
                        <a:pt x="12" y="2"/>
                      </a:lnTo>
                      <a:lnTo>
                        <a:pt x="14" y="2"/>
                      </a:lnTo>
                      <a:lnTo>
                        <a:pt x="14" y="9"/>
                      </a:lnTo>
                      <a:lnTo>
                        <a:pt x="0" y="9"/>
                      </a:lnTo>
                      <a:lnTo>
                        <a:pt x="0" y="5"/>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95" name="Rectangle 745"/>
                <p:cNvSpPr>
                  <a:spLocks noChangeArrowheads="1"/>
                </p:cNvSpPr>
                <p:nvPr/>
              </p:nvSpPr>
              <p:spPr bwMode="auto">
                <a:xfrm>
                  <a:off x="6273" y="2754"/>
                  <a:ext cx="16" cy="1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6" name="Freeform 746"/>
                <p:cNvSpPr>
                  <a:spLocks/>
                </p:cNvSpPr>
                <p:nvPr/>
              </p:nvSpPr>
              <p:spPr bwMode="auto">
                <a:xfrm>
                  <a:off x="6277" y="2767"/>
                  <a:ext cx="20" cy="10"/>
                </a:xfrm>
                <a:custGeom>
                  <a:avLst/>
                  <a:gdLst>
                    <a:gd name="T0" fmla="*/ 0 w 20"/>
                    <a:gd name="T1" fmla="*/ 3 h 10"/>
                    <a:gd name="T2" fmla="*/ 1 w 20"/>
                    <a:gd name="T3" fmla="*/ 2 h 10"/>
                    <a:gd name="T4" fmla="*/ 2 w 20"/>
                    <a:gd name="T5" fmla="*/ 1 h 10"/>
                    <a:gd name="T6" fmla="*/ 3 w 20"/>
                    <a:gd name="T7" fmla="*/ 0 h 10"/>
                    <a:gd name="T8" fmla="*/ 4 w 20"/>
                    <a:gd name="T9" fmla="*/ 0 h 10"/>
                    <a:gd name="T10" fmla="*/ 5 w 20"/>
                    <a:gd name="T11" fmla="*/ 0 h 10"/>
                    <a:gd name="T12" fmla="*/ 5 w 20"/>
                    <a:gd name="T13" fmla="*/ 1 h 10"/>
                    <a:gd name="T14" fmla="*/ 6 w 20"/>
                    <a:gd name="T15" fmla="*/ 0 h 10"/>
                    <a:gd name="T16" fmla="*/ 8 w 20"/>
                    <a:gd name="T17" fmla="*/ 0 h 10"/>
                    <a:gd name="T18" fmla="*/ 8 w 20"/>
                    <a:gd name="T19" fmla="*/ 1 h 10"/>
                    <a:gd name="T20" fmla="*/ 8 w 20"/>
                    <a:gd name="T21" fmla="*/ 2 h 10"/>
                    <a:gd name="T22" fmla="*/ 8 w 20"/>
                    <a:gd name="T23" fmla="*/ 5 h 10"/>
                    <a:gd name="T24" fmla="*/ 20 w 20"/>
                    <a:gd name="T25" fmla="*/ 5 h 10"/>
                    <a:gd name="T26" fmla="*/ 20 w 20"/>
                    <a:gd name="T27" fmla="*/ 10 h 10"/>
                    <a:gd name="T28" fmla="*/ 0 w 20"/>
                    <a:gd name="T29" fmla="*/ 10 h 10"/>
                    <a:gd name="T30" fmla="*/ 0 w 20"/>
                    <a:gd name="T31" fmla="*/ 3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 h="10">
                      <a:moveTo>
                        <a:pt x="0" y="3"/>
                      </a:moveTo>
                      <a:lnTo>
                        <a:pt x="1" y="2"/>
                      </a:lnTo>
                      <a:lnTo>
                        <a:pt x="2" y="1"/>
                      </a:lnTo>
                      <a:lnTo>
                        <a:pt x="3" y="0"/>
                      </a:lnTo>
                      <a:lnTo>
                        <a:pt x="4" y="0"/>
                      </a:lnTo>
                      <a:lnTo>
                        <a:pt x="5" y="0"/>
                      </a:lnTo>
                      <a:lnTo>
                        <a:pt x="5" y="1"/>
                      </a:lnTo>
                      <a:lnTo>
                        <a:pt x="6" y="0"/>
                      </a:lnTo>
                      <a:lnTo>
                        <a:pt x="8" y="0"/>
                      </a:lnTo>
                      <a:lnTo>
                        <a:pt x="8" y="1"/>
                      </a:lnTo>
                      <a:lnTo>
                        <a:pt x="8" y="2"/>
                      </a:lnTo>
                      <a:lnTo>
                        <a:pt x="8" y="5"/>
                      </a:lnTo>
                      <a:lnTo>
                        <a:pt x="20" y="5"/>
                      </a:lnTo>
                      <a:lnTo>
                        <a:pt x="20" y="10"/>
                      </a:lnTo>
                      <a:lnTo>
                        <a:pt x="0" y="10"/>
                      </a:lnTo>
                      <a:lnTo>
                        <a:pt x="0" y="3"/>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97" name="Rectangle 747"/>
                <p:cNvSpPr>
                  <a:spLocks noChangeArrowheads="1"/>
                </p:cNvSpPr>
                <p:nvPr/>
              </p:nvSpPr>
              <p:spPr bwMode="auto">
                <a:xfrm>
                  <a:off x="6334" y="2754"/>
                  <a:ext cx="1" cy="1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98" name="Freeform 748"/>
                <p:cNvSpPr>
                  <a:spLocks/>
                </p:cNvSpPr>
                <p:nvPr/>
              </p:nvSpPr>
              <p:spPr bwMode="auto">
                <a:xfrm>
                  <a:off x="6327" y="2767"/>
                  <a:ext cx="19" cy="10"/>
                </a:xfrm>
                <a:custGeom>
                  <a:avLst/>
                  <a:gdLst>
                    <a:gd name="T0" fmla="*/ 19 w 19"/>
                    <a:gd name="T1" fmla="*/ 3 h 10"/>
                    <a:gd name="T2" fmla="*/ 19 w 19"/>
                    <a:gd name="T3" fmla="*/ 2 h 10"/>
                    <a:gd name="T4" fmla="*/ 18 w 19"/>
                    <a:gd name="T5" fmla="*/ 1 h 10"/>
                    <a:gd name="T6" fmla="*/ 17 w 19"/>
                    <a:gd name="T7" fmla="*/ 0 h 10"/>
                    <a:gd name="T8" fmla="*/ 16 w 19"/>
                    <a:gd name="T9" fmla="*/ 0 h 10"/>
                    <a:gd name="T10" fmla="*/ 15 w 19"/>
                    <a:gd name="T11" fmla="*/ 0 h 10"/>
                    <a:gd name="T12" fmla="*/ 14 w 19"/>
                    <a:gd name="T13" fmla="*/ 1 h 10"/>
                    <a:gd name="T14" fmla="*/ 14 w 19"/>
                    <a:gd name="T15" fmla="*/ 0 h 10"/>
                    <a:gd name="T16" fmla="*/ 12 w 19"/>
                    <a:gd name="T17" fmla="*/ 0 h 10"/>
                    <a:gd name="T18" fmla="*/ 12 w 19"/>
                    <a:gd name="T19" fmla="*/ 1 h 10"/>
                    <a:gd name="T20" fmla="*/ 12 w 19"/>
                    <a:gd name="T21" fmla="*/ 2 h 10"/>
                    <a:gd name="T22" fmla="*/ 12 w 19"/>
                    <a:gd name="T23" fmla="*/ 5 h 10"/>
                    <a:gd name="T24" fmla="*/ 0 w 19"/>
                    <a:gd name="T25" fmla="*/ 5 h 10"/>
                    <a:gd name="T26" fmla="*/ 0 w 19"/>
                    <a:gd name="T27" fmla="*/ 10 h 10"/>
                    <a:gd name="T28" fmla="*/ 19 w 19"/>
                    <a:gd name="T29" fmla="*/ 10 h 10"/>
                    <a:gd name="T30" fmla="*/ 19 w 19"/>
                    <a:gd name="T31" fmla="*/ 3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 h="10">
                      <a:moveTo>
                        <a:pt x="19" y="3"/>
                      </a:moveTo>
                      <a:lnTo>
                        <a:pt x="19" y="2"/>
                      </a:lnTo>
                      <a:lnTo>
                        <a:pt x="18" y="1"/>
                      </a:lnTo>
                      <a:lnTo>
                        <a:pt x="17" y="0"/>
                      </a:lnTo>
                      <a:lnTo>
                        <a:pt x="16" y="0"/>
                      </a:lnTo>
                      <a:lnTo>
                        <a:pt x="15" y="0"/>
                      </a:lnTo>
                      <a:lnTo>
                        <a:pt x="14" y="1"/>
                      </a:lnTo>
                      <a:lnTo>
                        <a:pt x="14" y="0"/>
                      </a:lnTo>
                      <a:lnTo>
                        <a:pt x="12" y="0"/>
                      </a:lnTo>
                      <a:lnTo>
                        <a:pt x="12" y="1"/>
                      </a:lnTo>
                      <a:lnTo>
                        <a:pt x="12" y="2"/>
                      </a:lnTo>
                      <a:lnTo>
                        <a:pt x="12" y="5"/>
                      </a:lnTo>
                      <a:lnTo>
                        <a:pt x="0" y="5"/>
                      </a:lnTo>
                      <a:lnTo>
                        <a:pt x="0" y="10"/>
                      </a:lnTo>
                      <a:lnTo>
                        <a:pt x="19" y="10"/>
                      </a:lnTo>
                      <a:lnTo>
                        <a:pt x="19" y="3"/>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99" name="Rectangle 749"/>
                <p:cNvSpPr>
                  <a:spLocks noChangeArrowheads="1"/>
                </p:cNvSpPr>
                <p:nvPr/>
              </p:nvSpPr>
              <p:spPr bwMode="auto">
                <a:xfrm>
                  <a:off x="6349" y="2754"/>
                  <a:ext cx="1" cy="15"/>
                </a:xfrm>
                <a:prstGeom prst="rect">
                  <a:avLst/>
                </a:prstGeom>
                <a:solidFill>
                  <a:srgbClr val="0000FF"/>
                </a:solidFill>
                <a:ln w="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00" name="Freeform 750"/>
                <p:cNvSpPr>
                  <a:spLocks/>
                </p:cNvSpPr>
                <p:nvPr/>
              </p:nvSpPr>
              <p:spPr bwMode="auto">
                <a:xfrm>
                  <a:off x="6351" y="2769"/>
                  <a:ext cx="14" cy="8"/>
                </a:xfrm>
                <a:custGeom>
                  <a:avLst/>
                  <a:gdLst>
                    <a:gd name="T0" fmla="*/ 14 w 14"/>
                    <a:gd name="T1" fmla="*/ 4 h 8"/>
                    <a:gd name="T2" fmla="*/ 8 w 14"/>
                    <a:gd name="T3" fmla="*/ 4 h 8"/>
                    <a:gd name="T4" fmla="*/ 8 w 14"/>
                    <a:gd name="T5" fmla="*/ 0 h 8"/>
                    <a:gd name="T6" fmla="*/ 7 w 14"/>
                    <a:gd name="T7" fmla="*/ 0 h 8"/>
                    <a:gd name="T8" fmla="*/ 6 w 14"/>
                    <a:gd name="T9" fmla="*/ 0 h 8"/>
                    <a:gd name="T10" fmla="*/ 5 w 14"/>
                    <a:gd name="T11" fmla="*/ 0 h 8"/>
                    <a:gd name="T12" fmla="*/ 5 w 14"/>
                    <a:gd name="T13" fmla="*/ 4 h 8"/>
                    <a:gd name="T14" fmla="*/ 3 w 14"/>
                    <a:gd name="T15" fmla="*/ 4 h 8"/>
                    <a:gd name="T16" fmla="*/ 3 w 14"/>
                    <a:gd name="T17" fmla="*/ 3 h 8"/>
                    <a:gd name="T18" fmla="*/ 2 w 14"/>
                    <a:gd name="T19" fmla="*/ 1 h 8"/>
                    <a:gd name="T20" fmla="*/ 2 w 14"/>
                    <a:gd name="T21" fmla="*/ 1 h 8"/>
                    <a:gd name="T22" fmla="*/ 0 w 14"/>
                    <a:gd name="T23" fmla="*/ 1 h 8"/>
                    <a:gd name="T24" fmla="*/ 0 w 14"/>
                    <a:gd name="T25" fmla="*/ 1 h 8"/>
                    <a:gd name="T26" fmla="*/ 0 w 14"/>
                    <a:gd name="T27" fmla="*/ 8 h 8"/>
                    <a:gd name="T28" fmla="*/ 14 w 14"/>
                    <a:gd name="T29" fmla="*/ 8 h 8"/>
                    <a:gd name="T30" fmla="*/ 14 w 14"/>
                    <a:gd name="T31" fmla="*/ 4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8">
                      <a:moveTo>
                        <a:pt x="14" y="4"/>
                      </a:moveTo>
                      <a:lnTo>
                        <a:pt x="8" y="4"/>
                      </a:lnTo>
                      <a:lnTo>
                        <a:pt x="8" y="0"/>
                      </a:lnTo>
                      <a:lnTo>
                        <a:pt x="7" y="0"/>
                      </a:lnTo>
                      <a:lnTo>
                        <a:pt x="6" y="0"/>
                      </a:lnTo>
                      <a:lnTo>
                        <a:pt x="5" y="0"/>
                      </a:lnTo>
                      <a:lnTo>
                        <a:pt x="5" y="4"/>
                      </a:lnTo>
                      <a:lnTo>
                        <a:pt x="3" y="4"/>
                      </a:lnTo>
                      <a:lnTo>
                        <a:pt x="3" y="3"/>
                      </a:lnTo>
                      <a:lnTo>
                        <a:pt x="2" y="1"/>
                      </a:lnTo>
                      <a:lnTo>
                        <a:pt x="0" y="1"/>
                      </a:lnTo>
                      <a:lnTo>
                        <a:pt x="0" y="8"/>
                      </a:lnTo>
                      <a:lnTo>
                        <a:pt x="14" y="8"/>
                      </a:lnTo>
                      <a:lnTo>
                        <a:pt x="14" y="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01" name="Rectangle 751"/>
                <p:cNvSpPr>
                  <a:spLocks noChangeArrowheads="1"/>
                </p:cNvSpPr>
                <p:nvPr/>
              </p:nvSpPr>
              <p:spPr bwMode="auto">
                <a:xfrm>
                  <a:off x="6356" y="2767"/>
                  <a:ext cx="8" cy="7"/>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602" name="Rectangle 752"/>
                <p:cNvSpPr>
                  <a:spLocks noChangeArrowheads="1"/>
                </p:cNvSpPr>
                <p:nvPr/>
              </p:nvSpPr>
              <p:spPr bwMode="auto">
                <a:xfrm>
                  <a:off x="6356" y="2767"/>
                  <a:ext cx="8" cy="7"/>
                </a:xfrm>
                <a:prstGeom prst="rect">
                  <a:avLst/>
                </a:prstGeom>
                <a:noFill/>
                <a:ln w="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7501" name="Group 753"/>
              <p:cNvGrpSpPr>
                <a:grpSpLocks/>
              </p:cNvGrpSpPr>
              <p:nvPr/>
            </p:nvGrpSpPr>
            <p:grpSpPr bwMode="auto">
              <a:xfrm>
                <a:off x="6274" y="2755"/>
                <a:ext cx="164" cy="104"/>
                <a:chOff x="6274" y="2755"/>
                <a:chExt cx="164" cy="104"/>
              </a:xfrm>
            </p:grpSpPr>
            <p:sp>
              <p:nvSpPr>
                <p:cNvPr id="37502" name="Freeform 754"/>
                <p:cNvSpPr>
                  <a:spLocks/>
                </p:cNvSpPr>
                <p:nvPr/>
              </p:nvSpPr>
              <p:spPr bwMode="auto">
                <a:xfrm>
                  <a:off x="6274" y="2758"/>
                  <a:ext cx="123" cy="85"/>
                </a:xfrm>
                <a:custGeom>
                  <a:avLst/>
                  <a:gdLst>
                    <a:gd name="T0" fmla="*/ 0 w 123"/>
                    <a:gd name="T1" fmla="*/ 77 h 85"/>
                    <a:gd name="T2" fmla="*/ 0 w 123"/>
                    <a:gd name="T3" fmla="*/ 0 h 85"/>
                    <a:gd name="T4" fmla="*/ 89 w 123"/>
                    <a:gd name="T5" fmla="*/ 0 h 85"/>
                    <a:gd name="T6" fmla="*/ 123 w 123"/>
                    <a:gd name="T7" fmla="*/ 25 h 85"/>
                    <a:gd name="T8" fmla="*/ 123 w 123"/>
                    <a:gd name="T9" fmla="*/ 72 h 85"/>
                    <a:gd name="T10" fmla="*/ 62 w 123"/>
                    <a:gd name="T11" fmla="*/ 85 h 85"/>
                    <a:gd name="T12" fmla="*/ 0 w 123"/>
                    <a:gd name="T13" fmla="*/ 77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85">
                      <a:moveTo>
                        <a:pt x="0" y="77"/>
                      </a:moveTo>
                      <a:lnTo>
                        <a:pt x="0" y="0"/>
                      </a:lnTo>
                      <a:lnTo>
                        <a:pt x="89" y="0"/>
                      </a:lnTo>
                      <a:lnTo>
                        <a:pt x="123" y="25"/>
                      </a:lnTo>
                      <a:lnTo>
                        <a:pt x="123" y="72"/>
                      </a:lnTo>
                      <a:lnTo>
                        <a:pt x="62" y="85"/>
                      </a:lnTo>
                      <a:lnTo>
                        <a:pt x="0" y="77"/>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3" name="Freeform 755"/>
                <p:cNvSpPr>
                  <a:spLocks/>
                </p:cNvSpPr>
                <p:nvPr/>
              </p:nvSpPr>
              <p:spPr bwMode="auto">
                <a:xfrm>
                  <a:off x="6311" y="2790"/>
                  <a:ext cx="24" cy="53"/>
                </a:xfrm>
                <a:custGeom>
                  <a:avLst/>
                  <a:gdLst>
                    <a:gd name="T0" fmla="*/ 24 w 24"/>
                    <a:gd name="T1" fmla="*/ 26 h 53"/>
                    <a:gd name="T2" fmla="*/ 0 w 24"/>
                    <a:gd name="T3" fmla="*/ 0 h 53"/>
                    <a:gd name="T4" fmla="*/ 0 w 24"/>
                    <a:gd name="T5" fmla="*/ 47 h 53"/>
                    <a:gd name="T6" fmla="*/ 24 w 24"/>
                    <a:gd name="T7" fmla="*/ 53 h 53"/>
                    <a:gd name="T8" fmla="*/ 24 w 24"/>
                    <a:gd name="T9" fmla="*/ 26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3">
                      <a:moveTo>
                        <a:pt x="24" y="26"/>
                      </a:moveTo>
                      <a:lnTo>
                        <a:pt x="0" y="0"/>
                      </a:lnTo>
                      <a:lnTo>
                        <a:pt x="0" y="47"/>
                      </a:lnTo>
                      <a:lnTo>
                        <a:pt x="24" y="53"/>
                      </a:lnTo>
                      <a:lnTo>
                        <a:pt x="24" y="26"/>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4" name="Freeform 756"/>
                <p:cNvSpPr>
                  <a:spLocks/>
                </p:cNvSpPr>
                <p:nvPr/>
              </p:nvSpPr>
              <p:spPr bwMode="auto">
                <a:xfrm>
                  <a:off x="6274" y="2758"/>
                  <a:ext cx="33" cy="76"/>
                </a:xfrm>
                <a:custGeom>
                  <a:avLst/>
                  <a:gdLst>
                    <a:gd name="T0" fmla="*/ 0 w 33"/>
                    <a:gd name="T1" fmla="*/ 0 h 76"/>
                    <a:gd name="T2" fmla="*/ 33 w 33"/>
                    <a:gd name="T3" fmla="*/ 26 h 76"/>
                    <a:gd name="T4" fmla="*/ 33 w 33"/>
                    <a:gd name="T5" fmla="*/ 72 h 76"/>
                    <a:gd name="T6" fmla="*/ 0 w 33"/>
                    <a:gd name="T7" fmla="*/ 76 h 76"/>
                    <a:gd name="T8" fmla="*/ 0 w 33"/>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76">
                      <a:moveTo>
                        <a:pt x="0" y="0"/>
                      </a:moveTo>
                      <a:lnTo>
                        <a:pt x="33" y="26"/>
                      </a:lnTo>
                      <a:lnTo>
                        <a:pt x="33" y="72"/>
                      </a:lnTo>
                      <a:lnTo>
                        <a:pt x="0" y="76"/>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5" name="Freeform 757"/>
                <p:cNvSpPr>
                  <a:spLocks/>
                </p:cNvSpPr>
                <p:nvPr/>
              </p:nvSpPr>
              <p:spPr bwMode="auto">
                <a:xfrm>
                  <a:off x="6302" y="2777"/>
                  <a:ext cx="91" cy="13"/>
                </a:xfrm>
                <a:custGeom>
                  <a:avLst/>
                  <a:gdLst>
                    <a:gd name="T0" fmla="*/ 0 w 91"/>
                    <a:gd name="T1" fmla="*/ 3 h 13"/>
                    <a:gd name="T2" fmla="*/ 86 w 91"/>
                    <a:gd name="T3" fmla="*/ 0 h 13"/>
                    <a:gd name="T4" fmla="*/ 91 w 91"/>
                    <a:gd name="T5" fmla="*/ 9 h 13"/>
                    <a:gd name="T6" fmla="*/ 0 w 91"/>
                    <a:gd name="T7" fmla="*/ 13 h 13"/>
                    <a:gd name="T8" fmla="*/ 0 w 91"/>
                    <a:gd name="T9" fmla="*/ 3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
                      <a:moveTo>
                        <a:pt x="0" y="3"/>
                      </a:moveTo>
                      <a:lnTo>
                        <a:pt x="86" y="0"/>
                      </a:lnTo>
                      <a:lnTo>
                        <a:pt x="91" y="9"/>
                      </a:lnTo>
                      <a:lnTo>
                        <a:pt x="0" y="13"/>
                      </a:lnTo>
                      <a:lnTo>
                        <a:pt x="0" y="3"/>
                      </a:lnTo>
                      <a:close/>
                    </a:path>
                  </a:pathLst>
                </a:custGeom>
                <a:solidFill>
                  <a:srgbClr val="BF7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6" name="Freeform 758"/>
                <p:cNvSpPr>
                  <a:spLocks/>
                </p:cNvSpPr>
                <p:nvPr/>
              </p:nvSpPr>
              <p:spPr bwMode="auto">
                <a:xfrm>
                  <a:off x="6275" y="2801"/>
                  <a:ext cx="13" cy="8"/>
                </a:xfrm>
                <a:custGeom>
                  <a:avLst/>
                  <a:gdLst>
                    <a:gd name="T0" fmla="*/ 0 w 13"/>
                    <a:gd name="T1" fmla="*/ 2 h 8"/>
                    <a:gd name="T2" fmla="*/ 13 w 13"/>
                    <a:gd name="T3" fmla="*/ 8 h 8"/>
                    <a:gd name="T4" fmla="*/ 13 w 13"/>
                    <a:gd name="T5" fmla="*/ 0 h 8"/>
                    <a:gd name="T6" fmla="*/ 0 w 13"/>
                    <a:gd name="T7" fmla="*/ 2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8">
                      <a:moveTo>
                        <a:pt x="0" y="2"/>
                      </a:moveTo>
                      <a:lnTo>
                        <a:pt x="13" y="8"/>
                      </a:lnTo>
                      <a:lnTo>
                        <a:pt x="13" y="0"/>
                      </a:lnTo>
                      <a:lnTo>
                        <a:pt x="0" y="2"/>
                      </a:lnTo>
                      <a:close/>
                    </a:path>
                  </a:pathLst>
                </a:custGeom>
                <a:solidFill>
                  <a:srgbClr val="BF7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7" name="Freeform 759"/>
                <p:cNvSpPr>
                  <a:spLocks/>
                </p:cNvSpPr>
                <p:nvPr/>
              </p:nvSpPr>
              <p:spPr bwMode="auto">
                <a:xfrm>
                  <a:off x="6274" y="2803"/>
                  <a:ext cx="14" cy="36"/>
                </a:xfrm>
                <a:custGeom>
                  <a:avLst/>
                  <a:gdLst>
                    <a:gd name="T0" fmla="*/ 0 w 14"/>
                    <a:gd name="T1" fmla="*/ 0 h 36"/>
                    <a:gd name="T2" fmla="*/ 14 w 14"/>
                    <a:gd name="T3" fmla="*/ 6 h 36"/>
                    <a:gd name="T4" fmla="*/ 14 w 14"/>
                    <a:gd name="T5" fmla="*/ 36 h 36"/>
                    <a:gd name="T6" fmla="*/ 0 w 14"/>
                    <a:gd name="T7" fmla="*/ 32 h 36"/>
                    <a:gd name="T8" fmla="*/ 0 w 14"/>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6">
                      <a:moveTo>
                        <a:pt x="0" y="0"/>
                      </a:moveTo>
                      <a:lnTo>
                        <a:pt x="14" y="6"/>
                      </a:lnTo>
                      <a:lnTo>
                        <a:pt x="14" y="36"/>
                      </a:lnTo>
                      <a:lnTo>
                        <a:pt x="0" y="32"/>
                      </a:lnTo>
                      <a:lnTo>
                        <a:pt x="0"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08" name="Freeform 760"/>
                <p:cNvSpPr>
                  <a:spLocks/>
                </p:cNvSpPr>
                <p:nvPr/>
              </p:nvSpPr>
              <p:spPr bwMode="auto">
                <a:xfrm>
                  <a:off x="6274" y="2795"/>
                  <a:ext cx="14" cy="14"/>
                </a:xfrm>
                <a:custGeom>
                  <a:avLst/>
                  <a:gdLst>
                    <a:gd name="T0" fmla="*/ 14 w 14"/>
                    <a:gd name="T1" fmla="*/ 14 h 14"/>
                    <a:gd name="T2" fmla="*/ 0 w 14"/>
                    <a:gd name="T3" fmla="*/ 8 h 14"/>
                    <a:gd name="T4" fmla="*/ 0 w 14"/>
                    <a:gd name="T5" fmla="*/ 0 h 14"/>
                    <a:gd name="T6" fmla="*/ 14 w 14"/>
                    <a:gd name="T7" fmla="*/ 5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4">
                      <a:moveTo>
                        <a:pt x="14" y="14"/>
                      </a:moveTo>
                      <a:lnTo>
                        <a:pt x="0" y="8"/>
                      </a:lnTo>
                      <a:lnTo>
                        <a:pt x="0" y="0"/>
                      </a:lnTo>
                      <a:lnTo>
                        <a:pt x="14" y="5"/>
                      </a:lnTo>
                    </a:path>
                  </a:pathLst>
                </a:custGeom>
                <a:noFill/>
                <a:ln w="0">
                  <a:solidFill>
                    <a:srgbClr val="3F1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09" name="Line 761"/>
                <p:cNvSpPr>
                  <a:spLocks noChangeShapeType="1"/>
                </p:cNvSpPr>
                <p:nvPr/>
              </p:nvSpPr>
              <p:spPr bwMode="auto">
                <a:xfrm>
                  <a:off x="6285" y="2799"/>
                  <a:ext cx="1" cy="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10" name="Line 762"/>
                <p:cNvSpPr>
                  <a:spLocks noChangeShapeType="1"/>
                </p:cNvSpPr>
                <p:nvPr/>
              </p:nvSpPr>
              <p:spPr bwMode="auto">
                <a:xfrm>
                  <a:off x="6283" y="2798"/>
                  <a:ext cx="1" cy="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11" name="Line 763"/>
                <p:cNvSpPr>
                  <a:spLocks noChangeShapeType="1"/>
                </p:cNvSpPr>
                <p:nvPr/>
              </p:nvSpPr>
              <p:spPr bwMode="auto">
                <a:xfrm>
                  <a:off x="6280" y="2797"/>
                  <a:ext cx="1" cy="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12" name="Line 764"/>
                <p:cNvSpPr>
                  <a:spLocks noChangeShapeType="1"/>
                </p:cNvSpPr>
                <p:nvPr/>
              </p:nvSpPr>
              <p:spPr bwMode="auto">
                <a:xfrm>
                  <a:off x="6277" y="2796"/>
                  <a:ext cx="1" cy="8"/>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13" name="Freeform 765"/>
                <p:cNvSpPr>
                  <a:spLocks/>
                </p:cNvSpPr>
                <p:nvPr/>
              </p:nvSpPr>
              <p:spPr bwMode="auto">
                <a:xfrm>
                  <a:off x="6300" y="2777"/>
                  <a:ext cx="94" cy="4"/>
                </a:xfrm>
                <a:custGeom>
                  <a:avLst/>
                  <a:gdLst>
                    <a:gd name="T0" fmla="*/ 0 w 94"/>
                    <a:gd name="T1" fmla="*/ 3 h 4"/>
                    <a:gd name="T2" fmla="*/ 94 w 94"/>
                    <a:gd name="T3" fmla="*/ 0 h 4"/>
                    <a:gd name="T4" fmla="*/ 94 w 94"/>
                    <a:gd name="T5" fmla="*/ 1 h 4"/>
                    <a:gd name="T6" fmla="*/ 1 w 94"/>
                    <a:gd name="T7" fmla="*/ 4 h 4"/>
                    <a:gd name="T8" fmla="*/ 0 w 94"/>
                    <a:gd name="T9" fmla="*/ 3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4">
                      <a:moveTo>
                        <a:pt x="0" y="3"/>
                      </a:moveTo>
                      <a:lnTo>
                        <a:pt x="94" y="0"/>
                      </a:lnTo>
                      <a:lnTo>
                        <a:pt x="94" y="1"/>
                      </a:lnTo>
                      <a:lnTo>
                        <a:pt x="1" y="4"/>
                      </a:lnTo>
                      <a:lnTo>
                        <a:pt x="0" y="3"/>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4" name="Freeform 766"/>
                <p:cNvSpPr>
                  <a:spLocks/>
                </p:cNvSpPr>
                <p:nvPr/>
              </p:nvSpPr>
              <p:spPr bwMode="auto">
                <a:xfrm>
                  <a:off x="6387" y="2781"/>
                  <a:ext cx="43" cy="45"/>
                </a:xfrm>
                <a:custGeom>
                  <a:avLst/>
                  <a:gdLst>
                    <a:gd name="T0" fmla="*/ 43 w 43"/>
                    <a:gd name="T1" fmla="*/ 45 h 45"/>
                    <a:gd name="T2" fmla="*/ 43 w 43"/>
                    <a:gd name="T3" fmla="*/ 20 h 45"/>
                    <a:gd name="T4" fmla="*/ 13 w 43"/>
                    <a:gd name="T5" fmla="*/ 0 h 45"/>
                    <a:gd name="T6" fmla="*/ 0 w 43"/>
                    <a:gd name="T7" fmla="*/ 6 h 45"/>
                    <a:gd name="T8" fmla="*/ 23 w 43"/>
                    <a:gd name="T9" fmla="*/ 25 h 45"/>
                    <a:gd name="T10" fmla="*/ 39 w 43"/>
                    <a:gd name="T11" fmla="*/ 24 h 45"/>
                    <a:gd name="T12" fmla="*/ 39 w 43"/>
                    <a:gd name="T13" fmla="*/ 45 h 45"/>
                    <a:gd name="T14" fmla="*/ 43 w 43"/>
                    <a:gd name="T15" fmla="*/ 45 h 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45">
                      <a:moveTo>
                        <a:pt x="43" y="45"/>
                      </a:moveTo>
                      <a:lnTo>
                        <a:pt x="43" y="20"/>
                      </a:lnTo>
                      <a:lnTo>
                        <a:pt x="13" y="0"/>
                      </a:lnTo>
                      <a:lnTo>
                        <a:pt x="0" y="6"/>
                      </a:lnTo>
                      <a:lnTo>
                        <a:pt x="23" y="25"/>
                      </a:lnTo>
                      <a:lnTo>
                        <a:pt x="39" y="24"/>
                      </a:lnTo>
                      <a:lnTo>
                        <a:pt x="39" y="45"/>
                      </a:lnTo>
                      <a:lnTo>
                        <a:pt x="43" y="45"/>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5" name="Freeform 767"/>
                <p:cNvSpPr>
                  <a:spLocks/>
                </p:cNvSpPr>
                <p:nvPr/>
              </p:nvSpPr>
              <p:spPr bwMode="auto">
                <a:xfrm>
                  <a:off x="6356" y="2785"/>
                  <a:ext cx="74" cy="23"/>
                </a:xfrm>
                <a:custGeom>
                  <a:avLst/>
                  <a:gdLst>
                    <a:gd name="T0" fmla="*/ 0 w 74"/>
                    <a:gd name="T1" fmla="*/ 3 h 23"/>
                    <a:gd name="T2" fmla="*/ 50 w 74"/>
                    <a:gd name="T3" fmla="*/ 0 h 23"/>
                    <a:gd name="T4" fmla="*/ 74 w 74"/>
                    <a:gd name="T5" fmla="*/ 17 h 23"/>
                    <a:gd name="T6" fmla="*/ 30 w 74"/>
                    <a:gd name="T7" fmla="*/ 23 h 23"/>
                    <a:gd name="T8" fmla="*/ 0 w 74"/>
                    <a:gd name="T9" fmla="*/ 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3">
                      <a:moveTo>
                        <a:pt x="0" y="3"/>
                      </a:moveTo>
                      <a:lnTo>
                        <a:pt x="50" y="0"/>
                      </a:lnTo>
                      <a:lnTo>
                        <a:pt x="74" y="17"/>
                      </a:lnTo>
                      <a:lnTo>
                        <a:pt x="30" y="23"/>
                      </a:lnTo>
                      <a:lnTo>
                        <a:pt x="0" y="3"/>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6" name="Freeform 768"/>
                <p:cNvSpPr>
                  <a:spLocks/>
                </p:cNvSpPr>
                <p:nvPr/>
              </p:nvSpPr>
              <p:spPr bwMode="auto">
                <a:xfrm>
                  <a:off x="6404" y="2802"/>
                  <a:ext cx="28" cy="5"/>
                </a:xfrm>
                <a:custGeom>
                  <a:avLst/>
                  <a:gdLst>
                    <a:gd name="T0" fmla="*/ 0 w 28"/>
                    <a:gd name="T1" fmla="*/ 4 h 5"/>
                    <a:gd name="T2" fmla="*/ 26 w 28"/>
                    <a:gd name="T3" fmla="*/ 0 h 5"/>
                    <a:gd name="T4" fmla="*/ 28 w 28"/>
                    <a:gd name="T5" fmla="*/ 1 h 5"/>
                    <a:gd name="T6" fmla="*/ 0 w 28"/>
                    <a:gd name="T7" fmla="*/ 5 h 5"/>
                    <a:gd name="T8" fmla="*/ 0 w 28"/>
                    <a:gd name="T9" fmla="*/ 4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5">
                      <a:moveTo>
                        <a:pt x="0" y="4"/>
                      </a:moveTo>
                      <a:lnTo>
                        <a:pt x="26" y="0"/>
                      </a:lnTo>
                      <a:lnTo>
                        <a:pt x="28" y="1"/>
                      </a:lnTo>
                      <a:lnTo>
                        <a:pt x="0" y="5"/>
                      </a:lnTo>
                      <a:lnTo>
                        <a:pt x="0" y="4"/>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7" name="Freeform 769"/>
                <p:cNvSpPr>
                  <a:spLocks/>
                </p:cNvSpPr>
                <p:nvPr/>
              </p:nvSpPr>
              <p:spPr bwMode="auto">
                <a:xfrm>
                  <a:off x="6415" y="2804"/>
                  <a:ext cx="12" cy="26"/>
                </a:xfrm>
                <a:custGeom>
                  <a:avLst/>
                  <a:gdLst>
                    <a:gd name="T0" fmla="*/ 0 w 12"/>
                    <a:gd name="T1" fmla="*/ 2 h 26"/>
                    <a:gd name="T2" fmla="*/ 12 w 12"/>
                    <a:gd name="T3" fmla="*/ 0 h 26"/>
                    <a:gd name="T4" fmla="*/ 12 w 12"/>
                    <a:gd name="T5" fmla="*/ 23 h 26"/>
                    <a:gd name="T6" fmla="*/ 0 w 12"/>
                    <a:gd name="T7" fmla="*/ 26 h 26"/>
                    <a:gd name="T8" fmla="*/ 0 w 12"/>
                    <a:gd name="T9" fmla="*/ 2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26">
                      <a:moveTo>
                        <a:pt x="0" y="2"/>
                      </a:moveTo>
                      <a:lnTo>
                        <a:pt x="12" y="0"/>
                      </a:lnTo>
                      <a:lnTo>
                        <a:pt x="12" y="23"/>
                      </a:lnTo>
                      <a:lnTo>
                        <a:pt x="0" y="26"/>
                      </a:lnTo>
                      <a:lnTo>
                        <a:pt x="0" y="2"/>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8" name="Freeform 770"/>
                <p:cNvSpPr>
                  <a:spLocks/>
                </p:cNvSpPr>
                <p:nvPr/>
              </p:nvSpPr>
              <p:spPr bwMode="auto">
                <a:xfrm>
                  <a:off x="6416" y="2805"/>
                  <a:ext cx="10" cy="22"/>
                </a:xfrm>
                <a:custGeom>
                  <a:avLst/>
                  <a:gdLst>
                    <a:gd name="T0" fmla="*/ 0 w 10"/>
                    <a:gd name="T1" fmla="*/ 2 h 22"/>
                    <a:gd name="T2" fmla="*/ 10 w 10"/>
                    <a:gd name="T3" fmla="*/ 0 h 22"/>
                    <a:gd name="T4" fmla="*/ 10 w 10"/>
                    <a:gd name="T5" fmla="*/ 20 h 22"/>
                    <a:gd name="T6" fmla="*/ 0 w 10"/>
                    <a:gd name="T7" fmla="*/ 22 h 22"/>
                    <a:gd name="T8" fmla="*/ 0 w 10"/>
                    <a:gd name="T9" fmla="*/ 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2">
                      <a:moveTo>
                        <a:pt x="0" y="2"/>
                      </a:moveTo>
                      <a:lnTo>
                        <a:pt x="10" y="0"/>
                      </a:lnTo>
                      <a:lnTo>
                        <a:pt x="10" y="20"/>
                      </a:lnTo>
                      <a:lnTo>
                        <a:pt x="0" y="22"/>
                      </a:lnTo>
                      <a:lnTo>
                        <a:pt x="0" y="2"/>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19" name="Freeform 771"/>
                <p:cNvSpPr>
                  <a:spLocks/>
                </p:cNvSpPr>
                <p:nvPr/>
              </p:nvSpPr>
              <p:spPr bwMode="auto">
                <a:xfrm>
                  <a:off x="6336" y="2810"/>
                  <a:ext cx="51" cy="33"/>
                </a:xfrm>
                <a:custGeom>
                  <a:avLst/>
                  <a:gdLst>
                    <a:gd name="T0" fmla="*/ 0 w 51"/>
                    <a:gd name="T1" fmla="*/ 7 h 33"/>
                    <a:gd name="T2" fmla="*/ 51 w 51"/>
                    <a:gd name="T3" fmla="*/ 0 h 33"/>
                    <a:gd name="T4" fmla="*/ 51 w 51"/>
                    <a:gd name="T5" fmla="*/ 22 h 33"/>
                    <a:gd name="T6" fmla="*/ 0 w 51"/>
                    <a:gd name="T7" fmla="*/ 33 h 33"/>
                    <a:gd name="T8" fmla="*/ 0 w 51"/>
                    <a:gd name="T9" fmla="*/ 7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33">
                      <a:moveTo>
                        <a:pt x="0" y="7"/>
                      </a:moveTo>
                      <a:lnTo>
                        <a:pt x="51" y="0"/>
                      </a:lnTo>
                      <a:lnTo>
                        <a:pt x="51" y="22"/>
                      </a:lnTo>
                      <a:lnTo>
                        <a:pt x="0" y="33"/>
                      </a:lnTo>
                      <a:lnTo>
                        <a:pt x="0" y="7"/>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0" name="Freeform 772"/>
                <p:cNvSpPr>
                  <a:spLocks/>
                </p:cNvSpPr>
                <p:nvPr/>
              </p:nvSpPr>
              <p:spPr bwMode="auto">
                <a:xfrm>
                  <a:off x="6368" y="2812"/>
                  <a:ext cx="2" cy="24"/>
                </a:xfrm>
                <a:custGeom>
                  <a:avLst/>
                  <a:gdLst>
                    <a:gd name="T0" fmla="*/ 0 w 2"/>
                    <a:gd name="T1" fmla="*/ 0 h 24"/>
                    <a:gd name="T2" fmla="*/ 0 w 2"/>
                    <a:gd name="T3" fmla="*/ 24 h 24"/>
                    <a:gd name="T4" fmla="*/ 2 w 2"/>
                    <a:gd name="T5" fmla="*/ 23 h 24"/>
                    <a:gd name="T6" fmla="*/ 2 w 2"/>
                    <a:gd name="T7" fmla="*/ 0 h 24"/>
                    <a:gd name="T8" fmla="*/ 0 w 2"/>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4">
                      <a:moveTo>
                        <a:pt x="0" y="0"/>
                      </a:moveTo>
                      <a:lnTo>
                        <a:pt x="0" y="24"/>
                      </a:lnTo>
                      <a:lnTo>
                        <a:pt x="2" y="23"/>
                      </a:lnTo>
                      <a:lnTo>
                        <a:pt x="2" y="0"/>
                      </a:lnTo>
                      <a:lnTo>
                        <a:pt x="0" y="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1" name="Freeform 773"/>
                <p:cNvSpPr>
                  <a:spLocks/>
                </p:cNvSpPr>
                <p:nvPr/>
              </p:nvSpPr>
              <p:spPr bwMode="auto">
                <a:xfrm>
                  <a:off x="6352" y="2815"/>
                  <a:ext cx="1" cy="24"/>
                </a:xfrm>
                <a:custGeom>
                  <a:avLst/>
                  <a:gdLst>
                    <a:gd name="T0" fmla="*/ 0 w 1"/>
                    <a:gd name="T1" fmla="*/ 0 h 24"/>
                    <a:gd name="T2" fmla="*/ 0 w 1"/>
                    <a:gd name="T3" fmla="*/ 24 h 24"/>
                    <a:gd name="T4" fmla="*/ 1 w 1"/>
                    <a:gd name="T5" fmla="*/ 23 h 24"/>
                    <a:gd name="T6" fmla="*/ 1 w 1"/>
                    <a:gd name="T7" fmla="*/ 0 h 24"/>
                    <a:gd name="T8" fmla="*/ 0 w 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4">
                      <a:moveTo>
                        <a:pt x="0" y="0"/>
                      </a:moveTo>
                      <a:lnTo>
                        <a:pt x="0" y="24"/>
                      </a:lnTo>
                      <a:lnTo>
                        <a:pt x="1" y="23"/>
                      </a:lnTo>
                      <a:lnTo>
                        <a:pt x="1" y="0"/>
                      </a:lnTo>
                      <a:lnTo>
                        <a:pt x="0" y="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2" name="Freeform 774"/>
                <p:cNvSpPr>
                  <a:spLocks/>
                </p:cNvSpPr>
                <p:nvPr/>
              </p:nvSpPr>
              <p:spPr bwMode="auto">
                <a:xfrm>
                  <a:off x="6334" y="2808"/>
                  <a:ext cx="55" cy="10"/>
                </a:xfrm>
                <a:custGeom>
                  <a:avLst/>
                  <a:gdLst>
                    <a:gd name="T0" fmla="*/ 0 w 55"/>
                    <a:gd name="T1" fmla="*/ 7 h 10"/>
                    <a:gd name="T2" fmla="*/ 52 w 55"/>
                    <a:gd name="T3" fmla="*/ 0 h 10"/>
                    <a:gd name="T4" fmla="*/ 55 w 55"/>
                    <a:gd name="T5" fmla="*/ 2 h 10"/>
                    <a:gd name="T6" fmla="*/ 1 w 55"/>
                    <a:gd name="T7" fmla="*/ 10 h 10"/>
                    <a:gd name="T8" fmla="*/ 0 w 55"/>
                    <a:gd name="T9" fmla="*/ 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0">
                      <a:moveTo>
                        <a:pt x="0" y="7"/>
                      </a:moveTo>
                      <a:lnTo>
                        <a:pt x="52" y="0"/>
                      </a:lnTo>
                      <a:lnTo>
                        <a:pt x="55" y="2"/>
                      </a:lnTo>
                      <a:lnTo>
                        <a:pt x="1" y="10"/>
                      </a:lnTo>
                      <a:lnTo>
                        <a:pt x="0" y="7"/>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3" name="Freeform 775"/>
                <p:cNvSpPr>
                  <a:spLocks/>
                </p:cNvSpPr>
                <p:nvPr/>
              </p:nvSpPr>
              <p:spPr bwMode="auto">
                <a:xfrm>
                  <a:off x="6330" y="2793"/>
                  <a:ext cx="25" cy="16"/>
                </a:xfrm>
                <a:custGeom>
                  <a:avLst/>
                  <a:gdLst>
                    <a:gd name="T0" fmla="*/ 0 w 25"/>
                    <a:gd name="T1" fmla="*/ 2 h 16"/>
                    <a:gd name="T2" fmla="*/ 0 w 25"/>
                    <a:gd name="T3" fmla="*/ 16 h 16"/>
                    <a:gd name="T4" fmla="*/ 23 w 25"/>
                    <a:gd name="T5" fmla="*/ 13 h 16"/>
                    <a:gd name="T6" fmla="*/ 23 w 25"/>
                    <a:gd name="T7" fmla="*/ 2 h 16"/>
                    <a:gd name="T8" fmla="*/ 25 w 25"/>
                    <a:gd name="T9" fmla="*/ 2 h 16"/>
                    <a:gd name="T10" fmla="*/ 25 w 25"/>
                    <a:gd name="T11" fmla="*/ 0 h 16"/>
                    <a:gd name="T12" fmla="*/ 0 w 25"/>
                    <a:gd name="T13" fmla="*/ 2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16">
                      <a:moveTo>
                        <a:pt x="0" y="2"/>
                      </a:moveTo>
                      <a:lnTo>
                        <a:pt x="0" y="16"/>
                      </a:lnTo>
                      <a:lnTo>
                        <a:pt x="23" y="13"/>
                      </a:lnTo>
                      <a:lnTo>
                        <a:pt x="23" y="2"/>
                      </a:lnTo>
                      <a:lnTo>
                        <a:pt x="25" y="2"/>
                      </a:lnTo>
                      <a:lnTo>
                        <a:pt x="25" y="0"/>
                      </a:lnTo>
                      <a:lnTo>
                        <a:pt x="0" y="2"/>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4" name="Freeform 776"/>
                <p:cNvSpPr>
                  <a:spLocks/>
                </p:cNvSpPr>
                <p:nvPr/>
              </p:nvSpPr>
              <p:spPr bwMode="auto">
                <a:xfrm>
                  <a:off x="6319" y="2795"/>
                  <a:ext cx="11" cy="14"/>
                </a:xfrm>
                <a:custGeom>
                  <a:avLst/>
                  <a:gdLst>
                    <a:gd name="T0" fmla="*/ 11 w 11"/>
                    <a:gd name="T1" fmla="*/ 0 h 14"/>
                    <a:gd name="T2" fmla="*/ 11 w 11"/>
                    <a:gd name="T3" fmla="*/ 14 h 14"/>
                    <a:gd name="T4" fmla="*/ 0 w 11"/>
                    <a:gd name="T5" fmla="*/ 2 h 14"/>
                    <a:gd name="T6" fmla="*/ 11 w 1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4">
                      <a:moveTo>
                        <a:pt x="11" y="0"/>
                      </a:moveTo>
                      <a:lnTo>
                        <a:pt x="11" y="14"/>
                      </a:lnTo>
                      <a:lnTo>
                        <a:pt x="0" y="2"/>
                      </a:lnTo>
                      <a:lnTo>
                        <a:pt x="11" y="0"/>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5" name="Freeform 777"/>
                <p:cNvSpPr>
                  <a:spLocks/>
                </p:cNvSpPr>
                <p:nvPr/>
              </p:nvSpPr>
              <p:spPr bwMode="auto">
                <a:xfrm>
                  <a:off x="6332" y="2796"/>
                  <a:ext cx="8" cy="10"/>
                </a:xfrm>
                <a:custGeom>
                  <a:avLst/>
                  <a:gdLst>
                    <a:gd name="T0" fmla="*/ 0 w 8"/>
                    <a:gd name="T1" fmla="*/ 1 h 10"/>
                    <a:gd name="T2" fmla="*/ 0 w 8"/>
                    <a:gd name="T3" fmla="*/ 10 h 10"/>
                    <a:gd name="T4" fmla="*/ 8 w 8"/>
                    <a:gd name="T5" fmla="*/ 9 h 10"/>
                    <a:gd name="T6" fmla="*/ 8 w 8"/>
                    <a:gd name="T7" fmla="*/ 0 h 10"/>
                    <a:gd name="T8" fmla="*/ 0 w 8"/>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0">
                      <a:moveTo>
                        <a:pt x="0" y="1"/>
                      </a:moveTo>
                      <a:lnTo>
                        <a:pt x="0" y="10"/>
                      </a:lnTo>
                      <a:lnTo>
                        <a:pt x="8" y="9"/>
                      </a:lnTo>
                      <a:lnTo>
                        <a:pt x="8" y="0"/>
                      </a:lnTo>
                      <a:lnTo>
                        <a:pt x="0" y="1"/>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6" name="Freeform 778"/>
                <p:cNvSpPr>
                  <a:spLocks/>
                </p:cNvSpPr>
                <p:nvPr/>
              </p:nvSpPr>
              <p:spPr bwMode="auto">
                <a:xfrm>
                  <a:off x="6342" y="2795"/>
                  <a:ext cx="8" cy="10"/>
                </a:xfrm>
                <a:custGeom>
                  <a:avLst/>
                  <a:gdLst>
                    <a:gd name="T0" fmla="*/ 0 w 8"/>
                    <a:gd name="T1" fmla="*/ 1 h 10"/>
                    <a:gd name="T2" fmla="*/ 0 w 8"/>
                    <a:gd name="T3" fmla="*/ 10 h 10"/>
                    <a:gd name="T4" fmla="*/ 8 w 8"/>
                    <a:gd name="T5" fmla="*/ 9 h 10"/>
                    <a:gd name="T6" fmla="*/ 8 w 8"/>
                    <a:gd name="T7" fmla="*/ 0 h 10"/>
                    <a:gd name="T8" fmla="*/ 0 w 8"/>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0">
                      <a:moveTo>
                        <a:pt x="0" y="1"/>
                      </a:moveTo>
                      <a:lnTo>
                        <a:pt x="0" y="10"/>
                      </a:lnTo>
                      <a:lnTo>
                        <a:pt x="8" y="9"/>
                      </a:lnTo>
                      <a:lnTo>
                        <a:pt x="8" y="0"/>
                      </a:lnTo>
                      <a:lnTo>
                        <a:pt x="0" y="1"/>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27" name="Freeform 779"/>
                <p:cNvSpPr>
                  <a:spLocks/>
                </p:cNvSpPr>
                <p:nvPr/>
              </p:nvSpPr>
              <p:spPr bwMode="auto">
                <a:xfrm>
                  <a:off x="6368" y="2778"/>
                  <a:ext cx="14" cy="9"/>
                </a:xfrm>
                <a:custGeom>
                  <a:avLst/>
                  <a:gdLst>
                    <a:gd name="T0" fmla="*/ 0 w 14"/>
                    <a:gd name="T1" fmla="*/ 1 h 9"/>
                    <a:gd name="T2" fmla="*/ 0 w 14"/>
                    <a:gd name="T3" fmla="*/ 9 h 9"/>
                    <a:gd name="T4" fmla="*/ 14 w 14"/>
                    <a:gd name="T5" fmla="*/ 8 h 9"/>
                    <a:gd name="T6" fmla="*/ 14 w 14"/>
                    <a:gd name="T7" fmla="*/ 0 h 9"/>
                    <a:gd name="T8" fmla="*/ 0 w 14"/>
                    <a:gd name="T9" fmla="*/ 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9">
                      <a:moveTo>
                        <a:pt x="0" y="1"/>
                      </a:moveTo>
                      <a:lnTo>
                        <a:pt x="0" y="9"/>
                      </a:lnTo>
                      <a:lnTo>
                        <a:pt x="14" y="8"/>
                      </a:lnTo>
                      <a:lnTo>
                        <a:pt x="14" y="0"/>
                      </a:lnTo>
                      <a:lnTo>
                        <a:pt x="0" y="1"/>
                      </a:lnTo>
                      <a:close/>
                    </a:path>
                  </a:pathLst>
                </a:custGeom>
                <a:solidFill>
                  <a:srgbClr val="BFBFDF"/>
                </a:solidFill>
                <a:ln w="0">
                  <a:solidFill>
                    <a:srgbClr val="3F1F00"/>
                  </a:solidFill>
                  <a:prstDash val="solid"/>
                  <a:round/>
                  <a:headEnd/>
                  <a:tailEnd/>
                </a:ln>
              </p:spPr>
              <p:txBody>
                <a:bodyPr/>
                <a:lstStyle/>
                <a:p>
                  <a:endParaRPr lang="en-US"/>
                </a:p>
              </p:txBody>
            </p:sp>
            <p:sp>
              <p:nvSpPr>
                <p:cNvPr id="37528" name="Line 780"/>
                <p:cNvSpPr>
                  <a:spLocks noChangeShapeType="1"/>
                </p:cNvSpPr>
                <p:nvPr/>
              </p:nvSpPr>
              <p:spPr bwMode="auto">
                <a:xfrm>
                  <a:off x="6375" y="2779"/>
                  <a:ext cx="1" cy="7"/>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29" name="Freeform 781"/>
                <p:cNvSpPr>
                  <a:spLocks/>
                </p:cNvSpPr>
                <p:nvPr/>
              </p:nvSpPr>
              <p:spPr bwMode="auto">
                <a:xfrm>
                  <a:off x="6315" y="2780"/>
                  <a:ext cx="13" cy="10"/>
                </a:xfrm>
                <a:custGeom>
                  <a:avLst/>
                  <a:gdLst>
                    <a:gd name="T0" fmla="*/ 0 w 13"/>
                    <a:gd name="T1" fmla="*/ 0 h 10"/>
                    <a:gd name="T2" fmla="*/ 0 w 13"/>
                    <a:gd name="T3" fmla="*/ 10 h 10"/>
                    <a:gd name="T4" fmla="*/ 13 w 13"/>
                    <a:gd name="T5" fmla="*/ 9 h 10"/>
                    <a:gd name="T6" fmla="*/ 13 w 13"/>
                    <a:gd name="T7" fmla="*/ 0 h 10"/>
                    <a:gd name="T8" fmla="*/ 0 w 13"/>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0">
                      <a:moveTo>
                        <a:pt x="0" y="0"/>
                      </a:moveTo>
                      <a:lnTo>
                        <a:pt x="0" y="10"/>
                      </a:lnTo>
                      <a:lnTo>
                        <a:pt x="13" y="9"/>
                      </a:lnTo>
                      <a:lnTo>
                        <a:pt x="13" y="0"/>
                      </a:lnTo>
                      <a:lnTo>
                        <a:pt x="0" y="0"/>
                      </a:lnTo>
                      <a:close/>
                    </a:path>
                  </a:pathLst>
                </a:custGeom>
                <a:solidFill>
                  <a:srgbClr val="BFBFDF"/>
                </a:solidFill>
                <a:ln w="0">
                  <a:solidFill>
                    <a:srgbClr val="3F1F00"/>
                  </a:solidFill>
                  <a:prstDash val="solid"/>
                  <a:round/>
                  <a:headEnd/>
                  <a:tailEnd/>
                </a:ln>
              </p:spPr>
              <p:txBody>
                <a:bodyPr/>
                <a:lstStyle/>
                <a:p>
                  <a:endParaRPr lang="en-US"/>
                </a:p>
              </p:txBody>
            </p:sp>
            <p:sp>
              <p:nvSpPr>
                <p:cNvPr id="37530" name="Line 782"/>
                <p:cNvSpPr>
                  <a:spLocks noChangeShapeType="1"/>
                </p:cNvSpPr>
                <p:nvPr/>
              </p:nvSpPr>
              <p:spPr bwMode="auto">
                <a:xfrm>
                  <a:off x="6322" y="2780"/>
                  <a:ext cx="1" cy="9"/>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31" name="Freeform 783"/>
                <p:cNvSpPr>
                  <a:spLocks/>
                </p:cNvSpPr>
                <p:nvPr/>
              </p:nvSpPr>
              <p:spPr bwMode="auto">
                <a:xfrm>
                  <a:off x="6323" y="2755"/>
                  <a:ext cx="27" cy="9"/>
                </a:xfrm>
                <a:custGeom>
                  <a:avLst/>
                  <a:gdLst>
                    <a:gd name="T0" fmla="*/ 0 w 27"/>
                    <a:gd name="T1" fmla="*/ 0 h 9"/>
                    <a:gd name="T2" fmla="*/ 8 w 27"/>
                    <a:gd name="T3" fmla="*/ 7 h 9"/>
                    <a:gd name="T4" fmla="*/ 27 w 27"/>
                    <a:gd name="T5" fmla="*/ 7 h 9"/>
                    <a:gd name="T6" fmla="*/ 27 w 27"/>
                    <a:gd name="T7" fmla="*/ 9 h 9"/>
                    <a:gd name="T8" fmla="*/ 8 w 27"/>
                    <a:gd name="T9" fmla="*/ 9 h 9"/>
                    <a:gd name="T10" fmla="*/ 0 w 27"/>
                    <a:gd name="T11" fmla="*/ 3 h 9"/>
                    <a:gd name="T12" fmla="*/ 0 w 27"/>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
                      <a:moveTo>
                        <a:pt x="0" y="0"/>
                      </a:moveTo>
                      <a:lnTo>
                        <a:pt x="8" y="7"/>
                      </a:lnTo>
                      <a:lnTo>
                        <a:pt x="27" y="7"/>
                      </a:lnTo>
                      <a:lnTo>
                        <a:pt x="27" y="9"/>
                      </a:lnTo>
                      <a:lnTo>
                        <a:pt x="8" y="9"/>
                      </a:lnTo>
                      <a:lnTo>
                        <a:pt x="0" y="3"/>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32" name="Freeform 784"/>
                <p:cNvSpPr>
                  <a:spLocks/>
                </p:cNvSpPr>
                <p:nvPr/>
              </p:nvSpPr>
              <p:spPr bwMode="auto">
                <a:xfrm>
                  <a:off x="6323" y="2755"/>
                  <a:ext cx="27" cy="6"/>
                </a:xfrm>
                <a:custGeom>
                  <a:avLst/>
                  <a:gdLst>
                    <a:gd name="T0" fmla="*/ 0 w 27"/>
                    <a:gd name="T1" fmla="*/ 0 h 6"/>
                    <a:gd name="T2" fmla="*/ 8 w 27"/>
                    <a:gd name="T3" fmla="*/ 6 h 6"/>
                    <a:gd name="T4" fmla="*/ 27 w 27"/>
                    <a:gd name="T5" fmla="*/ 6 h 6"/>
                    <a:gd name="T6" fmla="*/ 19 w 27"/>
                    <a:gd name="T7" fmla="*/ 0 h 6"/>
                    <a:gd name="T8" fmla="*/ 0 w 27"/>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
                      <a:moveTo>
                        <a:pt x="0" y="0"/>
                      </a:moveTo>
                      <a:lnTo>
                        <a:pt x="8" y="6"/>
                      </a:lnTo>
                      <a:lnTo>
                        <a:pt x="27" y="6"/>
                      </a:lnTo>
                      <a:lnTo>
                        <a:pt x="19" y="0"/>
                      </a:lnTo>
                      <a:lnTo>
                        <a:pt x="0" y="0"/>
                      </a:lnTo>
                      <a:close/>
                    </a:path>
                  </a:pathLst>
                </a:custGeom>
                <a:solidFill>
                  <a:srgbClr val="9F9FBF"/>
                </a:solidFill>
                <a:ln w="0">
                  <a:solidFill>
                    <a:srgbClr val="3F1F00"/>
                  </a:solidFill>
                  <a:prstDash val="solid"/>
                  <a:round/>
                  <a:headEnd/>
                  <a:tailEnd/>
                </a:ln>
              </p:spPr>
              <p:txBody>
                <a:bodyPr/>
                <a:lstStyle/>
                <a:p>
                  <a:endParaRPr lang="en-US"/>
                </a:p>
              </p:txBody>
            </p:sp>
            <p:sp>
              <p:nvSpPr>
                <p:cNvPr id="37533" name="Line 785"/>
                <p:cNvSpPr>
                  <a:spLocks noChangeShapeType="1"/>
                </p:cNvSpPr>
                <p:nvPr/>
              </p:nvSpPr>
              <p:spPr bwMode="auto">
                <a:xfrm>
                  <a:off x="6333" y="2755"/>
                  <a:ext cx="8" cy="6"/>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34" name="Freeform 786"/>
                <p:cNvSpPr>
                  <a:spLocks/>
                </p:cNvSpPr>
                <p:nvPr/>
              </p:nvSpPr>
              <p:spPr bwMode="auto">
                <a:xfrm>
                  <a:off x="6333" y="2766"/>
                  <a:ext cx="27" cy="8"/>
                </a:xfrm>
                <a:custGeom>
                  <a:avLst/>
                  <a:gdLst>
                    <a:gd name="T0" fmla="*/ 0 w 27"/>
                    <a:gd name="T1" fmla="*/ 0 h 8"/>
                    <a:gd name="T2" fmla="*/ 8 w 27"/>
                    <a:gd name="T3" fmla="*/ 6 h 8"/>
                    <a:gd name="T4" fmla="*/ 27 w 27"/>
                    <a:gd name="T5" fmla="*/ 6 h 8"/>
                    <a:gd name="T6" fmla="*/ 27 w 27"/>
                    <a:gd name="T7" fmla="*/ 8 h 8"/>
                    <a:gd name="T8" fmla="*/ 8 w 27"/>
                    <a:gd name="T9" fmla="*/ 8 h 8"/>
                    <a:gd name="T10" fmla="*/ 0 w 27"/>
                    <a:gd name="T11" fmla="*/ 2 h 8"/>
                    <a:gd name="T12" fmla="*/ 0 w 27"/>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
                      <a:moveTo>
                        <a:pt x="0" y="0"/>
                      </a:moveTo>
                      <a:lnTo>
                        <a:pt x="8" y="6"/>
                      </a:lnTo>
                      <a:lnTo>
                        <a:pt x="27" y="6"/>
                      </a:lnTo>
                      <a:lnTo>
                        <a:pt x="27" y="8"/>
                      </a:lnTo>
                      <a:lnTo>
                        <a:pt x="8" y="8"/>
                      </a:lnTo>
                      <a:lnTo>
                        <a:pt x="0" y="2"/>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35" name="Freeform 787"/>
                <p:cNvSpPr>
                  <a:spLocks/>
                </p:cNvSpPr>
                <p:nvPr/>
              </p:nvSpPr>
              <p:spPr bwMode="auto">
                <a:xfrm>
                  <a:off x="6333" y="2765"/>
                  <a:ext cx="27" cy="7"/>
                </a:xfrm>
                <a:custGeom>
                  <a:avLst/>
                  <a:gdLst>
                    <a:gd name="T0" fmla="*/ 0 w 27"/>
                    <a:gd name="T1" fmla="*/ 0 h 7"/>
                    <a:gd name="T2" fmla="*/ 8 w 27"/>
                    <a:gd name="T3" fmla="*/ 7 h 7"/>
                    <a:gd name="T4" fmla="*/ 27 w 27"/>
                    <a:gd name="T5" fmla="*/ 7 h 7"/>
                    <a:gd name="T6" fmla="*/ 19 w 27"/>
                    <a:gd name="T7" fmla="*/ 0 h 7"/>
                    <a:gd name="T8" fmla="*/ 0 w 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7">
                      <a:moveTo>
                        <a:pt x="0" y="0"/>
                      </a:moveTo>
                      <a:lnTo>
                        <a:pt x="8" y="7"/>
                      </a:lnTo>
                      <a:lnTo>
                        <a:pt x="27" y="7"/>
                      </a:lnTo>
                      <a:lnTo>
                        <a:pt x="19" y="0"/>
                      </a:lnTo>
                      <a:lnTo>
                        <a:pt x="0" y="0"/>
                      </a:lnTo>
                      <a:close/>
                    </a:path>
                  </a:pathLst>
                </a:custGeom>
                <a:solidFill>
                  <a:srgbClr val="9F9FBF"/>
                </a:solidFill>
                <a:ln w="0">
                  <a:solidFill>
                    <a:srgbClr val="3F1F00"/>
                  </a:solidFill>
                  <a:prstDash val="solid"/>
                  <a:round/>
                  <a:headEnd/>
                  <a:tailEnd/>
                </a:ln>
              </p:spPr>
              <p:txBody>
                <a:bodyPr/>
                <a:lstStyle/>
                <a:p>
                  <a:endParaRPr lang="en-US"/>
                </a:p>
              </p:txBody>
            </p:sp>
            <p:sp>
              <p:nvSpPr>
                <p:cNvPr id="37536" name="Line 788"/>
                <p:cNvSpPr>
                  <a:spLocks noChangeShapeType="1"/>
                </p:cNvSpPr>
                <p:nvPr/>
              </p:nvSpPr>
              <p:spPr bwMode="auto">
                <a:xfrm>
                  <a:off x="6343" y="2765"/>
                  <a:ext cx="8" cy="7"/>
                </a:xfrm>
                <a:prstGeom prst="line">
                  <a:avLst/>
                </a:prstGeom>
                <a:noFill/>
                <a:ln w="0">
                  <a:solidFill>
                    <a:srgbClr val="3F1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37" name="Freeform 789"/>
                <p:cNvSpPr>
                  <a:spLocks/>
                </p:cNvSpPr>
                <p:nvPr/>
              </p:nvSpPr>
              <p:spPr bwMode="auto">
                <a:xfrm>
                  <a:off x="6395" y="2759"/>
                  <a:ext cx="2" cy="3"/>
                </a:xfrm>
                <a:custGeom>
                  <a:avLst/>
                  <a:gdLst>
                    <a:gd name="T0" fmla="*/ 2 w 2"/>
                    <a:gd name="T1" fmla="*/ 0 h 3"/>
                    <a:gd name="T2" fmla="*/ 0 w 2"/>
                    <a:gd name="T3" fmla="*/ 1 h 3"/>
                    <a:gd name="T4" fmla="*/ 0 w 2"/>
                    <a:gd name="T5" fmla="*/ 3 h 3"/>
                    <a:gd name="T6" fmla="*/ 2 w 2"/>
                    <a:gd name="T7" fmla="*/ 3 h 3"/>
                    <a:gd name="T8" fmla="*/ 2 w 2"/>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
                      <a:moveTo>
                        <a:pt x="2" y="0"/>
                      </a:moveTo>
                      <a:lnTo>
                        <a:pt x="0" y="1"/>
                      </a:lnTo>
                      <a:lnTo>
                        <a:pt x="0" y="3"/>
                      </a:lnTo>
                      <a:lnTo>
                        <a:pt x="2" y="3"/>
                      </a:lnTo>
                      <a:lnTo>
                        <a:pt x="2"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38" name="Rectangle 790"/>
                <p:cNvSpPr>
                  <a:spLocks noChangeArrowheads="1"/>
                </p:cNvSpPr>
                <p:nvPr/>
              </p:nvSpPr>
              <p:spPr bwMode="auto">
                <a:xfrm>
                  <a:off x="6397" y="2759"/>
                  <a:ext cx="3" cy="3"/>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39" name="Rectangle 791"/>
                <p:cNvSpPr>
                  <a:spLocks noChangeArrowheads="1"/>
                </p:cNvSpPr>
                <p:nvPr/>
              </p:nvSpPr>
              <p:spPr bwMode="auto">
                <a:xfrm>
                  <a:off x="6405" y="2759"/>
                  <a:ext cx="1" cy="3"/>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40" name="Rectangle 792"/>
                <p:cNvSpPr>
                  <a:spLocks noChangeArrowheads="1"/>
                </p:cNvSpPr>
                <p:nvPr/>
              </p:nvSpPr>
              <p:spPr bwMode="auto">
                <a:xfrm>
                  <a:off x="6406" y="2759"/>
                  <a:ext cx="3" cy="3"/>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541" name="Freeform 793"/>
                <p:cNvSpPr>
                  <a:spLocks/>
                </p:cNvSpPr>
                <p:nvPr/>
              </p:nvSpPr>
              <p:spPr bwMode="auto">
                <a:xfrm>
                  <a:off x="6393" y="2761"/>
                  <a:ext cx="22" cy="74"/>
                </a:xfrm>
                <a:custGeom>
                  <a:avLst/>
                  <a:gdLst>
                    <a:gd name="T0" fmla="*/ 0 w 22"/>
                    <a:gd name="T1" fmla="*/ 1 h 74"/>
                    <a:gd name="T2" fmla="*/ 0 w 22"/>
                    <a:gd name="T3" fmla="*/ 74 h 74"/>
                    <a:gd name="T4" fmla="*/ 22 w 22"/>
                    <a:gd name="T5" fmla="*/ 69 h 74"/>
                    <a:gd name="T6" fmla="*/ 22 w 22"/>
                    <a:gd name="T7" fmla="*/ 0 h 74"/>
                    <a:gd name="T8" fmla="*/ 0 w 22"/>
                    <a:gd name="T9" fmla="*/ 1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74">
                      <a:moveTo>
                        <a:pt x="0" y="1"/>
                      </a:moveTo>
                      <a:lnTo>
                        <a:pt x="0" y="74"/>
                      </a:lnTo>
                      <a:lnTo>
                        <a:pt x="22" y="69"/>
                      </a:lnTo>
                      <a:lnTo>
                        <a:pt x="22" y="0"/>
                      </a:lnTo>
                      <a:lnTo>
                        <a:pt x="0" y="1"/>
                      </a:lnTo>
                      <a:close/>
                    </a:path>
                  </a:pathLst>
                </a:custGeom>
                <a:solidFill>
                  <a:srgbClr val="9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2" name="Freeform 794"/>
                <p:cNvSpPr>
                  <a:spLocks/>
                </p:cNvSpPr>
                <p:nvPr/>
              </p:nvSpPr>
              <p:spPr bwMode="auto">
                <a:xfrm>
                  <a:off x="6387" y="2762"/>
                  <a:ext cx="6" cy="73"/>
                </a:xfrm>
                <a:custGeom>
                  <a:avLst/>
                  <a:gdLst>
                    <a:gd name="T0" fmla="*/ 6 w 6"/>
                    <a:gd name="T1" fmla="*/ 0 h 73"/>
                    <a:gd name="T2" fmla="*/ 0 w 6"/>
                    <a:gd name="T3" fmla="*/ 1 h 73"/>
                    <a:gd name="T4" fmla="*/ 0 w 6"/>
                    <a:gd name="T5" fmla="*/ 70 h 73"/>
                    <a:gd name="T6" fmla="*/ 6 w 6"/>
                    <a:gd name="T7" fmla="*/ 73 h 73"/>
                    <a:gd name="T8" fmla="*/ 6 w 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3">
                      <a:moveTo>
                        <a:pt x="6" y="0"/>
                      </a:moveTo>
                      <a:lnTo>
                        <a:pt x="0" y="1"/>
                      </a:lnTo>
                      <a:lnTo>
                        <a:pt x="0" y="70"/>
                      </a:lnTo>
                      <a:lnTo>
                        <a:pt x="6" y="73"/>
                      </a:lnTo>
                      <a:lnTo>
                        <a:pt x="6" y="0"/>
                      </a:lnTo>
                      <a:close/>
                    </a:path>
                  </a:pathLst>
                </a:custGeom>
                <a:solidFill>
                  <a:srgbClr val="7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3" name="Freeform 795"/>
                <p:cNvSpPr>
                  <a:spLocks/>
                </p:cNvSpPr>
                <p:nvPr/>
              </p:nvSpPr>
              <p:spPr bwMode="auto">
                <a:xfrm>
                  <a:off x="6336" y="2826"/>
                  <a:ext cx="102" cy="20"/>
                </a:xfrm>
                <a:custGeom>
                  <a:avLst/>
                  <a:gdLst>
                    <a:gd name="T0" fmla="*/ 0 w 102"/>
                    <a:gd name="T1" fmla="*/ 16 h 20"/>
                    <a:gd name="T2" fmla="*/ 51 w 102"/>
                    <a:gd name="T3" fmla="*/ 5 h 20"/>
                    <a:gd name="T4" fmla="*/ 58 w 102"/>
                    <a:gd name="T5" fmla="*/ 9 h 20"/>
                    <a:gd name="T6" fmla="*/ 79 w 102"/>
                    <a:gd name="T7" fmla="*/ 4 h 20"/>
                    <a:gd name="T8" fmla="*/ 79 w 102"/>
                    <a:gd name="T9" fmla="*/ 3 h 20"/>
                    <a:gd name="T10" fmla="*/ 93 w 102"/>
                    <a:gd name="T11" fmla="*/ 0 h 20"/>
                    <a:gd name="T12" fmla="*/ 102 w 102"/>
                    <a:gd name="T13" fmla="*/ 3 h 20"/>
                    <a:gd name="T14" fmla="*/ 72 w 102"/>
                    <a:gd name="T15" fmla="*/ 10 h 20"/>
                    <a:gd name="T16" fmla="*/ 97 w 102"/>
                    <a:gd name="T17" fmla="*/ 17 h 20"/>
                    <a:gd name="T18" fmla="*/ 87 w 102"/>
                    <a:gd name="T19" fmla="*/ 20 h 20"/>
                    <a:gd name="T20" fmla="*/ 53 w 102"/>
                    <a:gd name="T21" fmla="*/ 12 h 20"/>
                    <a:gd name="T22" fmla="*/ 20 w 102"/>
                    <a:gd name="T23" fmla="*/ 20 h 20"/>
                    <a:gd name="T24" fmla="*/ 0 w 102"/>
                    <a:gd name="T25" fmla="*/ 16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20">
                      <a:moveTo>
                        <a:pt x="0" y="16"/>
                      </a:moveTo>
                      <a:lnTo>
                        <a:pt x="51" y="5"/>
                      </a:lnTo>
                      <a:lnTo>
                        <a:pt x="58" y="9"/>
                      </a:lnTo>
                      <a:lnTo>
                        <a:pt x="79" y="4"/>
                      </a:lnTo>
                      <a:lnTo>
                        <a:pt x="79" y="3"/>
                      </a:lnTo>
                      <a:lnTo>
                        <a:pt x="93" y="0"/>
                      </a:lnTo>
                      <a:lnTo>
                        <a:pt x="102" y="3"/>
                      </a:lnTo>
                      <a:lnTo>
                        <a:pt x="72" y="10"/>
                      </a:lnTo>
                      <a:lnTo>
                        <a:pt x="97" y="17"/>
                      </a:lnTo>
                      <a:lnTo>
                        <a:pt x="87" y="20"/>
                      </a:lnTo>
                      <a:lnTo>
                        <a:pt x="53" y="12"/>
                      </a:lnTo>
                      <a:lnTo>
                        <a:pt x="20" y="20"/>
                      </a:lnTo>
                      <a:lnTo>
                        <a:pt x="0"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4" name="Freeform 796"/>
                <p:cNvSpPr>
                  <a:spLocks/>
                </p:cNvSpPr>
                <p:nvPr/>
              </p:nvSpPr>
              <p:spPr bwMode="auto">
                <a:xfrm>
                  <a:off x="6288" y="2768"/>
                  <a:ext cx="69" cy="70"/>
                </a:xfrm>
                <a:custGeom>
                  <a:avLst/>
                  <a:gdLst>
                    <a:gd name="T0" fmla="*/ 0 w 69"/>
                    <a:gd name="T1" fmla="*/ 0 h 70"/>
                    <a:gd name="T2" fmla="*/ 66 w 69"/>
                    <a:gd name="T3" fmla="*/ 70 h 70"/>
                    <a:gd name="T4" fmla="*/ 69 w 69"/>
                    <a:gd name="T5" fmla="*/ 70 h 70"/>
                    <a:gd name="T6" fmla="*/ 2 w 69"/>
                    <a:gd name="T7" fmla="*/ 0 h 70"/>
                    <a:gd name="T8" fmla="*/ 0 w 6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0">
                      <a:moveTo>
                        <a:pt x="0" y="0"/>
                      </a:moveTo>
                      <a:lnTo>
                        <a:pt x="66" y="70"/>
                      </a:lnTo>
                      <a:lnTo>
                        <a:pt x="69" y="70"/>
                      </a:lnTo>
                      <a:lnTo>
                        <a:pt x="2" y="0"/>
                      </a:lnTo>
                      <a:lnTo>
                        <a:pt x="0" y="0"/>
                      </a:lnTo>
                      <a:close/>
                    </a:path>
                  </a:pathLst>
                </a:custGeom>
                <a:solidFill>
                  <a:srgbClr val="7F5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5" name="Freeform 797"/>
                <p:cNvSpPr>
                  <a:spLocks/>
                </p:cNvSpPr>
                <p:nvPr/>
              </p:nvSpPr>
              <p:spPr bwMode="auto">
                <a:xfrm>
                  <a:off x="6354" y="2838"/>
                  <a:ext cx="3" cy="21"/>
                </a:xfrm>
                <a:custGeom>
                  <a:avLst/>
                  <a:gdLst>
                    <a:gd name="T0" fmla="*/ 0 w 3"/>
                    <a:gd name="T1" fmla="*/ 0 h 21"/>
                    <a:gd name="T2" fmla="*/ 0 w 3"/>
                    <a:gd name="T3" fmla="*/ 21 h 21"/>
                    <a:gd name="T4" fmla="*/ 3 w 3"/>
                    <a:gd name="T5" fmla="*/ 20 h 21"/>
                    <a:gd name="T6" fmla="*/ 3 w 3"/>
                    <a:gd name="T7" fmla="*/ 0 h 21"/>
                    <a:gd name="T8" fmla="*/ 0 w 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21">
                      <a:moveTo>
                        <a:pt x="0" y="0"/>
                      </a:moveTo>
                      <a:lnTo>
                        <a:pt x="0" y="21"/>
                      </a:lnTo>
                      <a:lnTo>
                        <a:pt x="3" y="20"/>
                      </a:lnTo>
                      <a:lnTo>
                        <a:pt x="3" y="0"/>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6" name="Freeform 798"/>
                <p:cNvSpPr>
                  <a:spLocks/>
                </p:cNvSpPr>
                <p:nvPr/>
              </p:nvSpPr>
              <p:spPr bwMode="auto">
                <a:xfrm>
                  <a:off x="6340" y="2825"/>
                  <a:ext cx="2" cy="29"/>
                </a:xfrm>
                <a:custGeom>
                  <a:avLst/>
                  <a:gdLst>
                    <a:gd name="T0" fmla="*/ 0 w 2"/>
                    <a:gd name="T1" fmla="*/ 0 h 29"/>
                    <a:gd name="T2" fmla="*/ 0 w 2"/>
                    <a:gd name="T3" fmla="*/ 29 h 29"/>
                    <a:gd name="T4" fmla="*/ 2 w 2"/>
                    <a:gd name="T5" fmla="*/ 28 h 29"/>
                    <a:gd name="T6" fmla="*/ 2 w 2"/>
                    <a:gd name="T7" fmla="*/ 3 h 29"/>
                    <a:gd name="T8" fmla="*/ 0 w 2"/>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9">
                      <a:moveTo>
                        <a:pt x="0" y="0"/>
                      </a:moveTo>
                      <a:lnTo>
                        <a:pt x="0" y="29"/>
                      </a:lnTo>
                      <a:lnTo>
                        <a:pt x="2" y="28"/>
                      </a:lnTo>
                      <a:lnTo>
                        <a:pt x="2" y="3"/>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7" name="Freeform 799"/>
                <p:cNvSpPr>
                  <a:spLocks/>
                </p:cNvSpPr>
                <p:nvPr/>
              </p:nvSpPr>
              <p:spPr bwMode="auto">
                <a:xfrm>
                  <a:off x="6326" y="2810"/>
                  <a:ext cx="2" cy="38"/>
                </a:xfrm>
                <a:custGeom>
                  <a:avLst/>
                  <a:gdLst>
                    <a:gd name="T0" fmla="*/ 0 w 2"/>
                    <a:gd name="T1" fmla="*/ 0 h 38"/>
                    <a:gd name="T2" fmla="*/ 0 w 2"/>
                    <a:gd name="T3" fmla="*/ 38 h 38"/>
                    <a:gd name="T4" fmla="*/ 2 w 2"/>
                    <a:gd name="T5" fmla="*/ 37 h 38"/>
                    <a:gd name="T6" fmla="*/ 2 w 2"/>
                    <a:gd name="T7" fmla="*/ 2 h 38"/>
                    <a:gd name="T8" fmla="*/ 0 w 2"/>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38">
                      <a:moveTo>
                        <a:pt x="0" y="0"/>
                      </a:moveTo>
                      <a:lnTo>
                        <a:pt x="0" y="38"/>
                      </a:lnTo>
                      <a:lnTo>
                        <a:pt x="2" y="37"/>
                      </a:lnTo>
                      <a:lnTo>
                        <a:pt x="2" y="2"/>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8" name="Freeform 800"/>
                <p:cNvSpPr>
                  <a:spLocks/>
                </p:cNvSpPr>
                <p:nvPr/>
              </p:nvSpPr>
              <p:spPr bwMode="auto">
                <a:xfrm>
                  <a:off x="6313" y="2798"/>
                  <a:ext cx="2" cy="47"/>
                </a:xfrm>
                <a:custGeom>
                  <a:avLst/>
                  <a:gdLst>
                    <a:gd name="T0" fmla="*/ 0 w 2"/>
                    <a:gd name="T1" fmla="*/ 0 h 47"/>
                    <a:gd name="T2" fmla="*/ 0 w 2"/>
                    <a:gd name="T3" fmla="*/ 47 h 47"/>
                    <a:gd name="T4" fmla="*/ 2 w 2"/>
                    <a:gd name="T5" fmla="*/ 46 h 47"/>
                    <a:gd name="T6" fmla="*/ 2 w 2"/>
                    <a:gd name="T7" fmla="*/ 2 h 47"/>
                    <a:gd name="T8" fmla="*/ 0 w 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47">
                      <a:moveTo>
                        <a:pt x="0" y="0"/>
                      </a:moveTo>
                      <a:lnTo>
                        <a:pt x="0" y="47"/>
                      </a:lnTo>
                      <a:lnTo>
                        <a:pt x="2" y="46"/>
                      </a:lnTo>
                      <a:lnTo>
                        <a:pt x="2" y="2"/>
                      </a:lnTo>
                      <a:lnTo>
                        <a:pt x="0"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49" name="Freeform 801"/>
                <p:cNvSpPr>
                  <a:spLocks/>
                </p:cNvSpPr>
                <p:nvPr/>
              </p:nvSpPr>
              <p:spPr bwMode="auto">
                <a:xfrm>
                  <a:off x="6288" y="2767"/>
                  <a:ext cx="66" cy="92"/>
                </a:xfrm>
                <a:custGeom>
                  <a:avLst/>
                  <a:gdLst>
                    <a:gd name="T0" fmla="*/ 0 w 66"/>
                    <a:gd name="T1" fmla="*/ 73 h 92"/>
                    <a:gd name="T2" fmla="*/ 0 w 66"/>
                    <a:gd name="T3" fmla="*/ 0 h 92"/>
                    <a:gd name="T4" fmla="*/ 66 w 66"/>
                    <a:gd name="T5" fmla="*/ 71 h 92"/>
                    <a:gd name="T6" fmla="*/ 66 w 66"/>
                    <a:gd name="T7" fmla="*/ 92 h 92"/>
                    <a:gd name="T8" fmla="*/ 63 w 66"/>
                    <a:gd name="T9" fmla="*/ 92 h 92"/>
                    <a:gd name="T10" fmla="*/ 63 w 66"/>
                    <a:gd name="T11" fmla="*/ 72 h 92"/>
                    <a:gd name="T12" fmla="*/ 52 w 66"/>
                    <a:gd name="T13" fmla="*/ 60 h 92"/>
                    <a:gd name="T14" fmla="*/ 52 w 66"/>
                    <a:gd name="T15" fmla="*/ 87 h 92"/>
                    <a:gd name="T16" fmla="*/ 48 w 66"/>
                    <a:gd name="T17" fmla="*/ 87 h 92"/>
                    <a:gd name="T18" fmla="*/ 48 w 66"/>
                    <a:gd name="T19" fmla="*/ 57 h 92"/>
                    <a:gd name="T20" fmla="*/ 38 w 66"/>
                    <a:gd name="T21" fmla="*/ 46 h 92"/>
                    <a:gd name="T22" fmla="*/ 38 w 66"/>
                    <a:gd name="T23" fmla="*/ 82 h 92"/>
                    <a:gd name="T24" fmla="*/ 35 w 66"/>
                    <a:gd name="T25" fmla="*/ 82 h 92"/>
                    <a:gd name="T26" fmla="*/ 35 w 66"/>
                    <a:gd name="T27" fmla="*/ 43 h 92"/>
                    <a:gd name="T28" fmla="*/ 26 w 66"/>
                    <a:gd name="T29" fmla="*/ 33 h 92"/>
                    <a:gd name="T30" fmla="*/ 26 w 66"/>
                    <a:gd name="T31" fmla="*/ 79 h 92"/>
                    <a:gd name="T32" fmla="*/ 0 w 66"/>
                    <a:gd name="T33" fmla="*/ 73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6" h="92">
                      <a:moveTo>
                        <a:pt x="0" y="73"/>
                      </a:moveTo>
                      <a:lnTo>
                        <a:pt x="0" y="0"/>
                      </a:lnTo>
                      <a:lnTo>
                        <a:pt x="66" y="71"/>
                      </a:lnTo>
                      <a:lnTo>
                        <a:pt x="66" y="92"/>
                      </a:lnTo>
                      <a:lnTo>
                        <a:pt x="63" y="92"/>
                      </a:lnTo>
                      <a:lnTo>
                        <a:pt x="63" y="72"/>
                      </a:lnTo>
                      <a:lnTo>
                        <a:pt x="52" y="60"/>
                      </a:lnTo>
                      <a:lnTo>
                        <a:pt x="52" y="87"/>
                      </a:lnTo>
                      <a:lnTo>
                        <a:pt x="48" y="87"/>
                      </a:lnTo>
                      <a:lnTo>
                        <a:pt x="48" y="57"/>
                      </a:lnTo>
                      <a:lnTo>
                        <a:pt x="38" y="46"/>
                      </a:lnTo>
                      <a:lnTo>
                        <a:pt x="38" y="82"/>
                      </a:lnTo>
                      <a:lnTo>
                        <a:pt x="35" y="82"/>
                      </a:lnTo>
                      <a:lnTo>
                        <a:pt x="35" y="43"/>
                      </a:lnTo>
                      <a:lnTo>
                        <a:pt x="26" y="33"/>
                      </a:lnTo>
                      <a:lnTo>
                        <a:pt x="26" y="79"/>
                      </a:lnTo>
                      <a:lnTo>
                        <a:pt x="0" y="73"/>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0" name="Freeform 802"/>
                <p:cNvSpPr>
                  <a:spLocks/>
                </p:cNvSpPr>
                <p:nvPr/>
              </p:nvSpPr>
              <p:spPr bwMode="auto">
                <a:xfrm>
                  <a:off x="6326" y="2836"/>
                  <a:ext cx="22" cy="18"/>
                </a:xfrm>
                <a:custGeom>
                  <a:avLst/>
                  <a:gdLst>
                    <a:gd name="T0" fmla="*/ 0 w 22"/>
                    <a:gd name="T1" fmla="*/ 13 h 18"/>
                    <a:gd name="T2" fmla="*/ 1 w 22"/>
                    <a:gd name="T3" fmla="*/ 12 h 18"/>
                    <a:gd name="T4" fmla="*/ 2 w 22"/>
                    <a:gd name="T5" fmla="*/ 10 h 18"/>
                    <a:gd name="T6" fmla="*/ 3 w 22"/>
                    <a:gd name="T7" fmla="*/ 9 h 18"/>
                    <a:gd name="T8" fmla="*/ 4 w 22"/>
                    <a:gd name="T9" fmla="*/ 8 h 18"/>
                    <a:gd name="T10" fmla="*/ 5 w 22"/>
                    <a:gd name="T11" fmla="*/ 8 h 18"/>
                    <a:gd name="T12" fmla="*/ 6 w 22"/>
                    <a:gd name="T13" fmla="*/ 7 h 18"/>
                    <a:gd name="T14" fmla="*/ 7 w 22"/>
                    <a:gd name="T15" fmla="*/ 6 h 18"/>
                    <a:gd name="T16" fmla="*/ 8 w 22"/>
                    <a:gd name="T17" fmla="*/ 5 h 18"/>
                    <a:gd name="T18" fmla="*/ 8 w 22"/>
                    <a:gd name="T19" fmla="*/ 4 h 18"/>
                    <a:gd name="T20" fmla="*/ 8 w 22"/>
                    <a:gd name="T21" fmla="*/ 3 h 18"/>
                    <a:gd name="T22" fmla="*/ 9 w 22"/>
                    <a:gd name="T23" fmla="*/ 2 h 18"/>
                    <a:gd name="T24" fmla="*/ 10 w 22"/>
                    <a:gd name="T25" fmla="*/ 1 h 18"/>
                    <a:gd name="T26" fmla="*/ 11 w 22"/>
                    <a:gd name="T27" fmla="*/ 0 h 18"/>
                    <a:gd name="T28" fmla="*/ 12 w 22"/>
                    <a:gd name="T29" fmla="*/ 0 h 18"/>
                    <a:gd name="T30" fmla="*/ 13 w 22"/>
                    <a:gd name="T31" fmla="*/ 0 h 18"/>
                    <a:gd name="T32" fmla="*/ 14 w 22"/>
                    <a:gd name="T33" fmla="*/ 1 h 18"/>
                    <a:gd name="T34" fmla="*/ 15 w 22"/>
                    <a:gd name="T35" fmla="*/ 2 h 18"/>
                    <a:gd name="T36" fmla="*/ 16 w 22"/>
                    <a:gd name="T37" fmla="*/ 3 h 18"/>
                    <a:gd name="T38" fmla="*/ 15 w 22"/>
                    <a:gd name="T39" fmla="*/ 4 h 18"/>
                    <a:gd name="T40" fmla="*/ 15 w 22"/>
                    <a:gd name="T41" fmla="*/ 5 h 18"/>
                    <a:gd name="T42" fmla="*/ 15 w 22"/>
                    <a:gd name="T43" fmla="*/ 6 h 18"/>
                    <a:gd name="T44" fmla="*/ 16 w 22"/>
                    <a:gd name="T45" fmla="*/ 7 h 18"/>
                    <a:gd name="T46" fmla="*/ 17 w 22"/>
                    <a:gd name="T47" fmla="*/ 8 h 18"/>
                    <a:gd name="T48" fmla="*/ 18 w 22"/>
                    <a:gd name="T49" fmla="*/ 9 h 18"/>
                    <a:gd name="T50" fmla="*/ 18 w 22"/>
                    <a:gd name="T51" fmla="*/ 10 h 18"/>
                    <a:gd name="T52" fmla="*/ 19 w 22"/>
                    <a:gd name="T53" fmla="*/ 11 h 18"/>
                    <a:gd name="T54" fmla="*/ 19 w 22"/>
                    <a:gd name="T55" fmla="*/ 12 h 18"/>
                    <a:gd name="T56" fmla="*/ 20 w 22"/>
                    <a:gd name="T57" fmla="*/ 12 h 18"/>
                    <a:gd name="T58" fmla="*/ 21 w 22"/>
                    <a:gd name="T59" fmla="*/ 12 h 18"/>
                    <a:gd name="T60" fmla="*/ 22 w 22"/>
                    <a:gd name="T61" fmla="*/ 13 h 18"/>
                    <a:gd name="T62" fmla="*/ 22 w 22"/>
                    <a:gd name="T63" fmla="*/ 14 h 18"/>
                    <a:gd name="T64" fmla="*/ 22 w 22"/>
                    <a:gd name="T65" fmla="*/ 15 h 18"/>
                    <a:gd name="T66" fmla="*/ 21 w 22"/>
                    <a:gd name="T67" fmla="*/ 16 h 18"/>
                    <a:gd name="T68" fmla="*/ 20 w 22"/>
                    <a:gd name="T69" fmla="*/ 17 h 18"/>
                    <a:gd name="T70" fmla="*/ 19 w 22"/>
                    <a:gd name="T71" fmla="*/ 17 h 18"/>
                    <a:gd name="T72" fmla="*/ 18 w 22"/>
                    <a:gd name="T73" fmla="*/ 18 h 18"/>
                    <a:gd name="T74" fmla="*/ 17 w 22"/>
                    <a:gd name="T75" fmla="*/ 18 h 18"/>
                    <a:gd name="T76" fmla="*/ 15 w 22"/>
                    <a:gd name="T77" fmla="*/ 18 h 18"/>
                    <a:gd name="T78" fmla="*/ 13 w 22"/>
                    <a:gd name="T79" fmla="*/ 18 h 18"/>
                    <a:gd name="T80" fmla="*/ 12 w 22"/>
                    <a:gd name="T81" fmla="*/ 18 h 18"/>
                    <a:gd name="T82" fmla="*/ 11 w 22"/>
                    <a:gd name="T83" fmla="*/ 18 h 18"/>
                    <a:gd name="T84" fmla="*/ 10 w 22"/>
                    <a:gd name="T85" fmla="*/ 18 h 18"/>
                    <a:gd name="T86" fmla="*/ 8 w 22"/>
                    <a:gd name="T87" fmla="*/ 18 h 18"/>
                    <a:gd name="T88" fmla="*/ 7 w 22"/>
                    <a:gd name="T89" fmla="*/ 18 h 18"/>
                    <a:gd name="T90" fmla="*/ 5 w 22"/>
                    <a:gd name="T91" fmla="*/ 17 h 18"/>
                    <a:gd name="T92" fmla="*/ 4 w 22"/>
                    <a:gd name="T93" fmla="*/ 17 h 18"/>
                    <a:gd name="T94" fmla="*/ 2 w 22"/>
                    <a:gd name="T95" fmla="*/ 16 h 18"/>
                    <a:gd name="T96" fmla="*/ 1 w 22"/>
                    <a:gd name="T97" fmla="*/ 16 h 18"/>
                    <a:gd name="T98" fmla="*/ 0 w 22"/>
                    <a:gd name="T99" fmla="*/ 15 h 18"/>
                    <a:gd name="T100" fmla="*/ 0 w 22"/>
                    <a:gd name="T101" fmla="*/ 14 h 18"/>
                    <a:gd name="T102" fmla="*/ 0 w 22"/>
                    <a:gd name="T103" fmla="*/ 13 h 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 h="18">
                      <a:moveTo>
                        <a:pt x="0" y="13"/>
                      </a:moveTo>
                      <a:lnTo>
                        <a:pt x="1" y="12"/>
                      </a:lnTo>
                      <a:lnTo>
                        <a:pt x="2" y="10"/>
                      </a:lnTo>
                      <a:lnTo>
                        <a:pt x="3" y="9"/>
                      </a:lnTo>
                      <a:lnTo>
                        <a:pt x="4" y="8"/>
                      </a:lnTo>
                      <a:lnTo>
                        <a:pt x="5" y="8"/>
                      </a:lnTo>
                      <a:lnTo>
                        <a:pt x="6" y="7"/>
                      </a:lnTo>
                      <a:lnTo>
                        <a:pt x="7" y="6"/>
                      </a:lnTo>
                      <a:lnTo>
                        <a:pt x="8" y="5"/>
                      </a:lnTo>
                      <a:lnTo>
                        <a:pt x="8" y="4"/>
                      </a:lnTo>
                      <a:lnTo>
                        <a:pt x="8" y="3"/>
                      </a:lnTo>
                      <a:lnTo>
                        <a:pt x="9" y="2"/>
                      </a:lnTo>
                      <a:lnTo>
                        <a:pt x="10" y="1"/>
                      </a:lnTo>
                      <a:lnTo>
                        <a:pt x="11" y="0"/>
                      </a:lnTo>
                      <a:lnTo>
                        <a:pt x="12" y="0"/>
                      </a:lnTo>
                      <a:lnTo>
                        <a:pt x="13" y="0"/>
                      </a:lnTo>
                      <a:lnTo>
                        <a:pt x="14" y="1"/>
                      </a:lnTo>
                      <a:lnTo>
                        <a:pt x="15" y="2"/>
                      </a:lnTo>
                      <a:lnTo>
                        <a:pt x="16" y="3"/>
                      </a:lnTo>
                      <a:lnTo>
                        <a:pt x="15" y="4"/>
                      </a:lnTo>
                      <a:lnTo>
                        <a:pt x="15" y="5"/>
                      </a:lnTo>
                      <a:lnTo>
                        <a:pt x="15" y="6"/>
                      </a:lnTo>
                      <a:lnTo>
                        <a:pt x="16" y="7"/>
                      </a:lnTo>
                      <a:lnTo>
                        <a:pt x="17" y="8"/>
                      </a:lnTo>
                      <a:lnTo>
                        <a:pt x="18" y="9"/>
                      </a:lnTo>
                      <a:lnTo>
                        <a:pt x="18" y="10"/>
                      </a:lnTo>
                      <a:lnTo>
                        <a:pt x="19" y="11"/>
                      </a:lnTo>
                      <a:lnTo>
                        <a:pt x="19" y="12"/>
                      </a:lnTo>
                      <a:lnTo>
                        <a:pt x="20" y="12"/>
                      </a:lnTo>
                      <a:lnTo>
                        <a:pt x="21" y="12"/>
                      </a:lnTo>
                      <a:lnTo>
                        <a:pt x="22" y="13"/>
                      </a:lnTo>
                      <a:lnTo>
                        <a:pt x="22" y="14"/>
                      </a:lnTo>
                      <a:lnTo>
                        <a:pt x="22" y="15"/>
                      </a:lnTo>
                      <a:lnTo>
                        <a:pt x="21" y="16"/>
                      </a:lnTo>
                      <a:lnTo>
                        <a:pt x="20" y="17"/>
                      </a:lnTo>
                      <a:lnTo>
                        <a:pt x="19" y="17"/>
                      </a:lnTo>
                      <a:lnTo>
                        <a:pt x="18" y="18"/>
                      </a:lnTo>
                      <a:lnTo>
                        <a:pt x="17" y="18"/>
                      </a:lnTo>
                      <a:lnTo>
                        <a:pt x="15" y="18"/>
                      </a:lnTo>
                      <a:lnTo>
                        <a:pt x="13" y="18"/>
                      </a:lnTo>
                      <a:lnTo>
                        <a:pt x="12" y="18"/>
                      </a:lnTo>
                      <a:lnTo>
                        <a:pt x="11" y="18"/>
                      </a:lnTo>
                      <a:lnTo>
                        <a:pt x="10" y="18"/>
                      </a:lnTo>
                      <a:lnTo>
                        <a:pt x="8" y="18"/>
                      </a:lnTo>
                      <a:lnTo>
                        <a:pt x="7" y="18"/>
                      </a:lnTo>
                      <a:lnTo>
                        <a:pt x="5" y="17"/>
                      </a:lnTo>
                      <a:lnTo>
                        <a:pt x="4" y="17"/>
                      </a:lnTo>
                      <a:lnTo>
                        <a:pt x="2" y="16"/>
                      </a:lnTo>
                      <a:lnTo>
                        <a:pt x="1" y="16"/>
                      </a:lnTo>
                      <a:lnTo>
                        <a:pt x="0" y="15"/>
                      </a:lnTo>
                      <a:lnTo>
                        <a:pt x="0" y="14"/>
                      </a:lnTo>
                      <a:lnTo>
                        <a:pt x="0" y="1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1" name="Freeform 803"/>
                <p:cNvSpPr>
                  <a:spLocks/>
                </p:cNvSpPr>
                <p:nvPr/>
              </p:nvSpPr>
              <p:spPr bwMode="auto">
                <a:xfrm>
                  <a:off x="6304" y="2830"/>
                  <a:ext cx="22" cy="18"/>
                </a:xfrm>
                <a:custGeom>
                  <a:avLst/>
                  <a:gdLst>
                    <a:gd name="T0" fmla="*/ 0 w 22"/>
                    <a:gd name="T1" fmla="*/ 13 h 18"/>
                    <a:gd name="T2" fmla="*/ 1 w 22"/>
                    <a:gd name="T3" fmla="*/ 11 h 18"/>
                    <a:gd name="T4" fmla="*/ 2 w 22"/>
                    <a:gd name="T5" fmla="*/ 10 h 18"/>
                    <a:gd name="T6" fmla="*/ 3 w 22"/>
                    <a:gd name="T7" fmla="*/ 9 h 18"/>
                    <a:gd name="T8" fmla="*/ 4 w 22"/>
                    <a:gd name="T9" fmla="*/ 8 h 18"/>
                    <a:gd name="T10" fmla="*/ 5 w 22"/>
                    <a:gd name="T11" fmla="*/ 7 h 18"/>
                    <a:gd name="T12" fmla="*/ 6 w 22"/>
                    <a:gd name="T13" fmla="*/ 6 h 18"/>
                    <a:gd name="T14" fmla="*/ 7 w 22"/>
                    <a:gd name="T15" fmla="*/ 5 h 18"/>
                    <a:gd name="T16" fmla="*/ 8 w 22"/>
                    <a:gd name="T17" fmla="*/ 5 h 18"/>
                    <a:gd name="T18" fmla="*/ 8 w 22"/>
                    <a:gd name="T19" fmla="*/ 4 h 18"/>
                    <a:gd name="T20" fmla="*/ 8 w 22"/>
                    <a:gd name="T21" fmla="*/ 3 h 18"/>
                    <a:gd name="T22" fmla="*/ 9 w 22"/>
                    <a:gd name="T23" fmla="*/ 2 h 18"/>
                    <a:gd name="T24" fmla="*/ 10 w 22"/>
                    <a:gd name="T25" fmla="*/ 1 h 18"/>
                    <a:gd name="T26" fmla="*/ 11 w 22"/>
                    <a:gd name="T27" fmla="*/ 0 h 18"/>
                    <a:gd name="T28" fmla="*/ 12 w 22"/>
                    <a:gd name="T29" fmla="*/ 0 h 18"/>
                    <a:gd name="T30" fmla="*/ 13 w 22"/>
                    <a:gd name="T31" fmla="*/ 0 h 18"/>
                    <a:gd name="T32" fmla="*/ 14 w 22"/>
                    <a:gd name="T33" fmla="*/ 1 h 18"/>
                    <a:gd name="T34" fmla="*/ 15 w 22"/>
                    <a:gd name="T35" fmla="*/ 1 h 18"/>
                    <a:gd name="T36" fmla="*/ 15 w 22"/>
                    <a:gd name="T37" fmla="*/ 3 h 18"/>
                    <a:gd name="T38" fmla="*/ 15 w 22"/>
                    <a:gd name="T39" fmla="*/ 4 h 18"/>
                    <a:gd name="T40" fmla="*/ 15 w 22"/>
                    <a:gd name="T41" fmla="*/ 5 h 18"/>
                    <a:gd name="T42" fmla="*/ 15 w 22"/>
                    <a:gd name="T43" fmla="*/ 6 h 18"/>
                    <a:gd name="T44" fmla="*/ 16 w 22"/>
                    <a:gd name="T45" fmla="*/ 7 h 18"/>
                    <a:gd name="T46" fmla="*/ 17 w 22"/>
                    <a:gd name="T47" fmla="*/ 8 h 18"/>
                    <a:gd name="T48" fmla="*/ 18 w 22"/>
                    <a:gd name="T49" fmla="*/ 9 h 18"/>
                    <a:gd name="T50" fmla="*/ 18 w 22"/>
                    <a:gd name="T51" fmla="*/ 10 h 18"/>
                    <a:gd name="T52" fmla="*/ 19 w 22"/>
                    <a:gd name="T53" fmla="*/ 11 h 18"/>
                    <a:gd name="T54" fmla="*/ 19 w 22"/>
                    <a:gd name="T55" fmla="*/ 11 h 18"/>
                    <a:gd name="T56" fmla="*/ 20 w 22"/>
                    <a:gd name="T57" fmla="*/ 12 h 18"/>
                    <a:gd name="T58" fmla="*/ 21 w 22"/>
                    <a:gd name="T59" fmla="*/ 12 h 18"/>
                    <a:gd name="T60" fmla="*/ 22 w 22"/>
                    <a:gd name="T61" fmla="*/ 13 h 18"/>
                    <a:gd name="T62" fmla="*/ 22 w 22"/>
                    <a:gd name="T63" fmla="*/ 14 h 18"/>
                    <a:gd name="T64" fmla="*/ 22 w 22"/>
                    <a:gd name="T65" fmla="*/ 15 h 18"/>
                    <a:gd name="T66" fmla="*/ 21 w 22"/>
                    <a:gd name="T67" fmla="*/ 16 h 18"/>
                    <a:gd name="T68" fmla="*/ 20 w 22"/>
                    <a:gd name="T69" fmla="*/ 17 h 18"/>
                    <a:gd name="T70" fmla="*/ 19 w 22"/>
                    <a:gd name="T71" fmla="*/ 17 h 18"/>
                    <a:gd name="T72" fmla="*/ 18 w 22"/>
                    <a:gd name="T73" fmla="*/ 18 h 18"/>
                    <a:gd name="T74" fmla="*/ 17 w 22"/>
                    <a:gd name="T75" fmla="*/ 18 h 18"/>
                    <a:gd name="T76" fmla="*/ 15 w 22"/>
                    <a:gd name="T77" fmla="*/ 18 h 18"/>
                    <a:gd name="T78" fmla="*/ 13 w 22"/>
                    <a:gd name="T79" fmla="*/ 18 h 18"/>
                    <a:gd name="T80" fmla="*/ 12 w 22"/>
                    <a:gd name="T81" fmla="*/ 18 h 18"/>
                    <a:gd name="T82" fmla="*/ 11 w 22"/>
                    <a:gd name="T83" fmla="*/ 18 h 18"/>
                    <a:gd name="T84" fmla="*/ 9 w 22"/>
                    <a:gd name="T85" fmla="*/ 18 h 18"/>
                    <a:gd name="T86" fmla="*/ 8 w 22"/>
                    <a:gd name="T87" fmla="*/ 18 h 18"/>
                    <a:gd name="T88" fmla="*/ 7 w 22"/>
                    <a:gd name="T89" fmla="*/ 18 h 18"/>
                    <a:gd name="T90" fmla="*/ 5 w 22"/>
                    <a:gd name="T91" fmla="*/ 17 h 18"/>
                    <a:gd name="T92" fmla="*/ 4 w 22"/>
                    <a:gd name="T93" fmla="*/ 17 h 18"/>
                    <a:gd name="T94" fmla="*/ 2 w 22"/>
                    <a:gd name="T95" fmla="*/ 16 h 18"/>
                    <a:gd name="T96" fmla="*/ 1 w 22"/>
                    <a:gd name="T97" fmla="*/ 16 h 18"/>
                    <a:gd name="T98" fmla="*/ 0 w 22"/>
                    <a:gd name="T99" fmla="*/ 15 h 18"/>
                    <a:gd name="T100" fmla="*/ 0 w 22"/>
                    <a:gd name="T101" fmla="*/ 14 h 18"/>
                    <a:gd name="T102" fmla="*/ 0 w 22"/>
                    <a:gd name="T103" fmla="*/ 13 h 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 h="18">
                      <a:moveTo>
                        <a:pt x="0" y="13"/>
                      </a:moveTo>
                      <a:lnTo>
                        <a:pt x="1" y="11"/>
                      </a:lnTo>
                      <a:lnTo>
                        <a:pt x="2" y="10"/>
                      </a:lnTo>
                      <a:lnTo>
                        <a:pt x="3" y="9"/>
                      </a:lnTo>
                      <a:lnTo>
                        <a:pt x="4" y="8"/>
                      </a:lnTo>
                      <a:lnTo>
                        <a:pt x="5" y="7"/>
                      </a:lnTo>
                      <a:lnTo>
                        <a:pt x="6" y="6"/>
                      </a:lnTo>
                      <a:lnTo>
                        <a:pt x="7" y="5"/>
                      </a:lnTo>
                      <a:lnTo>
                        <a:pt x="8" y="5"/>
                      </a:lnTo>
                      <a:lnTo>
                        <a:pt x="8" y="4"/>
                      </a:lnTo>
                      <a:lnTo>
                        <a:pt x="8" y="3"/>
                      </a:lnTo>
                      <a:lnTo>
                        <a:pt x="9" y="2"/>
                      </a:lnTo>
                      <a:lnTo>
                        <a:pt x="10" y="1"/>
                      </a:lnTo>
                      <a:lnTo>
                        <a:pt x="11" y="0"/>
                      </a:lnTo>
                      <a:lnTo>
                        <a:pt x="12" y="0"/>
                      </a:lnTo>
                      <a:lnTo>
                        <a:pt x="13" y="0"/>
                      </a:lnTo>
                      <a:lnTo>
                        <a:pt x="14" y="1"/>
                      </a:lnTo>
                      <a:lnTo>
                        <a:pt x="15" y="1"/>
                      </a:lnTo>
                      <a:lnTo>
                        <a:pt x="15" y="3"/>
                      </a:lnTo>
                      <a:lnTo>
                        <a:pt x="15" y="4"/>
                      </a:lnTo>
                      <a:lnTo>
                        <a:pt x="15" y="5"/>
                      </a:lnTo>
                      <a:lnTo>
                        <a:pt x="15" y="6"/>
                      </a:lnTo>
                      <a:lnTo>
                        <a:pt x="16" y="7"/>
                      </a:lnTo>
                      <a:lnTo>
                        <a:pt x="17" y="8"/>
                      </a:lnTo>
                      <a:lnTo>
                        <a:pt x="18" y="9"/>
                      </a:lnTo>
                      <a:lnTo>
                        <a:pt x="18" y="10"/>
                      </a:lnTo>
                      <a:lnTo>
                        <a:pt x="19" y="11"/>
                      </a:lnTo>
                      <a:lnTo>
                        <a:pt x="20" y="12"/>
                      </a:lnTo>
                      <a:lnTo>
                        <a:pt x="21" y="12"/>
                      </a:lnTo>
                      <a:lnTo>
                        <a:pt x="22" y="13"/>
                      </a:lnTo>
                      <a:lnTo>
                        <a:pt x="22" y="14"/>
                      </a:lnTo>
                      <a:lnTo>
                        <a:pt x="22" y="15"/>
                      </a:lnTo>
                      <a:lnTo>
                        <a:pt x="21" y="16"/>
                      </a:lnTo>
                      <a:lnTo>
                        <a:pt x="20" y="17"/>
                      </a:lnTo>
                      <a:lnTo>
                        <a:pt x="19" y="17"/>
                      </a:lnTo>
                      <a:lnTo>
                        <a:pt x="18" y="18"/>
                      </a:lnTo>
                      <a:lnTo>
                        <a:pt x="17" y="18"/>
                      </a:lnTo>
                      <a:lnTo>
                        <a:pt x="15" y="18"/>
                      </a:lnTo>
                      <a:lnTo>
                        <a:pt x="13" y="18"/>
                      </a:lnTo>
                      <a:lnTo>
                        <a:pt x="12" y="18"/>
                      </a:lnTo>
                      <a:lnTo>
                        <a:pt x="11" y="18"/>
                      </a:lnTo>
                      <a:lnTo>
                        <a:pt x="9" y="18"/>
                      </a:lnTo>
                      <a:lnTo>
                        <a:pt x="8" y="18"/>
                      </a:lnTo>
                      <a:lnTo>
                        <a:pt x="7" y="18"/>
                      </a:lnTo>
                      <a:lnTo>
                        <a:pt x="5" y="17"/>
                      </a:lnTo>
                      <a:lnTo>
                        <a:pt x="4" y="17"/>
                      </a:lnTo>
                      <a:lnTo>
                        <a:pt x="2" y="16"/>
                      </a:lnTo>
                      <a:lnTo>
                        <a:pt x="1" y="16"/>
                      </a:lnTo>
                      <a:lnTo>
                        <a:pt x="0" y="15"/>
                      </a:lnTo>
                      <a:lnTo>
                        <a:pt x="0" y="14"/>
                      </a:lnTo>
                      <a:lnTo>
                        <a:pt x="0" y="1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2" name="Freeform 804"/>
                <p:cNvSpPr>
                  <a:spLocks/>
                </p:cNvSpPr>
                <p:nvPr/>
              </p:nvSpPr>
              <p:spPr bwMode="auto">
                <a:xfrm>
                  <a:off x="6316" y="2833"/>
                  <a:ext cx="19" cy="18"/>
                </a:xfrm>
                <a:custGeom>
                  <a:avLst/>
                  <a:gdLst>
                    <a:gd name="T0" fmla="*/ 0 w 19"/>
                    <a:gd name="T1" fmla="*/ 12 h 18"/>
                    <a:gd name="T2" fmla="*/ 1 w 19"/>
                    <a:gd name="T3" fmla="*/ 11 h 18"/>
                    <a:gd name="T4" fmla="*/ 2 w 19"/>
                    <a:gd name="T5" fmla="*/ 10 h 18"/>
                    <a:gd name="T6" fmla="*/ 3 w 19"/>
                    <a:gd name="T7" fmla="*/ 9 h 18"/>
                    <a:gd name="T8" fmla="*/ 4 w 19"/>
                    <a:gd name="T9" fmla="*/ 8 h 18"/>
                    <a:gd name="T10" fmla="*/ 5 w 19"/>
                    <a:gd name="T11" fmla="*/ 7 h 18"/>
                    <a:gd name="T12" fmla="*/ 5 w 19"/>
                    <a:gd name="T13" fmla="*/ 6 h 18"/>
                    <a:gd name="T14" fmla="*/ 6 w 19"/>
                    <a:gd name="T15" fmla="*/ 5 h 18"/>
                    <a:gd name="T16" fmla="*/ 7 w 19"/>
                    <a:gd name="T17" fmla="*/ 5 h 18"/>
                    <a:gd name="T18" fmla="*/ 7 w 19"/>
                    <a:gd name="T19" fmla="*/ 4 h 18"/>
                    <a:gd name="T20" fmla="*/ 7 w 19"/>
                    <a:gd name="T21" fmla="*/ 3 h 18"/>
                    <a:gd name="T22" fmla="*/ 8 w 19"/>
                    <a:gd name="T23" fmla="*/ 1 h 18"/>
                    <a:gd name="T24" fmla="*/ 9 w 19"/>
                    <a:gd name="T25" fmla="*/ 1 h 18"/>
                    <a:gd name="T26" fmla="*/ 10 w 19"/>
                    <a:gd name="T27" fmla="*/ 0 h 18"/>
                    <a:gd name="T28" fmla="*/ 14 w 19"/>
                    <a:gd name="T29" fmla="*/ 11 h 18"/>
                    <a:gd name="T30" fmla="*/ 16 w 19"/>
                    <a:gd name="T31" fmla="*/ 11 h 18"/>
                    <a:gd name="T32" fmla="*/ 17 w 19"/>
                    <a:gd name="T33" fmla="*/ 11 h 18"/>
                    <a:gd name="T34" fmla="*/ 18 w 19"/>
                    <a:gd name="T35" fmla="*/ 11 h 18"/>
                    <a:gd name="T36" fmla="*/ 18 w 19"/>
                    <a:gd name="T37" fmla="*/ 12 h 18"/>
                    <a:gd name="T38" fmla="*/ 19 w 19"/>
                    <a:gd name="T39" fmla="*/ 13 h 18"/>
                    <a:gd name="T40" fmla="*/ 19 w 19"/>
                    <a:gd name="T41" fmla="*/ 14 h 18"/>
                    <a:gd name="T42" fmla="*/ 19 w 19"/>
                    <a:gd name="T43" fmla="*/ 15 h 18"/>
                    <a:gd name="T44" fmla="*/ 18 w 19"/>
                    <a:gd name="T45" fmla="*/ 16 h 18"/>
                    <a:gd name="T46" fmla="*/ 17 w 19"/>
                    <a:gd name="T47" fmla="*/ 16 h 18"/>
                    <a:gd name="T48" fmla="*/ 16 w 19"/>
                    <a:gd name="T49" fmla="*/ 17 h 18"/>
                    <a:gd name="T50" fmla="*/ 15 w 19"/>
                    <a:gd name="T51" fmla="*/ 17 h 18"/>
                    <a:gd name="T52" fmla="*/ 14 w 19"/>
                    <a:gd name="T53" fmla="*/ 17 h 18"/>
                    <a:gd name="T54" fmla="*/ 13 w 19"/>
                    <a:gd name="T55" fmla="*/ 18 h 18"/>
                    <a:gd name="T56" fmla="*/ 12 w 19"/>
                    <a:gd name="T57" fmla="*/ 17 h 18"/>
                    <a:gd name="T58" fmla="*/ 10 w 19"/>
                    <a:gd name="T59" fmla="*/ 17 h 18"/>
                    <a:gd name="T60" fmla="*/ 9 w 19"/>
                    <a:gd name="T61" fmla="*/ 17 h 18"/>
                    <a:gd name="T62" fmla="*/ 8 w 19"/>
                    <a:gd name="T63" fmla="*/ 18 h 18"/>
                    <a:gd name="T64" fmla="*/ 7 w 19"/>
                    <a:gd name="T65" fmla="*/ 18 h 18"/>
                    <a:gd name="T66" fmla="*/ 6 w 19"/>
                    <a:gd name="T67" fmla="*/ 17 h 18"/>
                    <a:gd name="T68" fmla="*/ 5 w 19"/>
                    <a:gd name="T69" fmla="*/ 17 h 18"/>
                    <a:gd name="T70" fmla="*/ 3 w 19"/>
                    <a:gd name="T71" fmla="*/ 16 h 18"/>
                    <a:gd name="T72" fmla="*/ 2 w 19"/>
                    <a:gd name="T73" fmla="*/ 16 h 18"/>
                    <a:gd name="T74" fmla="*/ 1 w 19"/>
                    <a:gd name="T75" fmla="*/ 16 h 18"/>
                    <a:gd name="T76" fmla="*/ 0 w 19"/>
                    <a:gd name="T77" fmla="*/ 15 h 18"/>
                    <a:gd name="T78" fmla="*/ 0 w 19"/>
                    <a:gd name="T79" fmla="*/ 14 h 18"/>
                    <a:gd name="T80" fmla="*/ 0 w 19"/>
                    <a:gd name="T81" fmla="*/ 12 h 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 h="18">
                      <a:moveTo>
                        <a:pt x="0" y="12"/>
                      </a:moveTo>
                      <a:lnTo>
                        <a:pt x="1" y="11"/>
                      </a:lnTo>
                      <a:lnTo>
                        <a:pt x="2" y="10"/>
                      </a:lnTo>
                      <a:lnTo>
                        <a:pt x="3" y="9"/>
                      </a:lnTo>
                      <a:lnTo>
                        <a:pt x="4" y="8"/>
                      </a:lnTo>
                      <a:lnTo>
                        <a:pt x="5" y="7"/>
                      </a:lnTo>
                      <a:lnTo>
                        <a:pt x="5" y="6"/>
                      </a:lnTo>
                      <a:lnTo>
                        <a:pt x="6" y="5"/>
                      </a:lnTo>
                      <a:lnTo>
                        <a:pt x="7" y="5"/>
                      </a:lnTo>
                      <a:lnTo>
                        <a:pt x="7" y="4"/>
                      </a:lnTo>
                      <a:lnTo>
                        <a:pt x="7" y="3"/>
                      </a:lnTo>
                      <a:lnTo>
                        <a:pt x="8" y="1"/>
                      </a:lnTo>
                      <a:lnTo>
                        <a:pt x="9" y="1"/>
                      </a:lnTo>
                      <a:lnTo>
                        <a:pt x="10" y="0"/>
                      </a:lnTo>
                      <a:lnTo>
                        <a:pt x="14" y="11"/>
                      </a:lnTo>
                      <a:lnTo>
                        <a:pt x="16" y="11"/>
                      </a:lnTo>
                      <a:lnTo>
                        <a:pt x="17" y="11"/>
                      </a:lnTo>
                      <a:lnTo>
                        <a:pt x="18" y="11"/>
                      </a:lnTo>
                      <a:lnTo>
                        <a:pt x="18" y="12"/>
                      </a:lnTo>
                      <a:lnTo>
                        <a:pt x="19" y="13"/>
                      </a:lnTo>
                      <a:lnTo>
                        <a:pt x="19" y="14"/>
                      </a:lnTo>
                      <a:lnTo>
                        <a:pt x="19" y="15"/>
                      </a:lnTo>
                      <a:lnTo>
                        <a:pt x="18" y="16"/>
                      </a:lnTo>
                      <a:lnTo>
                        <a:pt x="17" y="16"/>
                      </a:lnTo>
                      <a:lnTo>
                        <a:pt x="16" y="17"/>
                      </a:lnTo>
                      <a:lnTo>
                        <a:pt x="15" y="17"/>
                      </a:lnTo>
                      <a:lnTo>
                        <a:pt x="14" y="17"/>
                      </a:lnTo>
                      <a:lnTo>
                        <a:pt x="13" y="18"/>
                      </a:lnTo>
                      <a:lnTo>
                        <a:pt x="12" y="17"/>
                      </a:lnTo>
                      <a:lnTo>
                        <a:pt x="10" y="17"/>
                      </a:lnTo>
                      <a:lnTo>
                        <a:pt x="9" y="17"/>
                      </a:lnTo>
                      <a:lnTo>
                        <a:pt x="8" y="18"/>
                      </a:lnTo>
                      <a:lnTo>
                        <a:pt x="7" y="18"/>
                      </a:lnTo>
                      <a:lnTo>
                        <a:pt x="6" y="17"/>
                      </a:lnTo>
                      <a:lnTo>
                        <a:pt x="5" y="17"/>
                      </a:lnTo>
                      <a:lnTo>
                        <a:pt x="3" y="16"/>
                      </a:lnTo>
                      <a:lnTo>
                        <a:pt x="2" y="16"/>
                      </a:lnTo>
                      <a:lnTo>
                        <a:pt x="1" y="16"/>
                      </a:lnTo>
                      <a:lnTo>
                        <a:pt x="0" y="15"/>
                      </a:lnTo>
                      <a:lnTo>
                        <a:pt x="0" y="14"/>
                      </a:lnTo>
                      <a:lnTo>
                        <a:pt x="0" y="12"/>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3" name="Freeform 805"/>
                <p:cNvSpPr>
                  <a:spLocks/>
                </p:cNvSpPr>
                <p:nvPr/>
              </p:nvSpPr>
              <p:spPr bwMode="auto">
                <a:xfrm>
                  <a:off x="6314" y="2837"/>
                  <a:ext cx="19" cy="14"/>
                </a:xfrm>
                <a:custGeom>
                  <a:avLst/>
                  <a:gdLst>
                    <a:gd name="T0" fmla="*/ 1 w 19"/>
                    <a:gd name="T1" fmla="*/ 8 h 14"/>
                    <a:gd name="T2" fmla="*/ 1 w 19"/>
                    <a:gd name="T3" fmla="*/ 7 h 14"/>
                    <a:gd name="T4" fmla="*/ 2 w 19"/>
                    <a:gd name="T5" fmla="*/ 6 h 14"/>
                    <a:gd name="T6" fmla="*/ 3 w 19"/>
                    <a:gd name="T7" fmla="*/ 5 h 14"/>
                    <a:gd name="T8" fmla="*/ 4 w 19"/>
                    <a:gd name="T9" fmla="*/ 4 h 14"/>
                    <a:gd name="T10" fmla="*/ 5 w 19"/>
                    <a:gd name="T11" fmla="*/ 3 h 14"/>
                    <a:gd name="T12" fmla="*/ 6 w 19"/>
                    <a:gd name="T13" fmla="*/ 2 h 14"/>
                    <a:gd name="T14" fmla="*/ 7 w 19"/>
                    <a:gd name="T15" fmla="*/ 1 h 14"/>
                    <a:gd name="T16" fmla="*/ 9 w 19"/>
                    <a:gd name="T17" fmla="*/ 2 h 14"/>
                    <a:gd name="T18" fmla="*/ 10 w 19"/>
                    <a:gd name="T19" fmla="*/ 0 h 14"/>
                    <a:gd name="T20" fmla="*/ 13 w 19"/>
                    <a:gd name="T21" fmla="*/ 0 h 14"/>
                    <a:gd name="T22" fmla="*/ 14 w 19"/>
                    <a:gd name="T23" fmla="*/ 1 h 14"/>
                    <a:gd name="T24" fmla="*/ 14 w 19"/>
                    <a:gd name="T25" fmla="*/ 2 h 14"/>
                    <a:gd name="T26" fmla="*/ 15 w 19"/>
                    <a:gd name="T27" fmla="*/ 3 h 14"/>
                    <a:gd name="T28" fmla="*/ 16 w 19"/>
                    <a:gd name="T29" fmla="*/ 4 h 14"/>
                    <a:gd name="T30" fmla="*/ 16 w 19"/>
                    <a:gd name="T31" fmla="*/ 6 h 14"/>
                    <a:gd name="T32" fmla="*/ 17 w 19"/>
                    <a:gd name="T33" fmla="*/ 6 h 14"/>
                    <a:gd name="T34" fmla="*/ 17 w 19"/>
                    <a:gd name="T35" fmla="*/ 7 h 14"/>
                    <a:gd name="T36" fmla="*/ 18 w 19"/>
                    <a:gd name="T37" fmla="*/ 7 h 14"/>
                    <a:gd name="T38" fmla="*/ 19 w 19"/>
                    <a:gd name="T39" fmla="*/ 7 h 14"/>
                    <a:gd name="T40" fmla="*/ 19 w 19"/>
                    <a:gd name="T41" fmla="*/ 8 h 14"/>
                    <a:gd name="T42" fmla="*/ 19 w 19"/>
                    <a:gd name="T43" fmla="*/ 9 h 14"/>
                    <a:gd name="T44" fmla="*/ 19 w 19"/>
                    <a:gd name="T45" fmla="*/ 11 h 14"/>
                    <a:gd name="T46" fmla="*/ 19 w 19"/>
                    <a:gd name="T47" fmla="*/ 12 h 14"/>
                    <a:gd name="T48" fmla="*/ 18 w 19"/>
                    <a:gd name="T49" fmla="*/ 12 h 14"/>
                    <a:gd name="T50" fmla="*/ 17 w 19"/>
                    <a:gd name="T51" fmla="*/ 12 h 14"/>
                    <a:gd name="T52" fmla="*/ 16 w 19"/>
                    <a:gd name="T53" fmla="*/ 13 h 14"/>
                    <a:gd name="T54" fmla="*/ 15 w 19"/>
                    <a:gd name="T55" fmla="*/ 13 h 14"/>
                    <a:gd name="T56" fmla="*/ 13 w 19"/>
                    <a:gd name="T57" fmla="*/ 13 h 14"/>
                    <a:gd name="T58" fmla="*/ 12 w 19"/>
                    <a:gd name="T59" fmla="*/ 13 h 14"/>
                    <a:gd name="T60" fmla="*/ 11 w 19"/>
                    <a:gd name="T61" fmla="*/ 13 h 14"/>
                    <a:gd name="T62" fmla="*/ 10 w 19"/>
                    <a:gd name="T63" fmla="*/ 13 h 14"/>
                    <a:gd name="T64" fmla="*/ 9 w 19"/>
                    <a:gd name="T65" fmla="*/ 13 h 14"/>
                    <a:gd name="T66" fmla="*/ 8 w 19"/>
                    <a:gd name="T67" fmla="*/ 14 h 14"/>
                    <a:gd name="T68" fmla="*/ 7 w 19"/>
                    <a:gd name="T69" fmla="*/ 13 h 14"/>
                    <a:gd name="T70" fmla="*/ 5 w 19"/>
                    <a:gd name="T71" fmla="*/ 12 h 14"/>
                    <a:gd name="T72" fmla="*/ 4 w 19"/>
                    <a:gd name="T73" fmla="*/ 12 h 14"/>
                    <a:gd name="T74" fmla="*/ 2 w 19"/>
                    <a:gd name="T75" fmla="*/ 12 h 14"/>
                    <a:gd name="T76" fmla="*/ 1 w 19"/>
                    <a:gd name="T77" fmla="*/ 11 h 14"/>
                    <a:gd name="T78" fmla="*/ 0 w 19"/>
                    <a:gd name="T79" fmla="*/ 11 h 14"/>
                    <a:gd name="T80" fmla="*/ 0 w 19"/>
                    <a:gd name="T81" fmla="*/ 9 h 14"/>
                    <a:gd name="T82" fmla="*/ 1 w 19"/>
                    <a:gd name="T83" fmla="*/ 8 h 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9" h="14">
                      <a:moveTo>
                        <a:pt x="1" y="8"/>
                      </a:moveTo>
                      <a:lnTo>
                        <a:pt x="1" y="7"/>
                      </a:lnTo>
                      <a:lnTo>
                        <a:pt x="2" y="6"/>
                      </a:lnTo>
                      <a:lnTo>
                        <a:pt x="3" y="5"/>
                      </a:lnTo>
                      <a:lnTo>
                        <a:pt x="4" y="4"/>
                      </a:lnTo>
                      <a:lnTo>
                        <a:pt x="5" y="3"/>
                      </a:lnTo>
                      <a:lnTo>
                        <a:pt x="6" y="2"/>
                      </a:lnTo>
                      <a:lnTo>
                        <a:pt x="7" y="1"/>
                      </a:lnTo>
                      <a:lnTo>
                        <a:pt x="9" y="2"/>
                      </a:lnTo>
                      <a:lnTo>
                        <a:pt x="10" y="0"/>
                      </a:lnTo>
                      <a:lnTo>
                        <a:pt x="13" y="0"/>
                      </a:lnTo>
                      <a:lnTo>
                        <a:pt x="14" y="1"/>
                      </a:lnTo>
                      <a:lnTo>
                        <a:pt x="14" y="2"/>
                      </a:lnTo>
                      <a:lnTo>
                        <a:pt x="15" y="3"/>
                      </a:lnTo>
                      <a:lnTo>
                        <a:pt x="16" y="4"/>
                      </a:lnTo>
                      <a:lnTo>
                        <a:pt x="16" y="6"/>
                      </a:lnTo>
                      <a:lnTo>
                        <a:pt x="17" y="6"/>
                      </a:lnTo>
                      <a:lnTo>
                        <a:pt x="17" y="7"/>
                      </a:lnTo>
                      <a:lnTo>
                        <a:pt x="18" y="7"/>
                      </a:lnTo>
                      <a:lnTo>
                        <a:pt x="19" y="7"/>
                      </a:lnTo>
                      <a:lnTo>
                        <a:pt x="19" y="8"/>
                      </a:lnTo>
                      <a:lnTo>
                        <a:pt x="19" y="9"/>
                      </a:lnTo>
                      <a:lnTo>
                        <a:pt x="19" y="11"/>
                      </a:lnTo>
                      <a:lnTo>
                        <a:pt x="19" y="12"/>
                      </a:lnTo>
                      <a:lnTo>
                        <a:pt x="18" y="12"/>
                      </a:lnTo>
                      <a:lnTo>
                        <a:pt x="17" y="12"/>
                      </a:lnTo>
                      <a:lnTo>
                        <a:pt x="16" y="13"/>
                      </a:lnTo>
                      <a:lnTo>
                        <a:pt x="15" y="13"/>
                      </a:lnTo>
                      <a:lnTo>
                        <a:pt x="13" y="13"/>
                      </a:lnTo>
                      <a:lnTo>
                        <a:pt x="12" y="13"/>
                      </a:lnTo>
                      <a:lnTo>
                        <a:pt x="11" y="13"/>
                      </a:lnTo>
                      <a:lnTo>
                        <a:pt x="10" y="13"/>
                      </a:lnTo>
                      <a:lnTo>
                        <a:pt x="9" y="13"/>
                      </a:lnTo>
                      <a:lnTo>
                        <a:pt x="8" y="14"/>
                      </a:lnTo>
                      <a:lnTo>
                        <a:pt x="7" y="13"/>
                      </a:lnTo>
                      <a:lnTo>
                        <a:pt x="5" y="12"/>
                      </a:lnTo>
                      <a:lnTo>
                        <a:pt x="4" y="12"/>
                      </a:lnTo>
                      <a:lnTo>
                        <a:pt x="2" y="12"/>
                      </a:lnTo>
                      <a:lnTo>
                        <a:pt x="1" y="11"/>
                      </a:lnTo>
                      <a:lnTo>
                        <a:pt x="0" y="11"/>
                      </a:lnTo>
                      <a:lnTo>
                        <a:pt x="0" y="9"/>
                      </a:lnTo>
                      <a:lnTo>
                        <a:pt x="1" y="8"/>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4" name="Freeform 806"/>
                <p:cNvSpPr>
                  <a:spLocks/>
                </p:cNvSpPr>
                <p:nvPr/>
              </p:nvSpPr>
              <p:spPr bwMode="auto">
                <a:xfrm>
                  <a:off x="6315" y="2833"/>
                  <a:ext cx="19" cy="18"/>
                </a:xfrm>
                <a:custGeom>
                  <a:avLst/>
                  <a:gdLst>
                    <a:gd name="T0" fmla="*/ 1 w 19"/>
                    <a:gd name="T1" fmla="*/ 13 h 18"/>
                    <a:gd name="T2" fmla="*/ 1 w 19"/>
                    <a:gd name="T3" fmla="*/ 12 h 18"/>
                    <a:gd name="T4" fmla="*/ 2 w 19"/>
                    <a:gd name="T5" fmla="*/ 10 h 18"/>
                    <a:gd name="T6" fmla="*/ 3 w 19"/>
                    <a:gd name="T7" fmla="*/ 9 h 18"/>
                    <a:gd name="T8" fmla="*/ 4 w 19"/>
                    <a:gd name="T9" fmla="*/ 8 h 18"/>
                    <a:gd name="T10" fmla="*/ 5 w 19"/>
                    <a:gd name="T11" fmla="*/ 8 h 18"/>
                    <a:gd name="T12" fmla="*/ 6 w 19"/>
                    <a:gd name="T13" fmla="*/ 7 h 18"/>
                    <a:gd name="T14" fmla="*/ 7 w 19"/>
                    <a:gd name="T15" fmla="*/ 6 h 18"/>
                    <a:gd name="T16" fmla="*/ 8 w 19"/>
                    <a:gd name="T17" fmla="*/ 5 h 18"/>
                    <a:gd name="T18" fmla="*/ 8 w 19"/>
                    <a:gd name="T19" fmla="*/ 4 h 18"/>
                    <a:gd name="T20" fmla="*/ 8 w 19"/>
                    <a:gd name="T21" fmla="*/ 3 h 18"/>
                    <a:gd name="T22" fmla="*/ 8 w 19"/>
                    <a:gd name="T23" fmla="*/ 2 h 18"/>
                    <a:gd name="T24" fmla="*/ 9 w 19"/>
                    <a:gd name="T25" fmla="*/ 1 h 18"/>
                    <a:gd name="T26" fmla="*/ 10 w 19"/>
                    <a:gd name="T27" fmla="*/ 0 h 18"/>
                    <a:gd name="T28" fmla="*/ 11 w 19"/>
                    <a:gd name="T29" fmla="*/ 0 h 18"/>
                    <a:gd name="T30" fmla="*/ 12 w 19"/>
                    <a:gd name="T31" fmla="*/ 0 h 18"/>
                    <a:gd name="T32" fmla="*/ 13 w 19"/>
                    <a:gd name="T33" fmla="*/ 1 h 18"/>
                    <a:gd name="T34" fmla="*/ 13 w 19"/>
                    <a:gd name="T35" fmla="*/ 2 h 18"/>
                    <a:gd name="T36" fmla="*/ 14 w 19"/>
                    <a:gd name="T37" fmla="*/ 3 h 18"/>
                    <a:gd name="T38" fmla="*/ 14 w 19"/>
                    <a:gd name="T39" fmla="*/ 4 h 18"/>
                    <a:gd name="T40" fmla="*/ 13 w 19"/>
                    <a:gd name="T41" fmla="*/ 5 h 18"/>
                    <a:gd name="T42" fmla="*/ 14 w 19"/>
                    <a:gd name="T43" fmla="*/ 6 h 18"/>
                    <a:gd name="T44" fmla="*/ 14 w 19"/>
                    <a:gd name="T45" fmla="*/ 7 h 18"/>
                    <a:gd name="T46" fmla="*/ 15 w 19"/>
                    <a:gd name="T47" fmla="*/ 8 h 18"/>
                    <a:gd name="T48" fmla="*/ 16 w 19"/>
                    <a:gd name="T49" fmla="*/ 9 h 18"/>
                    <a:gd name="T50" fmla="*/ 16 w 19"/>
                    <a:gd name="T51" fmla="*/ 10 h 18"/>
                    <a:gd name="T52" fmla="*/ 17 w 19"/>
                    <a:gd name="T53" fmla="*/ 11 h 18"/>
                    <a:gd name="T54" fmla="*/ 17 w 19"/>
                    <a:gd name="T55" fmla="*/ 11 h 18"/>
                    <a:gd name="T56" fmla="*/ 18 w 19"/>
                    <a:gd name="T57" fmla="*/ 12 h 18"/>
                    <a:gd name="T58" fmla="*/ 19 w 19"/>
                    <a:gd name="T59" fmla="*/ 12 h 18"/>
                    <a:gd name="T60" fmla="*/ 19 w 19"/>
                    <a:gd name="T61" fmla="*/ 13 h 18"/>
                    <a:gd name="T62" fmla="*/ 19 w 19"/>
                    <a:gd name="T63" fmla="*/ 14 h 18"/>
                    <a:gd name="T64" fmla="*/ 19 w 19"/>
                    <a:gd name="T65" fmla="*/ 15 h 18"/>
                    <a:gd name="T66" fmla="*/ 19 w 19"/>
                    <a:gd name="T67" fmla="*/ 16 h 18"/>
                    <a:gd name="T68" fmla="*/ 18 w 19"/>
                    <a:gd name="T69" fmla="*/ 17 h 18"/>
                    <a:gd name="T70" fmla="*/ 17 w 19"/>
                    <a:gd name="T71" fmla="*/ 17 h 18"/>
                    <a:gd name="T72" fmla="*/ 16 w 19"/>
                    <a:gd name="T73" fmla="*/ 18 h 18"/>
                    <a:gd name="T74" fmla="*/ 15 w 19"/>
                    <a:gd name="T75" fmla="*/ 18 h 18"/>
                    <a:gd name="T76" fmla="*/ 14 w 19"/>
                    <a:gd name="T77" fmla="*/ 18 h 18"/>
                    <a:gd name="T78" fmla="*/ 12 w 19"/>
                    <a:gd name="T79" fmla="*/ 18 h 18"/>
                    <a:gd name="T80" fmla="*/ 11 w 19"/>
                    <a:gd name="T81" fmla="*/ 18 h 18"/>
                    <a:gd name="T82" fmla="*/ 10 w 19"/>
                    <a:gd name="T83" fmla="*/ 18 h 18"/>
                    <a:gd name="T84" fmla="*/ 9 w 19"/>
                    <a:gd name="T85" fmla="*/ 18 h 18"/>
                    <a:gd name="T86" fmla="*/ 8 w 19"/>
                    <a:gd name="T87" fmla="*/ 18 h 18"/>
                    <a:gd name="T88" fmla="*/ 7 w 19"/>
                    <a:gd name="T89" fmla="*/ 18 h 18"/>
                    <a:gd name="T90" fmla="*/ 5 w 19"/>
                    <a:gd name="T91" fmla="*/ 17 h 18"/>
                    <a:gd name="T92" fmla="*/ 4 w 19"/>
                    <a:gd name="T93" fmla="*/ 17 h 18"/>
                    <a:gd name="T94" fmla="*/ 2 w 19"/>
                    <a:gd name="T95" fmla="*/ 16 h 18"/>
                    <a:gd name="T96" fmla="*/ 1 w 19"/>
                    <a:gd name="T97" fmla="*/ 16 h 18"/>
                    <a:gd name="T98" fmla="*/ 0 w 19"/>
                    <a:gd name="T99" fmla="*/ 15 h 18"/>
                    <a:gd name="T100" fmla="*/ 0 w 19"/>
                    <a:gd name="T101" fmla="*/ 14 h 18"/>
                    <a:gd name="T102" fmla="*/ 1 w 19"/>
                    <a:gd name="T103" fmla="*/ 13 h 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 h="18">
                      <a:moveTo>
                        <a:pt x="1" y="13"/>
                      </a:moveTo>
                      <a:lnTo>
                        <a:pt x="1" y="12"/>
                      </a:lnTo>
                      <a:lnTo>
                        <a:pt x="2" y="10"/>
                      </a:lnTo>
                      <a:lnTo>
                        <a:pt x="3" y="9"/>
                      </a:lnTo>
                      <a:lnTo>
                        <a:pt x="4" y="8"/>
                      </a:lnTo>
                      <a:lnTo>
                        <a:pt x="5" y="8"/>
                      </a:lnTo>
                      <a:lnTo>
                        <a:pt x="6" y="7"/>
                      </a:lnTo>
                      <a:lnTo>
                        <a:pt x="7" y="6"/>
                      </a:lnTo>
                      <a:lnTo>
                        <a:pt x="8" y="5"/>
                      </a:lnTo>
                      <a:lnTo>
                        <a:pt x="8" y="4"/>
                      </a:lnTo>
                      <a:lnTo>
                        <a:pt x="8" y="3"/>
                      </a:lnTo>
                      <a:lnTo>
                        <a:pt x="8" y="2"/>
                      </a:lnTo>
                      <a:lnTo>
                        <a:pt x="9" y="1"/>
                      </a:lnTo>
                      <a:lnTo>
                        <a:pt x="10" y="0"/>
                      </a:lnTo>
                      <a:lnTo>
                        <a:pt x="11" y="0"/>
                      </a:lnTo>
                      <a:lnTo>
                        <a:pt x="12" y="0"/>
                      </a:lnTo>
                      <a:lnTo>
                        <a:pt x="13" y="1"/>
                      </a:lnTo>
                      <a:lnTo>
                        <a:pt x="13" y="2"/>
                      </a:lnTo>
                      <a:lnTo>
                        <a:pt x="14" y="3"/>
                      </a:lnTo>
                      <a:lnTo>
                        <a:pt x="14" y="4"/>
                      </a:lnTo>
                      <a:lnTo>
                        <a:pt x="13" y="5"/>
                      </a:lnTo>
                      <a:lnTo>
                        <a:pt x="14" y="6"/>
                      </a:lnTo>
                      <a:lnTo>
                        <a:pt x="14" y="7"/>
                      </a:lnTo>
                      <a:lnTo>
                        <a:pt x="15" y="8"/>
                      </a:lnTo>
                      <a:lnTo>
                        <a:pt x="16" y="9"/>
                      </a:lnTo>
                      <a:lnTo>
                        <a:pt x="16" y="10"/>
                      </a:lnTo>
                      <a:lnTo>
                        <a:pt x="17" y="11"/>
                      </a:lnTo>
                      <a:lnTo>
                        <a:pt x="18" y="12"/>
                      </a:lnTo>
                      <a:lnTo>
                        <a:pt x="19" y="12"/>
                      </a:lnTo>
                      <a:lnTo>
                        <a:pt x="19" y="13"/>
                      </a:lnTo>
                      <a:lnTo>
                        <a:pt x="19" y="14"/>
                      </a:lnTo>
                      <a:lnTo>
                        <a:pt x="19" y="15"/>
                      </a:lnTo>
                      <a:lnTo>
                        <a:pt x="19" y="16"/>
                      </a:lnTo>
                      <a:lnTo>
                        <a:pt x="18" y="17"/>
                      </a:lnTo>
                      <a:lnTo>
                        <a:pt x="17" y="17"/>
                      </a:lnTo>
                      <a:lnTo>
                        <a:pt x="16" y="18"/>
                      </a:lnTo>
                      <a:lnTo>
                        <a:pt x="15" y="18"/>
                      </a:lnTo>
                      <a:lnTo>
                        <a:pt x="14" y="18"/>
                      </a:lnTo>
                      <a:lnTo>
                        <a:pt x="12" y="18"/>
                      </a:lnTo>
                      <a:lnTo>
                        <a:pt x="11" y="18"/>
                      </a:lnTo>
                      <a:lnTo>
                        <a:pt x="10" y="18"/>
                      </a:lnTo>
                      <a:lnTo>
                        <a:pt x="9" y="18"/>
                      </a:lnTo>
                      <a:lnTo>
                        <a:pt x="8" y="18"/>
                      </a:lnTo>
                      <a:lnTo>
                        <a:pt x="7" y="18"/>
                      </a:lnTo>
                      <a:lnTo>
                        <a:pt x="5" y="17"/>
                      </a:lnTo>
                      <a:lnTo>
                        <a:pt x="4" y="17"/>
                      </a:lnTo>
                      <a:lnTo>
                        <a:pt x="2" y="16"/>
                      </a:lnTo>
                      <a:lnTo>
                        <a:pt x="1" y="16"/>
                      </a:lnTo>
                      <a:lnTo>
                        <a:pt x="0" y="15"/>
                      </a:lnTo>
                      <a:lnTo>
                        <a:pt x="0" y="14"/>
                      </a:lnTo>
                      <a:lnTo>
                        <a:pt x="1" y="13"/>
                      </a:lnTo>
                      <a:close/>
                    </a:path>
                  </a:pathLst>
                </a:custGeom>
                <a:solidFill>
                  <a:srgbClr val="5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5" name="Freeform 807"/>
                <p:cNvSpPr>
                  <a:spLocks/>
                </p:cNvSpPr>
                <p:nvPr/>
              </p:nvSpPr>
              <p:spPr bwMode="auto">
                <a:xfrm>
                  <a:off x="6310" y="278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6" name="Freeform 808"/>
                <p:cNvSpPr>
                  <a:spLocks/>
                </p:cNvSpPr>
                <p:nvPr/>
              </p:nvSpPr>
              <p:spPr bwMode="auto">
                <a:xfrm>
                  <a:off x="6309" y="2785"/>
                  <a:ext cx="1" cy="1"/>
                </a:xfrm>
                <a:custGeom>
                  <a:avLst/>
                  <a:gdLst>
                    <a:gd name="T0" fmla="*/ 1 w 1"/>
                    <a:gd name="T1" fmla="*/ 0 h 1"/>
                    <a:gd name="T2" fmla="*/ 1 w 1"/>
                    <a:gd name="T3" fmla="*/ 0 h 1"/>
                    <a:gd name="T4" fmla="*/ 0 w 1"/>
                    <a:gd name="T5" fmla="*/ 0 h 1"/>
                    <a:gd name="T6" fmla="*/ 0 w 1"/>
                    <a:gd name="T7" fmla="*/ 0 h 1"/>
                    <a:gd name="T8" fmla="*/ 0 w 1"/>
                    <a:gd name="T9" fmla="*/ 0 h 1"/>
                    <a:gd name="T10" fmla="*/ 1 w 1"/>
                    <a:gd name="T11" fmla="*/ 1 h 1"/>
                    <a:gd name="T12" fmla="*/ 1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1" y="0"/>
                      </a:moveTo>
                      <a:lnTo>
                        <a:pt x="1" y="0"/>
                      </a:lnTo>
                      <a:lnTo>
                        <a:pt x="0" y="0"/>
                      </a:lnTo>
                      <a:lnTo>
                        <a:pt x="1" y="1"/>
                      </a:lnTo>
                      <a:lnTo>
                        <a:pt x="1"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7" name="Freeform 809"/>
                <p:cNvSpPr>
                  <a:spLocks/>
                </p:cNvSpPr>
                <p:nvPr/>
              </p:nvSpPr>
              <p:spPr bwMode="auto">
                <a:xfrm>
                  <a:off x="6310" y="278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58" name="Freeform 810"/>
                <p:cNvSpPr>
                  <a:spLocks/>
                </p:cNvSpPr>
                <p:nvPr/>
              </p:nvSpPr>
              <p:spPr bwMode="auto">
                <a:xfrm>
                  <a:off x="6309" y="2785"/>
                  <a:ext cx="1" cy="1"/>
                </a:xfrm>
                <a:custGeom>
                  <a:avLst/>
                  <a:gdLst>
                    <a:gd name="T0" fmla="*/ 1 w 1"/>
                    <a:gd name="T1" fmla="*/ 0 h 1"/>
                    <a:gd name="T2" fmla="*/ 1 w 1"/>
                    <a:gd name="T3" fmla="*/ 0 h 1"/>
                    <a:gd name="T4" fmla="*/ 0 w 1"/>
                    <a:gd name="T5" fmla="*/ 0 h 1"/>
                    <a:gd name="T6" fmla="*/ 0 w 1"/>
                    <a:gd name="T7" fmla="*/ 0 h 1"/>
                    <a:gd name="T8" fmla="*/ 0 w 1"/>
                    <a:gd name="T9" fmla="*/ 0 h 1"/>
                    <a:gd name="T10" fmla="*/ 1 w 1"/>
                    <a:gd name="T11" fmla="*/ 1 h 1"/>
                    <a:gd name="T12" fmla="*/ 1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1" y="0"/>
                      </a:moveTo>
                      <a:lnTo>
                        <a:pt x="1" y="0"/>
                      </a:lnTo>
                      <a:lnTo>
                        <a:pt x="0" y="0"/>
                      </a:lnTo>
                      <a:lnTo>
                        <a:pt x="1" y="1"/>
                      </a:lnTo>
                      <a:lnTo>
                        <a:pt x="1" y="0"/>
                      </a:lnTo>
                      <a:close/>
                    </a:path>
                  </a:pathLst>
                </a:custGeom>
                <a:solidFill>
                  <a:srgbClr val="44B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6908" name="Line 811"/>
            <p:cNvSpPr>
              <a:spLocks noChangeShapeType="1"/>
            </p:cNvSpPr>
            <p:nvPr/>
          </p:nvSpPr>
          <p:spPr bwMode="auto">
            <a:xfrm flipH="1">
              <a:off x="2551" y="1109"/>
              <a:ext cx="598" cy="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9" name="Line 812"/>
            <p:cNvSpPr>
              <a:spLocks noChangeShapeType="1"/>
            </p:cNvSpPr>
            <p:nvPr/>
          </p:nvSpPr>
          <p:spPr bwMode="auto">
            <a:xfrm>
              <a:off x="3283" y="1109"/>
              <a:ext cx="45" cy="2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0" name="Line 813"/>
            <p:cNvSpPr>
              <a:spLocks noChangeShapeType="1"/>
            </p:cNvSpPr>
            <p:nvPr/>
          </p:nvSpPr>
          <p:spPr bwMode="auto">
            <a:xfrm flipH="1">
              <a:off x="2224" y="1187"/>
              <a:ext cx="163" cy="24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911" name="Group 814"/>
            <p:cNvGrpSpPr>
              <a:grpSpLocks/>
            </p:cNvGrpSpPr>
            <p:nvPr/>
          </p:nvGrpSpPr>
          <p:grpSpPr bwMode="auto">
            <a:xfrm>
              <a:off x="1480" y="585"/>
              <a:ext cx="251" cy="312"/>
              <a:chOff x="4535" y="2125"/>
              <a:chExt cx="252" cy="419"/>
            </a:xfrm>
          </p:grpSpPr>
          <p:sp>
            <p:nvSpPr>
              <p:cNvPr id="37383" name="Rectangle 815"/>
              <p:cNvSpPr>
                <a:spLocks noChangeArrowheads="1"/>
              </p:cNvSpPr>
              <p:nvPr/>
            </p:nvSpPr>
            <p:spPr bwMode="auto">
              <a:xfrm>
                <a:off x="4549" y="2365"/>
                <a:ext cx="208" cy="163"/>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4" name="Rectangle 816"/>
              <p:cNvSpPr>
                <a:spLocks noChangeArrowheads="1"/>
              </p:cNvSpPr>
              <p:nvPr/>
            </p:nvSpPr>
            <p:spPr bwMode="auto">
              <a:xfrm>
                <a:off x="4552" y="2401"/>
                <a:ext cx="217"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5" name="Rectangle 817"/>
              <p:cNvSpPr>
                <a:spLocks noChangeArrowheads="1"/>
              </p:cNvSpPr>
              <p:nvPr/>
            </p:nvSpPr>
            <p:spPr bwMode="auto">
              <a:xfrm>
                <a:off x="4552" y="2391"/>
                <a:ext cx="217"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6" name="Rectangle 818"/>
              <p:cNvSpPr>
                <a:spLocks noChangeArrowheads="1"/>
              </p:cNvSpPr>
              <p:nvPr/>
            </p:nvSpPr>
            <p:spPr bwMode="auto">
              <a:xfrm>
                <a:off x="4552" y="2394"/>
                <a:ext cx="217"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7" name="Rectangle 819"/>
              <p:cNvSpPr>
                <a:spLocks noChangeArrowheads="1"/>
              </p:cNvSpPr>
              <p:nvPr/>
            </p:nvSpPr>
            <p:spPr bwMode="auto">
              <a:xfrm>
                <a:off x="4552" y="2404"/>
                <a:ext cx="217"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8" name="Rectangle 820"/>
              <p:cNvSpPr>
                <a:spLocks noChangeArrowheads="1"/>
              </p:cNvSpPr>
              <p:nvPr/>
            </p:nvSpPr>
            <p:spPr bwMode="auto">
              <a:xfrm>
                <a:off x="4551" y="2514"/>
                <a:ext cx="219"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9" name="Rectangle 821"/>
              <p:cNvSpPr>
                <a:spLocks noChangeArrowheads="1"/>
              </p:cNvSpPr>
              <p:nvPr/>
            </p:nvSpPr>
            <p:spPr bwMode="auto">
              <a:xfrm>
                <a:off x="4551" y="2509"/>
                <a:ext cx="220"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0" name="Rectangle 822"/>
              <p:cNvSpPr>
                <a:spLocks noChangeArrowheads="1"/>
              </p:cNvSpPr>
              <p:nvPr/>
            </p:nvSpPr>
            <p:spPr bwMode="auto">
              <a:xfrm>
                <a:off x="4551" y="2519"/>
                <a:ext cx="220"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1" name="Rectangle 823"/>
              <p:cNvSpPr>
                <a:spLocks noChangeArrowheads="1"/>
              </p:cNvSpPr>
              <p:nvPr/>
            </p:nvSpPr>
            <p:spPr bwMode="auto">
              <a:xfrm>
                <a:off x="4552" y="2525"/>
                <a:ext cx="217" cy="1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2" name="Freeform 824"/>
              <p:cNvSpPr>
                <a:spLocks/>
              </p:cNvSpPr>
              <p:nvPr/>
            </p:nvSpPr>
            <p:spPr bwMode="auto">
              <a:xfrm>
                <a:off x="4535" y="2139"/>
                <a:ext cx="252" cy="64"/>
              </a:xfrm>
              <a:custGeom>
                <a:avLst/>
                <a:gdLst>
                  <a:gd name="T0" fmla="*/ 0 w 252"/>
                  <a:gd name="T1" fmla="*/ 64 h 64"/>
                  <a:gd name="T2" fmla="*/ 252 w 252"/>
                  <a:gd name="T3" fmla="*/ 64 h 64"/>
                  <a:gd name="T4" fmla="*/ 234 w 252"/>
                  <a:gd name="T5" fmla="*/ 0 h 64"/>
                  <a:gd name="T6" fmla="*/ 17 w 252"/>
                  <a:gd name="T7" fmla="*/ 0 h 64"/>
                  <a:gd name="T8" fmla="*/ 0 w 252"/>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64">
                    <a:moveTo>
                      <a:pt x="0" y="64"/>
                    </a:moveTo>
                    <a:lnTo>
                      <a:pt x="252" y="64"/>
                    </a:lnTo>
                    <a:lnTo>
                      <a:pt x="234" y="0"/>
                    </a:lnTo>
                    <a:lnTo>
                      <a:pt x="17" y="0"/>
                    </a:lnTo>
                    <a:lnTo>
                      <a:pt x="0" y="64"/>
                    </a:lnTo>
                    <a:close/>
                  </a:path>
                </a:pathLst>
              </a:custGeom>
              <a:solidFill>
                <a:srgbClr val="BF7F3F"/>
              </a:solidFill>
              <a:ln w="1270">
                <a:solidFill>
                  <a:srgbClr val="7F3F00"/>
                </a:solidFill>
                <a:prstDash val="solid"/>
                <a:round/>
                <a:headEnd/>
                <a:tailEnd/>
              </a:ln>
            </p:spPr>
            <p:txBody>
              <a:bodyPr/>
              <a:lstStyle/>
              <a:p>
                <a:endParaRPr lang="en-US"/>
              </a:p>
            </p:txBody>
          </p:sp>
          <p:sp>
            <p:nvSpPr>
              <p:cNvPr id="37393" name="Freeform 825"/>
              <p:cNvSpPr>
                <a:spLocks/>
              </p:cNvSpPr>
              <p:nvPr/>
            </p:nvSpPr>
            <p:spPr bwMode="auto">
              <a:xfrm>
                <a:off x="4535" y="2205"/>
                <a:ext cx="122" cy="32"/>
              </a:xfrm>
              <a:custGeom>
                <a:avLst/>
                <a:gdLst>
                  <a:gd name="T0" fmla="*/ 122 w 122"/>
                  <a:gd name="T1" fmla="*/ 32 h 32"/>
                  <a:gd name="T2" fmla="*/ 15 w 122"/>
                  <a:gd name="T3" fmla="*/ 32 h 32"/>
                  <a:gd name="T4" fmla="*/ 7 w 122"/>
                  <a:gd name="T5" fmla="*/ 23 h 32"/>
                  <a:gd name="T6" fmla="*/ 7 w 122"/>
                  <a:gd name="T7" fmla="*/ 10 h 32"/>
                  <a:gd name="T8" fmla="*/ 0 w 122"/>
                  <a:gd name="T9" fmla="*/ 0 h 32"/>
                  <a:gd name="T10" fmla="*/ 122 w 122"/>
                  <a:gd name="T11" fmla="*/ 0 h 32"/>
                  <a:gd name="T12" fmla="*/ 122 w 122"/>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32">
                    <a:moveTo>
                      <a:pt x="122" y="32"/>
                    </a:moveTo>
                    <a:lnTo>
                      <a:pt x="15" y="32"/>
                    </a:lnTo>
                    <a:lnTo>
                      <a:pt x="7" y="23"/>
                    </a:lnTo>
                    <a:lnTo>
                      <a:pt x="7" y="10"/>
                    </a:lnTo>
                    <a:lnTo>
                      <a:pt x="0" y="0"/>
                    </a:lnTo>
                    <a:lnTo>
                      <a:pt x="122" y="0"/>
                    </a:lnTo>
                    <a:lnTo>
                      <a:pt x="122"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94" name="Freeform 826"/>
              <p:cNvSpPr>
                <a:spLocks/>
              </p:cNvSpPr>
              <p:nvPr/>
            </p:nvSpPr>
            <p:spPr bwMode="auto">
              <a:xfrm>
                <a:off x="4653" y="2205"/>
                <a:ext cx="132" cy="32"/>
              </a:xfrm>
              <a:custGeom>
                <a:avLst/>
                <a:gdLst>
                  <a:gd name="T0" fmla="*/ 0 w 132"/>
                  <a:gd name="T1" fmla="*/ 32 h 32"/>
                  <a:gd name="T2" fmla="*/ 115 w 132"/>
                  <a:gd name="T3" fmla="*/ 32 h 32"/>
                  <a:gd name="T4" fmla="*/ 124 w 132"/>
                  <a:gd name="T5" fmla="*/ 23 h 32"/>
                  <a:gd name="T6" fmla="*/ 124 w 132"/>
                  <a:gd name="T7" fmla="*/ 10 h 32"/>
                  <a:gd name="T8" fmla="*/ 132 w 132"/>
                  <a:gd name="T9" fmla="*/ 0 h 32"/>
                  <a:gd name="T10" fmla="*/ 0 w 132"/>
                  <a:gd name="T11" fmla="*/ 0 h 32"/>
                  <a:gd name="T12" fmla="*/ 0 w 132"/>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2" h="32">
                    <a:moveTo>
                      <a:pt x="0" y="32"/>
                    </a:moveTo>
                    <a:lnTo>
                      <a:pt x="115" y="32"/>
                    </a:lnTo>
                    <a:lnTo>
                      <a:pt x="124" y="23"/>
                    </a:lnTo>
                    <a:lnTo>
                      <a:pt x="124" y="10"/>
                    </a:lnTo>
                    <a:lnTo>
                      <a:pt x="132" y="0"/>
                    </a:lnTo>
                    <a:lnTo>
                      <a:pt x="0" y="0"/>
                    </a:lnTo>
                    <a:lnTo>
                      <a:pt x="0"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95" name="Rectangle 827"/>
              <p:cNvSpPr>
                <a:spLocks noChangeArrowheads="1"/>
              </p:cNvSpPr>
              <p:nvPr/>
            </p:nvSpPr>
            <p:spPr bwMode="auto">
              <a:xfrm>
                <a:off x="4543" y="2223"/>
                <a:ext cx="233" cy="5"/>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6" name="Rectangle 828"/>
              <p:cNvSpPr>
                <a:spLocks noChangeArrowheads="1"/>
              </p:cNvSpPr>
              <p:nvPr/>
            </p:nvSpPr>
            <p:spPr bwMode="auto">
              <a:xfrm>
                <a:off x="4542" y="2215"/>
                <a:ext cx="235" cy="4"/>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7" name="Rectangle 829"/>
              <p:cNvSpPr>
                <a:spLocks noChangeArrowheads="1"/>
              </p:cNvSpPr>
              <p:nvPr/>
            </p:nvSpPr>
            <p:spPr bwMode="auto">
              <a:xfrm>
                <a:off x="4535" y="2203"/>
                <a:ext cx="252" cy="4"/>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8" name="Rectangle 830"/>
              <p:cNvSpPr>
                <a:spLocks noChangeArrowheads="1"/>
              </p:cNvSpPr>
              <p:nvPr/>
            </p:nvSpPr>
            <p:spPr bwMode="auto">
              <a:xfrm>
                <a:off x="4549" y="2230"/>
                <a:ext cx="208" cy="88"/>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99" name="Rectangle 831"/>
              <p:cNvSpPr>
                <a:spLocks noChangeArrowheads="1"/>
              </p:cNvSpPr>
              <p:nvPr/>
            </p:nvSpPr>
            <p:spPr bwMode="auto">
              <a:xfrm>
                <a:off x="4758" y="246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0" name="Rectangle 832"/>
              <p:cNvSpPr>
                <a:spLocks noChangeArrowheads="1"/>
              </p:cNvSpPr>
              <p:nvPr/>
            </p:nvSpPr>
            <p:spPr bwMode="auto">
              <a:xfrm>
                <a:off x="4758" y="242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1" name="Rectangle 833"/>
              <p:cNvSpPr>
                <a:spLocks noChangeArrowheads="1"/>
              </p:cNvSpPr>
              <p:nvPr/>
            </p:nvSpPr>
            <p:spPr bwMode="auto">
              <a:xfrm>
                <a:off x="4668" y="246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2" name="Rectangle 834"/>
              <p:cNvSpPr>
                <a:spLocks noChangeArrowheads="1"/>
              </p:cNvSpPr>
              <p:nvPr/>
            </p:nvSpPr>
            <p:spPr bwMode="auto">
              <a:xfrm>
                <a:off x="4668" y="242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3" name="Rectangle 835"/>
              <p:cNvSpPr>
                <a:spLocks noChangeArrowheads="1"/>
              </p:cNvSpPr>
              <p:nvPr/>
            </p:nvSpPr>
            <p:spPr bwMode="auto">
              <a:xfrm>
                <a:off x="4638" y="246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4" name="Rectangle 836"/>
              <p:cNvSpPr>
                <a:spLocks noChangeArrowheads="1"/>
              </p:cNvSpPr>
              <p:nvPr/>
            </p:nvSpPr>
            <p:spPr bwMode="auto">
              <a:xfrm>
                <a:off x="4638" y="242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5" name="Rectangle 837"/>
              <p:cNvSpPr>
                <a:spLocks noChangeArrowheads="1"/>
              </p:cNvSpPr>
              <p:nvPr/>
            </p:nvSpPr>
            <p:spPr bwMode="auto">
              <a:xfrm>
                <a:off x="4548" y="246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6" name="Rectangle 838"/>
              <p:cNvSpPr>
                <a:spLocks noChangeArrowheads="1"/>
              </p:cNvSpPr>
              <p:nvPr/>
            </p:nvSpPr>
            <p:spPr bwMode="auto">
              <a:xfrm>
                <a:off x="4548" y="242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7" name="Rectangle 839"/>
              <p:cNvSpPr>
                <a:spLocks noChangeArrowheads="1"/>
              </p:cNvSpPr>
              <p:nvPr/>
            </p:nvSpPr>
            <p:spPr bwMode="auto">
              <a:xfrm>
                <a:off x="4653" y="2409"/>
                <a:ext cx="1" cy="90"/>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8" name="Rectangle 840"/>
              <p:cNvSpPr>
                <a:spLocks noChangeArrowheads="1"/>
              </p:cNvSpPr>
              <p:nvPr/>
            </p:nvSpPr>
            <p:spPr bwMode="auto">
              <a:xfrm>
                <a:off x="4548" y="2349"/>
                <a:ext cx="210" cy="1"/>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09" name="Rectangle 841"/>
              <p:cNvSpPr>
                <a:spLocks noChangeArrowheads="1"/>
              </p:cNvSpPr>
              <p:nvPr/>
            </p:nvSpPr>
            <p:spPr bwMode="auto">
              <a:xfrm>
                <a:off x="4549" y="2337"/>
                <a:ext cx="222" cy="10"/>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0" name="Rectangle 842"/>
              <p:cNvSpPr>
                <a:spLocks noChangeArrowheads="1"/>
              </p:cNvSpPr>
              <p:nvPr/>
            </p:nvSpPr>
            <p:spPr bwMode="auto">
              <a:xfrm>
                <a:off x="4551" y="2350"/>
                <a:ext cx="220" cy="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1" name="Rectangle 843"/>
              <p:cNvSpPr>
                <a:spLocks noChangeArrowheads="1"/>
              </p:cNvSpPr>
              <p:nvPr/>
            </p:nvSpPr>
            <p:spPr bwMode="auto">
              <a:xfrm>
                <a:off x="4550" y="2365"/>
                <a:ext cx="221"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2" name="Rectangle 844"/>
              <p:cNvSpPr>
                <a:spLocks noChangeArrowheads="1"/>
              </p:cNvSpPr>
              <p:nvPr/>
            </p:nvSpPr>
            <p:spPr bwMode="auto">
              <a:xfrm>
                <a:off x="4551" y="2378"/>
                <a:ext cx="218"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3" name="Rectangle 845"/>
              <p:cNvSpPr>
                <a:spLocks noChangeArrowheads="1"/>
              </p:cNvSpPr>
              <p:nvPr/>
            </p:nvSpPr>
            <p:spPr bwMode="auto">
              <a:xfrm>
                <a:off x="4539" y="251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4" name="Freeform 846"/>
              <p:cNvSpPr>
                <a:spLocks/>
              </p:cNvSpPr>
              <p:nvPr/>
            </p:nvSpPr>
            <p:spPr bwMode="auto">
              <a:xfrm>
                <a:off x="4681" y="2391"/>
                <a:ext cx="76" cy="117"/>
              </a:xfrm>
              <a:custGeom>
                <a:avLst/>
                <a:gdLst>
                  <a:gd name="T0" fmla="*/ 0 w 76"/>
                  <a:gd name="T1" fmla="*/ 19 h 117"/>
                  <a:gd name="T2" fmla="*/ 0 w 76"/>
                  <a:gd name="T3" fmla="*/ 117 h 117"/>
                  <a:gd name="T4" fmla="*/ 76 w 76"/>
                  <a:gd name="T5" fmla="*/ 117 h 117"/>
                  <a:gd name="T6" fmla="*/ 76 w 76"/>
                  <a:gd name="T7" fmla="*/ 19 h 117"/>
                  <a:gd name="T8" fmla="*/ 53 w 76"/>
                  <a:gd name="T9" fmla="*/ 0 h 117"/>
                  <a:gd name="T10" fmla="*/ 24 w 76"/>
                  <a:gd name="T11" fmla="*/ 0 h 117"/>
                  <a:gd name="T12" fmla="*/ 0 w 76"/>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17">
                    <a:moveTo>
                      <a:pt x="0" y="19"/>
                    </a:moveTo>
                    <a:lnTo>
                      <a:pt x="0" y="117"/>
                    </a:lnTo>
                    <a:lnTo>
                      <a:pt x="76" y="117"/>
                    </a:lnTo>
                    <a:lnTo>
                      <a:pt x="76" y="19"/>
                    </a:lnTo>
                    <a:lnTo>
                      <a:pt x="53" y="0"/>
                    </a:lnTo>
                    <a:lnTo>
                      <a:pt x="24"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415" name="Rectangle 847"/>
              <p:cNvSpPr>
                <a:spLocks noChangeArrowheads="1"/>
              </p:cNvSpPr>
              <p:nvPr/>
            </p:nvSpPr>
            <p:spPr bwMode="auto">
              <a:xfrm>
                <a:off x="4699" y="2410"/>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6" name="Rectangle 848"/>
              <p:cNvSpPr>
                <a:spLocks noChangeArrowheads="1"/>
              </p:cNvSpPr>
              <p:nvPr/>
            </p:nvSpPr>
            <p:spPr bwMode="auto">
              <a:xfrm>
                <a:off x="4714" y="2410"/>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7" name="Rectangle 849"/>
              <p:cNvSpPr>
                <a:spLocks noChangeArrowheads="1"/>
              </p:cNvSpPr>
              <p:nvPr/>
            </p:nvSpPr>
            <p:spPr bwMode="auto">
              <a:xfrm>
                <a:off x="4698" y="2409"/>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8" name="Rectangle 850"/>
              <p:cNvSpPr>
                <a:spLocks noChangeArrowheads="1"/>
              </p:cNvSpPr>
              <p:nvPr/>
            </p:nvSpPr>
            <p:spPr bwMode="auto">
              <a:xfrm>
                <a:off x="4698" y="2424"/>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19" name="Freeform 851"/>
              <p:cNvSpPr>
                <a:spLocks/>
              </p:cNvSpPr>
              <p:nvPr/>
            </p:nvSpPr>
            <p:spPr bwMode="auto">
              <a:xfrm>
                <a:off x="4564" y="2391"/>
                <a:ext cx="75" cy="117"/>
              </a:xfrm>
              <a:custGeom>
                <a:avLst/>
                <a:gdLst>
                  <a:gd name="T0" fmla="*/ 0 w 75"/>
                  <a:gd name="T1" fmla="*/ 19 h 117"/>
                  <a:gd name="T2" fmla="*/ 0 w 75"/>
                  <a:gd name="T3" fmla="*/ 117 h 117"/>
                  <a:gd name="T4" fmla="*/ 75 w 75"/>
                  <a:gd name="T5" fmla="*/ 117 h 117"/>
                  <a:gd name="T6" fmla="*/ 75 w 75"/>
                  <a:gd name="T7" fmla="*/ 19 h 117"/>
                  <a:gd name="T8" fmla="*/ 52 w 75"/>
                  <a:gd name="T9" fmla="*/ 0 h 117"/>
                  <a:gd name="T10" fmla="*/ 24 w 75"/>
                  <a:gd name="T11" fmla="*/ 0 h 117"/>
                  <a:gd name="T12" fmla="*/ 0 w 75"/>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117">
                    <a:moveTo>
                      <a:pt x="0" y="19"/>
                    </a:moveTo>
                    <a:lnTo>
                      <a:pt x="0" y="117"/>
                    </a:lnTo>
                    <a:lnTo>
                      <a:pt x="75" y="117"/>
                    </a:lnTo>
                    <a:lnTo>
                      <a:pt x="75" y="19"/>
                    </a:lnTo>
                    <a:lnTo>
                      <a:pt x="52" y="0"/>
                    </a:lnTo>
                    <a:lnTo>
                      <a:pt x="24"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420" name="Rectangle 852"/>
              <p:cNvSpPr>
                <a:spLocks noChangeArrowheads="1"/>
              </p:cNvSpPr>
              <p:nvPr/>
            </p:nvSpPr>
            <p:spPr bwMode="auto">
              <a:xfrm>
                <a:off x="4579" y="2410"/>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1" name="Rectangle 853"/>
              <p:cNvSpPr>
                <a:spLocks noChangeArrowheads="1"/>
              </p:cNvSpPr>
              <p:nvPr/>
            </p:nvSpPr>
            <p:spPr bwMode="auto">
              <a:xfrm>
                <a:off x="4608" y="2409"/>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2" name="Rectangle 854"/>
              <p:cNvSpPr>
                <a:spLocks noChangeArrowheads="1"/>
              </p:cNvSpPr>
              <p:nvPr/>
            </p:nvSpPr>
            <p:spPr bwMode="auto">
              <a:xfrm>
                <a:off x="4579" y="2410"/>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3" name="Rectangle 855"/>
              <p:cNvSpPr>
                <a:spLocks noChangeArrowheads="1"/>
              </p:cNvSpPr>
              <p:nvPr/>
            </p:nvSpPr>
            <p:spPr bwMode="auto">
              <a:xfrm>
                <a:off x="4608" y="2424"/>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4" name="Rectangle 856"/>
              <p:cNvSpPr>
                <a:spLocks noChangeArrowheads="1"/>
              </p:cNvSpPr>
              <p:nvPr/>
            </p:nvSpPr>
            <p:spPr bwMode="auto">
              <a:xfrm>
                <a:off x="4699" y="2140"/>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5" name="Freeform 857"/>
              <p:cNvSpPr>
                <a:spLocks/>
              </p:cNvSpPr>
              <p:nvPr/>
            </p:nvSpPr>
            <p:spPr bwMode="auto">
              <a:xfrm>
                <a:off x="4691" y="2125"/>
                <a:ext cx="49" cy="22"/>
              </a:xfrm>
              <a:custGeom>
                <a:avLst/>
                <a:gdLst>
                  <a:gd name="T0" fmla="*/ 0 w 49"/>
                  <a:gd name="T1" fmla="*/ 22 h 22"/>
                  <a:gd name="T2" fmla="*/ 49 w 49"/>
                  <a:gd name="T3" fmla="*/ 22 h 22"/>
                  <a:gd name="T4" fmla="*/ 49 w 49"/>
                  <a:gd name="T5" fmla="*/ 11 h 22"/>
                  <a:gd name="T6" fmla="*/ 33 w 49"/>
                  <a:gd name="T7" fmla="*/ 0 h 22"/>
                  <a:gd name="T8" fmla="*/ 17 w 49"/>
                  <a:gd name="T9" fmla="*/ 0 h 22"/>
                  <a:gd name="T10" fmla="*/ 0 w 49"/>
                  <a:gd name="T11" fmla="*/ 11 h 22"/>
                  <a:gd name="T12" fmla="*/ 0 w 49"/>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2">
                    <a:moveTo>
                      <a:pt x="0" y="22"/>
                    </a:moveTo>
                    <a:lnTo>
                      <a:pt x="49" y="22"/>
                    </a:lnTo>
                    <a:lnTo>
                      <a:pt x="49" y="11"/>
                    </a:lnTo>
                    <a:lnTo>
                      <a:pt x="33" y="0"/>
                    </a:lnTo>
                    <a:lnTo>
                      <a:pt x="17" y="0"/>
                    </a:lnTo>
                    <a:lnTo>
                      <a:pt x="0" y="11"/>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426" name="Freeform 858"/>
              <p:cNvSpPr>
                <a:spLocks/>
              </p:cNvSpPr>
              <p:nvPr/>
            </p:nvSpPr>
            <p:spPr bwMode="auto">
              <a:xfrm>
                <a:off x="4696" y="2130"/>
                <a:ext cx="40" cy="16"/>
              </a:xfrm>
              <a:custGeom>
                <a:avLst/>
                <a:gdLst>
                  <a:gd name="T0" fmla="*/ 0 w 40"/>
                  <a:gd name="T1" fmla="*/ 16 h 16"/>
                  <a:gd name="T2" fmla="*/ 40 w 40"/>
                  <a:gd name="T3" fmla="*/ 16 h 16"/>
                  <a:gd name="T4" fmla="*/ 40 w 40"/>
                  <a:gd name="T5" fmla="*/ 8 h 16"/>
                  <a:gd name="T6" fmla="*/ 26 w 40"/>
                  <a:gd name="T7" fmla="*/ 0 h 16"/>
                  <a:gd name="T8" fmla="*/ 13 w 40"/>
                  <a:gd name="T9" fmla="*/ 0 h 16"/>
                  <a:gd name="T10" fmla="*/ 0 w 40"/>
                  <a:gd name="T11" fmla="*/ 7 h 16"/>
                  <a:gd name="T12" fmla="*/ 0 w 40"/>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16">
                    <a:moveTo>
                      <a:pt x="0" y="16"/>
                    </a:moveTo>
                    <a:lnTo>
                      <a:pt x="40" y="16"/>
                    </a:lnTo>
                    <a:lnTo>
                      <a:pt x="40" y="8"/>
                    </a:lnTo>
                    <a:lnTo>
                      <a:pt x="26" y="0"/>
                    </a:lnTo>
                    <a:lnTo>
                      <a:pt x="13" y="0"/>
                    </a:lnTo>
                    <a:lnTo>
                      <a:pt x="0" y="7"/>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427" name="Rectangle 859"/>
              <p:cNvSpPr>
                <a:spLocks noChangeArrowheads="1"/>
              </p:cNvSpPr>
              <p:nvPr/>
            </p:nvSpPr>
            <p:spPr bwMode="auto">
              <a:xfrm>
                <a:off x="4699" y="217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8" name="Rectangle 860"/>
              <p:cNvSpPr>
                <a:spLocks noChangeArrowheads="1"/>
              </p:cNvSpPr>
              <p:nvPr/>
            </p:nvSpPr>
            <p:spPr bwMode="auto">
              <a:xfrm>
                <a:off x="4698" y="215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29" name="Rectangle 861"/>
              <p:cNvSpPr>
                <a:spLocks noChangeArrowheads="1"/>
              </p:cNvSpPr>
              <p:nvPr/>
            </p:nvSpPr>
            <p:spPr bwMode="auto">
              <a:xfrm>
                <a:off x="4594" y="2140"/>
                <a:ext cx="13"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0" name="Freeform 862"/>
              <p:cNvSpPr>
                <a:spLocks/>
              </p:cNvSpPr>
              <p:nvPr/>
            </p:nvSpPr>
            <p:spPr bwMode="auto">
              <a:xfrm>
                <a:off x="4583" y="2126"/>
                <a:ext cx="49" cy="22"/>
              </a:xfrm>
              <a:custGeom>
                <a:avLst/>
                <a:gdLst>
                  <a:gd name="T0" fmla="*/ 0 w 49"/>
                  <a:gd name="T1" fmla="*/ 22 h 22"/>
                  <a:gd name="T2" fmla="*/ 49 w 49"/>
                  <a:gd name="T3" fmla="*/ 22 h 22"/>
                  <a:gd name="T4" fmla="*/ 49 w 49"/>
                  <a:gd name="T5" fmla="*/ 10 h 22"/>
                  <a:gd name="T6" fmla="*/ 32 w 49"/>
                  <a:gd name="T7" fmla="*/ 0 h 22"/>
                  <a:gd name="T8" fmla="*/ 16 w 49"/>
                  <a:gd name="T9" fmla="*/ 0 h 22"/>
                  <a:gd name="T10" fmla="*/ 0 w 49"/>
                  <a:gd name="T11" fmla="*/ 10 h 22"/>
                  <a:gd name="T12" fmla="*/ 0 w 49"/>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2">
                    <a:moveTo>
                      <a:pt x="0" y="22"/>
                    </a:moveTo>
                    <a:lnTo>
                      <a:pt x="49" y="22"/>
                    </a:lnTo>
                    <a:lnTo>
                      <a:pt x="49" y="10"/>
                    </a:lnTo>
                    <a:lnTo>
                      <a:pt x="32" y="0"/>
                    </a:lnTo>
                    <a:lnTo>
                      <a:pt x="16" y="0"/>
                    </a:lnTo>
                    <a:lnTo>
                      <a:pt x="0" y="10"/>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431" name="Freeform 863"/>
              <p:cNvSpPr>
                <a:spLocks/>
              </p:cNvSpPr>
              <p:nvPr/>
            </p:nvSpPr>
            <p:spPr bwMode="auto">
              <a:xfrm>
                <a:off x="4588" y="2130"/>
                <a:ext cx="39" cy="16"/>
              </a:xfrm>
              <a:custGeom>
                <a:avLst/>
                <a:gdLst>
                  <a:gd name="T0" fmla="*/ 0 w 39"/>
                  <a:gd name="T1" fmla="*/ 16 h 16"/>
                  <a:gd name="T2" fmla="*/ 39 w 39"/>
                  <a:gd name="T3" fmla="*/ 16 h 16"/>
                  <a:gd name="T4" fmla="*/ 39 w 39"/>
                  <a:gd name="T5" fmla="*/ 8 h 16"/>
                  <a:gd name="T6" fmla="*/ 26 w 39"/>
                  <a:gd name="T7" fmla="*/ 0 h 16"/>
                  <a:gd name="T8" fmla="*/ 13 w 39"/>
                  <a:gd name="T9" fmla="*/ 0 h 16"/>
                  <a:gd name="T10" fmla="*/ 0 w 39"/>
                  <a:gd name="T11" fmla="*/ 8 h 16"/>
                  <a:gd name="T12" fmla="*/ 0 w 39"/>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6">
                    <a:moveTo>
                      <a:pt x="0" y="16"/>
                    </a:moveTo>
                    <a:lnTo>
                      <a:pt x="39" y="16"/>
                    </a:lnTo>
                    <a:lnTo>
                      <a:pt x="39" y="8"/>
                    </a:lnTo>
                    <a:lnTo>
                      <a:pt x="26" y="0"/>
                    </a:lnTo>
                    <a:lnTo>
                      <a:pt x="13" y="0"/>
                    </a:lnTo>
                    <a:lnTo>
                      <a:pt x="0" y="8"/>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432" name="Rectangle 864"/>
              <p:cNvSpPr>
                <a:spLocks noChangeArrowheads="1"/>
              </p:cNvSpPr>
              <p:nvPr/>
            </p:nvSpPr>
            <p:spPr bwMode="auto">
              <a:xfrm>
                <a:off x="4594" y="217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3" name="Rectangle 865"/>
              <p:cNvSpPr>
                <a:spLocks noChangeArrowheads="1"/>
              </p:cNvSpPr>
              <p:nvPr/>
            </p:nvSpPr>
            <p:spPr bwMode="auto">
              <a:xfrm>
                <a:off x="4593" y="215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4" name="Freeform 866"/>
              <p:cNvSpPr>
                <a:spLocks/>
              </p:cNvSpPr>
              <p:nvPr/>
            </p:nvSpPr>
            <p:spPr bwMode="auto">
              <a:xfrm>
                <a:off x="4683" y="2255"/>
                <a:ext cx="64" cy="82"/>
              </a:xfrm>
              <a:custGeom>
                <a:avLst/>
                <a:gdLst>
                  <a:gd name="T0" fmla="*/ 6 w 64"/>
                  <a:gd name="T1" fmla="*/ 0 h 82"/>
                  <a:gd name="T2" fmla="*/ 58 w 64"/>
                  <a:gd name="T3" fmla="*/ 0 h 82"/>
                  <a:gd name="T4" fmla="*/ 58 w 64"/>
                  <a:gd name="T5" fmla="*/ 73 h 82"/>
                  <a:gd name="T6" fmla="*/ 64 w 64"/>
                  <a:gd name="T7" fmla="*/ 82 h 82"/>
                  <a:gd name="T8" fmla="*/ 0 w 64"/>
                  <a:gd name="T9" fmla="*/ 82 h 82"/>
                  <a:gd name="T10" fmla="*/ 6 w 64"/>
                  <a:gd name="T11" fmla="*/ 73 h 82"/>
                  <a:gd name="T12" fmla="*/ 6 w 64"/>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2">
                    <a:moveTo>
                      <a:pt x="6" y="0"/>
                    </a:moveTo>
                    <a:lnTo>
                      <a:pt x="58" y="0"/>
                    </a:lnTo>
                    <a:lnTo>
                      <a:pt x="58" y="73"/>
                    </a:lnTo>
                    <a:lnTo>
                      <a:pt x="64"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435" name="Rectangle 867"/>
              <p:cNvSpPr>
                <a:spLocks noChangeArrowheads="1"/>
              </p:cNvSpPr>
              <p:nvPr/>
            </p:nvSpPr>
            <p:spPr bwMode="auto">
              <a:xfrm>
                <a:off x="4699" y="2260"/>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6" name="Rectangle 868"/>
              <p:cNvSpPr>
                <a:spLocks noChangeArrowheads="1"/>
              </p:cNvSpPr>
              <p:nvPr/>
            </p:nvSpPr>
            <p:spPr bwMode="auto">
              <a:xfrm>
                <a:off x="4713" y="230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7" name="Rectangle 869"/>
              <p:cNvSpPr>
                <a:spLocks noChangeArrowheads="1"/>
              </p:cNvSpPr>
              <p:nvPr/>
            </p:nvSpPr>
            <p:spPr bwMode="auto">
              <a:xfrm>
                <a:off x="4698" y="230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8" name="Rectangle 870"/>
              <p:cNvSpPr>
                <a:spLocks noChangeArrowheads="1"/>
              </p:cNvSpPr>
              <p:nvPr/>
            </p:nvSpPr>
            <p:spPr bwMode="auto">
              <a:xfrm>
                <a:off x="4713" y="225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39" name="Rectangle 871"/>
              <p:cNvSpPr>
                <a:spLocks noChangeArrowheads="1"/>
              </p:cNvSpPr>
              <p:nvPr/>
            </p:nvSpPr>
            <p:spPr bwMode="auto">
              <a:xfrm>
                <a:off x="4698" y="225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0" name="Rectangle 872"/>
              <p:cNvSpPr>
                <a:spLocks noChangeArrowheads="1"/>
              </p:cNvSpPr>
              <p:nvPr/>
            </p:nvSpPr>
            <p:spPr bwMode="auto">
              <a:xfrm>
                <a:off x="4683" y="2334"/>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1" name="Freeform 873"/>
              <p:cNvSpPr>
                <a:spLocks/>
              </p:cNvSpPr>
              <p:nvPr/>
            </p:nvSpPr>
            <p:spPr bwMode="auto">
              <a:xfrm>
                <a:off x="4576" y="2255"/>
                <a:ext cx="64" cy="82"/>
              </a:xfrm>
              <a:custGeom>
                <a:avLst/>
                <a:gdLst>
                  <a:gd name="T0" fmla="*/ 6 w 64"/>
                  <a:gd name="T1" fmla="*/ 0 h 82"/>
                  <a:gd name="T2" fmla="*/ 58 w 64"/>
                  <a:gd name="T3" fmla="*/ 0 h 82"/>
                  <a:gd name="T4" fmla="*/ 58 w 64"/>
                  <a:gd name="T5" fmla="*/ 73 h 82"/>
                  <a:gd name="T6" fmla="*/ 64 w 64"/>
                  <a:gd name="T7" fmla="*/ 82 h 82"/>
                  <a:gd name="T8" fmla="*/ 0 w 64"/>
                  <a:gd name="T9" fmla="*/ 82 h 82"/>
                  <a:gd name="T10" fmla="*/ 6 w 64"/>
                  <a:gd name="T11" fmla="*/ 73 h 82"/>
                  <a:gd name="T12" fmla="*/ 6 w 64"/>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2">
                    <a:moveTo>
                      <a:pt x="6" y="0"/>
                    </a:moveTo>
                    <a:lnTo>
                      <a:pt x="58" y="0"/>
                    </a:lnTo>
                    <a:lnTo>
                      <a:pt x="58" y="73"/>
                    </a:lnTo>
                    <a:lnTo>
                      <a:pt x="64"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442" name="Rectangle 874"/>
              <p:cNvSpPr>
                <a:spLocks noChangeArrowheads="1"/>
              </p:cNvSpPr>
              <p:nvPr/>
            </p:nvSpPr>
            <p:spPr bwMode="auto">
              <a:xfrm>
                <a:off x="4594" y="2260"/>
                <a:ext cx="13"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3" name="Rectangle 875"/>
              <p:cNvSpPr>
                <a:spLocks noChangeArrowheads="1"/>
              </p:cNvSpPr>
              <p:nvPr/>
            </p:nvSpPr>
            <p:spPr bwMode="auto">
              <a:xfrm>
                <a:off x="4608" y="230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4" name="Rectangle 876"/>
              <p:cNvSpPr>
                <a:spLocks noChangeArrowheads="1"/>
              </p:cNvSpPr>
              <p:nvPr/>
            </p:nvSpPr>
            <p:spPr bwMode="auto">
              <a:xfrm>
                <a:off x="4593" y="230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5" name="Rectangle 877"/>
              <p:cNvSpPr>
                <a:spLocks noChangeArrowheads="1"/>
              </p:cNvSpPr>
              <p:nvPr/>
            </p:nvSpPr>
            <p:spPr bwMode="auto">
              <a:xfrm>
                <a:off x="4608" y="225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6" name="Rectangle 878"/>
              <p:cNvSpPr>
                <a:spLocks noChangeArrowheads="1"/>
              </p:cNvSpPr>
              <p:nvPr/>
            </p:nvSpPr>
            <p:spPr bwMode="auto">
              <a:xfrm>
                <a:off x="4593" y="225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7" name="Rectangle 879"/>
              <p:cNvSpPr>
                <a:spLocks noChangeArrowheads="1"/>
              </p:cNvSpPr>
              <p:nvPr/>
            </p:nvSpPr>
            <p:spPr bwMode="auto">
              <a:xfrm>
                <a:off x="4563" y="2334"/>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8" name="Rectangle 880"/>
              <p:cNvSpPr>
                <a:spLocks noChangeArrowheads="1"/>
              </p:cNvSpPr>
              <p:nvPr/>
            </p:nvSpPr>
            <p:spPr bwMode="auto">
              <a:xfrm>
                <a:off x="4578" y="2513"/>
                <a:ext cx="4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49" name="Rectangle 881"/>
              <p:cNvSpPr>
                <a:spLocks noChangeArrowheads="1"/>
              </p:cNvSpPr>
              <p:nvPr/>
            </p:nvSpPr>
            <p:spPr bwMode="auto">
              <a:xfrm>
                <a:off x="4573" y="2518"/>
                <a:ext cx="58"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50" name="Rectangle 882"/>
              <p:cNvSpPr>
                <a:spLocks noChangeArrowheads="1"/>
              </p:cNvSpPr>
              <p:nvPr/>
            </p:nvSpPr>
            <p:spPr bwMode="auto">
              <a:xfrm>
                <a:off x="4569" y="2526"/>
                <a:ext cx="65"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51" name="Rectangle 883"/>
              <p:cNvSpPr>
                <a:spLocks noChangeArrowheads="1"/>
              </p:cNvSpPr>
              <p:nvPr/>
            </p:nvSpPr>
            <p:spPr bwMode="auto">
              <a:xfrm>
                <a:off x="4565" y="2533"/>
                <a:ext cx="73"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52" name="Rectangle 884"/>
              <p:cNvSpPr>
                <a:spLocks noChangeArrowheads="1"/>
              </p:cNvSpPr>
              <p:nvPr/>
            </p:nvSpPr>
            <p:spPr bwMode="auto">
              <a:xfrm>
                <a:off x="4562" y="2540"/>
                <a:ext cx="7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53" name="Freeform 885"/>
              <p:cNvSpPr>
                <a:spLocks/>
              </p:cNvSpPr>
              <p:nvPr/>
            </p:nvSpPr>
            <p:spPr bwMode="auto">
              <a:xfrm>
                <a:off x="4578" y="2509"/>
                <a:ext cx="48" cy="4"/>
              </a:xfrm>
              <a:custGeom>
                <a:avLst/>
                <a:gdLst>
                  <a:gd name="T0" fmla="*/ 0 w 48"/>
                  <a:gd name="T1" fmla="*/ 4 h 4"/>
                  <a:gd name="T2" fmla="*/ 3 w 48"/>
                  <a:gd name="T3" fmla="*/ 0 h 4"/>
                  <a:gd name="T4" fmla="*/ 45 w 48"/>
                  <a:gd name="T5" fmla="*/ 0 h 4"/>
                  <a:gd name="T6" fmla="*/ 48 w 48"/>
                  <a:gd name="T7" fmla="*/ 4 h 4"/>
                  <a:gd name="T8" fmla="*/ 0 w 48"/>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4">
                    <a:moveTo>
                      <a:pt x="0" y="4"/>
                    </a:moveTo>
                    <a:lnTo>
                      <a:pt x="3" y="0"/>
                    </a:lnTo>
                    <a:lnTo>
                      <a:pt x="45" y="0"/>
                    </a:lnTo>
                    <a:lnTo>
                      <a:pt x="48"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54" name="Freeform 886"/>
              <p:cNvSpPr>
                <a:spLocks/>
              </p:cNvSpPr>
              <p:nvPr/>
            </p:nvSpPr>
            <p:spPr bwMode="auto">
              <a:xfrm>
                <a:off x="4573" y="2516"/>
                <a:ext cx="57" cy="2"/>
              </a:xfrm>
              <a:custGeom>
                <a:avLst/>
                <a:gdLst>
                  <a:gd name="T0" fmla="*/ 4 w 57"/>
                  <a:gd name="T1" fmla="*/ 0 h 2"/>
                  <a:gd name="T2" fmla="*/ 54 w 57"/>
                  <a:gd name="T3" fmla="*/ 0 h 2"/>
                  <a:gd name="T4" fmla="*/ 57 w 57"/>
                  <a:gd name="T5" fmla="*/ 2 h 2"/>
                  <a:gd name="T6" fmla="*/ 0 w 57"/>
                  <a:gd name="T7" fmla="*/ 2 h 2"/>
                  <a:gd name="T8" fmla="*/ 4 w 57"/>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2">
                    <a:moveTo>
                      <a:pt x="4" y="0"/>
                    </a:moveTo>
                    <a:lnTo>
                      <a:pt x="54" y="0"/>
                    </a:lnTo>
                    <a:lnTo>
                      <a:pt x="57"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55" name="Freeform 887"/>
              <p:cNvSpPr>
                <a:spLocks/>
              </p:cNvSpPr>
              <p:nvPr/>
            </p:nvSpPr>
            <p:spPr bwMode="auto">
              <a:xfrm>
                <a:off x="4570" y="2523"/>
                <a:ext cx="63" cy="3"/>
              </a:xfrm>
              <a:custGeom>
                <a:avLst/>
                <a:gdLst>
                  <a:gd name="T0" fmla="*/ 3 w 63"/>
                  <a:gd name="T1" fmla="*/ 0 h 3"/>
                  <a:gd name="T2" fmla="*/ 61 w 63"/>
                  <a:gd name="T3" fmla="*/ 0 h 3"/>
                  <a:gd name="T4" fmla="*/ 63 w 63"/>
                  <a:gd name="T5" fmla="*/ 3 h 3"/>
                  <a:gd name="T6" fmla="*/ 0 w 63"/>
                  <a:gd name="T7" fmla="*/ 3 h 3"/>
                  <a:gd name="T8" fmla="*/ 3 w 6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
                    <a:moveTo>
                      <a:pt x="3" y="0"/>
                    </a:moveTo>
                    <a:lnTo>
                      <a:pt x="61" y="0"/>
                    </a:lnTo>
                    <a:lnTo>
                      <a:pt x="63"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56" name="Freeform 888"/>
              <p:cNvSpPr>
                <a:spLocks/>
              </p:cNvSpPr>
              <p:nvPr/>
            </p:nvSpPr>
            <p:spPr bwMode="auto">
              <a:xfrm>
                <a:off x="4565" y="2530"/>
                <a:ext cx="73" cy="3"/>
              </a:xfrm>
              <a:custGeom>
                <a:avLst/>
                <a:gdLst>
                  <a:gd name="T0" fmla="*/ 4 w 73"/>
                  <a:gd name="T1" fmla="*/ 0 h 3"/>
                  <a:gd name="T2" fmla="*/ 0 w 73"/>
                  <a:gd name="T3" fmla="*/ 3 h 3"/>
                  <a:gd name="T4" fmla="*/ 73 w 73"/>
                  <a:gd name="T5" fmla="*/ 3 h 3"/>
                  <a:gd name="T6" fmla="*/ 69 w 73"/>
                  <a:gd name="T7" fmla="*/ 0 h 3"/>
                  <a:gd name="T8" fmla="*/ 4 w 7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3">
                    <a:moveTo>
                      <a:pt x="4" y="0"/>
                    </a:moveTo>
                    <a:lnTo>
                      <a:pt x="0" y="3"/>
                    </a:lnTo>
                    <a:lnTo>
                      <a:pt x="73" y="3"/>
                    </a:lnTo>
                    <a:lnTo>
                      <a:pt x="69"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57" name="Freeform 889"/>
              <p:cNvSpPr>
                <a:spLocks/>
              </p:cNvSpPr>
              <p:nvPr/>
            </p:nvSpPr>
            <p:spPr bwMode="auto">
              <a:xfrm>
                <a:off x="4562" y="2538"/>
                <a:ext cx="79" cy="2"/>
              </a:xfrm>
              <a:custGeom>
                <a:avLst/>
                <a:gdLst>
                  <a:gd name="T0" fmla="*/ 3 w 79"/>
                  <a:gd name="T1" fmla="*/ 0 h 2"/>
                  <a:gd name="T2" fmla="*/ 0 w 79"/>
                  <a:gd name="T3" fmla="*/ 2 h 2"/>
                  <a:gd name="T4" fmla="*/ 79 w 79"/>
                  <a:gd name="T5" fmla="*/ 2 h 2"/>
                  <a:gd name="T6" fmla="*/ 77 w 79"/>
                  <a:gd name="T7" fmla="*/ 0 h 2"/>
                  <a:gd name="T8" fmla="*/ 3 w 7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2">
                    <a:moveTo>
                      <a:pt x="3" y="0"/>
                    </a:moveTo>
                    <a:lnTo>
                      <a:pt x="0" y="2"/>
                    </a:lnTo>
                    <a:lnTo>
                      <a:pt x="79" y="2"/>
                    </a:lnTo>
                    <a:lnTo>
                      <a:pt x="77"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58" name="Rectangle 890"/>
              <p:cNvSpPr>
                <a:spLocks noChangeArrowheads="1"/>
              </p:cNvSpPr>
              <p:nvPr/>
            </p:nvSpPr>
            <p:spPr bwMode="auto">
              <a:xfrm>
                <a:off x="4641" y="2514"/>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59" name="Rectangle 891"/>
              <p:cNvSpPr>
                <a:spLocks noChangeArrowheads="1"/>
              </p:cNvSpPr>
              <p:nvPr/>
            </p:nvSpPr>
            <p:spPr bwMode="auto">
              <a:xfrm>
                <a:off x="4637" y="2509"/>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0" name="Rectangle 892"/>
              <p:cNvSpPr>
                <a:spLocks noChangeArrowheads="1"/>
              </p:cNvSpPr>
              <p:nvPr/>
            </p:nvSpPr>
            <p:spPr bwMode="auto">
              <a:xfrm>
                <a:off x="4633" y="2502"/>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1" name="Rectangle 893"/>
              <p:cNvSpPr>
                <a:spLocks noChangeArrowheads="1"/>
              </p:cNvSpPr>
              <p:nvPr/>
            </p:nvSpPr>
            <p:spPr bwMode="auto">
              <a:xfrm>
                <a:off x="4629" y="2497"/>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2" name="Rectangle 894"/>
              <p:cNvSpPr>
                <a:spLocks noChangeArrowheads="1"/>
              </p:cNvSpPr>
              <p:nvPr/>
            </p:nvSpPr>
            <p:spPr bwMode="auto">
              <a:xfrm>
                <a:off x="4626" y="2491"/>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3" name="Freeform 895"/>
              <p:cNvSpPr>
                <a:spLocks/>
              </p:cNvSpPr>
              <p:nvPr/>
            </p:nvSpPr>
            <p:spPr bwMode="auto">
              <a:xfrm>
                <a:off x="4623" y="2486"/>
                <a:ext cx="18" cy="30"/>
              </a:xfrm>
              <a:custGeom>
                <a:avLst/>
                <a:gdLst>
                  <a:gd name="T0" fmla="*/ 18 w 18"/>
                  <a:gd name="T1" fmla="*/ 28 h 30"/>
                  <a:gd name="T2" fmla="*/ 0 w 18"/>
                  <a:gd name="T3" fmla="*/ 0 h 30"/>
                  <a:gd name="T4" fmla="*/ 0 w 18"/>
                  <a:gd name="T5" fmla="*/ 1 h 30"/>
                  <a:gd name="T6" fmla="*/ 18 w 18"/>
                  <a:gd name="T7" fmla="*/ 30 h 30"/>
                  <a:gd name="T8" fmla="*/ 18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18" y="28"/>
                    </a:moveTo>
                    <a:lnTo>
                      <a:pt x="0" y="0"/>
                    </a:lnTo>
                    <a:lnTo>
                      <a:pt x="0" y="1"/>
                    </a:lnTo>
                    <a:lnTo>
                      <a:pt x="18" y="30"/>
                    </a:lnTo>
                    <a:lnTo>
                      <a:pt x="18"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64" name="Freeform 896"/>
              <p:cNvSpPr>
                <a:spLocks/>
              </p:cNvSpPr>
              <p:nvPr/>
            </p:nvSpPr>
            <p:spPr bwMode="auto">
              <a:xfrm>
                <a:off x="4623" y="2485"/>
                <a:ext cx="19" cy="29"/>
              </a:xfrm>
              <a:custGeom>
                <a:avLst/>
                <a:gdLst>
                  <a:gd name="T0" fmla="*/ 19 w 19"/>
                  <a:gd name="T1" fmla="*/ 29 h 29"/>
                  <a:gd name="T2" fmla="*/ 18 w 19"/>
                  <a:gd name="T3" fmla="*/ 29 h 29"/>
                  <a:gd name="T4" fmla="*/ 0 w 19"/>
                  <a:gd name="T5" fmla="*/ 0 h 29"/>
                  <a:gd name="T6" fmla="*/ 1 w 19"/>
                  <a:gd name="T7" fmla="*/ 0 h 29"/>
                  <a:gd name="T8" fmla="*/ 19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19" y="29"/>
                    </a:moveTo>
                    <a:lnTo>
                      <a:pt x="18" y="29"/>
                    </a:lnTo>
                    <a:lnTo>
                      <a:pt x="0" y="0"/>
                    </a:lnTo>
                    <a:lnTo>
                      <a:pt x="1" y="0"/>
                    </a:lnTo>
                    <a:lnTo>
                      <a:pt x="19"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65" name="Rectangle 897"/>
              <p:cNvSpPr>
                <a:spLocks noChangeArrowheads="1"/>
              </p:cNvSpPr>
              <p:nvPr/>
            </p:nvSpPr>
            <p:spPr bwMode="auto">
              <a:xfrm>
                <a:off x="4640" y="2514"/>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6" name="Rectangle 898"/>
              <p:cNvSpPr>
                <a:spLocks noChangeArrowheads="1"/>
              </p:cNvSpPr>
              <p:nvPr/>
            </p:nvSpPr>
            <p:spPr bwMode="auto">
              <a:xfrm>
                <a:off x="4562" y="2515"/>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7" name="Rectangle 899"/>
              <p:cNvSpPr>
                <a:spLocks noChangeArrowheads="1"/>
              </p:cNvSpPr>
              <p:nvPr/>
            </p:nvSpPr>
            <p:spPr bwMode="auto">
              <a:xfrm>
                <a:off x="4565" y="2510"/>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8" name="Rectangle 900"/>
              <p:cNvSpPr>
                <a:spLocks noChangeArrowheads="1"/>
              </p:cNvSpPr>
              <p:nvPr/>
            </p:nvSpPr>
            <p:spPr bwMode="auto">
              <a:xfrm>
                <a:off x="4569" y="2503"/>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69" name="Rectangle 901"/>
              <p:cNvSpPr>
                <a:spLocks noChangeArrowheads="1"/>
              </p:cNvSpPr>
              <p:nvPr/>
            </p:nvSpPr>
            <p:spPr bwMode="auto">
              <a:xfrm>
                <a:off x="4573" y="2497"/>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0" name="Rectangle 902"/>
              <p:cNvSpPr>
                <a:spLocks noChangeArrowheads="1"/>
              </p:cNvSpPr>
              <p:nvPr/>
            </p:nvSpPr>
            <p:spPr bwMode="auto">
              <a:xfrm>
                <a:off x="4577" y="2491"/>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1" name="Freeform 903"/>
              <p:cNvSpPr>
                <a:spLocks/>
              </p:cNvSpPr>
              <p:nvPr/>
            </p:nvSpPr>
            <p:spPr bwMode="auto">
              <a:xfrm>
                <a:off x="4563" y="2486"/>
                <a:ext cx="18" cy="30"/>
              </a:xfrm>
              <a:custGeom>
                <a:avLst/>
                <a:gdLst>
                  <a:gd name="T0" fmla="*/ 0 w 18"/>
                  <a:gd name="T1" fmla="*/ 28 h 30"/>
                  <a:gd name="T2" fmla="*/ 18 w 18"/>
                  <a:gd name="T3" fmla="*/ 0 h 30"/>
                  <a:gd name="T4" fmla="*/ 18 w 18"/>
                  <a:gd name="T5" fmla="*/ 1 h 30"/>
                  <a:gd name="T6" fmla="*/ 0 w 18"/>
                  <a:gd name="T7" fmla="*/ 30 h 30"/>
                  <a:gd name="T8" fmla="*/ 0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0" y="28"/>
                    </a:moveTo>
                    <a:lnTo>
                      <a:pt x="18" y="0"/>
                    </a:lnTo>
                    <a:lnTo>
                      <a:pt x="18"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72" name="Freeform 904"/>
              <p:cNvSpPr>
                <a:spLocks/>
              </p:cNvSpPr>
              <p:nvPr/>
            </p:nvSpPr>
            <p:spPr bwMode="auto">
              <a:xfrm>
                <a:off x="4562" y="2486"/>
                <a:ext cx="19" cy="29"/>
              </a:xfrm>
              <a:custGeom>
                <a:avLst/>
                <a:gdLst>
                  <a:gd name="T0" fmla="*/ 0 w 19"/>
                  <a:gd name="T1" fmla="*/ 29 h 29"/>
                  <a:gd name="T2" fmla="*/ 1 w 19"/>
                  <a:gd name="T3" fmla="*/ 29 h 29"/>
                  <a:gd name="T4" fmla="*/ 19 w 19"/>
                  <a:gd name="T5" fmla="*/ 0 h 29"/>
                  <a:gd name="T6" fmla="*/ 18 w 19"/>
                  <a:gd name="T7" fmla="*/ 0 h 29"/>
                  <a:gd name="T8" fmla="*/ 0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9"/>
                    </a:moveTo>
                    <a:lnTo>
                      <a:pt x="1" y="29"/>
                    </a:lnTo>
                    <a:lnTo>
                      <a:pt x="19" y="0"/>
                    </a:lnTo>
                    <a:lnTo>
                      <a:pt x="18"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73" name="Rectangle 905"/>
              <p:cNvSpPr>
                <a:spLocks noChangeArrowheads="1"/>
              </p:cNvSpPr>
              <p:nvPr/>
            </p:nvSpPr>
            <p:spPr bwMode="auto">
              <a:xfrm>
                <a:off x="4562" y="2515"/>
                <a:ext cx="1"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4" name="Rectangle 906"/>
              <p:cNvSpPr>
                <a:spLocks noChangeArrowheads="1"/>
              </p:cNvSpPr>
              <p:nvPr/>
            </p:nvSpPr>
            <p:spPr bwMode="auto">
              <a:xfrm>
                <a:off x="4695" y="2513"/>
                <a:ext cx="4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5" name="Rectangle 907"/>
              <p:cNvSpPr>
                <a:spLocks noChangeArrowheads="1"/>
              </p:cNvSpPr>
              <p:nvPr/>
            </p:nvSpPr>
            <p:spPr bwMode="auto">
              <a:xfrm>
                <a:off x="4690" y="2518"/>
                <a:ext cx="58"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6" name="Rectangle 908"/>
              <p:cNvSpPr>
                <a:spLocks noChangeArrowheads="1"/>
              </p:cNvSpPr>
              <p:nvPr/>
            </p:nvSpPr>
            <p:spPr bwMode="auto">
              <a:xfrm>
                <a:off x="4686" y="2526"/>
                <a:ext cx="65"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7" name="Rectangle 909"/>
              <p:cNvSpPr>
                <a:spLocks noChangeArrowheads="1"/>
              </p:cNvSpPr>
              <p:nvPr/>
            </p:nvSpPr>
            <p:spPr bwMode="auto">
              <a:xfrm>
                <a:off x="4682" y="2533"/>
                <a:ext cx="73"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8" name="Rectangle 910"/>
              <p:cNvSpPr>
                <a:spLocks noChangeArrowheads="1"/>
              </p:cNvSpPr>
              <p:nvPr/>
            </p:nvSpPr>
            <p:spPr bwMode="auto">
              <a:xfrm>
                <a:off x="4679" y="2540"/>
                <a:ext cx="7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79" name="Freeform 911"/>
              <p:cNvSpPr>
                <a:spLocks/>
              </p:cNvSpPr>
              <p:nvPr/>
            </p:nvSpPr>
            <p:spPr bwMode="auto">
              <a:xfrm>
                <a:off x="4695" y="2509"/>
                <a:ext cx="48" cy="4"/>
              </a:xfrm>
              <a:custGeom>
                <a:avLst/>
                <a:gdLst>
                  <a:gd name="T0" fmla="*/ 0 w 48"/>
                  <a:gd name="T1" fmla="*/ 4 h 4"/>
                  <a:gd name="T2" fmla="*/ 3 w 48"/>
                  <a:gd name="T3" fmla="*/ 0 h 4"/>
                  <a:gd name="T4" fmla="*/ 45 w 48"/>
                  <a:gd name="T5" fmla="*/ 0 h 4"/>
                  <a:gd name="T6" fmla="*/ 48 w 48"/>
                  <a:gd name="T7" fmla="*/ 4 h 4"/>
                  <a:gd name="T8" fmla="*/ 0 w 48"/>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4">
                    <a:moveTo>
                      <a:pt x="0" y="4"/>
                    </a:moveTo>
                    <a:lnTo>
                      <a:pt x="3" y="0"/>
                    </a:lnTo>
                    <a:lnTo>
                      <a:pt x="45" y="0"/>
                    </a:lnTo>
                    <a:lnTo>
                      <a:pt x="48"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80" name="Freeform 912"/>
              <p:cNvSpPr>
                <a:spLocks/>
              </p:cNvSpPr>
              <p:nvPr/>
            </p:nvSpPr>
            <p:spPr bwMode="auto">
              <a:xfrm>
                <a:off x="4690" y="2516"/>
                <a:ext cx="56" cy="2"/>
              </a:xfrm>
              <a:custGeom>
                <a:avLst/>
                <a:gdLst>
                  <a:gd name="T0" fmla="*/ 4 w 56"/>
                  <a:gd name="T1" fmla="*/ 0 h 2"/>
                  <a:gd name="T2" fmla="*/ 54 w 56"/>
                  <a:gd name="T3" fmla="*/ 0 h 2"/>
                  <a:gd name="T4" fmla="*/ 56 w 56"/>
                  <a:gd name="T5" fmla="*/ 2 h 2"/>
                  <a:gd name="T6" fmla="*/ 0 w 56"/>
                  <a:gd name="T7" fmla="*/ 2 h 2"/>
                  <a:gd name="T8" fmla="*/ 4 w 56"/>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2">
                    <a:moveTo>
                      <a:pt x="4" y="0"/>
                    </a:moveTo>
                    <a:lnTo>
                      <a:pt x="54" y="0"/>
                    </a:lnTo>
                    <a:lnTo>
                      <a:pt x="56"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81" name="Freeform 913"/>
              <p:cNvSpPr>
                <a:spLocks/>
              </p:cNvSpPr>
              <p:nvPr/>
            </p:nvSpPr>
            <p:spPr bwMode="auto">
              <a:xfrm>
                <a:off x="4687" y="2523"/>
                <a:ext cx="63" cy="3"/>
              </a:xfrm>
              <a:custGeom>
                <a:avLst/>
                <a:gdLst>
                  <a:gd name="T0" fmla="*/ 3 w 63"/>
                  <a:gd name="T1" fmla="*/ 0 h 3"/>
                  <a:gd name="T2" fmla="*/ 61 w 63"/>
                  <a:gd name="T3" fmla="*/ 0 h 3"/>
                  <a:gd name="T4" fmla="*/ 63 w 63"/>
                  <a:gd name="T5" fmla="*/ 3 h 3"/>
                  <a:gd name="T6" fmla="*/ 0 w 63"/>
                  <a:gd name="T7" fmla="*/ 3 h 3"/>
                  <a:gd name="T8" fmla="*/ 3 w 6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
                    <a:moveTo>
                      <a:pt x="3" y="0"/>
                    </a:moveTo>
                    <a:lnTo>
                      <a:pt x="61" y="0"/>
                    </a:lnTo>
                    <a:lnTo>
                      <a:pt x="63"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82" name="Freeform 914"/>
              <p:cNvSpPr>
                <a:spLocks/>
              </p:cNvSpPr>
              <p:nvPr/>
            </p:nvSpPr>
            <p:spPr bwMode="auto">
              <a:xfrm>
                <a:off x="4682" y="2530"/>
                <a:ext cx="73" cy="3"/>
              </a:xfrm>
              <a:custGeom>
                <a:avLst/>
                <a:gdLst>
                  <a:gd name="T0" fmla="*/ 4 w 73"/>
                  <a:gd name="T1" fmla="*/ 0 h 3"/>
                  <a:gd name="T2" fmla="*/ 0 w 73"/>
                  <a:gd name="T3" fmla="*/ 3 h 3"/>
                  <a:gd name="T4" fmla="*/ 73 w 73"/>
                  <a:gd name="T5" fmla="*/ 3 h 3"/>
                  <a:gd name="T6" fmla="*/ 69 w 73"/>
                  <a:gd name="T7" fmla="*/ 0 h 3"/>
                  <a:gd name="T8" fmla="*/ 4 w 7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3">
                    <a:moveTo>
                      <a:pt x="4" y="0"/>
                    </a:moveTo>
                    <a:lnTo>
                      <a:pt x="0" y="3"/>
                    </a:lnTo>
                    <a:lnTo>
                      <a:pt x="73" y="3"/>
                    </a:lnTo>
                    <a:lnTo>
                      <a:pt x="69"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83" name="Freeform 915"/>
              <p:cNvSpPr>
                <a:spLocks/>
              </p:cNvSpPr>
              <p:nvPr/>
            </p:nvSpPr>
            <p:spPr bwMode="auto">
              <a:xfrm>
                <a:off x="4679" y="2538"/>
                <a:ext cx="79" cy="2"/>
              </a:xfrm>
              <a:custGeom>
                <a:avLst/>
                <a:gdLst>
                  <a:gd name="T0" fmla="*/ 3 w 79"/>
                  <a:gd name="T1" fmla="*/ 0 h 2"/>
                  <a:gd name="T2" fmla="*/ 0 w 79"/>
                  <a:gd name="T3" fmla="*/ 2 h 2"/>
                  <a:gd name="T4" fmla="*/ 79 w 79"/>
                  <a:gd name="T5" fmla="*/ 2 h 2"/>
                  <a:gd name="T6" fmla="*/ 76 w 79"/>
                  <a:gd name="T7" fmla="*/ 0 h 2"/>
                  <a:gd name="T8" fmla="*/ 3 w 7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2">
                    <a:moveTo>
                      <a:pt x="3" y="0"/>
                    </a:moveTo>
                    <a:lnTo>
                      <a:pt x="0" y="2"/>
                    </a:lnTo>
                    <a:lnTo>
                      <a:pt x="79" y="2"/>
                    </a:lnTo>
                    <a:lnTo>
                      <a:pt x="76"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84" name="Rectangle 916"/>
              <p:cNvSpPr>
                <a:spLocks noChangeArrowheads="1"/>
              </p:cNvSpPr>
              <p:nvPr/>
            </p:nvSpPr>
            <p:spPr bwMode="auto">
              <a:xfrm>
                <a:off x="4758" y="2514"/>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85" name="Rectangle 917"/>
              <p:cNvSpPr>
                <a:spLocks noChangeArrowheads="1"/>
              </p:cNvSpPr>
              <p:nvPr/>
            </p:nvSpPr>
            <p:spPr bwMode="auto">
              <a:xfrm>
                <a:off x="4754" y="2509"/>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86" name="Rectangle 918"/>
              <p:cNvSpPr>
                <a:spLocks noChangeArrowheads="1"/>
              </p:cNvSpPr>
              <p:nvPr/>
            </p:nvSpPr>
            <p:spPr bwMode="auto">
              <a:xfrm>
                <a:off x="4750" y="2502"/>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87" name="Rectangle 919"/>
              <p:cNvSpPr>
                <a:spLocks noChangeArrowheads="1"/>
              </p:cNvSpPr>
              <p:nvPr/>
            </p:nvSpPr>
            <p:spPr bwMode="auto">
              <a:xfrm>
                <a:off x="4746" y="2497"/>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88" name="Rectangle 920"/>
              <p:cNvSpPr>
                <a:spLocks noChangeArrowheads="1"/>
              </p:cNvSpPr>
              <p:nvPr/>
            </p:nvSpPr>
            <p:spPr bwMode="auto">
              <a:xfrm>
                <a:off x="4743" y="2491"/>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89" name="Freeform 921"/>
              <p:cNvSpPr>
                <a:spLocks/>
              </p:cNvSpPr>
              <p:nvPr/>
            </p:nvSpPr>
            <p:spPr bwMode="auto">
              <a:xfrm>
                <a:off x="4740" y="2486"/>
                <a:ext cx="18" cy="30"/>
              </a:xfrm>
              <a:custGeom>
                <a:avLst/>
                <a:gdLst>
                  <a:gd name="T0" fmla="*/ 18 w 18"/>
                  <a:gd name="T1" fmla="*/ 28 h 30"/>
                  <a:gd name="T2" fmla="*/ 0 w 18"/>
                  <a:gd name="T3" fmla="*/ 0 h 30"/>
                  <a:gd name="T4" fmla="*/ 0 w 18"/>
                  <a:gd name="T5" fmla="*/ 1 h 30"/>
                  <a:gd name="T6" fmla="*/ 18 w 18"/>
                  <a:gd name="T7" fmla="*/ 30 h 30"/>
                  <a:gd name="T8" fmla="*/ 18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18" y="28"/>
                    </a:moveTo>
                    <a:lnTo>
                      <a:pt x="0" y="0"/>
                    </a:lnTo>
                    <a:lnTo>
                      <a:pt x="0" y="1"/>
                    </a:lnTo>
                    <a:lnTo>
                      <a:pt x="18" y="30"/>
                    </a:lnTo>
                    <a:lnTo>
                      <a:pt x="18"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90" name="Freeform 922"/>
              <p:cNvSpPr>
                <a:spLocks/>
              </p:cNvSpPr>
              <p:nvPr/>
            </p:nvSpPr>
            <p:spPr bwMode="auto">
              <a:xfrm>
                <a:off x="4740" y="2485"/>
                <a:ext cx="19" cy="29"/>
              </a:xfrm>
              <a:custGeom>
                <a:avLst/>
                <a:gdLst>
                  <a:gd name="T0" fmla="*/ 19 w 19"/>
                  <a:gd name="T1" fmla="*/ 29 h 29"/>
                  <a:gd name="T2" fmla="*/ 18 w 19"/>
                  <a:gd name="T3" fmla="*/ 29 h 29"/>
                  <a:gd name="T4" fmla="*/ 0 w 19"/>
                  <a:gd name="T5" fmla="*/ 0 h 29"/>
                  <a:gd name="T6" fmla="*/ 1 w 19"/>
                  <a:gd name="T7" fmla="*/ 0 h 29"/>
                  <a:gd name="T8" fmla="*/ 19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19" y="29"/>
                    </a:moveTo>
                    <a:lnTo>
                      <a:pt x="18" y="29"/>
                    </a:lnTo>
                    <a:lnTo>
                      <a:pt x="0" y="0"/>
                    </a:lnTo>
                    <a:lnTo>
                      <a:pt x="1" y="0"/>
                    </a:lnTo>
                    <a:lnTo>
                      <a:pt x="19"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91" name="Rectangle 923"/>
              <p:cNvSpPr>
                <a:spLocks noChangeArrowheads="1"/>
              </p:cNvSpPr>
              <p:nvPr/>
            </p:nvSpPr>
            <p:spPr bwMode="auto">
              <a:xfrm>
                <a:off x="4757" y="2514"/>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2" name="Rectangle 924"/>
              <p:cNvSpPr>
                <a:spLocks noChangeArrowheads="1"/>
              </p:cNvSpPr>
              <p:nvPr/>
            </p:nvSpPr>
            <p:spPr bwMode="auto">
              <a:xfrm>
                <a:off x="4678" y="2515"/>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3" name="Rectangle 925"/>
              <p:cNvSpPr>
                <a:spLocks noChangeArrowheads="1"/>
              </p:cNvSpPr>
              <p:nvPr/>
            </p:nvSpPr>
            <p:spPr bwMode="auto">
              <a:xfrm>
                <a:off x="4682" y="2510"/>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4" name="Rectangle 926"/>
              <p:cNvSpPr>
                <a:spLocks noChangeArrowheads="1"/>
              </p:cNvSpPr>
              <p:nvPr/>
            </p:nvSpPr>
            <p:spPr bwMode="auto">
              <a:xfrm>
                <a:off x="4686" y="2503"/>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5" name="Rectangle 927"/>
              <p:cNvSpPr>
                <a:spLocks noChangeArrowheads="1"/>
              </p:cNvSpPr>
              <p:nvPr/>
            </p:nvSpPr>
            <p:spPr bwMode="auto">
              <a:xfrm>
                <a:off x="4690" y="2497"/>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6" name="Rectangle 928"/>
              <p:cNvSpPr>
                <a:spLocks noChangeArrowheads="1"/>
              </p:cNvSpPr>
              <p:nvPr/>
            </p:nvSpPr>
            <p:spPr bwMode="auto">
              <a:xfrm>
                <a:off x="4694" y="2491"/>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497" name="Freeform 929"/>
              <p:cNvSpPr>
                <a:spLocks/>
              </p:cNvSpPr>
              <p:nvPr/>
            </p:nvSpPr>
            <p:spPr bwMode="auto">
              <a:xfrm>
                <a:off x="4680" y="2486"/>
                <a:ext cx="18" cy="30"/>
              </a:xfrm>
              <a:custGeom>
                <a:avLst/>
                <a:gdLst>
                  <a:gd name="T0" fmla="*/ 0 w 18"/>
                  <a:gd name="T1" fmla="*/ 28 h 30"/>
                  <a:gd name="T2" fmla="*/ 18 w 18"/>
                  <a:gd name="T3" fmla="*/ 0 h 30"/>
                  <a:gd name="T4" fmla="*/ 18 w 18"/>
                  <a:gd name="T5" fmla="*/ 1 h 30"/>
                  <a:gd name="T6" fmla="*/ 0 w 18"/>
                  <a:gd name="T7" fmla="*/ 30 h 30"/>
                  <a:gd name="T8" fmla="*/ 0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0" y="28"/>
                    </a:moveTo>
                    <a:lnTo>
                      <a:pt x="18" y="0"/>
                    </a:lnTo>
                    <a:lnTo>
                      <a:pt x="18"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98" name="Freeform 930"/>
              <p:cNvSpPr>
                <a:spLocks/>
              </p:cNvSpPr>
              <p:nvPr/>
            </p:nvSpPr>
            <p:spPr bwMode="auto">
              <a:xfrm>
                <a:off x="4678" y="2486"/>
                <a:ext cx="20" cy="29"/>
              </a:xfrm>
              <a:custGeom>
                <a:avLst/>
                <a:gdLst>
                  <a:gd name="T0" fmla="*/ 0 w 20"/>
                  <a:gd name="T1" fmla="*/ 29 h 29"/>
                  <a:gd name="T2" fmla="*/ 2 w 20"/>
                  <a:gd name="T3" fmla="*/ 29 h 29"/>
                  <a:gd name="T4" fmla="*/ 20 w 20"/>
                  <a:gd name="T5" fmla="*/ 0 h 29"/>
                  <a:gd name="T6" fmla="*/ 19 w 20"/>
                  <a:gd name="T7" fmla="*/ 0 h 29"/>
                  <a:gd name="T8" fmla="*/ 0 w 2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9"/>
                    </a:moveTo>
                    <a:lnTo>
                      <a:pt x="2" y="29"/>
                    </a:lnTo>
                    <a:lnTo>
                      <a:pt x="20" y="0"/>
                    </a:lnTo>
                    <a:lnTo>
                      <a:pt x="19"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99" name="Rectangle 931"/>
              <p:cNvSpPr>
                <a:spLocks noChangeArrowheads="1"/>
              </p:cNvSpPr>
              <p:nvPr/>
            </p:nvSpPr>
            <p:spPr bwMode="auto">
              <a:xfrm>
                <a:off x="4678" y="2515"/>
                <a:ext cx="3"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6912" name="Group 932"/>
            <p:cNvGrpSpPr>
              <a:grpSpLocks/>
            </p:cNvGrpSpPr>
            <p:nvPr/>
          </p:nvGrpSpPr>
          <p:grpSpPr bwMode="auto">
            <a:xfrm>
              <a:off x="1391" y="663"/>
              <a:ext cx="250" cy="312"/>
              <a:chOff x="4445" y="2230"/>
              <a:chExt cx="252" cy="419"/>
            </a:xfrm>
          </p:grpSpPr>
          <p:sp>
            <p:nvSpPr>
              <p:cNvPr id="37266" name="Rectangle 933"/>
              <p:cNvSpPr>
                <a:spLocks noChangeArrowheads="1"/>
              </p:cNvSpPr>
              <p:nvPr/>
            </p:nvSpPr>
            <p:spPr bwMode="auto">
              <a:xfrm>
                <a:off x="4459" y="2470"/>
                <a:ext cx="208" cy="163"/>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7" name="Rectangle 934"/>
              <p:cNvSpPr>
                <a:spLocks noChangeArrowheads="1"/>
              </p:cNvSpPr>
              <p:nvPr/>
            </p:nvSpPr>
            <p:spPr bwMode="auto">
              <a:xfrm>
                <a:off x="4462" y="2506"/>
                <a:ext cx="217"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8" name="Rectangle 935"/>
              <p:cNvSpPr>
                <a:spLocks noChangeArrowheads="1"/>
              </p:cNvSpPr>
              <p:nvPr/>
            </p:nvSpPr>
            <p:spPr bwMode="auto">
              <a:xfrm>
                <a:off x="4462" y="2496"/>
                <a:ext cx="217"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9" name="Rectangle 936"/>
              <p:cNvSpPr>
                <a:spLocks noChangeArrowheads="1"/>
              </p:cNvSpPr>
              <p:nvPr/>
            </p:nvSpPr>
            <p:spPr bwMode="auto">
              <a:xfrm>
                <a:off x="4462" y="2499"/>
                <a:ext cx="217"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0" name="Rectangle 937"/>
              <p:cNvSpPr>
                <a:spLocks noChangeArrowheads="1"/>
              </p:cNvSpPr>
              <p:nvPr/>
            </p:nvSpPr>
            <p:spPr bwMode="auto">
              <a:xfrm>
                <a:off x="4462" y="2509"/>
                <a:ext cx="217"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1" name="Rectangle 938"/>
              <p:cNvSpPr>
                <a:spLocks noChangeArrowheads="1"/>
              </p:cNvSpPr>
              <p:nvPr/>
            </p:nvSpPr>
            <p:spPr bwMode="auto">
              <a:xfrm>
                <a:off x="4461" y="2619"/>
                <a:ext cx="219"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2" name="Rectangle 939"/>
              <p:cNvSpPr>
                <a:spLocks noChangeArrowheads="1"/>
              </p:cNvSpPr>
              <p:nvPr/>
            </p:nvSpPr>
            <p:spPr bwMode="auto">
              <a:xfrm>
                <a:off x="4461" y="2614"/>
                <a:ext cx="219"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3" name="Rectangle 940"/>
              <p:cNvSpPr>
                <a:spLocks noChangeArrowheads="1"/>
              </p:cNvSpPr>
              <p:nvPr/>
            </p:nvSpPr>
            <p:spPr bwMode="auto">
              <a:xfrm>
                <a:off x="4461" y="2624"/>
                <a:ext cx="219"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4" name="Rectangle 941"/>
              <p:cNvSpPr>
                <a:spLocks noChangeArrowheads="1"/>
              </p:cNvSpPr>
              <p:nvPr/>
            </p:nvSpPr>
            <p:spPr bwMode="auto">
              <a:xfrm>
                <a:off x="4462" y="2630"/>
                <a:ext cx="217" cy="1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5" name="Freeform 942"/>
              <p:cNvSpPr>
                <a:spLocks/>
              </p:cNvSpPr>
              <p:nvPr/>
            </p:nvSpPr>
            <p:spPr bwMode="auto">
              <a:xfrm>
                <a:off x="4445" y="2244"/>
                <a:ext cx="252" cy="64"/>
              </a:xfrm>
              <a:custGeom>
                <a:avLst/>
                <a:gdLst>
                  <a:gd name="T0" fmla="*/ 0 w 252"/>
                  <a:gd name="T1" fmla="*/ 64 h 64"/>
                  <a:gd name="T2" fmla="*/ 252 w 252"/>
                  <a:gd name="T3" fmla="*/ 64 h 64"/>
                  <a:gd name="T4" fmla="*/ 234 w 252"/>
                  <a:gd name="T5" fmla="*/ 0 h 64"/>
                  <a:gd name="T6" fmla="*/ 17 w 252"/>
                  <a:gd name="T7" fmla="*/ 0 h 64"/>
                  <a:gd name="T8" fmla="*/ 0 w 252"/>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64">
                    <a:moveTo>
                      <a:pt x="0" y="64"/>
                    </a:moveTo>
                    <a:lnTo>
                      <a:pt x="252" y="64"/>
                    </a:lnTo>
                    <a:lnTo>
                      <a:pt x="234" y="0"/>
                    </a:lnTo>
                    <a:lnTo>
                      <a:pt x="17" y="0"/>
                    </a:lnTo>
                    <a:lnTo>
                      <a:pt x="0" y="64"/>
                    </a:lnTo>
                    <a:close/>
                  </a:path>
                </a:pathLst>
              </a:custGeom>
              <a:solidFill>
                <a:srgbClr val="BF7F3F"/>
              </a:solidFill>
              <a:ln w="1270">
                <a:solidFill>
                  <a:srgbClr val="7F3F00"/>
                </a:solidFill>
                <a:prstDash val="solid"/>
                <a:round/>
                <a:headEnd/>
                <a:tailEnd/>
              </a:ln>
            </p:spPr>
            <p:txBody>
              <a:bodyPr/>
              <a:lstStyle/>
              <a:p>
                <a:endParaRPr lang="en-US"/>
              </a:p>
            </p:txBody>
          </p:sp>
          <p:sp>
            <p:nvSpPr>
              <p:cNvPr id="37276" name="Freeform 943"/>
              <p:cNvSpPr>
                <a:spLocks/>
              </p:cNvSpPr>
              <p:nvPr/>
            </p:nvSpPr>
            <p:spPr bwMode="auto">
              <a:xfrm>
                <a:off x="4445" y="2310"/>
                <a:ext cx="122" cy="32"/>
              </a:xfrm>
              <a:custGeom>
                <a:avLst/>
                <a:gdLst>
                  <a:gd name="T0" fmla="*/ 122 w 122"/>
                  <a:gd name="T1" fmla="*/ 32 h 32"/>
                  <a:gd name="T2" fmla="*/ 15 w 122"/>
                  <a:gd name="T3" fmla="*/ 32 h 32"/>
                  <a:gd name="T4" fmla="*/ 7 w 122"/>
                  <a:gd name="T5" fmla="*/ 23 h 32"/>
                  <a:gd name="T6" fmla="*/ 7 w 122"/>
                  <a:gd name="T7" fmla="*/ 10 h 32"/>
                  <a:gd name="T8" fmla="*/ 0 w 122"/>
                  <a:gd name="T9" fmla="*/ 0 h 32"/>
                  <a:gd name="T10" fmla="*/ 122 w 122"/>
                  <a:gd name="T11" fmla="*/ 0 h 32"/>
                  <a:gd name="T12" fmla="*/ 122 w 122"/>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32">
                    <a:moveTo>
                      <a:pt x="122" y="32"/>
                    </a:moveTo>
                    <a:lnTo>
                      <a:pt x="15" y="32"/>
                    </a:lnTo>
                    <a:lnTo>
                      <a:pt x="7" y="23"/>
                    </a:lnTo>
                    <a:lnTo>
                      <a:pt x="7" y="10"/>
                    </a:lnTo>
                    <a:lnTo>
                      <a:pt x="0" y="0"/>
                    </a:lnTo>
                    <a:lnTo>
                      <a:pt x="122" y="0"/>
                    </a:lnTo>
                    <a:lnTo>
                      <a:pt x="122"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77" name="Freeform 944"/>
              <p:cNvSpPr>
                <a:spLocks/>
              </p:cNvSpPr>
              <p:nvPr/>
            </p:nvSpPr>
            <p:spPr bwMode="auto">
              <a:xfrm>
                <a:off x="4563" y="2310"/>
                <a:ext cx="132" cy="32"/>
              </a:xfrm>
              <a:custGeom>
                <a:avLst/>
                <a:gdLst>
                  <a:gd name="T0" fmla="*/ 0 w 132"/>
                  <a:gd name="T1" fmla="*/ 32 h 32"/>
                  <a:gd name="T2" fmla="*/ 115 w 132"/>
                  <a:gd name="T3" fmla="*/ 32 h 32"/>
                  <a:gd name="T4" fmla="*/ 123 w 132"/>
                  <a:gd name="T5" fmla="*/ 23 h 32"/>
                  <a:gd name="T6" fmla="*/ 123 w 132"/>
                  <a:gd name="T7" fmla="*/ 10 h 32"/>
                  <a:gd name="T8" fmla="*/ 132 w 132"/>
                  <a:gd name="T9" fmla="*/ 0 h 32"/>
                  <a:gd name="T10" fmla="*/ 0 w 132"/>
                  <a:gd name="T11" fmla="*/ 0 h 32"/>
                  <a:gd name="T12" fmla="*/ 0 w 132"/>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2" h="32">
                    <a:moveTo>
                      <a:pt x="0" y="32"/>
                    </a:moveTo>
                    <a:lnTo>
                      <a:pt x="115" y="32"/>
                    </a:lnTo>
                    <a:lnTo>
                      <a:pt x="123" y="23"/>
                    </a:lnTo>
                    <a:lnTo>
                      <a:pt x="123" y="10"/>
                    </a:lnTo>
                    <a:lnTo>
                      <a:pt x="132" y="0"/>
                    </a:lnTo>
                    <a:lnTo>
                      <a:pt x="0" y="0"/>
                    </a:lnTo>
                    <a:lnTo>
                      <a:pt x="0"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78" name="Rectangle 945"/>
              <p:cNvSpPr>
                <a:spLocks noChangeArrowheads="1"/>
              </p:cNvSpPr>
              <p:nvPr/>
            </p:nvSpPr>
            <p:spPr bwMode="auto">
              <a:xfrm>
                <a:off x="4453" y="2328"/>
                <a:ext cx="233" cy="5"/>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79" name="Rectangle 946"/>
              <p:cNvSpPr>
                <a:spLocks noChangeArrowheads="1"/>
              </p:cNvSpPr>
              <p:nvPr/>
            </p:nvSpPr>
            <p:spPr bwMode="auto">
              <a:xfrm>
                <a:off x="4452" y="2320"/>
                <a:ext cx="234" cy="4"/>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0" name="Rectangle 947"/>
              <p:cNvSpPr>
                <a:spLocks noChangeArrowheads="1"/>
              </p:cNvSpPr>
              <p:nvPr/>
            </p:nvSpPr>
            <p:spPr bwMode="auto">
              <a:xfrm>
                <a:off x="4445" y="2308"/>
                <a:ext cx="252" cy="4"/>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1" name="Rectangle 948"/>
              <p:cNvSpPr>
                <a:spLocks noChangeArrowheads="1"/>
              </p:cNvSpPr>
              <p:nvPr/>
            </p:nvSpPr>
            <p:spPr bwMode="auto">
              <a:xfrm>
                <a:off x="4459" y="2335"/>
                <a:ext cx="208" cy="88"/>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2" name="Rectangle 949"/>
              <p:cNvSpPr>
                <a:spLocks noChangeArrowheads="1"/>
              </p:cNvSpPr>
              <p:nvPr/>
            </p:nvSpPr>
            <p:spPr bwMode="auto">
              <a:xfrm>
                <a:off x="4668" y="257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3" name="Rectangle 950"/>
              <p:cNvSpPr>
                <a:spLocks noChangeArrowheads="1"/>
              </p:cNvSpPr>
              <p:nvPr/>
            </p:nvSpPr>
            <p:spPr bwMode="auto">
              <a:xfrm>
                <a:off x="4668" y="252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4" name="Rectangle 951"/>
              <p:cNvSpPr>
                <a:spLocks noChangeArrowheads="1"/>
              </p:cNvSpPr>
              <p:nvPr/>
            </p:nvSpPr>
            <p:spPr bwMode="auto">
              <a:xfrm>
                <a:off x="4578" y="257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5" name="Rectangle 952"/>
              <p:cNvSpPr>
                <a:spLocks noChangeArrowheads="1"/>
              </p:cNvSpPr>
              <p:nvPr/>
            </p:nvSpPr>
            <p:spPr bwMode="auto">
              <a:xfrm>
                <a:off x="4578" y="252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6" name="Rectangle 953"/>
              <p:cNvSpPr>
                <a:spLocks noChangeArrowheads="1"/>
              </p:cNvSpPr>
              <p:nvPr/>
            </p:nvSpPr>
            <p:spPr bwMode="auto">
              <a:xfrm>
                <a:off x="4548" y="257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7" name="Rectangle 954"/>
              <p:cNvSpPr>
                <a:spLocks noChangeArrowheads="1"/>
              </p:cNvSpPr>
              <p:nvPr/>
            </p:nvSpPr>
            <p:spPr bwMode="auto">
              <a:xfrm>
                <a:off x="4548" y="252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8" name="Rectangle 955"/>
              <p:cNvSpPr>
                <a:spLocks noChangeArrowheads="1"/>
              </p:cNvSpPr>
              <p:nvPr/>
            </p:nvSpPr>
            <p:spPr bwMode="auto">
              <a:xfrm>
                <a:off x="4458" y="257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89" name="Rectangle 956"/>
              <p:cNvSpPr>
                <a:spLocks noChangeArrowheads="1"/>
              </p:cNvSpPr>
              <p:nvPr/>
            </p:nvSpPr>
            <p:spPr bwMode="auto">
              <a:xfrm>
                <a:off x="4458" y="252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0" name="Rectangle 957"/>
              <p:cNvSpPr>
                <a:spLocks noChangeArrowheads="1"/>
              </p:cNvSpPr>
              <p:nvPr/>
            </p:nvSpPr>
            <p:spPr bwMode="auto">
              <a:xfrm>
                <a:off x="4563" y="2514"/>
                <a:ext cx="1" cy="90"/>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1" name="Rectangle 958"/>
              <p:cNvSpPr>
                <a:spLocks noChangeArrowheads="1"/>
              </p:cNvSpPr>
              <p:nvPr/>
            </p:nvSpPr>
            <p:spPr bwMode="auto">
              <a:xfrm>
                <a:off x="4458" y="2454"/>
                <a:ext cx="210" cy="1"/>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2" name="Rectangle 959"/>
              <p:cNvSpPr>
                <a:spLocks noChangeArrowheads="1"/>
              </p:cNvSpPr>
              <p:nvPr/>
            </p:nvSpPr>
            <p:spPr bwMode="auto">
              <a:xfrm>
                <a:off x="4459" y="2442"/>
                <a:ext cx="222" cy="10"/>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3" name="Rectangle 960"/>
              <p:cNvSpPr>
                <a:spLocks noChangeArrowheads="1"/>
              </p:cNvSpPr>
              <p:nvPr/>
            </p:nvSpPr>
            <p:spPr bwMode="auto">
              <a:xfrm>
                <a:off x="4461" y="2455"/>
                <a:ext cx="220" cy="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4" name="Rectangle 961"/>
              <p:cNvSpPr>
                <a:spLocks noChangeArrowheads="1"/>
              </p:cNvSpPr>
              <p:nvPr/>
            </p:nvSpPr>
            <p:spPr bwMode="auto">
              <a:xfrm>
                <a:off x="4460" y="2470"/>
                <a:ext cx="221"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5" name="Rectangle 962"/>
              <p:cNvSpPr>
                <a:spLocks noChangeArrowheads="1"/>
              </p:cNvSpPr>
              <p:nvPr/>
            </p:nvSpPr>
            <p:spPr bwMode="auto">
              <a:xfrm>
                <a:off x="4461" y="2483"/>
                <a:ext cx="218"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6" name="Rectangle 963"/>
              <p:cNvSpPr>
                <a:spLocks noChangeArrowheads="1"/>
              </p:cNvSpPr>
              <p:nvPr/>
            </p:nvSpPr>
            <p:spPr bwMode="auto">
              <a:xfrm>
                <a:off x="4449" y="2624"/>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7" name="Freeform 964"/>
              <p:cNvSpPr>
                <a:spLocks/>
              </p:cNvSpPr>
              <p:nvPr/>
            </p:nvSpPr>
            <p:spPr bwMode="auto">
              <a:xfrm>
                <a:off x="4591" y="2496"/>
                <a:ext cx="76" cy="117"/>
              </a:xfrm>
              <a:custGeom>
                <a:avLst/>
                <a:gdLst>
                  <a:gd name="T0" fmla="*/ 0 w 76"/>
                  <a:gd name="T1" fmla="*/ 19 h 117"/>
                  <a:gd name="T2" fmla="*/ 0 w 76"/>
                  <a:gd name="T3" fmla="*/ 117 h 117"/>
                  <a:gd name="T4" fmla="*/ 76 w 76"/>
                  <a:gd name="T5" fmla="*/ 117 h 117"/>
                  <a:gd name="T6" fmla="*/ 76 w 76"/>
                  <a:gd name="T7" fmla="*/ 19 h 117"/>
                  <a:gd name="T8" fmla="*/ 52 w 76"/>
                  <a:gd name="T9" fmla="*/ 0 h 117"/>
                  <a:gd name="T10" fmla="*/ 24 w 76"/>
                  <a:gd name="T11" fmla="*/ 0 h 117"/>
                  <a:gd name="T12" fmla="*/ 0 w 76"/>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17">
                    <a:moveTo>
                      <a:pt x="0" y="19"/>
                    </a:moveTo>
                    <a:lnTo>
                      <a:pt x="0" y="117"/>
                    </a:lnTo>
                    <a:lnTo>
                      <a:pt x="76" y="117"/>
                    </a:lnTo>
                    <a:lnTo>
                      <a:pt x="76" y="19"/>
                    </a:lnTo>
                    <a:lnTo>
                      <a:pt x="52" y="0"/>
                    </a:lnTo>
                    <a:lnTo>
                      <a:pt x="24"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298" name="Rectangle 965"/>
              <p:cNvSpPr>
                <a:spLocks noChangeArrowheads="1"/>
              </p:cNvSpPr>
              <p:nvPr/>
            </p:nvSpPr>
            <p:spPr bwMode="auto">
              <a:xfrm>
                <a:off x="4609" y="2515"/>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99" name="Rectangle 966"/>
              <p:cNvSpPr>
                <a:spLocks noChangeArrowheads="1"/>
              </p:cNvSpPr>
              <p:nvPr/>
            </p:nvSpPr>
            <p:spPr bwMode="auto">
              <a:xfrm>
                <a:off x="4624" y="2515"/>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0" name="Rectangle 967"/>
              <p:cNvSpPr>
                <a:spLocks noChangeArrowheads="1"/>
              </p:cNvSpPr>
              <p:nvPr/>
            </p:nvSpPr>
            <p:spPr bwMode="auto">
              <a:xfrm>
                <a:off x="4608" y="2514"/>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1" name="Rectangle 968"/>
              <p:cNvSpPr>
                <a:spLocks noChangeArrowheads="1"/>
              </p:cNvSpPr>
              <p:nvPr/>
            </p:nvSpPr>
            <p:spPr bwMode="auto">
              <a:xfrm>
                <a:off x="4608" y="2529"/>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2" name="Freeform 969"/>
              <p:cNvSpPr>
                <a:spLocks/>
              </p:cNvSpPr>
              <p:nvPr/>
            </p:nvSpPr>
            <p:spPr bwMode="auto">
              <a:xfrm>
                <a:off x="4474" y="2496"/>
                <a:ext cx="75" cy="117"/>
              </a:xfrm>
              <a:custGeom>
                <a:avLst/>
                <a:gdLst>
                  <a:gd name="T0" fmla="*/ 0 w 75"/>
                  <a:gd name="T1" fmla="*/ 19 h 117"/>
                  <a:gd name="T2" fmla="*/ 0 w 75"/>
                  <a:gd name="T3" fmla="*/ 117 h 117"/>
                  <a:gd name="T4" fmla="*/ 75 w 75"/>
                  <a:gd name="T5" fmla="*/ 117 h 117"/>
                  <a:gd name="T6" fmla="*/ 75 w 75"/>
                  <a:gd name="T7" fmla="*/ 19 h 117"/>
                  <a:gd name="T8" fmla="*/ 52 w 75"/>
                  <a:gd name="T9" fmla="*/ 0 h 117"/>
                  <a:gd name="T10" fmla="*/ 24 w 75"/>
                  <a:gd name="T11" fmla="*/ 0 h 117"/>
                  <a:gd name="T12" fmla="*/ 0 w 75"/>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117">
                    <a:moveTo>
                      <a:pt x="0" y="19"/>
                    </a:moveTo>
                    <a:lnTo>
                      <a:pt x="0" y="117"/>
                    </a:lnTo>
                    <a:lnTo>
                      <a:pt x="75" y="117"/>
                    </a:lnTo>
                    <a:lnTo>
                      <a:pt x="75" y="19"/>
                    </a:lnTo>
                    <a:lnTo>
                      <a:pt x="52" y="0"/>
                    </a:lnTo>
                    <a:lnTo>
                      <a:pt x="24"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303" name="Rectangle 970"/>
              <p:cNvSpPr>
                <a:spLocks noChangeArrowheads="1"/>
              </p:cNvSpPr>
              <p:nvPr/>
            </p:nvSpPr>
            <p:spPr bwMode="auto">
              <a:xfrm>
                <a:off x="4489" y="2515"/>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4" name="Rectangle 971"/>
              <p:cNvSpPr>
                <a:spLocks noChangeArrowheads="1"/>
              </p:cNvSpPr>
              <p:nvPr/>
            </p:nvSpPr>
            <p:spPr bwMode="auto">
              <a:xfrm>
                <a:off x="4518" y="2514"/>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5" name="Rectangle 972"/>
              <p:cNvSpPr>
                <a:spLocks noChangeArrowheads="1"/>
              </p:cNvSpPr>
              <p:nvPr/>
            </p:nvSpPr>
            <p:spPr bwMode="auto">
              <a:xfrm>
                <a:off x="4489" y="2515"/>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6" name="Rectangle 973"/>
              <p:cNvSpPr>
                <a:spLocks noChangeArrowheads="1"/>
              </p:cNvSpPr>
              <p:nvPr/>
            </p:nvSpPr>
            <p:spPr bwMode="auto">
              <a:xfrm>
                <a:off x="4518" y="2529"/>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7" name="Rectangle 974"/>
              <p:cNvSpPr>
                <a:spLocks noChangeArrowheads="1"/>
              </p:cNvSpPr>
              <p:nvPr/>
            </p:nvSpPr>
            <p:spPr bwMode="auto">
              <a:xfrm>
                <a:off x="4609" y="2245"/>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08" name="Freeform 975"/>
              <p:cNvSpPr>
                <a:spLocks/>
              </p:cNvSpPr>
              <p:nvPr/>
            </p:nvSpPr>
            <p:spPr bwMode="auto">
              <a:xfrm>
                <a:off x="4601" y="2230"/>
                <a:ext cx="49" cy="22"/>
              </a:xfrm>
              <a:custGeom>
                <a:avLst/>
                <a:gdLst>
                  <a:gd name="T0" fmla="*/ 0 w 49"/>
                  <a:gd name="T1" fmla="*/ 22 h 22"/>
                  <a:gd name="T2" fmla="*/ 49 w 49"/>
                  <a:gd name="T3" fmla="*/ 22 h 22"/>
                  <a:gd name="T4" fmla="*/ 49 w 49"/>
                  <a:gd name="T5" fmla="*/ 11 h 22"/>
                  <a:gd name="T6" fmla="*/ 32 w 49"/>
                  <a:gd name="T7" fmla="*/ 0 h 22"/>
                  <a:gd name="T8" fmla="*/ 16 w 49"/>
                  <a:gd name="T9" fmla="*/ 0 h 22"/>
                  <a:gd name="T10" fmla="*/ 0 w 49"/>
                  <a:gd name="T11" fmla="*/ 11 h 22"/>
                  <a:gd name="T12" fmla="*/ 0 w 49"/>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2">
                    <a:moveTo>
                      <a:pt x="0" y="22"/>
                    </a:moveTo>
                    <a:lnTo>
                      <a:pt x="49" y="22"/>
                    </a:lnTo>
                    <a:lnTo>
                      <a:pt x="49" y="11"/>
                    </a:lnTo>
                    <a:lnTo>
                      <a:pt x="32" y="0"/>
                    </a:lnTo>
                    <a:lnTo>
                      <a:pt x="16" y="0"/>
                    </a:lnTo>
                    <a:lnTo>
                      <a:pt x="0" y="11"/>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309" name="Freeform 976"/>
              <p:cNvSpPr>
                <a:spLocks/>
              </p:cNvSpPr>
              <p:nvPr/>
            </p:nvSpPr>
            <p:spPr bwMode="auto">
              <a:xfrm>
                <a:off x="4606" y="2235"/>
                <a:ext cx="40" cy="16"/>
              </a:xfrm>
              <a:custGeom>
                <a:avLst/>
                <a:gdLst>
                  <a:gd name="T0" fmla="*/ 0 w 40"/>
                  <a:gd name="T1" fmla="*/ 16 h 16"/>
                  <a:gd name="T2" fmla="*/ 40 w 40"/>
                  <a:gd name="T3" fmla="*/ 16 h 16"/>
                  <a:gd name="T4" fmla="*/ 40 w 40"/>
                  <a:gd name="T5" fmla="*/ 8 h 16"/>
                  <a:gd name="T6" fmla="*/ 26 w 40"/>
                  <a:gd name="T7" fmla="*/ 0 h 16"/>
                  <a:gd name="T8" fmla="*/ 13 w 40"/>
                  <a:gd name="T9" fmla="*/ 0 h 16"/>
                  <a:gd name="T10" fmla="*/ 0 w 40"/>
                  <a:gd name="T11" fmla="*/ 7 h 16"/>
                  <a:gd name="T12" fmla="*/ 0 w 40"/>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16">
                    <a:moveTo>
                      <a:pt x="0" y="16"/>
                    </a:moveTo>
                    <a:lnTo>
                      <a:pt x="40" y="16"/>
                    </a:lnTo>
                    <a:lnTo>
                      <a:pt x="40" y="8"/>
                    </a:lnTo>
                    <a:lnTo>
                      <a:pt x="26" y="0"/>
                    </a:lnTo>
                    <a:lnTo>
                      <a:pt x="13" y="0"/>
                    </a:lnTo>
                    <a:lnTo>
                      <a:pt x="0" y="7"/>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310" name="Rectangle 977"/>
              <p:cNvSpPr>
                <a:spLocks noChangeArrowheads="1"/>
              </p:cNvSpPr>
              <p:nvPr/>
            </p:nvSpPr>
            <p:spPr bwMode="auto">
              <a:xfrm>
                <a:off x="4609" y="2275"/>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1" name="Rectangle 978"/>
              <p:cNvSpPr>
                <a:spLocks noChangeArrowheads="1"/>
              </p:cNvSpPr>
              <p:nvPr/>
            </p:nvSpPr>
            <p:spPr bwMode="auto">
              <a:xfrm>
                <a:off x="4608" y="2259"/>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2" name="Rectangle 979"/>
              <p:cNvSpPr>
                <a:spLocks noChangeArrowheads="1"/>
              </p:cNvSpPr>
              <p:nvPr/>
            </p:nvSpPr>
            <p:spPr bwMode="auto">
              <a:xfrm>
                <a:off x="4504" y="2245"/>
                <a:ext cx="13"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3" name="Freeform 980"/>
              <p:cNvSpPr>
                <a:spLocks/>
              </p:cNvSpPr>
              <p:nvPr/>
            </p:nvSpPr>
            <p:spPr bwMode="auto">
              <a:xfrm>
                <a:off x="4493" y="2231"/>
                <a:ext cx="49" cy="22"/>
              </a:xfrm>
              <a:custGeom>
                <a:avLst/>
                <a:gdLst>
                  <a:gd name="T0" fmla="*/ 0 w 49"/>
                  <a:gd name="T1" fmla="*/ 22 h 22"/>
                  <a:gd name="T2" fmla="*/ 49 w 49"/>
                  <a:gd name="T3" fmla="*/ 22 h 22"/>
                  <a:gd name="T4" fmla="*/ 49 w 49"/>
                  <a:gd name="T5" fmla="*/ 10 h 22"/>
                  <a:gd name="T6" fmla="*/ 32 w 49"/>
                  <a:gd name="T7" fmla="*/ 0 h 22"/>
                  <a:gd name="T8" fmla="*/ 16 w 49"/>
                  <a:gd name="T9" fmla="*/ 0 h 22"/>
                  <a:gd name="T10" fmla="*/ 0 w 49"/>
                  <a:gd name="T11" fmla="*/ 10 h 22"/>
                  <a:gd name="T12" fmla="*/ 0 w 49"/>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2">
                    <a:moveTo>
                      <a:pt x="0" y="22"/>
                    </a:moveTo>
                    <a:lnTo>
                      <a:pt x="49" y="22"/>
                    </a:lnTo>
                    <a:lnTo>
                      <a:pt x="49" y="10"/>
                    </a:lnTo>
                    <a:lnTo>
                      <a:pt x="32" y="0"/>
                    </a:lnTo>
                    <a:lnTo>
                      <a:pt x="16" y="0"/>
                    </a:lnTo>
                    <a:lnTo>
                      <a:pt x="0" y="10"/>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314" name="Freeform 981"/>
              <p:cNvSpPr>
                <a:spLocks/>
              </p:cNvSpPr>
              <p:nvPr/>
            </p:nvSpPr>
            <p:spPr bwMode="auto">
              <a:xfrm>
                <a:off x="4498" y="2235"/>
                <a:ext cx="39" cy="16"/>
              </a:xfrm>
              <a:custGeom>
                <a:avLst/>
                <a:gdLst>
                  <a:gd name="T0" fmla="*/ 0 w 39"/>
                  <a:gd name="T1" fmla="*/ 16 h 16"/>
                  <a:gd name="T2" fmla="*/ 39 w 39"/>
                  <a:gd name="T3" fmla="*/ 16 h 16"/>
                  <a:gd name="T4" fmla="*/ 39 w 39"/>
                  <a:gd name="T5" fmla="*/ 8 h 16"/>
                  <a:gd name="T6" fmla="*/ 26 w 39"/>
                  <a:gd name="T7" fmla="*/ 0 h 16"/>
                  <a:gd name="T8" fmla="*/ 13 w 39"/>
                  <a:gd name="T9" fmla="*/ 0 h 16"/>
                  <a:gd name="T10" fmla="*/ 0 w 39"/>
                  <a:gd name="T11" fmla="*/ 8 h 16"/>
                  <a:gd name="T12" fmla="*/ 0 w 39"/>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6">
                    <a:moveTo>
                      <a:pt x="0" y="16"/>
                    </a:moveTo>
                    <a:lnTo>
                      <a:pt x="39" y="16"/>
                    </a:lnTo>
                    <a:lnTo>
                      <a:pt x="39" y="8"/>
                    </a:lnTo>
                    <a:lnTo>
                      <a:pt x="26" y="0"/>
                    </a:lnTo>
                    <a:lnTo>
                      <a:pt x="13" y="0"/>
                    </a:lnTo>
                    <a:lnTo>
                      <a:pt x="0" y="8"/>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315" name="Rectangle 982"/>
              <p:cNvSpPr>
                <a:spLocks noChangeArrowheads="1"/>
              </p:cNvSpPr>
              <p:nvPr/>
            </p:nvSpPr>
            <p:spPr bwMode="auto">
              <a:xfrm>
                <a:off x="4504" y="2275"/>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6" name="Rectangle 983"/>
              <p:cNvSpPr>
                <a:spLocks noChangeArrowheads="1"/>
              </p:cNvSpPr>
              <p:nvPr/>
            </p:nvSpPr>
            <p:spPr bwMode="auto">
              <a:xfrm>
                <a:off x="4503" y="2259"/>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7" name="Freeform 984"/>
              <p:cNvSpPr>
                <a:spLocks/>
              </p:cNvSpPr>
              <p:nvPr/>
            </p:nvSpPr>
            <p:spPr bwMode="auto">
              <a:xfrm>
                <a:off x="4593" y="2360"/>
                <a:ext cx="64" cy="82"/>
              </a:xfrm>
              <a:custGeom>
                <a:avLst/>
                <a:gdLst>
                  <a:gd name="T0" fmla="*/ 6 w 64"/>
                  <a:gd name="T1" fmla="*/ 0 h 82"/>
                  <a:gd name="T2" fmla="*/ 58 w 64"/>
                  <a:gd name="T3" fmla="*/ 0 h 82"/>
                  <a:gd name="T4" fmla="*/ 58 w 64"/>
                  <a:gd name="T5" fmla="*/ 73 h 82"/>
                  <a:gd name="T6" fmla="*/ 64 w 64"/>
                  <a:gd name="T7" fmla="*/ 82 h 82"/>
                  <a:gd name="T8" fmla="*/ 0 w 64"/>
                  <a:gd name="T9" fmla="*/ 82 h 82"/>
                  <a:gd name="T10" fmla="*/ 6 w 64"/>
                  <a:gd name="T11" fmla="*/ 73 h 82"/>
                  <a:gd name="T12" fmla="*/ 6 w 64"/>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2">
                    <a:moveTo>
                      <a:pt x="6" y="0"/>
                    </a:moveTo>
                    <a:lnTo>
                      <a:pt x="58" y="0"/>
                    </a:lnTo>
                    <a:lnTo>
                      <a:pt x="58" y="73"/>
                    </a:lnTo>
                    <a:lnTo>
                      <a:pt x="64"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318" name="Rectangle 985"/>
              <p:cNvSpPr>
                <a:spLocks noChangeArrowheads="1"/>
              </p:cNvSpPr>
              <p:nvPr/>
            </p:nvSpPr>
            <p:spPr bwMode="auto">
              <a:xfrm>
                <a:off x="4609" y="2365"/>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19" name="Rectangle 986"/>
              <p:cNvSpPr>
                <a:spLocks noChangeArrowheads="1"/>
              </p:cNvSpPr>
              <p:nvPr/>
            </p:nvSpPr>
            <p:spPr bwMode="auto">
              <a:xfrm>
                <a:off x="4623" y="240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0" name="Rectangle 987"/>
              <p:cNvSpPr>
                <a:spLocks noChangeArrowheads="1"/>
              </p:cNvSpPr>
              <p:nvPr/>
            </p:nvSpPr>
            <p:spPr bwMode="auto">
              <a:xfrm>
                <a:off x="4608" y="240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1" name="Rectangle 988"/>
              <p:cNvSpPr>
                <a:spLocks noChangeArrowheads="1"/>
              </p:cNvSpPr>
              <p:nvPr/>
            </p:nvSpPr>
            <p:spPr bwMode="auto">
              <a:xfrm>
                <a:off x="4623" y="236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2" name="Rectangle 989"/>
              <p:cNvSpPr>
                <a:spLocks noChangeArrowheads="1"/>
              </p:cNvSpPr>
              <p:nvPr/>
            </p:nvSpPr>
            <p:spPr bwMode="auto">
              <a:xfrm>
                <a:off x="4608" y="236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3" name="Rectangle 990"/>
              <p:cNvSpPr>
                <a:spLocks noChangeArrowheads="1"/>
              </p:cNvSpPr>
              <p:nvPr/>
            </p:nvSpPr>
            <p:spPr bwMode="auto">
              <a:xfrm>
                <a:off x="4593" y="2439"/>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4" name="Freeform 991"/>
              <p:cNvSpPr>
                <a:spLocks/>
              </p:cNvSpPr>
              <p:nvPr/>
            </p:nvSpPr>
            <p:spPr bwMode="auto">
              <a:xfrm>
                <a:off x="4486" y="2360"/>
                <a:ext cx="64" cy="82"/>
              </a:xfrm>
              <a:custGeom>
                <a:avLst/>
                <a:gdLst>
                  <a:gd name="T0" fmla="*/ 6 w 64"/>
                  <a:gd name="T1" fmla="*/ 0 h 82"/>
                  <a:gd name="T2" fmla="*/ 57 w 64"/>
                  <a:gd name="T3" fmla="*/ 0 h 82"/>
                  <a:gd name="T4" fmla="*/ 57 w 64"/>
                  <a:gd name="T5" fmla="*/ 73 h 82"/>
                  <a:gd name="T6" fmla="*/ 64 w 64"/>
                  <a:gd name="T7" fmla="*/ 82 h 82"/>
                  <a:gd name="T8" fmla="*/ 0 w 64"/>
                  <a:gd name="T9" fmla="*/ 82 h 82"/>
                  <a:gd name="T10" fmla="*/ 6 w 64"/>
                  <a:gd name="T11" fmla="*/ 73 h 82"/>
                  <a:gd name="T12" fmla="*/ 6 w 64"/>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2">
                    <a:moveTo>
                      <a:pt x="6" y="0"/>
                    </a:moveTo>
                    <a:lnTo>
                      <a:pt x="57" y="0"/>
                    </a:lnTo>
                    <a:lnTo>
                      <a:pt x="57" y="73"/>
                    </a:lnTo>
                    <a:lnTo>
                      <a:pt x="64"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325" name="Rectangle 992"/>
              <p:cNvSpPr>
                <a:spLocks noChangeArrowheads="1"/>
              </p:cNvSpPr>
              <p:nvPr/>
            </p:nvSpPr>
            <p:spPr bwMode="auto">
              <a:xfrm>
                <a:off x="4504" y="2365"/>
                <a:ext cx="13"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6" name="Rectangle 993"/>
              <p:cNvSpPr>
                <a:spLocks noChangeArrowheads="1"/>
              </p:cNvSpPr>
              <p:nvPr/>
            </p:nvSpPr>
            <p:spPr bwMode="auto">
              <a:xfrm>
                <a:off x="4518" y="240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7" name="Rectangle 994"/>
              <p:cNvSpPr>
                <a:spLocks noChangeArrowheads="1"/>
              </p:cNvSpPr>
              <p:nvPr/>
            </p:nvSpPr>
            <p:spPr bwMode="auto">
              <a:xfrm>
                <a:off x="4503" y="240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8" name="Rectangle 995"/>
              <p:cNvSpPr>
                <a:spLocks noChangeArrowheads="1"/>
              </p:cNvSpPr>
              <p:nvPr/>
            </p:nvSpPr>
            <p:spPr bwMode="auto">
              <a:xfrm>
                <a:off x="4518" y="236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29" name="Rectangle 996"/>
              <p:cNvSpPr>
                <a:spLocks noChangeArrowheads="1"/>
              </p:cNvSpPr>
              <p:nvPr/>
            </p:nvSpPr>
            <p:spPr bwMode="auto">
              <a:xfrm>
                <a:off x="4503" y="236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0" name="Rectangle 997"/>
              <p:cNvSpPr>
                <a:spLocks noChangeArrowheads="1"/>
              </p:cNvSpPr>
              <p:nvPr/>
            </p:nvSpPr>
            <p:spPr bwMode="auto">
              <a:xfrm>
                <a:off x="4473" y="2439"/>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1" name="Rectangle 998"/>
              <p:cNvSpPr>
                <a:spLocks noChangeArrowheads="1"/>
              </p:cNvSpPr>
              <p:nvPr/>
            </p:nvSpPr>
            <p:spPr bwMode="auto">
              <a:xfrm>
                <a:off x="4487" y="2618"/>
                <a:ext cx="50"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2" name="Rectangle 999"/>
              <p:cNvSpPr>
                <a:spLocks noChangeArrowheads="1"/>
              </p:cNvSpPr>
              <p:nvPr/>
            </p:nvSpPr>
            <p:spPr bwMode="auto">
              <a:xfrm>
                <a:off x="4483" y="2623"/>
                <a:ext cx="57"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3" name="Rectangle 1000"/>
              <p:cNvSpPr>
                <a:spLocks noChangeArrowheads="1"/>
              </p:cNvSpPr>
              <p:nvPr/>
            </p:nvSpPr>
            <p:spPr bwMode="auto">
              <a:xfrm>
                <a:off x="4479" y="2631"/>
                <a:ext cx="65"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4" name="Rectangle 1001"/>
              <p:cNvSpPr>
                <a:spLocks noChangeArrowheads="1"/>
              </p:cNvSpPr>
              <p:nvPr/>
            </p:nvSpPr>
            <p:spPr bwMode="auto">
              <a:xfrm>
                <a:off x="4475" y="2638"/>
                <a:ext cx="73"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5" name="Rectangle 1002"/>
              <p:cNvSpPr>
                <a:spLocks noChangeArrowheads="1"/>
              </p:cNvSpPr>
              <p:nvPr/>
            </p:nvSpPr>
            <p:spPr bwMode="auto">
              <a:xfrm>
                <a:off x="4472" y="2645"/>
                <a:ext cx="7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36" name="Freeform 1003"/>
              <p:cNvSpPr>
                <a:spLocks/>
              </p:cNvSpPr>
              <p:nvPr/>
            </p:nvSpPr>
            <p:spPr bwMode="auto">
              <a:xfrm>
                <a:off x="4488" y="2614"/>
                <a:ext cx="48" cy="4"/>
              </a:xfrm>
              <a:custGeom>
                <a:avLst/>
                <a:gdLst>
                  <a:gd name="T0" fmla="*/ 0 w 48"/>
                  <a:gd name="T1" fmla="*/ 4 h 4"/>
                  <a:gd name="T2" fmla="*/ 3 w 48"/>
                  <a:gd name="T3" fmla="*/ 0 h 4"/>
                  <a:gd name="T4" fmla="*/ 45 w 48"/>
                  <a:gd name="T5" fmla="*/ 0 h 4"/>
                  <a:gd name="T6" fmla="*/ 48 w 48"/>
                  <a:gd name="T7" fmla="*/ 4 h 4"/>
                  <a:gd name="T8" fmla="*/ 0 w 48"/>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4">
                    <a:moveTo>
                      <a:pt x="0" y="4"/>
                    </a:moveTo>
                    <a:lnTo>
                      <a:pt x="3" y="0"/>
                    </a:lnTo>
                    <a:lnTo>
                      <a:pt x="45" y="0"/>
                    </a:lnTo>
                    <a:lnTo>
                      <a:pt x="48"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37" name="Freeform 1004"/>
              <p:cNvSpPr>
                <a:spLocks/>
              </p:cNvSpPr>
              <p:nvPr/>
            </p:nvSpPr>
            <p:spPr bwMode="auto">
              <a:xfrm>
                <a:off x="4483" y="2621"/>
                <a:ext cx="57" cy="2"/>
              </a:xfrm>
              <a:custGeom>
                <a:avLst/>
                <a:gdLst>
                  <a:gd name="T0" fmla="*/ 4 w 57"/>
                  <a:gd name="T1" fmla="*/ 0 h 2"/>
                  <a:gd name="T2" fmla="*/ 54 w 57"/>
                  <a:gd name="T3" fmla="*/ 0 h 2"/>
                  <a:gd name="T4" fmla="*/ 57 w 57"/>
                  <a:gd name="T5" fmla="*/ 2 h 2"/>
                  <a:gd name="T6" fmla="*/ 0 w 57"/>
                  <a:gd name="T7" fmla="*/ 2 h 2"/>
                  <a:gd name="T8" fmla="*/ 4 w 57"/>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2">
                    <a:moveTo>
                      <a:pt x="4" y="0"/>
                    </a:moveTo>
                    <a:lnTo>
                      <a:pt x="54" y="0"/>
                    </a:lnTo>
                    <a:lnTo>
                      <a:pt x="57"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38" name="Freeform 1005"/>
              <p:cNvSpPr>
                <a:spLocks/>
              </p:cNvSpPr>
              <p:nvPr/>
            </p:nvSpPr>
            <p:spPr bwMode="auto">
              <a:xfrm>
                <a:off x="4480" y="2628"/>
                <a:ext cx="63" cy="3"/>
              </a:xfrm>
              <a:custGeom>
                <a:avLst/>
                <a:gdLst>
                  <a:gd name="T0" fmla="*/ 3 w 63"/>
                  <a:gd name="T1" fmla="*/ 0 h 3"/>
                  <a:gd name="T2" fmla="*/ 60 w 63"/>
                  <a:gd name="T3" fmla="*/ 0 h 3"/>
                  <a:gd name="T4" fmla="*/ 63 w 63"/>
                  <a:gd name="T5" fmla="*/ 3 h 3"/>
                  <a:gd name="T6" fmla="*/ 0 w 63"/>
                  <a:gd name="T7" fmla="*/ 3 h 3"/>
                  <a:gd name="T8" fmla="*/ 3 w 6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
                    <a:moveTo>
                      <a:pt x="3" y="0"/>
                    </a:moveTo>
                    <a:lnTo>
                      <a:pt x="60" y="0"/>
                    </a:lnTo>
                    <a:lnTo>
                      <a:pt x="63"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39" name="Freeform 1006"/>
              <p:cNvSpPr>
                <a:spLocks/>
              </p:cNvSpPr>
              <p:nvPr/>
            </p:nvSpPr>
            <p:spPr bwMode="auto">
              <a:xfrm>
                <a:off x="4475" y="2635"/>
                <a:ext cx="73" cy="3"/>
              </a:xfrm>
              <a:custGeom>
                <a:avLst/>
                <a:gdLst>
                  <a:gd name="T0" fmla="*/ 4 w 73"/>
                  <a:gd name="T1" fmla="*/ 0 h 3"/>
                  <a:gd name="T2" fmla="*/ 0 w 73"/>
                  <a:gd name="T3" fmla="*/ 3 h 3"/>
                  <a:gd name="T4" fmla="*/ 73 w 73"/>
                  <a:gd name="T5" fmla="*/ 3 h 3"/>
                  <a:gd name="T6" fmla="*/ 69 w 73"/>
                  <a:gd name="T7" fmla="*/ 0 h 3"/>
                  <a:gd name="T8" fmla="*/ 4 w 7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3">
                    <a:moveTo>
                      <a:pt x="4" y="0"/>
                    </a:moveTo>
                    <a:lnTo>
                      <a:pt x="0" y="3"/>
                    </a:lnTo>
                    <a:lnTo>
                      <a:pt x="73" y="3"/>
                    </a:lnTo>
                    <a:lnTo>
                      <a:pt x="69"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40" name="Freeform 1007"/>
              <p:cNvSpPr>
                <a:spLocks/>
              </p:cNvSpPr>
              <p:nvPr/>
            </p:nvSpPr>
            <p:spPr bwMode="auto">
              <a:xfrm>
                <a:off x="4472" y="2643"/>
                <a:ext cx="79" cy="2"/>
              </a:xfrm>
              <a:custGeom>
                <a:avLst/>
                <a:gdLst>
                  <a:gd name="T0" fmla="*/ 3 w 79"/>
                  <a:gd name="T1" fmla="*/ 0 h 2"/>
                  <a:gd name="T2" fmla="*/ 0 w 79"/>
                  <a:gd name="T3" fmla="*/ 2 h 2"/>
                  <a:gd name="T4" fmla="*/ 79 w 79"/>
                  <a:gd name="T5" fmla="*/ 2 h 2"/>
                  <a:gd name="T6" fmla="*/ 76 w 79"/>
                  <a:gd name="T7" fmla="*/ 0 h 2"/>
                  <a:gd name="T8" fmla="*/ 3 w 7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2">
                    <a:moveTo>
                      <a:pt x="3" y="0"/>
                    </a:moveTo>
                    <a:lnTo>
                      <a:pt x="0" y="2"/>
                    </a:lnTo>
                    <a:lnTo>
                      <a:pt x="79" y="2"/>
                    </a:lnTo>
                    <a:lnTo>
                      <a:pt x="76"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41" name="Rectangle 1008"/>
              <p:cNvSpPr>
                <a:spLocks noChangeArrowheads="1"/>
              </p:cNvSpPr>
              <p:nvPr/>
            </p:nvSpPr>
            <p:spPr bwMode="auto">
              <a:xfrm>
                <a:off x="4551" y="2619"/>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2" name="Rectangle 1009"/>
              <p:cNvSpPr>
                <a:spLocks noChangeArrowheads="1"/>
              </p:cNvSpPr>
              <p:nvPr/>
            </p:nvSpPr>
            <p:spPr bwMode="auto">
              <a:xfrm>
                <a:off x="4547" y="2614"/>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3" name="Rectangle 1010"/>
              <p:cNvSpPr>
                <a:spLocks noChangeArrowheads="1"/>
              </p:cNvSpPr>
              <p:nvPr/>
            </p:nvSpPr>
            <p:spPr bwMode="auto">
              <a:xfrm>
                <a:off x="4543" y="2607"/>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4" name="Rectangle 1011"/>
              <p:cNvSpPr>
                <a:spLocks noChangeArrowheads="1"/>
              </p:cNvSpPr>
              <p:nvPr/>
            </p:nvSpPr>
            <p:spPr bwMode="auto">
              <a:xfrm>
                <a:off x="4539" y="2602"/>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5" name="Rectangle 1012"/>
              <p:cNvSpPr>
                <a:spLocks noChangeArrowheads="1"/>
              </p:cNvSpPr>
              <p:nvPr/>
            </p:nvSpPr>
            <p:spPr bwMode="auto">
              <a:xfrm>
                <a:off x="4536" y="2596"/>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6" name="Freeform 1013"/>
              <p:cNvSpPr>
                <a:spLocks/>
              </p:cNvSpPr>
              <p:nvPr/>
            </p:nvSpPr>
            <p:spPr bwMode="auto">
              <a:xfrm>
                <a:off x="4533" y="2591"/>
                <a:ext cx="18" cy="30"/>
              </a:xfrm>
              <a:custGeom>
                <a:avLst/>
                <a:gdLst>
                  <a:gd name="T0" fmla="*/ 18 w 18"/>
                  <a:gd name="T1" fmla="*/ 28 h 30"/>
                  <a:gd name="T2" fmla="*/ 0 w 18"/>
                  <a:gd name="T3" fmla="*/ 0 h 30"/>
                  <a:gd name="T4" fmla="*/ 0 w 18"/>
                  <a:gd name="T5" fmla="*/ 1 h 30"/>
                  <a:gd name="T6" fmla="*/ 18 w 18"/>
                  <a:gd name="T7" fmla="*/ 30 h 30"/>
                  <a:gd name="T8" fmla="*/ 18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18" y="28"/>
                    </a:moveTo>
                    <a:lnTo>
                      <a:pt x="0" y="0"/>
                    </a:lnTo>
                    <a:lnTo>
                      <a:pt x="0" y="1"/>
                    </a:lnTo>
                    <a:lnTo>
                      <a:pt x="18" y="30"/>
                    </a:lnTo>
                    <a:lnTo>
                      <a:pt x="18"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47" name="Freeform 1014"/>
              <p:cNvSpPr>
                <a:spLocks/>
              </p:cNvSpPr>
              <p:nvPr/>
            </p:nvSpPr>
            <p:spPr bwMode="auto">
              <a:xfrm>
                <a:off x="4533" y="2590"/>
                <a:ext cx="19" cy="29"/>
              </a:xfrm>
              <a:custGeom>
                <a:avLst/>
                <a:gdLst>
                  <a:gd name="T0" fmla="*/ 19 w 19"/>
                  <a:gd name="T1" fmla="*/ 29 h 29"/>
                  <a:gd name="T2" fmla="*/ 18 w 19"/>
                  <a:gd name="T3" fmla="*/ 29 h 29"/>
                  <a:gd name="T4" fmla="*/ 0 w 19"/>
                  <a:gd name="T5" fmla="*/ 0 h 29"/>
                  <a:gd name="T6" fmla="*/ 1 w 19"/>
                  <a:gd name="T7" fmla="*/ 0 h 29"/>
                  <a:gd name="T8" fmla="*/ 19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19" y="29"/>
                    </a:moveTo>
                    <a:lnTo>
                      <a:pt x="18" y="29"/>
                    </a:lnTo>
                    <a:lnTo>
                      <a:pt x="0" y="0"/>
                    </a:lnTo>
                    <a:lnTo>
                      <a:pt x="1" y="0"/>
                    </a:lnTo>
                    <a:lnTo>
                      <a:pt x="19"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48" name="Rectangle 1015"/>
              <p:cNvSpPr>
                <a:spLocks noChangeArrowheads="1"/>
              </p:cNvSpPr>
              <p:nvPr/>
            </p:nvSpPr>
            <p:spPr bwMode="auto">
              <a:xfrm>
                <a:off x="4550" y="2619"/>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49" name="Rectangle 1016"/>
              <p:cNvSpPr>
                <a:spLocks noChangeArrowheads="1"/>
              </p:cNvSpPr>
              <p:nvPr/>
            </p:nvSpPr>
            <p:spPr bwMode="auto">
              <a:xfrm>
                <a:off x="4471" y="2620"/>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0" name="Rectangle 1017"/>
              <p:cNvSpPr>
                <a:spLocks noChangeArrowheads="1"/>
              </p:cNvSpPr>
              <p:nvPr/>
            </p:nvSpPr>
            <p:spPr bwMode="auto">
              <a:xfrm>
                <a:off x="4475" y="2615"/>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1" name="Rectangle 1018"/>
              <p:cNvSpPr>
                <a:spLocks noChangeArrowheads="1"/>
              </p:cNvSpPr>
              <p:nvPr/>
            </p:nvSpPr>
            <p:spPr bwMode="auto">
              <a:xfrm>
                <a:off x="4479" y="2608"/>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2" name="Rectangle 1019"/>
              <p:cNvSpPr>
                <a:spLocks noChangeArrowheads="1"/>
              </p:cNvSpPr>
              <p:nvPr/>
            </p:nvSpPr>
            <p:spPr bwMode="auto">
              <a:xfrm>
                <a:off x="4483" y="2602"/>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3" name="Rectangle 1020"/>
              <p:cNvSpPr>
                <a:spLocks noChangeArrowheads="1"/>
              </p:cNvSpPr>
              <p:nvPr/>
            </p:nvSpPr>
            <p:spPr bwMode="auto">
              <a:xfrm>
                <a:off x="4487" y="2596"/>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4" name="Freeform 1021"/>
              <p:cNvSpPr>
                <a:spLocks/>
              </p:cNvSpPr>
              <p:nvPr/>
            </p:nvSpPr>
            <p:spPr bwMode="auto">
              <a:xfrm>
                <a:off x="4473" y="2591"/>
                <a:ext cx="18" cy="30"/>
              </a:xfrm>
              <a:custGeom>
                <a:avLst/>
                <a:gdLst>
                  <a:gd name="T0" fmla="*/ 0 w 18"/>
                  <a:gd name="T1" fmla="*/ 28 h 30"/>
                  <a:gd name="T2" fmla="*/ 18 w 18"/>
                  <a:gd name="T3" fmla="*/ 0 h 30"/>
                  <a:gd name="T4" fmla="*/ 18 w 18"/>
                  <a:gd name="T5" fmla="*/ 1 h 30"/>
                  <a:gd name="T6" fmla="*/ 0 w 18"/>
                  <a:gd name="T7" fmla="*/ 30 h 30"/>
                  <a:gd name="T8" fmla="*/ 0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0" y="28"/>
                    </a:moveTo>
                    <a:lnTo>
                      <a:pt x="18" y="0"/>
                    </a:lnTo>
                    <a:lnTo>
                      <a:pt x="18"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55" name="Freeform 1022"/>
              <p:cNvSpPr>
                <a:spLocks/>
              </p:cNvSpPr>
              <p:nvPr/>
            </p:nvSpPr>
            <p:spPr bwMode="auto">
              <a:xfrm>
                <a:off x="4471" y="2591"/>
                <a:ext cx="20" cy="29"/>
              </a:xfrm>
              <a:custGeom>
                <a:avLst/>
                <a:gdLst>
                  <a:gd name="T0" fmla="*/ 0 w 20"/>
                  <a:gd name="T1" fmla="*/ 29 h 29"/>
                  <a:gd name="T2" fmla="*/ 2 w 20"/>
                  <a:gd name="T3" fmla="*/ 29 h 29"/>
                  <a:gd name="T4" fmla="*/ 20 w 20"/>
                  <a:gd name="T5" fmla="*/ 0 h 29"/>
                  <a:gd name="T6" fmla="*/ 19 w 20"/>
                  <a:gd name="T7" fmla="*/ 0 h 29"/>
                  <a:gd name="T8" fmla="*/ 0 w 2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9"/>
                    </a:moveTo>
                    <a:lnTo>
                      <a:pt x="2" y="29"/>
                    </a:lnTo>
                    <a:lnTo>
                      <a:pt x="20" y="0"/>
                    </a:lnTo>
                    <a:lnTo>
                      <a:pt x="19"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56" name="Rectangle 1023"/>
              <p:cNvSpPr>
                <a:spLocks noChangeArrowheads="1"/>
              </p:cNvSpPr>
              <p:nvPr/>
            </p:nvSpPr>
            <p:spPr bwMode="auto">
              <a:xfrm>
                <a:off x="4471" y="2620"/>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7" name="Rectangle 0"/>
              <p:cNvSpPr>
                <a:spLocks noChangeArrowheads="1"/>
              </p:cNvSpPr>
              <p:nvPr/>
            </p:nvSpPr>
            <p:spPr bwMode="auto">
              <a:xfrm>
                <a:off x="4605" y="2618"/>
                <a:ext cx="4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8" name="Rectangle 1"/>
              <p:cNvSpPr>
                <a:spLocks noChangeArrowheads="1"/>
              </p:cNvSpPr>
              <p:nvPr/>
            </p:nvSpPr>
            <p:spPr bwMode="auto">
              <a:xfrm>
                <a:off x="4600" y="2623"/>
                <a:ext cx="58"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59" name="Rectangle 2"/>
              <p:cNvSpPr>
                <a:spLocks noChangeArrowheads="1"/>
              </p:cNvSpPr>
              <p:nvPr/>
            </p:nvSpPr>
            <p:spPr bwMode="auto">
              <a:xfrm>
                <a:off x="4596" y="2631"/>
                <a:ext cx="65"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60" name="Rectangle 3"/>
              <p:cNvSpPr>
                <a:spLocks noChangeArrowheads="1"/>
              </p:cNvSpPr>
              <p:nvPr/>
            </p:nvSpPr>
            <p:spPr bwMode="auto">
              <a:xfrm>
                <a:off x="4592" y="2638"/>
                <a:ext cx="73"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61" name="Rectangle 4"/>
              <p:cNvSpPr>
                <a:spLocks noChangeArrowheads="1"/>
              </p:cNvSpPr>
              <p:nvPr/>
            </p:nvSpPr>
            <p:spPr bwMode="auto">
              <a:xfrm>
                <a:off x="4589" y="2645"/>
                <a:ext cx="79"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62" name="Freeform 5"/>
              <p:cNvSpPr>
                <a:spLocks/>
              </p:cNvSpPr>
              <p:nvPr/>
            </p:nvSpPr>
            <p:spPr bwMode="auto">
              <a:xfrm>
                <a:off x="4605" y="2614"/>
                <a:ext cx="48" cy="4"/>
              </a:xfrm>
              <a:custGeom>
                <a:avLst/>
                <a:gdLst>
                  <a:gd name="T0" fmla="*/ 0 w 48"/>
                  <a:gd name="T1" fmla="*/ 4 h 4"/>
                  <a:gd name="T2" fmla="*/ 3 w 48"/>
                  <a:gd name="T3" fmla="*/ 0 h 4"/>
                  <a:gd name="T4" fmla="*/ 45 w 48"/>
                  <a:gd name="T5" fmla="*/ 0 h 4"/>
                  <a:gd name="T6" fmla="*/ 48 w 48"/>
                  <a:gd name="T7" fmla="*/ 4 h 4"/>
                  <a:gd name="T8" fmla="*/ 0 w 48"/>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4">
                    <a:moveTo>
                      <a:pt x="0" y="4"/>
                    </a:moveTo>
                    <a:lnTo>
                      <a:pt x="3" y="0"/>
                    </a:lnTo>
                    <a:lnTo>
                      <a:pt x="45" y="0"/>
                    </a:lnTo>
                    <a:lnTo>
                      <a:pt x="48"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63" name="Freeform 6"/>
              <p:cNvSpPr>
                <a:spLocks/>
              </p:cNvSpPr>
              <p:nvPr/>
            </p:nvSpPr>
            <p:spPr bwMode="auto">
              <a:xfrm>
                <a:off x="4600" y="2621"/>
                <a:ext cx="56" cy="2"/>
              </a:xfrm>
              <a:custGeom>
                <a:avLst/>
                <a:gdLst>
                  <a:gd name="T0" fmla="*/ 4 w 56"/>
                  <a:gd name="T1" fmla="*/ 0 h 2"/>
                  <a:gd name="T2" fmla="*/ 54 w 56"/>
                  <a:gd name="T3" fmla="*/ 0 h 2"/>
                  <a:gd name="T4" fmla="*/ 56 w 56"/>
                  <a:gd name="T5" fmla="*/ 2 h 2"/>
                  <a:gd name="T6" fmla="*/ 0 w 56"/>
                  <a:gd name="T7" fmla="*/ 2 h 2"/>
                  <a:gd name="T8" fmla="*/ 4 w 56"/>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2">
                    <a:moveTo>
                      <a:pt x="4" y="0"/>
                    </a:moveTo>
                    <a:lnTo>
                      <a:pt x="54" y="0"/>
                    </a:lnTo>
                    <a:lnTo>
                      <a:pt x="56"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64" name="Freeform 7"/>
              <p:cNvSpPr>
                <a:spLocks/>
              </p:cNvSpPr>
              <p:nvPr/>
            </p:nvSpPr>
            <p:spPr bwMode="auto">
              <a:xfrm>
                <a:off x="4597" y="2628"/>
                <a:ext cx="63" cy="3"/>
              </a:xfrm>
              <a:custGeom>
                <a:avLst/>
                <a:gdLst>
                  <a:gd name="T0" fmla="*/ 3 w 63"/>
                  <a:gd name="T1" fmla="*/ 0 h 3"/>
                  <a:gd name="T2" fmla="*/ 61 w 63"/>
                  <a:gd name="T3" fmla="*/ 0 h 3"/>
                  <a:gd name="T4" fmla="*/ 63 w 63"/>
                  <a:gd name="T5" fmla="*/ 3 h 3"/>
                  <a:gd name="T6" fmla="*/ 0 w 63"/>
                  <a:gd name="T7" fmla="*/ 3 h 3"/>
                  <a:gd name="T8" fmla="*/ 3 w 6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
                    <a:moveTo>
                      <a:pt x="3" y="0"/>
                    </a:moveTo>
                    <a:lnTo>
                      <a:pt x="61" y="0"/>
                    </a:lnTo>
                    <a:lnTo>
                      <a:pt x="63"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65" name="Freeform 8"/>
              <p:cNvSpPr>
                <a:spLocks/>
              </p:cNvSpPr>
              <p:nvPr/>
            </p:nvSpPr>
            <p:spPr bwMode="auto">
              <a:xfrm>
                <a:off x="4592" y="2635"/>
                <a:ext cx="73" cy="3"/>
              </a:xfrm>
              <a:custGeom>
                <a:avLst/>
                <a:gdLst>
                  <a:gd name="T0" fmla="*/ 4 w 73"/>
                  <a:gd name="T1" fmla="*/ 0 h 3"/>
                  <a:gd name="T2" fmla="*/ 0 w 73"/>
                  <a:gd name="T3" fmla="*/ 3 h 3"/>
                  <a:gd name="T4" fmla="*/ 73 w 73"/>
                  <a:gd name="T5" fmla="*/ 3 h 3"/>
                  <a:gd name="T6" fmla="*/ 69 w 73"/>
                  <a:gd name="T7" fmla="*/ 0 h 3"/>
                  <a:gd name="T8" fmla="*/ 4 w 7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3">
                    <a:moveTo>
                      <a:pt x="4" y="0"/>
                    </a:moveTo>
                    <a:lnTo>
                      <a:pt x="0" y="3"/>
                    </a:lnTo>
                    <a:lnTo>
                      <a:pt x="73" y="3"/>
                    </a:lnTo>
                    <a:lnTo>
                      <a:pt x="69"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66" name="Freeform 9"/>
              <p:cNvSpPr>
                <a:spLocks/>
              </p:cNvSpPr>
              <p:nvPr/>
            </p:nvSpPr>
            <p:spPr bwMode="auto">
              <a:xfrm>
                <a:off x="4589" y="2643"/>
                <a:ext cx="79" cy="2"/>
              </a:xfrm>
              <a:custGeom>
                <a:avLst/>
                <a:gdLst>
                  <a:gd name="T0" fmla="*/ 3 w 79"/>
                  <a:gd name="T1" fmla="*/ 0 h 2"/>
                  <a:gd name="T2" fmla="*/ 0 w 79"/>
                  <a:gd name="T3" fmla="*/ 2 h 2"/>
                  <a:gd name="T4" fmla="*/ 79 w 79"/>
                  <a:gd name="T5" fmla="*/ 2 h 2"/>
                  <a:gd name="T6" fmla="*/ 76 w 79"/>
                  <a:gd name="T7" fmla="*/ 0 h 2"/>
                  <a:gd name="T8" fmla="*/ 3 w 79"/>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2">
                    <a:moveTo>
                      <a:pt x="3" y="0"/>
                    </a:moveTo>
                    <a:lnTo>
                      <a:pt x="0" y="2"/>
                    </a:lnTo>
                    <a:lnTo>
                      <a:pt x="79" y="2"/>
                    </a:lnTo>
                    <a:lnTo>
                      <a:pt x="76"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67" name="Rectangle 10"/>
              <p:cNvSpPr>
                <a:spLocks noChangeArrowheads="1"/>
              </p:cNvSpPr>
              <p:nvPr/>
            </p:nvSpPr>
            <p:spPr bwMode="auto">
              <a:xfrm>
                <a:off x="4667" y="2619"/>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68" name="Rectangle 11"/>
              <p:cNvSpPr>
                <a:spLocks noChangeArrowheads="1"/>
              </p:cNvSpPr>
              <p:nvPr/>
            </p:nvSpPr>
            <p:spPr bwMode="auto">
              <a:xfrm>
                <a:off x="4664" y="2614"/>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69" name="Rectangle 12"/>
              <p:cNvSpPr>
                <a:spLocks noChangeArrowheads="1"/>
              </p:cNvSpPr>
              <p:nvPr/>
            </p:nvSpPr>
            <p:spPr bwMode="auto">
              <a:xfrm>
                <a:off x="4660" y="2607"/>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0" name="Rectangle 13"/>
              <p:cNvSpPr>
                <a:spLocks noChangeArrowheads="1"/>
              </p:cNvSpPr>
              <p:nvPr/>
            </p:nvSpPr>
            <p:spPr bwMode="auto">
              <a:xfrm>
                <a:off x="4656" y="2602"/>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1" name="Rectangle 14"/>
              <p:cNvSpPr>
                <a:spLocks noChangeArrowheads="1"/>
              </p:cNvSpPr>
              <p:nvPr/>
            </p:nvSpPr>
            <p:spPr bwMode="auto">
              <a:xfrm>
                <a:off x="4653" y="2596"/>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2" name="Freeform 15"/>
              <p:cNvSpPr>
                <a:spLocks/>
              </p:cNvSpPr>
              <p:nvPr/>
            </p:nvSpPr>
            <p:spPr bwMode="auto">
              <a:xfrm>
                <a:off x="4650" y="2591"/>
                <a:ext cx="18" cy="30"/>
              </a:xfrm>
              <a:custGeom>
                <a:avLst/>
                <a:gdLst>
                  <a:gd name="T0" fmla="*/ 18 w 18"/>
                  <a:gd name="T1" fmla="*/ 28 h 30"/>
                  <a:gd name="T2" fmla="*/ 0 w 18"/>
                  <a:gd name="T3" fmla="*/ 0 h 30"/>
                  <a:gd name="T4" fmla="*/ 0 w 18"/>
                  <a:gd name="T5" fmla="*/ 1 h 30"/>
                  <a:gd name="T6" fmla="*/ 18 w 18"/>
                  <a:gd name="T7" fmla="*/ 30 h 30"/>
                  <a:gd name="T8" fmla="*/ 18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18" y="28"/>
                    </a:moveTo>
                    <a:lnTo>
                      <a:pt x="0" y="0"/>
                    </a:lnTo>
                    <a:lnTo>
                      <a:pt x="0" y="1"/>
                    </a:lnTo>
                    <a:lnTo>
                      <a:pt x="18" y="30"/>
                    </a:lnTo>
                    <a:lnTo>
                      <a:pt x="18"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73" name="Freeform 16"/>
              <p:cNvSpPr>
                <a:spLocks/>
              </p:cNvSpPr>
              <p:nvPr/>
            </p:nvSpPr>
            <p:spPr bwMode="auto">
              <a:xfrm>
                <a:off x="4649" y="2590"/>
                <a:ext cx="20" cy="29"/>
              </a:xfrm>
              <a:custGeom>
                <a:avLst/>
                <a:gdLst>
                  <a:gd name="T0" fmla="*/ 20 w 20"/>
                  <a:gd name="T1" fmla="*/ 29 h 29"/>
                  <a:gd name="T2" fmla="*/ 19 w 20"/>
                  <a:gd name="T3" fmla="*/ 29 h 29"/>
                  <a:gd name="T4" fmla="*/ 0 w 20"/>
                  <a:gd name="T5" fmla="*/ 0 h 29"/>
                  <a:gd name="T6" fmla="*/ 2 w 20"/>
                  <a:gd name="T7" fmla="*/ 0 h 29"/>
                  <a:gd name="T8" fmla="*/ 20 w 2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20" y="29"/>
                    </a:moveTo>
                    <a:lnTo>
                      <a:pt x="19" y="29"/>
                    </a:lnTo>
                    <a:lnTo>
                      <a:pt x="0" y="0"/>
                    </a:lnTo>
                    <a:lnTo>
                      <a:pt x="2" y="0"/>
                    </a:lnTo>
                    <a:lnTo>
                      <a:pt x="2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74" name="Rectangle 17"/>
              <p:cNvSpPr>
                <a:spLocks noChangeArrowheads="1"/>
              </p:cNvSpPr>
              <p:nvPr/>
            </p:nvSpPr>
            <p:spPr bwMode="auto">
              <a:xfrm>
                <a:off x="4667" y="2619"/>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5" name="Rectangle 18"/>
              <p:cNvSpPr>
                <a:spLocks noChangeArrowheads="1"/>
              </p:cNvSpPr>
              <p:nvPr/>
            </p:nvSpPr>
            <p:spPr bwMode="auto">
              <a:xfrm>
                <a:off x="4588" y="2620"/>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6" name="Rectangle 19"/>
              <p:cNvSpPr>
                <a:spLocks noChangeArrowheads="1"/>
              </p:cNvSpPr>
              <p:nvPr/>
            </p:nvSpPr>
            <p:spPr bwMode="auto">
              <a:xfrm>
                <a:off x="4592" y="2615"/>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7" name="Rectangle 20"/>
              <p:cNvSpPr>
                <a:spLocks noChangeArrowheads="1"/>
              </p:cNvSpPr>
              <p:nvPr/>
            </p:nvSpPr>
            <p:spPr bwMode="auto">
              <a:xfrm>
                <a:off x="4596" y="2608"/>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8" name="Rectangle 21"/>
              <p:cNvSpPr>
                <a:spLocks noChangeArrowheads="1"/>
              </p:cNvSpPr>
              <p:nvPr/>
            </p:nvSpPr>
            <p:spPr bwMode="auto">
              <a:xfrm>
                <a:off x="4600" y="2602"/>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79" name="Rectangle 22"/>
              <p:cNvSpPr>
                <a:spLocks noChangeArrowheads="1"/>
              </p:cNvSpPr>
              <p:nvPr/>
            </p:nvSpPr>
            <p:spPr bwMode="auto">
              <a:xfrm>
                <a:off x="4604" y="2596"/>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380" name="Freeform 23"/>
              <p:cNvSpPr>
                <a:spLocks/>
              </p:cNvSpPr>
              <p:nvPr/>
            </p:nvSpPr>
            <p:spPr bwMode="auto">
              <a:xfrm>
                <a:off x="4590" y="2591"/>
                <a:ext cx="18" cy="30"/>
              </a:xfrm>
              <a:custGeom>
                <a:avLst/>
                <a:gdLst>
                  <a:gd name="T0" fmla="*/ 0 w 18"/>
                  <a:gd name="T1" fmla="*/ 28 h 30"/>
                  <a:gd name="T2" fmla="*/ 18 w 18"/>
                  <a:gd name="T3" fmla="*/ 0 h 30"/>
                  <a:gd name="T4" fmla="*/ 18 w 18"/>
                  <a:gd name="T5" fmla="*/ 1 h 30"/>
                  <a:gd name="T6" fmla="*/ 0 w 18"/>
                  <a:gd name="T7" fmla="*/ 30 h 30"/>
                  <a:gd name="T8" fmla="*/ 0 w 18"/>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0" y="28"/>
                    </a:moveTo>
                    <a:lnTo>
                      <a:pt x="18" y="0"/>
                    </a:lnTo>
                    <a:lnTo>
                      <a:pt x="18"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81" name="Freeform 24"/>
              <p:cNvSpPr>
                <a:spLocks/>
              </p:cNvSpPr>
              <p:nvPr/>
            </p:nvSpPr>
            <p:spPr bwMode="auto">
              <a:xfrm>
                <a:off x="4588" y="2591"/>
                <a:ext cx="20" cy="29"/>
              </a:xfrm>
              <a:custGeom>
                <a:avLst/>
                <a:gdLst>
                  <a:gd name="T0" fmla="*/ 0 w 20"/>
                  <a:gd name="T1" fmla="*/ 29 h 29"/>
                  <a:gd name="T2" fmla="*/ 2 w 20"/>
                  <a:gd name="T3" fmla="*/ 29 h 29"/>
                  <a:gd name="T4" fmla="*/ 20 w 20"/>
                  <a:gd name="T5" fmla="*/ 0 h 29"/>
                  <a:gd name="T6" fmla="*/ 19 w 20"/>
                  <a:gd name="T7" fmla="*/ 0 h 29"/>
                  <a:gd name="T8" fmla="*/ 0 w 2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9"/>
                    </a:moveTo>
                    <a:lnTo>
                      <a:pt x="2" y="29"/>
                    </a:lnTo>
                    <a:lnTo>
                      <a:pt x="20" y="0"/>
                    </a:lnTo>
                    <a:lnTo>
                      <a:pt x="19"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82" name="Rectangle 25"/>
              <p:cNvSpPr>
                <a:spLocks noChangeArrowheads="1"/>
              </p:cNvSpPr>
              <p:nvPr/>
            </p:nvSpPr>
            <p:spPr bwMode="auto">
              <a:xfrm>
                <a:off x="4588" y="2620"/>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6913" name="Group 26"/>
            <p:cNvGrpSpPr>
              <a:grpSpLocks/>
            </p:cNvGrpSpPr>
            <p:nvPr/>
          </p:nvGrpSpPr>
          <p:grpSpPr bwMode="auto">
            <a:xfrm>
              <a:off x="1316" y="741"/>
              <a:ext cx="236" cy="323"/>
              <a:chOff x="4370" y="2335"/>
              <a:chExt cx="237" cy="434"/>
            </a:xfrm>
          </p:grpSpPr>
          <p:sp>
            <p:nvSpPr>
              <p:cNvPr id="37156" name="Rectangle 27"/>
              <p:cNvSpPr>
                <a:spLocks noChangeArrowheads="1"/>
              </p:cNvSpPr>
              <p:nvPr/>
            </p:nvSpPr>
            <p:spPr bwMode="auto">
              <a:xfrm>
                <a:off x="4384" y="2590"/>
                <a:ext cx="193" cy="163"/>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7" name="Rectangle 28"/>
              <p:cNvSpPr>
                <a:spLocks noChangeArrowheads="1"/>
              </p:cNvSpPr>
              <p:nvPr/>
            </p:nvSpPr>
            <p:spPr bwMode="auto">
              <a:xfrm>
                <a:off x="4386" y="2621"/>
                <a:ext cx="204"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8" name="Rectangle 29"/>
              <p:cNvSpPr>
                <a:spLocks noChangeArrowheads="1"/>
              </p:cNvSpPr>
              <p:nvPr/>
            </p:nvSpPr>
            <p:spPr bwMode="auto">
              <a:xfrm>
                <a:off x="4386" y="2610"/>
                <a:ext cx="204"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9" name="Rectangle 30"/>
              <p:cNvSpPr>
                <a:spLocks noChangeArrowheads="1"/>
              </p:cNvSpPr>
              <p:nvPr/>
            </p:nvSpPr>
            <p:spPr bwMode="auto">
              <a:xfrm>
                <a:off x="4386" y="2614"/>
                <a:ext cx="204"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0" name="Rectangle 31"/>
              <p:cNvSpPr>
                <a:spLocks noChangeArrowheads="1"/>
              </p:cNvSpPr>
              <p:nvPr/>
            </p:nvSpPr>
            <p:spPr bwMode="auto">
              <a:xfrm>
                <a:off x="4386" y="2624"/>
                <a:ext cx="204"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1" name="Rectangle 32"/>
              <p:cNvSpPr>
                <a:spLocks noChangeArrowheads="1"/>
              </p:cNvSpPr>
              <p:nvPr/>
            </p:nvSpPr>
            <p:spPr bwMode="auto">
              <a:xfrm>
                <a:off x="4385" y="2738"/>
                <a:ext cx="206"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2" name="Rectangle 33"/>
              <p:cNvSpPr>
                <a:spLocks noChangeArrowheads="1"/>
              </p:cNvSpPr>
              <p:nvPr/>
            </p:nvSpPr>
            <p:spPr bwMode="auto">
              <a:xfrm>
                <a:off x="4385" y="2733"/>
                <a:ext cx="206"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3" name="Rectangle 34"/>
              <p:cNvSpPr>
                <a:spLocks noChangeArrowheads="1"/>
              </p:cNvSpPr>
              <p:nvPr/>
            </p:nvSpPr>
            <p:spPr bwMode="auto">
              <a:xfrm>
                <a:off x="4385" y="2744"/>
                <a:ext cx="206" cy="3"/>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4" name="Rectangle 35"/>
              <p:cNvSpPr>
                <a:spLocks noChangeArrowheads="1"/>
              </p:cNvSpPr>
              <p:nvPr/>
            </p:nvSpPr>
            <p:spPr bwMode="auto">
              <a:xfrm>
                <a:off x="4386" y="2749"/>
                <a:ext cx="204" cy="16"/>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5" name="Freeform 36"/>
              <p:cNvSpPr>
                <a:spLocks/>
              </p:cNvSpPr>
              <p:nvPr/>
            </p:nvSpPr>
            <p:spPr bwMode="auto">
              <a:xfrm>
                <a:off x="4370" y="2350"/>
                <a:ext cx="237" cy="66"/>
              </a:xfrm>
              <a:custGeom>
                <a:avLst/>
                <a:gdLst>
                  <a:gd name="T0" fmla="*/ 0 w 237"/>
                  <a:gd name="T1" fmla="*/ 66 h 66"/>
                  <a:gd name="T2" fmla="*/ 237 w 237"/>
                  <a:gd name="T3" fmla="*/ 66 h 66"/>
                  <a:gd name="T4" fmla="*/ 220 w 237"/>
                  <a:gd name="T5" fmla="*/ 0 h 66"/>
                  <a:gd name="T6" fmla="*/ 16 w 237"/>
                  <a:gd name="T7" fmla="*/ 0 h 66"/>
                  <a:gd name="T8" fmla="*/ 0 w 237"/>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66">
                    <a:moveTo>
                      <a:pt x="0" y="66"/>
                    </a:moveTo>
                    <a:lnTo>
                      <a:pt x="237" y="66"/>
                    </a:lnTo>
                    <a:lnTo>
                      <a:pt x="220" y="0"/>
                    </a:lnTo>
                    <a:lnTo>
                      <a:pt x="16" y="0"/>
                    </a:lnTo>
                    <a:lnTo>
                      <a:pt x="0" y="66"/>
                    </a:lnTo>
                    <a:close/>
                  </a:path>
                </a:pathLst>
              </a:custGeom>
              <a:solidFill>
                <a:srgbClr val="BF7F3F"/>
              </a:solidFill>
              <a:ln w="1270">
                <a:solidFill>
                  <a:srgbClr val="7F3F00"/>
                </a:solidFill>
                <a:prstDash val="solid"/>
                <a:round/>
                <a:headEnd/>
                <a:tailEnd/>
              </a:ln>
            </p:spPr>
            <p:txBody>
              <a:bodyPr/>
              <a:lstStyle/>
              <a:p>
                <a:endParaRPr lang="en-US"/>
              </a:p>
            </p:txBody>
          </p:sp>
          <p:sp>
            <p:nvSpPr>
              <p:cNvPr id="37166" name="Freeform 37"/>
              <p:cNvSpPr>
                <a:spLocks/>
              </p:cNvSpPr>
              <p:nvPr/>
            </p:nvSpPr>
            <p:spPr bwMode="auto">
              <a:xfrm>
                <a:off x="4370" y="2418"/>
                <a:ext cx="115" cy="33"/>
              </a:xfrm>
              <a:custGeom>
                <a:avLst/>
                <a:gdLst>
                  <a:gd name="T0" fmla="*/ 115 w 115"/>
                  <a:gd name="T1" fmla="*/ 33 h 33"/>
                  <a:gd name="T2" fmla="*/ 14 w 115"/>
                  <a:gd name="T3" fmla="*/ 33 h 33"/>
                  <a:gd name="T4" fmla="*/ 7 w 115"/>
                  <a:gd name="T5" fmla="*/ 24 h 33"/>
                  <a:gd name="T6" fmla="*/ 7 w 115"/>
                  <a:gd name="T7" fmla="*/ 10 h 33"/>
                  <a:gd name="T8" fmla="*/ 0 w 115"/>
                  <a:gd name="T9" fmla="*/ 0 h 33"/>
                  <a:gd name="T10" fmla="*/ 115 w 115"/>
                  <a:gd name="T11" fmla="*/ 0 h 33"/>
                  <a:gd name="T12" fmla="*/ 115 w 115"/>
                  <a:gd name="T13" fmla="*/ 33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 h="33">
                    <a:moveTo>
                      <a:pt x="115" y="33"/>
                    </a:moveTo>
                    <a:lnTo>
                      <a:pt x="14" y="33"/>
                    </a:lnTo>
                    <a:lnTo>
                      <a:pt x="7" y="24"/>
                    </a:lnTo>
                    <a:lnTo>
                      <a:pt x="7" y="10"/>
                    </a:lnTo>
                    <a:lnTo>
                      <a:pt x="0" y="0"/>
                    </a:lnTo>
                    <a:lnTo>
                      <a:pt x="115" y="0"/>
                    </a:lnTo>
                    <a:lnTo>
                      <a:pt x="115" y="33"/>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67" name="Freeform 38"/>
              <p:cNvSpPr>
                <a:spLocks/>
              </p:cNvSpPr>
              <p:nvPr/>
            </p:nvSpPr>
            <p:spPr bwMode="auto">
              <a:xfrm>
                <a:off x="4481" y="2418"/>
                <a:ext cx="124" cy="33"/>
              </a:xfrm>
              <a:custGeom>
                <a:avLst/>
                <a:gdLst>
                  <a:gd name="T0" fmla="*/ 0 w 124"/>
                  <a:gd name="T1" fmla="*/ 33 h 33"/>
                  <a:gd name="T2" fmla="*/ 108 w 124"/>
                  <a:gd name="T3" fmla="*/ 33 h 33"/>
                  <a:gd name="T4" fmla="*/ 116 w 124"/>
                  <a:gd name="T5" fmla="*/ 24 h 33"/>
                  <a:gd name="T6" fmla="*/ 116 w 124"/>
                  <a:gd name="T7" fmla="*/ 10 h 33"/>
                  <a:gd name="T8" fmla="*/ 124 w 124"/>
                  <a:gd name="T9" fmla="*/ 0 h 33"/>
                  <a:gd name="T10" fmla="*/ 0 w 124"/>
                  <a:gd name="T11" fmla="*/ 0 h 33"/>
                  <a:gd name="T12" fmla="*/ 0 w 124"/>
                  <a:gd name="T13" fmla="*/ 33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 h="33">
                    <a:moveTo>
                      <a:pt x="0" y="33"/>
                    </a:moveTo>
                    <a:lnTo>
                      <a:pt x="108" y="33"/>
                    </a:lnTo>
                    <a:lnTo>
                      <a:pt x="116" y="24"/>
                    </a:lnTo>
                    <a:lnTo>
                      <a:pt x="116" y="10"/>
                    </a:lnTo>
                    <a:lnTo>
                      <a:pt x="124" y="0"/>
                    </a:lnTo>
                    <a:lnTo>
                      <a:pt x="0" y="0"/>
                    </a:lnTo>
                    <a:lnTo>
                      <a:pt x="0" y="33"/>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68" name="Rectangle 39"/>
              <p:cNvSpPr>
                <a:spLocks noChangeArrowheads="1"/>
              </p:cNvSpPr>
              <p:nvPr/>
            </p:nvSpPr>
            <p:spPr bwMode="auto">
              <a:xfrm>
                <a:off x="4377" y="2437"/>
                <a:ext cx="220" cy="4"/>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69" name="Rectangle 40"/>
              <p:cNvSpPr>
                <a:spLocks noChangeArrowheads="1"/>
              </p:cNvSpPr>
              <p:nvPr/>
            </p:nvSpPr>
            <p:spPr bwMode="auto">
              <a:xfrm>
                <a:off x="4377" y="2428"/>
                <a:ext cx="220" cy="4"/>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0" name="Rectangle 41"/>
              <p:cNvSpPr>
                <a:spLocks noChangeArrowheads="1"/>
              </p:cNvSpPr>
              <p:nvPr/>
            </p:nvSpPr>
            <p:spPr bwMode="auto">
              <a:xfrm>
                <a:off x="4370" y="2415"/>
                <a:ext cx="237" cy="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1" name="Rectangle 42"/>
              <p:cNvSpPr>
                <a:spLocks noChangeArrowheads="1"/>
              </p:cNvSpPr>
              <p:nvPr/>
            </p:nvSpPr>
            <p:spPr bwMode="auto">
              <a:xfrm>
                <a:off x="4384" y="2455"/>
                <a:ext cx="193" cy="88"/>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2" name="Rectangle 43"/>
              <p:cNvSpPr>
                <a:spLocks noChangeArrowheads="1"/>
              </p:cNvSpPr>
              <p:nvPr/>
            </p:nvSpPr>
            <p:spPr bwMode="auto">
              <a:xfrm>
                <a:off x="4578" y="269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3" name="Rectangle 44"/>
              <p:cNvSpPr>
                <a:spLocks noChangeArrowheads="1"/>
              </p:cNvSpPr>
              <p:nvPr/>
            </p:nvSpPr>
            <p:spPr bwMode="auto">
              <a:xfrm>
                <a:off x="4578" y="264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4" name="Rectangle 45"/>
              <p:cNvSpPr>
                <a:spLocks noChangeArrowheads="1"/>
              </p:cNvSpPr>
              <p:nvPr/>
            </p:nvSpPr>
            <p:spPr bwMode="auto">
              <a:xfrm>
                <a:off x="4383" y="2694"/>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5" name="Rectangle 46"/>
              <p:cNvSpPr>
                <a:spLocks noChangeArrowheads="1"/>
              </p:cNvSpPr>
              <p:nvPr/>
            </p:nvSpPr>
            <p:spPr bwMode="auto">
              <a:xfrm>
                <a:off x="4383" y="2649"/>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6" name="Rectangle 47"/>
              <p:cNvSpPr>
                <a:spLocks noChangeArrowheads="1"/>
              </p:cNvSpPr>
              <p:nvPr/>
            </p:nvSpPr>
            <p:spPr bwMode="auto">
              <a:xfrm>
                <a:off x="4384" y="2560"/>
                <a:ext cx="193" cy="13"/>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7" name="Rectangle 48"/>
              <p:cNvSpPr>
                <a:spLocks noChangeArrowheads="1"/>
              </p:cNvSpPr>
              <p:nvPr/>
            </p:nvSpPr>
            <p:spPr bwMode="auto">
              <a:xfrm>
                <a:off x="4383" y="2555"/>
                <a:ext cx="209" cy="10"/>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8" name="Rectangle 49"/>
              <p:cNvSpPr>
                <a:spLocks noChangeArrowheads="1"/>
              </p:cNvSpPr>
              <p:nvPr/>
            </p:nvSpPr>
            <p:spPr bwMode="auto">
              <a:xfrm>
                <a:off x="4385" y="2568"/>
                <a:ext cx="207" cy="6"/>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79" name="Rectangle 50"/>
              <p:cNvSpPr>
                <a:spLocks noChangeArrowheads="1"/>
              </p:cNvSpPr>
              <p:nvPr/>
            </p:nvSpPr>
            <p:spPr bwMode="auto">
              <a:xfrm>
                <a:off x="4384" y="2584"/>
                <a:ext cx="208"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0" name="Rectangle 51"/>
              <p:cNvSpPr>
                <a:spLocks noChangeArrowheads="1"/>
              </p:cNvSpPr>
              <p:nvPr/>
            </p:nvSpPr>
            <p:spPr bwMode="auto">
              <a:xfrm>
                <a:off x="4385" y="2597"/>
                <a:ext cx="205" cy="8"/>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1" name="Rectangle 52"/>
              <p:cNvSpPr>
                <a:spLocks noChangeArrowheads="1"/>
              </p:cNvSpPr>
              <p:nvPr/>
            </p:nvSpPr>
            <p:spPr bwMode="auto">
              <a:xfrm>
                <a:off x="4374" y="274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2" name="Freeform 53"/>
              <p:cNvSpPr>
                <a:spLocks/>
              </p:cNvSpPr>
              <p:nvPr/>
            </p:nvSpPr>
            <p:spPr bwMode="auto">
              <a:xfrm>
                <a:off x="4507" y="2610"/>
                <a:ext cx="71" cy="121"/>
              </a:xfrm>
              <a:custGeom>
                <a:avLst/>
                <a:gdLst>
                  <a:gd name="T0" fmla="*/ 0 w 71"/>
                  <a:gd name="T1" fmla="*/ 20 h 121"/>
                  <a:gd name="T2" fmla="*/ 0 w 71"/>
                  <a:gd name="T3" fmla="*/ 121 h 121"/>
                  <a:gd name="T4" fmla="*/ 71 w 71"/>
                  <a:gd name="T5" fmla="*/ 121 h 121"/>
                  <a:gd name="T6" fmla="*/ 71 w 71"/>
                  <a:gd name="T7" fmla="*/ 20 h 121"/>
                  <a:gd name="T8" fmla="*/ 50 w 71"/>
                  <a:gd name="T9" fmla="*/ 0 h 121"/>
                  <a:gd name="T10" fmla="*/ 23 w 71"/>
                  <a:gd name="T11" fmla="*/ 0 h 121"/>
                  <a:gd name="T12" fmla="*/ 0 w 71"/>
                  <a:gd name="T13" fmla="*/ 20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21">
                    <a:moveTo>
                      <a:pt x="0" y="20"/>
                    </a:moveTo>
                    <a:lnTo>
                      <a:pt x="0" y="121"/>
                    </a:lnTo>
                    <a:lnTo>
                      <a:pt x="71" y="121"/>
                    </a:lnTo>
                    <a:lnTo>
                      <a:pt x="71" y="20"/>
                    </a:lnTo>
                    <a:lnTo>
                      <a:pt x="50" y="0"/>
                    </a:lnTo>
                    <a:lnTo>
                      <a:pt x="23" y="0"/>
                    </a:lnTo>
                    <a:lnTo>
                      <a:pt x="0" y="20"/>
                    </a:lnTo>
                    <a:close/>
                  </a:path>
                </a:pathLst>
              </a:custGeom>
              <a:solidFill>
                <a:srgbClr val="3F5F00"/>
              </a:solidFill>
              <a:ln w="1270">
                <a:solidFill>
                  <a:srgbClr val="7F3F00"/>
                </a:solidFill>
                <a:prstDash val="solid"/>
                <a:round/>
                <a:headEnd/>
                <a:tailEnd/>
              </a:ln>
            </p:spPr>
            <p:txBody>
              <a:bodyPr/>
              <a:lstStyle/>
              <a:p>
                <a:endParaRPr lang="en-US"/>
              </a:p>
            </p:txBody>
          </p:sp>
          <p:sp>
            <p:nvSpPr>
              <p:cNvPr id="37183" name="Rectangle 54"/>
              <p:cNvSpPr>
                <a:spLocks noChangeArrowheads="1"/>
              </p:cNvSpPr>
              <p:nvPr/>
            </p:nvSpPr>
            <p:spPr bwMode="auto">
              <a:xfrm>
                <a:off x="4519" y="2635"/>
                <a:ext cx="28" cy="73"/>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4" name="Rectangle 55"/>
              <p:cNvSpPr>
                <a:spLocks noChangeArrowheads="1"/>
              </p:cNvSpPr>
              <p:nvPr/>
            </p:nvSpPr>
            <p:spPr bwMode="auto">
              <a:xfrm>
                <a:off x="4548" y="2634"/>
                <a:ext cx="1" cy="75"/>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5" name="Rectangle 56"/>
              <p:cNvSpPr>
                <a:spLocks noChangeArrowheads="1"/>
              </p:cNvSpPr>
              <p:nvPr/>
            </p:nvSpPr>
            <p:spPr bwMode="auto">
              <a:xfrm>
                <a:off x="4519" y="2635"/>
                <a:ext cx="13" cy="73"/>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6" name="Rectangle 57"/>
              <p:cNvSpPr>
                <a:spLocks noChangeArrowheads="1"/>
              </p:cNvSpPr>
              <p:nvPr/>
            </p:nvSpPr>
            <p:spPr bwMode="auto">
              <a:xfrm>
                <a:off x="4548" y="2649"/>
                <a:ext cx="1" cy="15"/>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7" name="Freeform 58"/>
              <p:cNvSpPr>
                <a:spLocks/>
              </p:cNvSpPr>
              <p:nvPr/>
            </p:nvSpPr>
            <p:spPr bwMode="auto">
              <a:xfrm>
                <a:off x="4397" y="2610"/>
                <a:ext cx="71" cy="121"/>
              </a:xfrm>
              <a:custGeom>
                <a:avLst/>
                <a:gdLst>
                  <a:gd name="T0" fmla="*/ 0 w 71"/>
                  <a:gd name="T1" fmla="*/ 20 h 121"/>
                  <a:gd name="T2" fmla="*/ 0 w 71"/>
                  <a:gd name="T3" fmla="*/ 121 h 121"/>
                  <a:gd name="T4" fmla="*/ 71 w 71"/>
                  <a:gd name="T5" fmla="*/ 121 h 121"/>
                  <a:gd name="T6" fmla="*/ 71 w 71"/>
                  <a:gd name="T7" fmla="*/ 20 h 121"/>
                  <a:gd name="T8" fmla="*/ 49 w 71"/>
                  <a:gd name="T9" fmla="*/ 0 h 121"/>
                  <a:gd name="T10" fmla="*/ 22 w 71"/>
                  <a:gd name="T11" fmla="*/ 0 h 121"/>
                  <a:gd name="T12" fmla="*/ 0 w 71"/>
                  <a:gd name="T13" fmla="*/ 20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21">
                    <a:moveTo>
                      <a:pt x="0" y="20"/>
                    </a:moveTo>
                    <a:lnTo>
                      <a:pt x="0" y="121"/>
                    </a:lnTo>
                    <a:lnTo>
                      <a:pt x="71" y="121"/>
                    </a:lnTo>
                    <a:lnTo>
                      <a:pt x="71" y="20"/>
                    </a:lnTo>
                    <a:lnTo>
                      <a:pt x="49" y="0"/>
                    </a:lnTo>
                    <a:lnTo>
                      <a:pt x="22" y="0"/>
                    </a:lnTo>
                    <a:lnTo>
                      <a:pt x="0" y="20"/>
                    </a:lnTo>
                    <a:close/>
                  </a:path>
                </a:pathLst>
              </a:custGeom>
              <a:solidFill>
                <a:srgbClr val="3F5F00"/>
              </a:solidFill>
              <a:ln w="1270">
                <a:solidFill>
                  <a:srgbClr val="7F3F00"/>
                </a:solidFill>
                <a:prstDash val="solid"/>
                <a:round/>
                <a:headEnd/>
                <a:tailEnd/>
              </a:ln>
            </p:spPr>
            <p:txBody>
              <a:bodyPr/>
              <a:lstStyle/>
              <a:p>
                <a:endParaRPr lang="en-US"/>
              </a:p>
            </p:txBody>
          </p:sp>
          <p:sp>
            <p:nvSpPr>
              <p:cNvPr id="37188" name="Rectangle 59"/>
              <p:cNvSpPr>
                <a:spLocks noChangeArrowheads="1"/>
              </p:cNvSpPr>
              <p:nvPr/>
            </p:nvSpPr>
            <p:spPr bwMode="auto">
              <a:xfrm>
                <a:off x="4414" y="2635"/>
                <a:ext cx="28" cy="73"/>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89" name="Rectangle 60"/>
              <p:cNvSpPr>
                <a:spLocks noChangeArrowheads="1"/>
              </p:cNvSpPr>
              <p:nvPr/>
            </p:nvSpPr>
            <p:spPr bwMode="auto">
              <a:xfrm>
                <a:off x="4429" y="2635"/>
                <a:ext cx="13" cy="73"/>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0" name="Rectangle 61"/>
              <p:cNvSpPr>
                <a:spLocks noChangeArrowheads="1"/>
              </p:cNvSpPr>
              <p:nvPr/>
            </p:nvSpPr>
            <p:spPr bwMode="auto">
              <a:xfrm>
                <a:off x="4413" y="2634"/>
                <a:ext cx="1" cy="75"/>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1" name="Rectangle 62"/>
              <p:cNvSpPr>
                <a:spLocks noChangeArrowheads="1"/>
              </p:cNvSpPr>
              <p:nvPr/>
            </p:nvSpPr>
            <p:spPr bwMode="auto">
              <a:xfrm>
                <a:off x="4413" y="2649"/>
                <a:ext cx="1" cy="15"/>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2" name="Rectangle 63"/>
              <p:cNvSpPr>
                <a:spLocks noChangeArrowheads="1"/>
              </p:cNvSpPr>
              <p:nvPr/>
            </p:nvSpPr>
            <p:spPr bwMode="auto">
              <a:xfrm>
                <a:off x="4519" y="2350"/>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3" name="Freeform 64"/>
              <p:cNvSpPr>
                <a:spLocks/>
              </p:cNvSpPr>
              <p:nvPr/>
            </p:nvSpPr>
            <p:spPr bwMode="auto">
              <a:xfrm>
                <a:off x="4517" y="2335"/>
                <a:ext cx="46" cy="23"/>
              </a:xfrm>
              <a:custGeom>
                <a:avLst/>
                <a:gdLst>
                  <a:gd name="T0" fmla="*/ 0 w 46"/>
                  <a:gd name="T1" fmla="*/ 23 h 23"/>
                  <a:gd name="T2" fmla="*/ 46 w 46"/>
                  <a:gd name="T3" fmla="*/ 23 h 23"/>
                  <a:gd name="T4" fmla="*/ 46 w 46"/>
                  <a:gd name="T5" fmla="*/ 12 h 23"/>
                  <a:gd name="T6" fmla="*/ 30 w 46"/>
                  <a:gd name="T7" fmla="*/ 0 h 23"/>
                  <a:gd name="T8" fmla="*/ 15 w 46"/>
                  <a:gd name="T9" fmla="*/ 0 h 23"/>
                  <a:gd name="T10" fmla="*/ 0 w 46"/>
                  <a:gd name="T11" fmla="*/ 11 h 23"/>
                  <a:gd name="T12" fmla="*/ 0 w 46"/>
                  <a:gd name="T13" fmla="*/ 23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23">
                    <a:moveTo>
                      <a:pt x="0" y="23"/>
                    </a:moveTo>
                    <a:lnTo>
                      <a:pt x="46" y="23"/>
                    </a:lnTo>
                    <a:lnTo>
                      <a:pt x="46" y="12"/>
                    </a:lnTo>
                    <a:lnTo>
                      <a:pt x="30" y="0"/>
                    </a:lnTo>
                    <a:lnTo>
                      <a:pt x="15" y="0"/>
                    </a:lnTo>
                    <a:lnTo>
                      <a:pt x="0" y="11"/>
                    </a:lnTo>
                    <a:lnTo>
                      <a:pt x="0" y="23"/>
                    </a:lnTo>
                    <a:close/>
                  </a:path>
                </a:pathLst>
              </a:custGeom>
              <a:solidFill>
                <a:srgbClr val="BF7F3F"/>
              </a:solidFill>
              <a:ln w="1270">
                <a:solidFill>
                  <a:srgbClr val="7F3F00"/>
                </a:solidFill>
                <a:prstDash val="solid"/>
                <a:round/>
                <a:headEnd/>
                <a:tailEnd/>
              </a:ln>
            </p:spPr>
            <p:txBody>
              <a:bodyPr/>
              <a:lstStyle/>
              <a:p>
                <a:endParaRPr lang="en-US"/>
              </a:p>
            </p:txBody>
          </p:sp>
          <p:sp>
            <p:nvSpPr>
              <p:cNvPr id="37194" name="Freeform 65"/>
              <p:cNvSpPr>
                <a:spLocks/>
              </p:cNvSpPr>
              <p:nvPr/>
            </p:nvSpPr>
            <p:spPr bwMode="auto">
              <a:xfrm>
                <a:off x="4521" y="2340"/>
                <a:ext cx="38" cy="16"/>
              </a:xfrm>
              <a:custGeom>
                <a:avLst/>
                <a:gdLst>
                  <a:gd name="T0" fmla="*/ 0 w 38"/>
                  <a:gd name="T1" fmla="*/ 16 h 16"/>
                  <a:gd name="T2" fmla="*/ 38 w 38"/>
                  <a:gd name="T3" fmla="*/ 16 h 16"/>
                  <a:gd name="T4" fmla="*/ 38 w 38"/>
                  <a:gd name="T5" fmla="*/ 8 h 16"/>
                  <a:gd name="T6" fmla="*/ 25 w 38"/>
                  <a:gd name="T7" fmla="*/ 0 h 16"/>
                  <a:gd name="T8" fmla="*/ 13 w 38"/>
                  <a:gd name="T9" fmla="*/ 0 h 16"/>
                  <a:gd name="T10" fmla="*/ 0 w 38"/>
                  <a:gd name="T11" fmla="*/ 8 h 16"/>
                  <a:gd name="T12" fmla="*/ 0 w 38"/>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6">
                    <a:moveTo>
                      <a:pt x="0" y="16"/>
                    </a:moveTo>
                    <a:lnTo>
                      <a:pt x="38" y="16"/>
                    </a:lnTo>
                    <a:lnTo>
                      <a:pt x="38" y="8"/>
                    </a:lnTo>
                    <a:lnTo>
                      <a:pt x="25" y="0"/>
                    </a:lnTo>
                    <a:lnTo>
                      <a:pt x="13" y="0"/>
                    </a:lnTo>
                    <a:lnTo>
                      <a:pt x="0" y="8"/>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195" name="Rectangle 66"/>
              <p:cNvSpPr>
                <a:spLocks noChangeArrowheads="1"/>
              </p:cNvSpPr>
              <p:nvPr/>
            </p:nvSpPr>
            <p:spPr bwMode="auto">
              <a:xfrm>
                <a:off x="4519" y="238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6" name="Rectangle 67"/>
              <p:cNvSpPr>
                <a:spLocks noChangeArrowheads="1"/>
              </p:cNvSpPr>
              <p:nvPr/>
            </p:nvSpPr>
            <p:spPr bwMode="auto">
              <a:xfrm>
                <a:off x="4518" y="236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7" name="Rectangle 68"/>
              <p:cNvSpPr>
                <a:spLocks noChangeArrowheads="1"/>
              </p:cNvSpPr>
              <p:nvPr/>
            </p:nvSpPr>
            <p:spPr bwMode="auto">
              <a:xfrm>
                <a:off x="4414" y="2350"/>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98" name="Freeform 69"/>
              <p:cNvSpPr>
                <a:spLocks/>
              </p:cNvSpPr>
              <p:nvPr/>
            </p:nvSpPr>
            <p:spPr bwMode="auto">
              <a:xfrm>
                <a:off x="4415" y="2336"/>
                <a:ext cx="46" cy="23"/>
              </a:xfrm>
              <a:custGeom>
                <a:avLst/>
                <a:gdLst>
                  <a:gd name="T0" fmla="*/ 0 w 46"/>
                  <a:gd name="T1" fmla="*/ 23 h 23"/>
                  <a:gd name="T2" fmla="*/ 46 w 46"/>
                  <a:gd name="T3" fmla="*/ 23 h 23"/>
                  <a:gd name="T4" fmla="*/ 46 w 46"/>
                  <a:gd name="T5" fmla="*/ 11 h 23"/>
                  <a:gd name="T6" fmla="*/ 30 w 46"/>
                  <a:gd name="T7" fmla="*/ 0 h 23"/>
                  <a:gd name="T8" fmla="*/ 15 w 46"/>
                  <a:gd name="T9" fmla="*/ 0 h 23"/>
                  <a:gd name="T10" fmla="*/ 0 w 46"/>
                  <a:gd name="T11" fmla="*/ 11 h 23"/>
                  <a:gd name="T12" fmla="*/ 0 w 46"/>
                  <a:gd name="T13" fmla="*/ 23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23">
                    <a:moveTo>
                      <a:pt x="0" y="23"/>
                    </a:moveTo>
                    <a:lnTo>
                      <a:pt x="46" y="23"/>
                    </a:lnTo>
                    <a:lnTo>
                      <a:pt x="46" y="11"/>
                    </a:lnTo>
                    <a:lnTo>
                      <a:pt x="30" y="0"/>
                    </a:lnTo>
                    <a:lnTo>
                      <a:pt x="15" y="0"/>
                    </a:lnTo>
                    <a:lnTo>
                      <a:pt x="0" y="11"/>
                    </a:lnTo>
                    <a:lnTo>
                      <a:pt x="0" y="23"/>
                    </a:lnTo>
                    <a:close/>
                  </a:path>
                </a:pathLst>
              </a:custGeom>
              <a:solidFill>
                <a:srgbClr val="BF7F3F"/>
              </a:solidFill>
              <a:ln w="1270">
                <a:solidFill>
                  <a:srgbClr val="7F3F00"/>
                </a:solidFill>
                <a:prstDash val="solid"/>
                <a:round/>
                <a:headEnd/>
                <a:tailEnd/>
              </a:ln>
            </p:spPr>
            <p:txBody>
              <a:bodyPr/>
              <a:lstStyle/>
              <a:p>
                <a:endParaRPr lang="en-US"/>
              </a:p>
            </p:txBody>
          </p:sp>
          <p:sp>
            <p:nvSpPr>
              <p:cNvPr id="37199" name="Freeform 70"/>
              <p:cNvSpPr>
                <a:spLocks/>
              </p:cNvSpPr>
              <p:nvPr/>
            </p:nvSpPr>
            <p:spPr bwMode="auto">
              <a:xfrm>
                <a:off x="4419" y="2340"/>
                <a:ext cx="38" cy="17"/>
              </a:xfrm>
              <a:custGeom>
                <a:avLst/>
                <a:gdLst>
                  <a:gd name="T0" fmla="*/ 0 w 38"/>
                  <a:gd name="T1" fmla="*/ 17 h 17"/>
                  <a:gd name="T2" fmla="*/ 38 w 38"/>
                  <a:gd name="T3" fmla="*/ 17 h 17"/>
                  <a:gd name="T4" fmla="*/ 38 w 38"/>
                  <a:gd name="T5" fmla="*/ 9 h 17"/>
                  <a:gd name="T6" fmla="*/ 25 w 38"/>
                  <a:gd name="T7" fmla="*/ 0 h 17"/>
                  <a:gd name="T8" fmla="*/ 13 w 38"/>
                  <a:gd name="T9" fmla="*/ 0 h 17"/>
                  <a:gd name="T10" fmla="*/ 0 w 38"/>
                  <a:gd name="T11" fmla="*/ 8 h 17"/>
                  <a:gd name="T12" fmla="*/ 0 w 38"/>
                  <a:gd name="T13" fmla="*/ 17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7">
                    <a:moveTo>
                      <a:pt x="0" y="17"/>
                    </a:moveTo>
                    <a:lnTo>
                      <a:pt x="38" y="17"/>
                    </a:lnTo>
                    <a:lnTo>
                      <a:pt x="38" y="9"/>
                    </a:lnTo>
                    <a:lnTo>
                      <a:pt x="25" y="0"/>
                    </a:lnTo>
                    <a:lnTo>
                      <a:pt x="13" y="0"/>
                    </a:lnTo>
                    <a:lnTo>
                      <a:pt x="0" y="8"/>
                    </a:lnTo>
                    <a:lnTo>
                      <a:pt x="0" y="17"/>
                    </a:lnTo>
                    <a:close/>
                  </a:path>
                </a:pathLst>
              </a:custGeom>
              <a:solidFill>
                <a:srgbClr val="FF9F1F"/>
              </a:solidFill>
              <a:ln w="1270">
                <a:solidFill>
                  <a:srgbClr val="FF9F1F"/>
                </a:solidFill>
                <a:prstDash val="solid"/>
                <a:round/>
                <a:headEnd/>
                <a:tailEnd/>
              </a:ln>
            </p:spPr>
            <p:txBody>
              <a:bodyPr/>
              <a:lstStyle/>
              <a:p>
                <a:endParaRPr lang="en-US"/>
              </a:p>
            </p:txBody>
          </p:sp>
          <p:sp>
            <p:nvSpPr>
              <p:cNvPr id="37200" name="Rectangle 71"/>
              <p:cNvSpPr>
                <a:spLocks noChangeArrowheads="1"/>
              </p:cNvSpPr>
              <p:nvPr/>
            </p:nvSpPr>
            <p:spPr bwMode="auto">
              <a:xfrm>
                <a:off x="4429" y="238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1" name="Rectangle 72"/>
              <p:cNvSpPr>
                <a:spLocks noChangeArrowheads="1"/>
              </p:cNvSpPr>
              <p:nvPr/>
            </p:nvSpPr>
            <p:spPr bwMode="auto">
              <a:xfrm>
                <a:off x="4428" y="236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2" name="Freeform 73"/>
              <p:cNvSpPr>
                <a:spLocks/>
              </p:cNvSpPr>
              <p:nvPr/>
            </p:nvSpPr>
            <p:spPr bwMode="auto">
              <a:xfrm>
                <a:off x="4509" y="2470"/>
                <a:ext cx="60" cy="85"/>
              </a:xfrm>
              <a:custGeom>
                <a:avLst/>
                <a:gdLst>
                  <a:gd name="T0" fmla="*/ 6 w 60"/>
                  <a:gd name="T1" fmla="*/ 0 h 85"/>
                  <a:gd name="T2" fmla="*/ 54 w 60"/>
                  <a:gd name="T3" fmla="*/ 0 h 85"/>
                  <a:gd name="T4" fmla="*/ 54 w 60"/>
                  <a:gd name="T5" fmla="*/ 75 h 85"/>
                  <a:gd name="T6" fmla="*/ 60 w 60"/>
                  <a:gd name="T7" fmla="*/ 85 h 85"/>
                  <a:gd name="T8" fmla="*/ 0 w 60"/>
                  <a:gd name="T9" fmla="*/ 85 h 85"/>
                  <a:gd name="T10" fmla="*/ 6 w 60"/>
                  <a:gd name="T11" fmla="*/ 75 h 85"/>
                  <a:gd name="T12" fmla="*/ 6 w 60"/>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6" y="0"/>
                    </a:moveTo>
                    <a:lnTo>
                      <a:pt x="54" y="0"/>
                    </a:lnTo>
                    <a:lnTo>
                      <a:pt x="54" y="75"/>
                    </a:lnTo>
                    <a:lnTo>
                      <a:pt x="60" y="85"/>
                    </a:lnTo>
                    <a:lnTo>
                      <a:pt x="0" y="85"/>
                    </a:lnTo>
                    <a:lnTo>
                      <a:pt x="6" y="75"/>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203" name="Rectangle 74"/>
              <p:cNvSpPr>
                <a:spLocks noChangeArrowheads="1"/>
              </p:cNvSpPr>
              <p:nvPr/>
            </p:nvSpPr>
            <p:spPr bwMode="auto">
              <a:xfrm>
                <a:off x="4519" y="2470"/>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4" name="Rectangle 75"/>
              <p:cNvSpPr>
                <a:spLocks noChangeArrowheads="1"/>
              </p:cNvSpPr>
              <p:nvPr/>
            </p:nvSpPr>
            <p:spPr bwMode="auto">
              <a:xfrm>
                <a:off x="4534" y="2515"/>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5" name="Rectangle 76"/>
              <p:cNvSpPr>
                <a:spLocks noChangeArrowheads="1"/>
              </p:cNvSpPr>
              <p:nvPr/>
            </p:nvSpPr>
            <p:spPr bwMode="auto">
              <a:xfrm>
                <a:off x="4518" y="251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6" name="Rectangle 77"/>
              <p:cNvSpPr>
                <a:spLocks noChangeArrowheads="1"/>
              </p:cNvSpPr>
              <p:nvPr/>
            </p:nvSpPr>
            <p:spPr bwMode="auto">
              <a:xfrm>
                <a:off x="4534" y="2485"/>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7" name="Rectangle 78"/>
              <p:cNvSpPr>
                <a:spLocks noChangeArrowheads="1"/>
              </p:cNvSpPr>
              <p:nvPr/>
            </p:nvSpPr>
            <p:spPr bwMode="auto">
              <a:xfrm>
                <a:off x="4518" y="248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08" name="Freeform 79"/>
              <p:cNvSpPr>
                <a:spLocks/>
              </p:cNvSpPr>
              <p:nvPr/>
            </p:nvSpPr>
            <p:spPr bwMode="auto">
              <a:xfrm>
                <a:off x="4408" y="2470"/>
                <a:ext cx="60" cy="85"/>
              </a:xfrm>
              <a:custGeom>
                <a:avLst/>
                <a:gdLst>
                  <a:gd name="T0" fmla="*/ 6 w 60"/>
                  <a:gd name="T1" fmla="*/ 0 h 85"/>
                  <a:gd name="T2" fmla="*/ 55 w 60"/>
                  <a:gd name="T3" fmla="*/ 0 h 85"/>
                  <a:gd name="T4" fmla="*/ 55 w 60"/>
                  <a:gd name="T5" fmla="*/ 75 h 85"/>
                  <a:gd name="T6" fmla="*/ 60 w 60"/>
                  <a:gd name="T7" fmla="*/ 85 h 85"/>
                  <a:gd name="T8" fmla="*/ 0 w 60"/>
                  <a:gd name="T9" fmla="*/ 85 h 85"/>
                  <a:gd name="T10" fmla="*/ 6 w 60"/>
                  <a:gd name="T11" fmla="*/ 75 h 85"/>
                  <a:gd name="T12" fmla="*/ 6 w 60"/>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6" y="0"/>
                    </a:moveTo>
                    <a:lnTo>
                      <a:pt x="55" y="0"/>
                    </a:lnTo>
                    <a:lnTo>
                      <a:pt x="55" y="75"/>
                    </a:lnTo>
                    <a:lnTo>
                      <a:pt x="60" y="85"/>
                    </a:lnTo>
                    <a:lnTo>
                      <a:pt x="0" y="85"/>
                    </a:lnTo>
                    <a:lnTo>
                      <a:pt x="6" y="75"/>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209" name="Rectangle 80"/>
              <p:cNvSpPr>
                <a:spLocks noChangeArrowheads="1"/>
              </p:cNvSpPr>
              <p:nvPr/>
            </p:nvSpPr>
            <p:spPr bwMode="auto">
              <a:xfrm>
                <a:off x="4414" y="2470"/>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0" name="Rectangle 81"/>
              <p:cNvSpPr>
                <a:spLocks noChangeArrowheads="1"/>
              </p:cNvSpPr>
              <p:nvPr/>
            </p:nvSpPr>
            <p:spPr bwMode="auto">
              <a:xfrm>
                <a:off x="4443" y="251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1" name="Rectangle 82"/>
              <p:cNvSpPr>
                <a:spLocks noChangeArrowheads="1"/>
              </p:cNvSpPr>
              <p:nvPr/>
            </p:nvSpPr>
            <p:spPr bwMode="auto">
              <a:xfrm>
                <a:off x="4428" y="251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2" name="Rectangle 83"/>
              <p:cNvSpPr>
                <a:spLocks noChangeArrowheads="1"/>
              </p:cNvSpPr>
              <p:nvPr/>
            </p:nvSpPr>
            <p:spPr bwMode="auto">
              <a:xfrm>
                <a:off x="4443" y="248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3" name="Rectangle 84"/>
              <p:cNvSpPr>
                <a:spLocks noChangeArrowheads="1"/>
              </p:cNvSpPr>
              <p:nvPr/>
            </p:nvSpPr>
            <p:spPr bwMode="auto">
              <a:xfrm>
                <a:off x="4428" y="248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4" name="Rectangle 85"/>
              <p:cNvSpPr>
                <a:spLocks noChangeArrowheads="1"/>
              </p:cNvSpPr>
              <p:nvPr/>
            </p:nvSpPr>
            <p:spPr bwMode="auto">
              <a:xfrm>
                <a:off x="4410" y="2736"/>
                <a:ext cx="46"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5" name="Rectangle 86"/>
              <p:cNvSpPr>
                <a:spLocks noChangeArrowheads="1"/>
              </p:cNvSpPr>
              <p:nvPr/>
            </p:nvSpPr>
            <p:spPr bwMode="auto">
              <a:xfrm>
                <a:off x="4406" y="2743"/>
                <a:ext cx="54"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6" name="Rectangle 87"/>
              <p:cNvSpPr>
                <a:spLocks noChangeArrowheads="1"/>
              </p:cNvSpPr>
              <p:nvPr/>
            </p:nvSpPr>
            <p:spPr bwMode="auto">
              <a:xfrm>
                <a:off x="4402" y="2750"/>
                <a:ext cx="61"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7" name="Rectangle 88"/>
              <p:cNvSpPr>
                <a:spLocks noChangeArrowheads="1"/>
              </p:cNvSpPr>
              <p:nvPr/>
            </p:nvSpPr>
            <p:spPr bwMode="auto">
              <a:xfrm>
                <a:off x="4398" y="2757"/>
                <a:ext cx="69" cy="6"/>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8" name="Rectangle 89"/>
              <p:cNvSpPr>
                <a:spLocks noChangeArrowheads="1"/>
              </p:cNvSpPr>
              <p:nvPr/>
            </p:nvSpPr>
            <p:spPr bwMode="auto">
              <a:xfrm>
                <a:off x="4395" y="2765"/>
                <a:ext cx="74"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19" name="Freeform 90"/>
              <p:cNvSpPr>
                <a:spLocks/>
              </p:cNvSpPr>
              <p:nvPr/>
            </p:nvSpPr>
            <p:spPr bwMode="auto">
              <a:xfrm>
                <a:off x="4410" y="2732"/>
                <a:ext cx="46" cy="4"/>
              </a:xfrm>
              <a:custGeom>
                <a:avLst/>
                <a:gdLst>
                  <a:gd name="T0" fmla="*/ 0 w 46"/>
                  <a:gd name="T1" fmla="*/ 4 h 4"/>
                  <a:gd name="T2" fmla="*/ 3 w 46"/>
                  <a:gd name="T3" fmla="*/ 0 h 4"/>
                  <a:gd name="T4" fmla="*/ 43 w 46"/>
                  <a:gd name="T5" fmla="*/ 0 h 4"/>
                  <a:gd name="T6" fmla="*/ 46 w 46"/>
                  <a:gd name="T7" fmla="*/ 4 h 4"/>
                  <a:gd name="T8" fmla="*/ 0 w 46"/>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
                    <a:moveTo>
                      <a:pt x="0" y="4"/>
                    </a:moveTo>
                    <a:lnTo>
                      <a:pt x="3" y="0"/>
                    </a:lnTo>
                    <a:lnTo>
                      <a:pt x="43" y="0"/>
                    </a:lnTo>
                    <a:lnTo>
                      <a:pt x="46"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20" name="Freeform 91"/>
              <p:cNvSpPr>
                <a:spLocks/>
              </p:cNvSpPr>
              <p:nvPr/>
            </p:nvSpPr>
            <p:spPr bwMode="auto">
              <a:xfrm>
                <a:off x="4406" y="2740"/>
                <a:ext cx="53" cy="3"/>
              </a:xfrm>
              <a:custGeom>
                <a:avLst/>
                <a:gdLst>
                  <a:gd name="T0" fmla="*/ 4 w 53"/>
                  <a:gd name="T1" fmla="*/ 0 h 3"/>
                  <a:gd name="T2" fmla="*/ 50 w 53"/>
                  <a:gd name="T3" fmla="*/ 0 h 3"/>
                  <a:gd name="T4" fmla="*/ 53 w 53"/>
                  <a:gd name="T5" fmla="*/ 3 h 3"/>
                  <a:gd name="T6" fmla="*/ 0 w 53"/>
                  <a:gd name="T7" fmla="*/ 3 h 3"/>
                  <a:gd name="T8" fmla="*/ 4 w 5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
                    <a:moveTo>
                      <a:pt x="4" y="0"/>
                    </a:moveTo>
                    <a:lnTo>
                      <a:pt x="50" y="0"/>
                    </a:lnTo>
                    <a:lnTo>
                      <a:pt x="53" y="3"/>
                    </a:lnTo>
                    <a:lnTo>
                      <a:pt x="0" y="3"/>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21" name="Freeform 92"/>
              <p:cNvSpPr>
                <a:spLocks/>
              </p:cNvSpPr>
              <p:nvPr/>
            </p:nvSpPr>
            <p:spPr bwMode="auto">
              <a:xfrm>
                <a:off x="4403" y="2747"/>
                <a:ext cx="59" cy="3"/>
              </a:xfrm>
              <a:custGeom>
                <a:avLst/>
                <a:gdLst>
                  <a:gd name="T0" fmla="*/ 3 w 59"/>
                  <a:gd name="T1" fmla="*/ 0 h 3"/>
                  <a:gd name="T2" fmla="*/ 57 w 59"/>
                  <a:gd name="T3" fmla="*/ 0 h 3"/>
                  <a:gd name="T4" fmla="*/ 59 w 59"/>
                  <a:gd name="T5" fmla="*/ 3 h 3"/>
                  <a:gd name="T6" fmla="*/ 0 w 59"/>
                  <a:gd name="T7" fmla="*/ 3 h 3"/>
                  <a:gd name="T8" fmla="*/ 3 w 5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3">
                    <a:moveTo>
                      <a:pt x="3" y="0"/>
                    </a:moveTo>
                    <a:lnTo>
                      <a:pt x="57" y="0"/>
                    </a:lnTo>
                    <a:lnTo>
                      <a:pt x="59"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22" name="Freeform 93"/>
              <p:cNvSpPr>
                <a:spLocks/>
              </p:cNvSpPr>
              <p:nvPr/>
            </p:nvSpPr>
            <p:spPr bwMode="auto">
              <a:xfrm>
                <a:off x="4398" y="2754"/>
                <a:ext cx="69" cy="3"/>
              </a:xfrm>
              <a:custGeom>
                <a:avLst/>
                <a:gdLst>
                  <a:gd name="T0" fmla="*/ 4 w 69"/>
                  <a:gd name="T1" fmla="*/ 0 h 3"/>
                  <a:gd name="T2" fmla="*/ 0 w 69"/>
                  <a:gd name="T3" fmla="*/ 3 h 3"/>
                  <a:gd name="T4" fmla="*/ 69 w 69"/>
                  <a:gd name="T5" fmla="*/ 3 h 3"/>
                  <a:gd name="T6" fmla="*/ 65 w 69"/>
                  <a:gd name="T7" fmla="*/ 0 h 3"/>
                  <a:gd name="T8" fmla="*/ 4 w 6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
                    <a:moveTo>
                      <a:pt x="4" y="0"/>
                    </a:moveTo>
                    <a:lnTo>
                      <a:pt x="0" y="3"/>
                    </a:lnTo>
                    <a:lnTo>
                      <a:pt x="69" y="3"/>
                    </a:lnTo>
                    <a:lnTo>
                      <a:pt x="65"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23" name="Freeform 94"/>
              <p:cNvSpPr>
                <a:spLocks/>
              </p:cNvSpPr>
              <p:nvPr/>
            </p:nvSpPr>
            <p:spPr bwMode="auto">
              <a:xfrm>
                <a:off x="4395" y="2763"/>
                <a:ext cx="75" cy="2"/>
              </a:xfrm>
              <a:custGeom>
                <a:avLst/>
                <a:gdLst>
                  <a:gd name="T0" fmla="*/ 3 w 75"/>
                  <a:gd name="T1" fmla="*/ 0 h 2"/>
                  <a:gd name="T2" fmla="*/ 0 w 75"/>
                  <a:gd name="T3" fmla="*/ 2 h 2"/>
                  <a:gd name="T4" fmla="*/ 75 w 75"/>
                  <a:gd name="T5" fmla="*/ 2 h 2"/>
                  <a:gd name="T6" fmla="*/ 72 w 75"/>
                  <a:gd name="T7" fmla="*/ 0 h 2"/>
                  <a:gd name="T8" fmla="*/ 3 w 75"/>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
                    <a:moveTo>
                      <a:pt x="3" y="0"/>
                    </a:moveTo>
                    <a:lnTo>
                      <a:pt x="0" y="2"/>
                    </a:lnTo>
                    <a:lnTo>
                      <a:pt x="75" y="2"/>
                    </a:lnTo>
                    <a:lnTo>
                      <a:pt x="72"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24" name="Rectangle 95"/>
              <p:cNvSpPr>
                <a:spLocks noChangeArrowheads="1"/>
              </p:cNvSpPr>
              <p:nvPr/>
            </p:nvSpPr>
            <p:spPr bwMode="auto">
              <a:xfrm>
                <a:off x="4469" y="2738"/>
                <a:ext cx="2" cy="30"/>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25" name="Rectangle 96"/>
              <p:cNvSpPr>
                <a:spLocks noChangeArrowheads="1"/>
              </p:cNvSpPr>
              <p:nvPr/>
            </p:nvSpPr>
            <p:spPr bwMode="auto">
              <a:xfrm>
                <a:off x="4466" y="2732"/>
                <a:ext cx="1" cy="31"/>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26" name="Rectangle 97"/>
              <p:cNvSpPr>
                <a:spLocks noChangeArrowheads="1"/>
              </p:cNvSpPr>
              <p:nvPr/>
            </p:nvSpPr>
            <p:spPr bwMode="auto">
              <a:xfrm>
                <a:off x="4462" y="2726"/>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27" name="Rectangle 98"/>
              <p:cNvSpPr>
                <a:spLocks noChangeArrowheads="1"/>
              </p:cNvSpPr>
              <p:nvPr/>
            </p:nvSpPr>
            <p:spPr bwMode="auto">
              <a:xfrm>
                <a:off x="4458" y="2720"/>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28" name="Rectangle 99"/>
              <p:cNvSpPr>
                <a:spLocks noChangeArrowheads="1"/>
              </p:cNvSpPr>
              <p:nvPr/>
            </p:nvSpPr>
            <p:spPr bwMode="auto">
              <a:xfrm>
                <a:off x="4456" y="2714"/>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29" name="Freeform 100"/>
              <p:cNvSpPr>
                <a:spLocks/>
              </p:cNvSpPr>
              <p:nvPr/>
            </p:nvSpPr>
            <p:spPr bwMode="auto">
              <a:xfrm>
                <a:off x="4453" y="2709"/>
                <a:ext cx="16" cy="31"/>
              </a:xfrm>
              <a:custGeom>
                <a:avLst/>
                <a:gdLst>
                  <a:gd name="T0" fmla="*/ 16 w 16"/>
                  <a:gd name="T1" fmla="*/ 29 h 31"/>
                  <a:gd name="T2" fmla="*/ 0 w 16"/>
                  <a:gd name="T3" fmla="*/ 0 h 31"/>
                  <a:gd name="T4" fmla="*/ 0 w 16"/>
                  <a:gd name="T5" fmla="*/ 1 h 31"/>
                  <a:gd name="T6" fmla="*/ 16 w 16"/>
                  <a:gd name="T7" fmla="*/ 31 h 31"/>
                  <a:gd name="T8" fmla="*/ 16 w 16"/>
                  <a:gd name="T9" fmla="*/ 2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1">
                    <a:moveTo>
                      <a:pt x="16" y="29"/>
                    </a:moveTo>
                    <a:lnTo>
                      <a:pt x="0" y="0"/>
                    </a:lnTo>
                    <a:lnTo>
                      <a:pt x="0" y="1"/>
                    </a:lnTo>
                    <a:lnTo>
                      <a:pt x="16" y="31"/>
                    </a:lnTo>
                    <a:lnTo>
                      <a:pt x="16" y="29"/>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30" name="Freeform 101"/>
              <p:cNvSpPr>
                <a:spLocks/>
              </p:cNvSpPr>
              <p:nvPr/>
            </p:nvSpPr>
            <p:spPr bwMode="auto">
              <a:xfrm>
                <a:off x="4452" y="2708"/>
                <a:ext cx="19" cy="30"/>
              </a:xfrm>
              <a:custGeom>
                <a:avLst/>
                <a:gdLst>
                  <a:gd name="T0" fmla="*/ 19 w 19"/>
                  <a:gd name="T1" fmla="*/ 30 h 30"/>
                  <a:gd name="T2" fmla="*/ 17 w 19"/>
                  <a:gd name="T3" fmla="*/ 30 h 30"/>
                  <a:gd name="T4" fmla="*/ 0 w 19"/>
                  <a:gd name="T5" fmla="*/ 0 h 30"/>
                  <a:gd name="T6" fmla="*/ 1 w 19"/>
                  <a:gd name="T7" fmla="*/ 0 h 30"/>
                  <a:gd name="T8" fmla="*/ 19 w 19"/>
                  <a:gd name="T9" fmla="*/ 3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19" y="30"/>
                    </a:moveTo>
                    <a:lnTo>
                      <a:pt x="17" y="30"/>
                    </a:lnTo>
                    <a:lnTo>
                      <a:pt x="0" y="0"/>
                    </a:lnTo>
                    <a:lnTo>
                      <a:pt x="1" y="0"/>
                    </a:lnTo>
                    <a:lnTo>
                      <a:pt x="19" y="3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31" name="Rectangle 102"/>
              <p:cNvSpPr>
                <a:spLocks noChangeArrowheads="1"/>
              </p:cNvSpPr>
              <p:nvPr/>
            </p:nvSpPr>
            <p:spPr bwMode="auto">
              <a:xfrm>
                <a:off x="4469" y="2738"/>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2" name="Rectangle 103"/>
              <p:cNvSpPr>
                <a:spLocks noChangeArrowheads="1"/>
              </p:cNvSpPr>
              <p:nvPr/>
            </p:nvSpPr>
            <p:spPr bwMode="auto">
              <a:xfrm>
                <a:off x="4395" y="2739"/>
                <a:ext cx="1" cy="30"/>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3" name="Rectangle 104"/>
              <p:cNvSpPr>
                <a:spLocks noChangeArrowheads="1"/>
              </p:cNvSpPr>
              <p:nvPr/>
            </p:nvSpPr>
            <p:spPr bwMode="auto">
              <a:xfrm>
                <a:off x="4398" y="2734"/>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4" name="Rectangle 105"/>
              <p:cNvSpPr>
                <a:spLocks noChangeArrowheads="1"/>
              </p:cNvSpPr>
              <p:nvPr/>
            </p:nvSpPr>
            <p:spPr bwMode="auto">
              <a:xfrm>
                <a:off x="4402" y="2727"/>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5" name="Rectangle 106"/>
              <p:cNvSpPr>
                <a:spLocks noChangeArrowheads="1"/>
              </p:cNvSpPr>
              <p:nvPr/>
            </p:nvSpPr>
            <p:spPr bwMode="auto">
              <a:xfrm>
                <a:off x="4406" y="2721"/>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6" name="Rectangle 107"/>
              <p:cNvSpPr>
                <a:spLocks noChangeArrowheads="1"/>
              </p:cNvSpPr>
              <p:nvPr/>
            </p:nvSpPr>
            <p:spPr bwMode="auto">
              <a:xfrm>
                <a:off x="4409" y="2714"/>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37" name="Freeform 108"/>
              <p:cNvSpPr>
                <a:spLocks/>
              </p:cNvSpPr>
              <p:nvPr/>
            </p:nvSpPr>
            <p:spPr bwMode="auto">
              <a:xfrm>
                <a:off x="4396" y="2709"/>
                <a:ext cx="17" cy="31"/>
              </a:xfrm>
              <a:custGeom>
                <a:avLst/>
                <a:gdLst>
                  <a:gd name="T0" fmla="*/ 0 w 17"/>
                  <a:gd name="T1" fmla="*/ 29 h 31"/>
                  <a:gd name="T2" fmla="*/ 17 w 17"/>
                  <a:gd name="T3" fmla="*/ 0 h 31"/>
                  <a:gd name="T4" fmla="*/ 17 w 17"/>
                  <a:gd name="T5" fmla="*/ 1 h 31"/>
                  <a:gd name="T6" fmla="*/ 0 w 17"/>
                  <a:gd name="T7" fmla="*/ 31 h 31"/>
                  <a:gd name="T8" fmla="*/ 0 w 17"/>
                  <a:gd name="T9" fmla="*/ 2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1">
                    <a:moveTo>
                      <a:pt x="0" y="29"/>
                    </a:moveTo>
                    <a:lnTo>
                      <a:pt x="17" y="0"/>
                    </a:lnTo>
                    <a:lnTo>
                      <a:pt x="17" y="1"/>
                    </a:lnTo>
                    <a:lnTo>
                      <a:pt x="0" y="31"/>
                    </a:lnTo>
                    <a:lnTo>
                      <a:pt x="0" y="29"/>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38" name="Freeform 109"/>
              <p:cNvSpPr>
                <a:spLocks/>
              </p:cNvSpPr>
              <p:nvPr/>
            </p:nvSpPr>
            <p:spPr bwMode="auto">
              <a:xfrm>
                <a:off x="4395" y="2708"/>
                <a:ext cx="18" cy="31"/>
              </a:xfrm>
              <a:custGeom>
                <a:avLst/>
                <a:gdLst>
                  <a:gd name="T0" fmla="*/ 0 w 18"/>
                  <a:gd name="T1" fmla="*/ 31 h 31"/>
                  <a:gd name="T2" fmla="*/ 1 w 18"/>
                  <a:gd name="T3" fmla="*/ 31 h 31"/>
                  <a:gd name="T4" fmla="*/ 18 w 18"/>
                  <a:gd name="T5" fmla="*/ 0 h 31"/>
                  <a:gd name="T6" fmla="*/ 17 w 18"/>
                  <a:gd name="T7" fmla="*/ 0 h 31"/>
                  <a:gd name="T8" fmla="*/ 0 w 18"/>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1">
                    <a:moveTo>
                      <a:pt x="0" y="31"/>
                    </a:moveTo>
                    <a:lnTo>
                      <a:pt x="1" y="31"/>
                    </a:lnTo>
                    <a:lnTo>
                      <a:pt x="18" y="0"/>
                    </a:lnTo>
                    <a:lnTo>
                      <a:pt x="17" y="0"/>
                    </a:lnTo>
                    <a:lnTo>
                      <a:pt x="0" y="3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39" name="Rectangle 110"/>
              <p:cNvSpPr>
                <a:spLocks noChangeArrowheads="1"/>
              </p:cNvSpPr>
              <p:nvPr/>
            </p:nvSpPr>
            <p:spPr bwMode="auto">
              <a:xfrm>
                <a:off x="4395" y="2739"/>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0" name="Rectangle 111"/>
              <p:cNvSpPr>
                <a:spLocks noChangeArrowheads="1"/>
              </p:cNvSpPr>
              <p:nvPr/>
            </p:nvSpPr>
            <p:spPr bwMode="auto">
              <a:xfrm>
                <a:off x="4520" y="2736"/>
                <a:ext cx="47"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1" name="Rectangle 112"/>
              <p:cNvSpPr>
                <a:spLocks noChangeArrowheads="1"/>
              </p:cNvSpPr>
              <p:nvPr/>
            </p:nvSpPr>
            <p:spPr bwMode="auto">
              <a:xfrm>
                <a:off x="4516" y="2743"/>
                <a:ext cx="54"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2" name="Rectangle 113"/>
              <p:cNvSpPr>
                <a:spLocks noChangeArrowheads="1"/>
              </p:cNvSpPr>
              <p:nvPr/>
            </p:nvSpPr>
            <p:spPr bwMode="auto">
              <a:xfrm>
                <a:off x="4512" y="2750"/>
                <a:ext cx="61"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3" name="Rectangle 114"/>
              <p:cNvSpPr>
                <a:spLocks noChangeArrowheads="1"/>
              </p:cNvSpPr>
              <p:nvPr/>
            </p:nvSpPr>
            <p:spPr bwMode="auto">
              <a:xfrm>
                <a:off x="4508" y="2757"/>
                <a:ext cx="69" cy="6"/>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4" name="Rectangle 115"/>
              <p:cNvSpPr>
                <a:spLocks noChangeArrowheads="1"/>
              </p:cNvSpPr>
              <p:nvPr/>
            </p:nvSpPr>
            <p:spPr bwMode="auto">
              <a:xfrm>
                <a:off x="4506" y="2765"/>
                <a:ext cx="74"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45" name="Freeform 116"/>
              <p:cNvSpPr>
                <a:spLocks/>
              </p:cNvSpPr>
              <p:nvPr/>
            </p:nvSpPr>
            <p:spPr bwMode="auto">
              <a:xfrm>
                <a:off x="4520" y="2732"/>
                <a:ext cx="46" cy="4"/>
              </a:xfrm>
              <a:custGeom>
                <a:avLst/>
                <a:gdLst>
                  <a:gd name="T0" fmla="*/ 0 w 46"/>
                  <a:gd name="T1" fmla="*/ 4 h 4"/>
                  <a:gd name="T2" fmla="*/ 4 w 46"/>
                  <a:gd name="T3" fmla="*/ 0 h 4"/>
                  <a:gd name="T4" fmla="*/ 43 w 46"/>
                  <a:gd name="T5" fmla="*/ 0 h 4"/>
                  <a:gd name="T6" fmla="*/ 46 w 46"/>
                  <a:gd name="T7" fmla="*/ 4 h 4"/>
                  <a:gd name="T8" fmla="*/ 0 w 46"/>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
                    <a:moveTo>
                      <a:pt x="0" y="4"/>
                    </a:moveTo>
                    <a:lnTo>
                      <a:pt x="4" y="0"/>
                    </a:lnTo>
                    <a:lnTo>
                      <a:pt x="43" y="0"/>
                    </a:lnTo>
                    <a:lnTo>
                      <a:pt x="46"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46" name="Freeform 117"/>
              <p:cNvSpPr>
                <a:spLocks/>
              </p:cNvSpPr>
              <p:nvPr/>
            </p:nvSpPr>
            <p:spPr bwMode="auto">
              <a:xfrm>
                <a:off x="4516" y="2740"/>
                <a:ext cx="53" cy="3"/>
              </a:xfrm>
              <a:custGeom>
                <a:avLst/>
                <a:gdLst>
                  <a:gd name="T0" fmla="*/ 4 w 53"/>
                  <a:gd name="T1" fmla="*/ 0 h 3"/>
                  <a:gd name="T2" fmla="*/ 50 w 53"/>
                  <a:gd name="T3" fmla="*/ 0 h 3"/>
                  <a:gd name="T4" fmla="*/ 53 w 53"/>
                  <a:gd name="T5" fmla="*/ 3 h 3"/>
                  <a:gd name="T6" fmla="*/ 0 w 53"/>
                  <a:gd name="T7" fmla="*/ 3 h 3"/>
                  <a:gd name="T8" fmla="*/ 4 w 53"/>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3">
                    <a:moveTo>
                      <a:pt x="4" y="0"/>
                    </a:moveTo>
                    <a:lnTo>
                      <a:pt x="50" y="0"/>
                    </a:lnTo>
                    <a:lnTo>
                      <a:pt x="53" y="3"/>
                    </a:lnTo>
                    <a:lnTo>
                      <a:pt x="0" y="3"/>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47" name="Freeform 118"/>
              <p:cNvSpPr>
                <a:spLocks/>
              </p:cNvSpPr>
              <p:nvPr/>
            </p:nvSpPr>
            <p:spPr bwMode="auto">
              <a:xfrm>
                <a:off x="4513" y="2747"/>
                <a:ext cx="59" cy="3"/>
              </a:xfrm>
              <a:custGeom>
                <a:avLst/>
                <a:gdLst>
                  <a:gd name="T0" fmla="*/ 3 w 59"/>
                  <a:gd name="T1" fmla="*/ 0 h 3"/>
                  <a:gd name="T2" fmla="*/ 57 w 59"/>
                  <a:gd name="T3" fmla="*/ 0 h 3"/>
                  <a:gd name="T4" fmla="*/ 59 w 59"/>
                  <a:gd name="T5" fmla="*/ 3 h 3"/>
                  <a:gd name="T6" fmla="*/ 0 w 59"/>
                  <a:gd name="T7" fmla="*/ 3 h 3"/>
                  <a:gd name="T8" fmla="*/ 3 w 5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3">
                    <a:moveTo>
                      <a:pt x="3" y="0"/>
                    </a:moveTo>
                    <a:lnTo>
                      <a:pt x="57" y="0"/>
                    </a:lnTo>
                    <a:lnTo>
                      <a:pt x="59"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48" name="Freeform 119"/>
              <p:cNvSpPr>
                <a:spLocks/>
              </p:cNvSpPr>
              <p:nvPr/>
            </p:nvSpPr>
            <p:spPr bwMode="auto">
              <a:xfrm>
                <a:off x="4508" y="2754"/>
                <a:ext cx="69" cy="3"/>
              </a:xfrm>
              <a:custGeom>
                <a:avLst/>
                <a:gdLst>
                  <a:gd name="T0" fmla="*/ 4 w 69"/>
                  <a:gd name="T1" fmla="*/ 0 h 3"/>
                  <a:gd name="T2" fmla="*/ 0 w 69"/>
                  <a:gd name="T3" fmla="*/ 3 h 3"/>
                  <a:gd name="T4" fmla="*/ 69 w 69"/>
                  <a:gd name="T5" fmla="*/ 3 h 3"/>
                  <a:gd name="T6" fmla="*/ 66 w 69"/>
                  <a:gd name="T7" fmla="*/ 0 h 3"/>
                  <a:gd name="T8" fmla="*/ 4 w 6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
                    <a:moveTo>
                      <a:pt x="4" y="0"/>
                    </a:moveTo>
                    <a:lnTo>
                      <a:pt x="0" y="3"/>
                    </a:lnTo>
                    <a:lnTo>
                      <a:pt x="69" y="3"/>
                    </a:lnTo>
                    <a:lnTo>
                      <a:pt x="66"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49" name="Freeform 120"/>
              <p:cNvSpPr>
                <a:spLocks/>
              </p:cNvSpPr>
              <p:nvPr/>
            </p:nvSpPr>
            <p:spPr bwMode="auto">
              <a:xfrm>
                <a:off x="4505" y="2763"/>
                <a:ext cx="75" cy="2"/>
              </a:xfrm>
              <a:custGeom>
                <a:avLst/>
                <a:gdLst>
                  <a:gd name="T0" fmla="*/ 3 w 75"/>
                  <a:gd name="T1" fmla="*/ 0 h 2"/>
                  <a:gd name="T2" fmla="*/ 0 w 75"/>
                  <a:gd name="T3" fmla="*/ 2 h 2"/>
                  <a:gd name="T4" fmla="*/ 75 w 75"/>
                  <a:gd name="T5" fmla="*/ 2 h 2"/>
                  <a:gd name="T6" fmla="*/ 72 w 75"/>
                  <a:gd name="T7" fmla="*/ 0 h 2"/>
                  <a:gd name="T8" fmla="*/ 3 w 75"/>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
                    <a:moveTo>
                      <a:pt x="3" y="0"/>
                    </a:moveTo>
                    <a:lnTo>
                      <a:pt x="0" y="2"/>
                    </a:lnTo>
                    <a:lnTo>
                      <a:pt x="75" y="2"/>
                    </a:lnTo>
                    <a:lnTo>
                      <a:pt x="72"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50" name="Rectangle 121"/>
              <p:cNvSpPr>
                <a:spLocks noChangeArrowheads="1"/>
              </p:cNvSpPr>
              <p:nvPr/>
            </p:nvSpPr>
            <p:spPr bwMode="auto">
              <a:xfrm>
                <a:off x="4579" y="2738"/>
                <a:ext cx="2" cy="30"/>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1" name="Rectangle 122"/>
              <p:cNvSpPr>
                <a:spLocks noChangeArrowheads="1"/>
              </p:cNvSpPr>
              <p:nvPr/>
            </p:nvSpPr>
            <p:spPr bwMode="auto">
              <a:xfrm>
                <a:off x="4576" y="2732"/>
                <a:ext cx="1" cy="31"/>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2" name="Rectangle 123"/>
              <p:cNvSpPr>
                <a:spLocks noChangeArrowheads="1"/>
              </p:cNvSpPr>
              <p:nvPr/>
            </p:nvSpPr>
            <p:spPr bwMode="auto">
              <a:xfrm>
                <a:off x="4572" y="2726"/>
                <a:ext cx="2"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3" name="Rectangle 124"/>
              <p:cNvSpPr>
                <a:spLocks noChangeArrowheads="1"/>
              </p:cNvSpPr>
              <p:nvPr/>
            </p:nvSpPr>
            <p:spPr bwMode="auto">
              <a:xfrm>
                <a:off x="4569" y="2720"/>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4" name="Rectangle 125"/>
              <p:cNvSpPr>
                <a:spLocks noChangeArrowheads="1"/>
              </p:cNvSpPr>
              <p:nvPr/>
            </p:nvSpPr>
            <p:spPr bwMode="auto">
              <a:xfrm>
                <a:off x="4566" y="2714"/>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5" name="Freeform 126"/>
              <p:cNvSpPr>
                <a:spLocks/>
              </p:cNvSpPr>
              <p:nvPr/>
            </p:nvSpPr>
            <p:spPr bwMode="auto">
              <a:xfrm>
                <a:off x="4563" y="2709"/>
                <a:ext cx="17" cy="31"/>
              </a:xfrm>
              <a:custGeom>
                <a:avLst/>
                <a:gdLst>
                  <a:gd name="T0" fmla="*/ 17 w 17"/>
                  <a:gd name="T1" fmla="*/ 29 h 31"/>
                  <a:gd name="T2" fmla="*/ 0 w 17"/>
                  <a:gd name="T3" fmla="*/ 0 h 31"/>
                  <a:gd name="T4" fmla="*/ 0 w 17"/>
                  <a:gd name="T5" fmla="*/ 1 h 31"/>
                  <a:gd name="T6" fmla="*/ 17 w 17"/>
                  <a:gd name="T7" fmla="*/ 31 h 31"/>
                  <a:gd name="T8" fmla="*/ 17 w 17"/>
                  <a:gd name="T9" fmla="*/ 2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1">
                    <a:moveTo>
                      <a:pt x="17" y="29"/>
                    </a:moveTo>
                    <a:lnTo>
                      <a:pt x="0" y="0"/>
                    </a:lnTo>
                    <a:lnTo>
                      <a:pt x="0" y="1"/>
                    </a:lnTo>
                    <a:lnTo>
                      <a:pt x="17" y="31"/>
                    </a:lnTo>
                    <a:lnTo>
                      <a:pt x="17" y="29"/>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56" name="Freeform 127"/>
              <p:cNvSpPr>
                <a:spLocks/>
              </p:cNvSpPr>
              <p:nvPr/>
            </p:nvSpPr>
            <p:spPr bwMode="auto">
              <a:xfrm>
                <a:off x="4562" y="2708"/>
                <a:ext cx="19" cy="30"/>
              </a:xfrm>
              <a:custGeom>
                <a:avLst/>
                <a:gdLst>
                  <a:gd name="T0" fmla="*/ 19 w 19"/>
                  <a:gd name="T1" fmla="*/ 30 h 30"/>
                  <a:gd name="T2" fmla="*/ 18 w 19"/>
                  <a:gd name="T3" fmla="*/ 30 h 30"/>
                  <a:gd name="T4" fmla="*/ 0 w 19"/>
                  <a:gd name="T5" fmla="*/ 0 h 30"/>
                  <a:gd name="T6" fmla="*/ 2 w 19"/>
                  <a:gd name="T7" fmla="*/ 0 h 30"/>
                  <a:gd name="T8" fmla="*/ 19 w 19"/>
                  <a:gd name="T9" fmla="*/ 3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19" y="30"/>
                    </a:moveTo>
                    <a:lnTo>
                      <a:pt x="18" y="30"/>
                    </a:lnTo>
                    <a:lnTo>
                      <a:pt x="0" y="0"/>
                    </a:lnTo>
                    <a:lnTo>
                      <a:pt x="2" y="0"/>
                    </a:lnTo>
                    <a:lnTo>
                      <a:pt x="19" y="30"/>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57" name="Rectangle 128"/>
              <p:cNvSpPr>
                <a:spLocks noChangeArrowheads="1"/>
              </p:cNvSpPr>
              <p:nvPr/>
            </p:nvSpPr>
            <p:spPr bwMode="auto">
              <a:xfrm>
                <a:off x="4579" y="2738"/>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8" name="Rectangle 129"/>
              <p:cNvSpPr>
                <a:spLocks noChangeArrowheads="1"/>
              </p:cNvSpPr>
              <p:nvPr/>
            </p:nvSpPr>
            <p:spPr bwMode="auto">
              <a:xfrm>
                <a:off x="4505" y="2739"/>
                <a:ext cx="1" cy="30"/>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59" name="Rectangle 130"/>
              <p:cNvSpPr>
                <a:spLocks noChangeArrowheads="1"/>
              </p:cNvSpPr>
              <p:nvPr/>
            </p:nvSpPr>
            <p:spPr bwMode="auto">
              <a:xfrm>
                <a:off x="4508" y="2734"/>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0" name="Rectangle 131"/>
              <p:cNvSpPr>
                <a:spLocks noChangeArrowheads="1"/>
              </p:cNvSpPr>
              <p:nvPr/>
            </p:nvSpPr>
            <p:spPr bwMode="auto">
              <a:xfrm>
                <a:off x="4512" y="2727"/>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1" name="Rectangle 132"/>
              <p:cNvSpPr>
                <a:spLocks noChangeArrowheads="1"/>
              </p:cNvSpPr>
              <p:nvPr/>
            </p:nvSpPr>
            <p:spPr bwMode="auto">
              <a:xfrm>
                <a:off x="4516" y="2721"/>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2" name="Rectangle 133"/>
              <p:cNvSpPr>
                <a:spLocks noChangeArrowheads="1"/>
              </p:cNvSpPr>
              <p:nvPr/>
            </p:nvSpPr>
            <p:spPr bwMode="auto">
              <a:xfrm>
                <a:off x="4519" y="2714"/>
                <a:ext cx="2"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263" name="Freeform 134"/>
              <p:cNvSpPr>
                <a:spLocks/>
              </p:cNvSpPr>
              <p:nvPr/>
            </p:nvSpPr>
            <p:spPr bwMode="auto">
              <a:xfrm>
                <a:off x="4506" y="2709"/>
                <a:ext cx="17" cy="31"/>
              </a:xfrm>
              <a:custGeom>
                <a:avLst/>
                <a:gdLst>
                  <a:gd name="T0" fmla="*/ 0 w 17"/>
                  <a:gd name="T1" fmla="*/ 29 h 31"/>
                  <a:gd name="T2" fmla="*/ 17 w 17"/>
                  <a:gd name="T3" fmla="*/ 0 h 31"/>
                  <a:gd name="T4" fmla="*/ 17 w 17"/>
                  <a:gd name="T5" fmla="*/ 1 h 31"/>
                  <a:gd name="T6" fmla="*/ 0 w 17"/>
                  <a:gd name="T7" fmla="*/ 31 h 31"/>
                  <a:gd name="T8" fmla="*/ 0 w 17"/>
                  <a:gd name="T9" fmla="*/ 2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1">
                    <a:moveTo>
                      <a:pt x="0" y="29"/>
                    </a:moveTo>
                    <a:lnTo>
                      <a:pt x="17" y="0"/>
                    </a:lnTo>
                    <a:lnTo>
                      <a:pt x="17" y="1"/>
                    </a:lnTo>
                    <a:lnTo>
                      <a:pt x="0" y="31"/>
                    </a:lnTo>
                    <a:lnTo>
                      <a:pt x="0" y="29"/>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64" name="Freeform 135"/>
              <p:cNvSpPr>
                <a:spLocks/>
              </p:cNvSpPr>
              <p:nvPr/>
            </p:nvSpPr>
            <p:spPr bwMode="auto">
              <a:xfrm>
                <a:off x="4505" y="2708"/>
                <a:ext cx="19" cy="31"/>
              </a:xfrm>
              <a:custGeom>
                <a:avLst/>
                <a:gdLst>
                  <a:gd name="T0" fmla="*/ 0 w 19"/>
                  <a:gd name="T1" fmla="*/ 31 h 31"/>
                  <a:gd name="T2" fmla="*/ 1 w 19"/>
                  <a:gd name="T3" fmla="*/ 31 h 31"/>
                  <a:gd name="T4" fmla="*/ 19 w 19"/>
                  <a:gd name="T5" fmla="*/ 0 h 31"/>
                  <a:gd name="T6" fmla="*/ 17 w 19"/>
                  <a:gd name="T7" fmla="*/ 0 h 31"/>
                  <a:gd name="T8" fmla="*/ 0 w 19"/>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1">
                    <a:moveTo>
                      <a:pt x="0" y="31"/>
                    </a:moveTo>
                    <a:lnTo>
                      <a:pt x="1" y="31"/>
                    </a:lnTo>
                    <a:lnTo>
                      <a:pt x="19" y="0"/>
                    </a:lnTo>
                    <a:lnTo>
                      <a:pt x="17" y="0"/>
                    </a:lnTo>
                    <a:lnTo>
                      <a:pt x="0" y="31"/>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65" name="Rectangle 136"/>
              <p:cNvSpPr>
                <a:spLocks noChangeArrowheads="1"/>
              </p:cNvSpPr>
              <p:nvPr/>
            </p:nvSpPr>
            <p:spPr bwMode="auto">
              <a:xfrm>
                <a:off x="4505" y="2739"/>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6914" name="Group 137"/>
            <p:cNvGrpSpPr>
              <a:grpSpLocks/>
            </p:cNvGrpSpPr>
            <p:nvPr/>
          </p:nvGrpSpPr>
          <p:grpSpPr bwMode="auto">
            <a:xfrm>
              <a:off x="1227" y="831"/>
              <a:ext cx="235" cy="311"/>
              <a:chOff x="4280" y="2455"/>
              <a:chExt cx="237" cy="419"/>
            </a:xfrm>
          </p:grpSpPr>
          <p:sp>
            <p:nvSpPr>
              <p:cNvPr id="37044" name="Rectangle 138"/>
              <p:cNvSpPr>
                <a:spLocks noChangeArrowheads="1"/>
              </p:cNvSpPr>
              <p:nvPr/>
            </p:nvSpPr>
            <p:spPr bwMode="auto">
              <a:xfrm>
                <a:off x="4294" y="2695"/>
                <a:ext cx="193" cy="163"/>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45" name="Rectangle 139"/>
              <p:cNvSpPr>
                <a:spLocks noChangeArrowheads="1"/>
              </p:cNvSpPr>
              <p:nvPr/>
            </p:nvSpPr>
            <p:spPr bwMode="auto">
              <a:xfrm>
                <a:off x="4296" y="2731"/>
                <a:ext cx="204"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46" name="Rectangle 140"/>
              <p:cNvSpPr>
                <a:spLocks noChangeArrowheads="1"/>
              </p:cNvSpPr>
              <p:nvPr/>
            </p:nvSpPr>
            <p:spPr bwMode="auto">
              <a:xfrm>
                <a:off x="4296" y="2721"/>
                <a:ext cx="204" cy="2"/>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47" name="Rectangle 141"/>
              <p:cNvSpPr>
                <a:spLocks noChangeArrowheads="1"/>
              </p:cNvSpPr>
              <p:nvPr/>
            </p:nvSpPr>
            <p:spPr bwMode="auto">
              <a:xfrm>
                <a:off x="4296" y="2724"/>
                <a:ext cx="204"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48" name="Rectangle 142"/>
              <p:cNvSpPr>
                <a:spLocks noChangeArrowheads="1"/>
              </p:cNvSpPr>
              <p:nvPr/>
            </p:nvSpPr>
            <p:spPr bwMode="auto">
              <a:xfrm>
                <a:off x="4296" y="2734"/>
                <a:ext cx="204" cy="2"/>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49" name="Rectangle 143"/>
              <p:cNvSpPr>
                <a:spLocks noChangeArrowheads="1"/>
              </p:cNvSpPr>
              <p:nvPr/>
            </p:nvSpPr>
            <p:spPr bwMode="auto">
              <a:xfrm>
                <a:off x="4295" y="2844"/>
                <a:ext cx="206"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0" name="Rectangle 144"/>
              <p:cNvSpPr>
                <a:spLocks noChangeArrowheads="1"/>
              </p:cNvSpPr>
              <p:nvPr/>
            </p:nvSpPr>
            <p:spPr bwMode="auto">
              <a:xfrm>
                <a:off x="4295" y="2839"/>
                <a:ext cx="206"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1" name="Rectangle 145"/>
              <p:cNvSpPr>
                <a:spLocks noChangeArrowheads="1"/>
              </p:cNvSpPr>
              <p:nvPr/>
            </p:nvSpPr>
            <p:spPr bwMode="auto">
              <a:xfrm>
                <a:off x="4295" y="2849"/>
                <a:ext cx="206" cy="4"/>
              </a:xfrm>
              <a:prstGeom prst="rect">
                <a:avLst/>
              </a:prstGeom>
              <a:solidFill>
                <a:srgbClr val="3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2" name="Rectangle 146"/>
              <p:cNvSpPr>
                <a:spLocks noChangeArrowheads="1"/>
              </p:cNvSpPr>
              <p:nvPr/>
            </p:nvSpPr>
            <p:spPr bwMode="auto">
              <a:xfrm>
                <a:off x="4296" y="2855"/>
                <a:ext cx="204" cy="1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3" name="Freeform 147"/>
              <p:cNvSpPr>
                <a:spLocks/>
              </p:cNvSpPr>
              <p:nvPr/>
            </p:nvSpPr>
            <p:spPr bwMode="auto">
              <a:xfrm>
                <a:off x="4280" y="2469"/>
                <a:ext cx="237" cy="64"/>
              </a:xfrm>
              <a:custGeom>
                <a:avLst/>
                <a:gdLst>
                  <a:gd name="T0" fmla="*/ 0 w 237"/>
                  <a:gd name="T1" fmla="*/ 64 h 64"/>
                  <a:gd name="T2" fmla="*/ 237 w 237"/>
                  <a:gd name="T3" fmla="*/ 64 h 64"/>
                  <a:gd name="T4" fmla="*/ 220 w 237"/>
                  <a:gd name="T5" fmla="*/ 0 h 64"/>
                  <a:gd name="T6" fmla="*/ 16 w 237"/>
                  <a:gd name="T7" fmla="*/ 0 h 64"/>
                  <a:gd name="T8" fmla="*/ 0 w 237"/>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64">
                    <a:moveTo>
                      <a:pt x="0" y="64"/>
                    </a:moveTo>
                    <a:lnTo>
                      <a:pt x="237" y="64"/>
                    </a:lnTo>
                    <a:lnTo>
                      <a:pt x="220" y="0"/>
                    </a:lnTo>
                    <a:lnTo>
                      <a:pt x="16" y="0"/>
                    </a:lnTo>
                    <a:lnTo>
                      <a:pt x="0" y="64"/>
                    </a:lnTo>
                    <a:close/>
                  </a:path>
                </a:pathLst>
              </a:custGeom>
              <a:solidFill>
                <a:srgbClr val="BF7F3F"/>
              </a:solidFill>
              <a:ln w="1270">
                <a:solidFill>
                  <a:srgbClr val="7F3F00"/>
                </a:solidFill>
                <a:prstDash val="solid"/>
                <a:round/>
                <a:headEnd/>
                <a:tailEnd/>
              </a:ln>
            </p:spPr>
            <p:txBody>
              <a:bodyPr/>
              <a:lstStyle/>
              <a:p>
                <a:endParaRPr lang="en-US"/>
              </a:p>
            </p:txBody>
          </p:sp>
          <p:sp>
            <p:nvSpPr>
              <p:cNvPr id="37054" name="Freeform 148"/>
              <p:cNvSpPr>
                <a:spLocks/>
              </p:cNvSpPr>
              <p:nvPr/>
            </p:nvSpPr>
            <p:spPr bwMode="auto">
              <a:xfrm>
                <a:off x="4280" y="2535"/>
                <a:ext cx="115" cy="32"/>
              </a:xfrm>
              <a:custGeom>
                <a:avLst/>
                <a:gdLst>
                  <a:gd name="T0" fmla="*/ 115 w 115"/>
                  <a:gd name="T1" fmla="*/ 32 h 32"/>
                  <a:gd name="T2" fmla="*/ 14 w 115"/>
                  <a:gd name="T3" fmla="*/ 32 h 32"/>
                  <a:gd name="T4" fmla="*/ 7 w 115"/>
                  <a:gd name="T5" fmla="*/ 23 h 32"/>
                  <a:gd name="T6" fmla="*/ 7 w 115"/>
                  <a:gd name="T7" fmla="*/ 10 h 32"/>
                  <a:gd name="T8" fmla="*/ 0 w 115"/>
                  <a:gd name="T9" fmla="*/ 0 h 32"/>
                  <a:gd name="T10" fmla="*/ 115 w 115"/>
                  <a:gd name="T11" fmla="*/ 0 h 32"/>
                  <a:gd name="T12" fmla="*/ 115 w 115"/>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 h="32">
                    <a:moveTo>
                      <a:pt x="115" y="32"/>
                    </a:moveTo>
                    <a:lnTo>
                      <a:pt x="14" y="32"/>
                    </a:lnTo>
                    <a:lnTo>
                      <a:pt x="7" y="23"/>
                    </a:lnTo>
                    <a:lnTo>
                      <a:pt x="7" y="10"/>
                    </a:lnTo>
                    <a:lnTo>
                      <a:pt x="0" y="0"/>
                    </a:lnTo>
                    <a:lnTo>
                      <a:pt x="115" y="0"/>
                    </a:lnTo>
                    <a:lnTo>
                      <a:pt x="115"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55" name="Freeform 149"/>
              <p:cNvSpPr>
                <a:spLocks/>
              </p:cNvSpPr>
              <p:nvPr/>
            </p:nvSpPr>
            <p:spPr bwMode="auto">
              <a:xfrm>
                <a:off x="4391" y="2535"/>
                <a:ext cx="124" cy="32"/>
              </a:xfrm>
              <a:custGeom>
                <a:avLst/>
                <a:gdLst>
                  <a:gd name="T0" fmla="*/ 0 w 124"/>
                  <a:gd name="T1" fmla="*/ 32 h 32"/>
                  <a:gd name="T2" fmla="*/ 108 w 124"/>
                  <a:gd name="T3" fmla="*/ 32 h 32"/>
                  <a:gd name="T4" fmla="*/ 116 w 124"/>
                  <a:gd name="T5" fmla="*/ 23 h 32"/>
                  <a:gd name="T6" fmla="*/ 116 w 124"/>
                  <a:gd name="T7" fmla="*/ 10 h 32"/>
                  <a:gd name="T8" fmla="*/ 124 w 124"/>
                  <a:gd name="T9" fmla="*/ 0 h 32"/>
                  <a:gd name="T10" fmla="*/ 0 w 124"/>
                  <a:gd name="T11" fmla="*/ 0 h 32"/>
                  <a:gd name="T12" fmla="*/ 0 w 124"/>
                  <a:gd name="T13" fmla="*/ 32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 h="32">
                    <a:moveTo>
                      <a:pt x="0" y="32"/>
                    </a:moveTo>
                    <a:lnTo>
                      <a:pt x="108" y="32"/>
                    </a:lnTo>
                    <a:lnTo>
                      <a:pt x="116" y="23"/>
                    </a:lnTo>
                    <a:lnTo>
                      <a:pt x="116" y="10"/>
                    </a:lnTo>
                    <a:lnTo>
                      <a:pt x="124" y="0"/>
                    </a:lnTo>
                    <a:lnTo>
                      <a:pt x="0" y="0"/>
                    </a:lnTo>
                    <a:lnTo>
                      <a:pt x="0" y="32"/>
                    </a:lnTo>
                    <a:close/>
                  </a:path>
                </a:pathLst>
              </a:custGeom>
              <a:solidFill>
                <a:srgbClr val="FF9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56" name="Rectangle 150"/>
              <p:cNvSpPr>
                <a:spLocks noChangeArrowheads="1"/>
              </p:cNvSpPr>
              <p:nvPr/>
            </p:nvSpPr>
            <p:spPr bwMode="auto">
              <a:xfrm>
                <a:off x="4287" y="2553"/>
                <a:ext cx="220" cy="5"/>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7" name="Rectangle 151"/>
              <p:cNvSpPr>
                <a:spLocks noChangeArrowheads="1"/>
              </p:cNvSpPr>
              <p:nvPr/>
            </p:nvSpPr>
            <p:spPr bwMode="auto">
              <a:xfrm>
                <a:off x="4287" y="2545"/>
                <a:ext cx="220" cy="4"/>
              </a:xfrm>
              <a:prstGeom prst="rect">
                <a:avLst/>
              </a:prstGeom>
              <a:solidFill>
                <a:srgbClr val="FFB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8" name="Rectangle 152"/>
              <p:cNvSpPr>
                <a:spLocks noChangeArrowheads="1"/>
              </p:cNvSpPr>
              <p:nvPr/>
            </p:nvSpPr>
            <p:spPr bwMode="auto">
              <a:xfrm>
                <a:off x="4280" y="2533"/>
                <a:ext cx="237" cy="4"/>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59" name="Rectangle 153"/>
              <p:cNvSpPr>
                <a:spLocks noChangeArrowheads="1"/>
              </p:cNvSpPr>
              <p:nvPr/>
            </p:nvSpPr>
            <p:spPr bwMode="auto">
              <a:xfrm>
                <a:off x="4294" y="2560"/>
                <a:ext cx="193" cy="88"/>
              </a:xfrm>
              <a:prstGeom prst="rect">
                <a:avLst/>
              </a:prstGeom>
              <a:solidFill>
                <a:srgbClr val="FF9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0" name="Rectangle 154"/>
              <p:cNvSpPr>
                <a:spLocks noChangeArrowheads="1"/>
              </p:cNvSpPr>
              <p:nvPr/>
            </p:nvSpPr>
            <p:spPr bwMode="auto">
              <a:xfrm>
                <a:off x="4488" y="279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1" name="Rectangle 155"/>
              <p:cNvSpPr>
                <a:spLocks noChangeArrowheads="1"/>
              </p:cNvSpPr>
              <p:nvPr/>
            </p:nvSpPr>
            <p:spPr bwMode="auto">
              <a:xfrm>
                <a:off x="4488" y="275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2" name="Rectangle 156"/>
              <p:cNvSpPr>
                <a:spLocks noChangeArrowheads="1"/>
              </p:cNvSpPr>
              <p:nvPr/>
            </p:nvSpPr>
            <p:spPr bwMode="auto">
              <a:xfrm>
                <a:off x="4293" y="2799"/>
                <a:ext cx="1" cy="1"/>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3" name="Rectangle 157"/>
              <p:cNvSpPr>
                <a:spLocks noChangeArrowheads="1"/>
              </p:cNvSpPr>
              <p:nvPr/>
            </p:nvSpPr>
            <p:spPr bwMode="auto">
              <a:xfrm>
                <a:off x="4293" y="2754"/>
                <a:ext cx="1" cy="15"/>
              </a:xfrm>
              <a:prstGeom prst="rect">
                <a:avLst/>
              </a:prstGeom>
              <a:solidFill>
                <a:srgbClr val="7F3F00"/>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4" name="Rectangle 158"/>
              <p:cNvSpPr>
                <a:spLocks noChangeArrowheads="1"/>
              </p:cNvSpPr>
              <p:nvPr/>
            </p:nvSpPr>
            <p:spPr bwMode="auto">
              <a:xfrm>
                <a:off x="4293" y="2679"/>
                <a:ext cx="195" cy="1"/>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5" name="Rectangle 159"/>
              <p:cNvSpPr>
                <a:spLocks noChangeArrowheads="1"/>
              </p:cNvSpPr>
              <p:nvPr/>
            </p:nvSpPr>
            <p:spPr bwMode="auto">
              <a:xfrm>
                <a:off x="4293" y="2667"/>
                <a:ext cx="209" cy="10"/>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6" name="Rectangle 160"/>
              <p:cNvSpPr>
                <a:spLocks noChangeArrowheads="1"/>
              </p:cNvSpPr>
              <p:nvPr/>
            </p:nvSpPr>
            <p:spPr bwMode="auto">
              <a:xfrm>
                <a:off x="4295" y="2680"/>
                <a:ext cx="207" cy="5"/>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7" name="Rectangle 161"/>
              <p:cNvSpPr>
                <a:spLocks noChangeArrowheads="1"/>
              </p:cNvSpPr>
              <p:nvPr/>
            </p:nvSpPr>
            <p:spPr bwMode="auto">
              <a:xfrm>
                <a:off x="4294" y="2695"/>
                <a:ext cx="208"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8" name="Rectangle 162"/>
              <p:cNvSpPr>
                <a:spLocks noChangeArrowheads="1"/>
              </p:cNvSpPr>
              <p:nvPr/>
            </p:nvSpPr>
            <p:spPr bwMode="auto">
              <a:xfrm>
                <a:off x="4295" y="2708"/>
                <a:ext cx="205" cy="7"/>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69" name="Rectangle 163"/>
              <p:cNvSpPr>
                <a:spLocks noChangeArrowheads="1"/>
              </p:cNvSpPr>
              <p:nvPr/>
            </p:nvSpPr>
            <p:spPr bwMode="auto">
              <a:xfrm>
                <a:off x="4284" y="284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0" name="Freeform 164"/>
              <p:cNvSpPr>
                <a:spLocks/>
              </p:cNvSpPr>
              <p:nvPr/>
            </p:nvSpPr>
            <p:spPr bwMode="auto">
              <a:xfrm>
                <a:off x="4417" y="2721"/>
                <a:ext cx="71" cy="117"/>
              </a:xfrm>
              <a:custGeom>
                <a:avLst/>
                <a:gdLst>
                  <a:gd name="T0" fmla="*/ 0 w 71"/>
                  <a:gd name="T1" fmla="*/ 19 h 117"/>
                  <a:gd name="T2" fmla="*/ 0 w 71"/>
                  <a:gd name="T3" fmla="*/ 117 h 117"/>
                  <a:gd name="T4" fmla="*/ 71 w 71"/>
                  <a:gd name="T5" fmla="*/ 117 h 117"/>
                  <a:gd name="T6" fmla="*/ 71 w 71"/>
                  <a:gd name="T7" fmla="*/ 19 h 117"/>
                  <a:gd name="T8" fmla="*/ 50 w 71"/>
                  <a:gd name="T9" fmla="*/ 0 h 117"/>
                  <a:gd name="T10" fmla="*/ 23 w 71"/>
                  <a:gd name="T11" fmla="*/ 0 h 117"/>
                  <a:gd name="T12" fmla="*/ 0 w 71"/>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17">
                    <a:moveTo>
                      <a:pt x="0" y="19"/>
                    </a:moveTo>
                    <a:lnTo>
                      <a:pt x="0" y="117"/>
                    </a:lnTo>
                    <a:lnTo>
                      <a:pt x="71" y="117"/>
                    </a:lnTo>
                    <a:lnTo>
                      <a:pt x="71" y="19"/>
                    </a:lnTo>
                    <a:lnTo>
                      <a:pt x="50" y="0"/>
                    </a:lnTo>
                    <a:lnTo>
                      <a:pt x="23"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071" name="Rectangle 165"/>
              <p:cNvSpPr>
                <a:spLocks noChangeArrowheads="1"/>
              </p:cNvSpPr>
              <p:nvPr/>
            </p:nvSpPr>
            <p:spPr bwMode="auto">
              <a:xfrm>
                <a:off x="4429" y="2740"/>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2" name="Rectangle 166"/>
              <p:cNvSpPr>
                <a:spLocks noChangeArrowheads="1"/>
              </p:cNvSpPr>
              <p:nvPr/>
            </p:nvSpPr>
            <p:spPr bwMode="auto">
              <a:xfrm>
                <a:off x="4458" y="2739"/>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3" name="Rectangle 167"/>
              <p:cNvSpPr>
                <a:spLocks noChangeArrowheads="1"/>
              </p:cNvSpPr>
              <p:nvPr/>
            </p:nvSpPr>
            <p:spPr bwMode="auto">
              <a:xfrm>
                <a:off x="4429" y="2740"/>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4" name="Rectangle 168"/>
              <p:cNvSpPr>
                <a:spLocks noChangeArrowheads="1"/>
              </p:cNvSpPr>
              <p:nvPr/>
            </p:nvSpPr>
            <p:spPr bwMode="auto">
              <a:xfrm>
                <a:off x="4458" y="2754"/>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5" name="Freeform 169"/>
              <p:cNvSpPr>
                <a:spLocks/>
              </p:cNvSpPr>
              <p:nvPr/>
            </p:nvSpPr>
            <p:spPr bwMode="auto">
              <a:xfrm>
                <a:off x="4307" y="2721"/>
                <a:ext cx="71" cy="117"/>
              </a:xfrm>
              <a:custGeom>
                <a:avLst/>
                <a:gdLst>
                  <a:gd name="T0" fmla="*/ 0 w 71"/>
                  <a:gd name="T1" fmla="*/ 19 h 117"/>
                  <a:gd name="T2" fmla="*/ 0 w 71"/>
                  <a:gd name="T3" fmla="*/ 117 h 117"/>
                  <a:gd name="T4" fmla="*/ 71 w 71"/>
                  <a:gd name="T5" fmla="*/ 117 h 117"/>
                  <a:gd name="T6" fmla="*/ 71 w 71"/>
                  <a:gd name="T7" fmla="*/ 19 h 117"/>
                  <a:gd name="T8" fmla="*/ 49 w 71"/>
                  <a:gd name="T9" fmla="*/ 0 h 117"/>
                  <a:gd name="T10" fmla="*/ 22 w 71"/>
                  <a:gd name="T11" fmla="*/ 0 h 117"/>
                  <a:gd name="T12" fmla="*/ 0 w 71"/>
                  <a:gd name="T13" fmla="*/ 19 h 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17">
                    <a:moveTo>
                      <a:pt x="0" y="19"/>
                    </a:moveTo>
                    <a:lnTo>
                      <a:pt x="0" y="117"/>
                    </a:lnTo>
                    <a:lnTo>
                      <a:pt x="71" y="117"/>
                    </a:lnTo>
                    <a:lnTo>
                      <a:pt x="71" y="19"/>
                    </a:lnTo>
                    <a:lnTo>
                      <a:pt x="49" y="0"/>
                    </a:lnTo>
                    <a:lnTo>
                      <a:pt x="22" y="0"/>
                    </a:lnTo>
                    <a:lnTo>
                      <a:pt x="0" y="19"/>
                    </a:lnTo>
                    <a:close/>
                  </a:path>
                </a:pathLst>
              </a:custGeom>
              <a:solidFill>
                <a:srgbClr val="3F5F00"/>
              </a:solidFill>
              <a:ln w="1270">
                <a:solidFill>
                  <a:srgbClr val="7F3F00"/>
                </a:solidFill>
                <a:prstDash val="solid"/>
                <a:round/>
                <a:headEnd/>
                <a:tailEnd/>
              </a:ln>
            </p:spPr>
            <p:txBody>
              <a:bodyPr/>
              <a:lstStyle/>
              <a:p>
                <a:endParaRPr lang="en-US"/>
              </a:p>
            </p:txBody>
          </p:sp>
          <p:sp>
            <p:nvSpPr>
              <p:cNvPr id="37076" name="Rectangle 170"/>
              <p:cNvSpPr>
                <a:spLocks noChangeArrowheads="1"/>
              </p:cNvSpPr>
              <p:nvPr/>
            </p:nvSpPr>
            <p:spPr bwMode="auto">
              <a:xfrm>
                <a:off x="4324" y="2740"/>
                <a:ext cx="28" cy="88"/>
              </a:xfrm>
              <a:prstGeom prst="rect">
                <a:avLst/>
              </a:prstGeom>
              <a:solidFill>
                <a:srgbClr val="FFB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7" name="Rectangle 171"/>
              <p:cNvSpPr>
                <a:spLocks noChangeArrowheads="1"/>
              </p:cNvSpPr>
              <p:nvPr/>
            </p:nvSpPr>
            <p:spPr bwMode="auto">
              <a:xfrm>
                <a:off x="4339" y="2740"/>
                <a:ext cx="13" cy="88"/>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8" name="Rectangle 172"/>
              <p:cNvSpPr>
                <a:spLocks noChangeArrowheads="1"/>
              </p:cNvSpPr>
              <p:nvPr/>
            </p:nvSpPr>
            <p:spPr bwMode="auto">
              <a:xfrm>
                <a:off x="4323" y="2739"/>
                <a:ext cx="1" cy="90"/>
              </a:xfrm>
              <a:prstGeom prst="rect">
                <a:avLst/>
              </a:prstGeom>
              <a:solidFill>
                <a:srgbClr val="BF7F3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79" name="Rectangle 173"/>
              <p:cNvSpPr>
                <a:spLocks noChangeArrowheads="1"/>
              </p:cNvSpPr>
              <p:nvPr/>
            </p:nvSpPr>
            <p:spPr bwMode="auto">
              <a:xfrm>
                <a:off x="4323" y="2754"/>
                <a:ext cx="1" cy="30"/>
              </a:xfrm>
              <a:prstGeom prst="rect">
                <a:avLst/>
              </a:prstGeom>
              <a:solidFill>
                <a:srgbClr val="FFBF5F"/>
              </a:solidFill>
              <a:ln w="1270">
                <a:solidFill>
                  <a:srgbClr val="FFBF5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0" name="Rectangle 174"/>
              <p:cNvSpPr>
                <a:spLocks noChangeArrowheads="1"/>
              </p:cNvSpPr>
              <p:nvPr/>
            </p:nvSpPr>
            <p:spPr bwMode="auto">
              <a:xfrm>
                <a:off x="4429" y="2470"/>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1" name="Freeform 175"/>
              <p:cNvSpPr>
                <a:spLocks/>
              </p:cNvSpPr>
              <p:nvPr/>
            </p:nvSpPr>
            <p:spPr bwMode="auto">
              <a:xfrm>
                <a:off x="4427" y="2455"/>
                <a:ext cx="46" cy="22"/>
              </a:xfrm>
              <a:custGeom>
                <a:avLst/>
                <a:gdLst>
                  <a:gd name="T0" fmla="*/ 0 w 46"/>
                  <a:gd name="T1" fmla="*/ 22 h 22"/>
                  <a:gd name="T2" fmla="*/ 46 w 46"/>
                  <a:gd name="T3" fmla="*/ 22 h 22"/>
                  <a:gd name="T4" fmla="*/ 46 w 46"/>
                  <a:gd name="T5" fmla="*/ 11 h 22"/>
                  <a:gd name="T6" fmla="*/ 30 w 46"/>
                  <a:gd name="T7" fmla="*/ 0 h 22"/>
                  <a:gd name="T8" fmla="*/ 15 w 46"/>
                  <a:gd name="T9" fmla="*/ 0 h 22"/>
                  <a:gd name="T10" fmla="*/ 0 w 46"/>
                  <a:gd name="T11" fmla="*/ 11 h 22"/>
                  <a:gd name="T12" fmla="*/ 0 w 46"/>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22">
                    <a:moveTo>
                      <a:pt x="0" y="22"/>
                    </a:moveTo>
                    <a:lnTo>
                      <a:pt x="46" y="22"/>
                    </a:lnTo>
                    <a:lnTo>
                      <a:pt x="46" y="11"/>
                    </a:lnTo>
                    <a:lnTo>
                      <a:pt x="30" y="0"/>
                    </a:lnTo>
                    <a:lnTo>
                      <a:pt x="15" y="0"/>
                    </a:lnTo>
                    <a:lnTo>
                      <a:pt x="0" y="11"/>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082" name="Freeform 176"/>
              <p:cNvSpPr>
                <a:spLocks/>
              </p:cNvSpPr>
              <p:nvPr/>
            </p:nvSpPr>
            <p:spPr bwMode="auto">
              <a:xfrm>
                <a:off x="4431" y="2460"/>
                <a:ext cx="38" cy="16"/>
              </a:xfrm>
              <a:custGeom>
                <a:avLst/>
                <a:gdLst>
                  <a:gd name="T0" fmla="*/ 0 w 38"/>
                  <a:gd name="T1" fmla="*/ 16 h 16"/>
                  <a:gd name="T2" fmla="*/ 38 w 38"/>
                  <a:gd name="T3" fmla="*/ 16 h 16"/>
                  <a:gd name="T4" fmla="*/ 38 w 38"/>
                  <a:gd name="T5" fmla="*/ 8 h 16"/>
                  <a:gd name="T6" fmla="*/ 25 w 38"/>
                  <a:gd name="T7" fmla="*/ 0 h 16"/>
                  <a:gd name="T8" fmla="*/ 13 w 38"/>
                  <a:gd name="T9" fmla="*/ 0 h 16"/>
                  <a:gd name="T10" fmla="*/ 0 w 38"/>
                  <a:gd name="T11" fmla="*/ 7 h 16"/>
                  <a:gd name="T12" fmla="*/ 0 w 38"/>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6">
                    <a:moveTo>
                      <a:pt x="0" y="16"/>
                    </a:moveTo>
                    <a:lnTo>
                      <a:pt x="38" y="16"/>
                    </a:lnTo>
                    <a:lnTo>
                      <a:pt x="38" y="8"/>
                    </a:lnTo>
                    <a:lnTo>
                      <a:pt x="25" y="0"/>
                    </a:lnTo>
                    <a:lnTo>
                      <a:pt x="13" y="0"/>
                    </a:lnTo>
                    <a:lnTo>
                      <a:pt x="0" y="7"/>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083" name="Rectangle 177"/>
              <p:cNvSpPr>
                <a:spLocks noChangeArrowheads="1"/>
              </p:cNvSpPr>
              <p:nvPr/>
            </p:nvSpPr>
            <p:spPr bwMode="auto">
              <a:xfrm>
                <a:off x="4429" y="250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4" name="Rectangle 178"/>
              <p:cNvSpPr>
                <a:spLocks noChangeArrowheads="1"/>
              </p:cNvSpPr>
              <p:nvPr/>
            </p:nvSpPr>
            <p:spPr bwMode="auto">
              <a:xfrm>
                <a:off x="4428" y="248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5" name="Rectangle 179"/>
              <p:cNvSpPr>
                <a:spLocks noChangeArrowheads="1"/>
              </p:cNvSpPr>
              <p:nvPr/>
            </p:nvSpPr>
            <p:spPr bwMode="auto">
              <a:xfrm>
                <a:off x="4324" y="2470"/>
                <a:ext cx="28" cy="43"/>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6" name="Freeform 180"/>
              <p:cNvSpPr>
                <a:spLocks/>
              </p:cNvSpPr>
              <p:nvPr/>
            </p:nvSpPr>
            <p:spPr bwMode="auto">
              <a:xfrm>
                <a:off x="4325" y="2456"/>
                <a:ext cx="46" cy="22"/>
              </a:xfrm>
              <a:custGeom>
                <a:avLst/>
                <a:gdLst>
                  <a:gd name="T0" fmla="*/ 0 w 46"/>
                  <a:gd name="T1" fmla="*/ 22 h 22"/>
                  <a:gd name="T2" fmla="*/ 46 w 46"/>
                  <a:gd name="T3" fmla="*/ 22 h 22"/>
                  <a:gd name="T4" fmla="*/ 46 w 46"/>
                  <a:gd name="T5" fmla="*/ 10 h 22"/>
                  <a:gd name="T6" fmla="*/ 30 w 46"/>
                  <a:gd name="T7" fmla="*/ 0 h 22"/>
                  <a:gd name="T8" fmla="*/ 15 w 46"/>
                  <a:gd name="T9" fmla="*/ 0 h 22"/>
                  <a:gd name="T10" fmla="*/ 0 w 46"/>
                  <a:gd name="T11" fmla="*/ 10 h 22"/>
                  <a:gd name="T12" fmla="*/ 0 w 46"/>
                  <a:gd name="T13" fmla="*/ 22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22">
                    <a:moveTo>
                      <a:pt x="0" y="22"/>
                    </a:moveTo>
                    <a:lnTo>
                      <a:pt x="46" y="22"/>
                    </a:lnTo>
                    <a:lnTo>
                      <a:pt x="46" y="10"/>
                    </a:lnTo>
                    <a:lnTo>
                      <a:pt x="30" y="0"/>
                    </a:lnTo>
                    <a:lnTo>
                      <a:pt x="15" y="0"/>
                    </a:lnTo>
                    <a:lnTo>
                      <a:pt x="0" y="10"/>
                    </a:lnTo>
                    <a:lnTo>
                      <a:pt x="0" y="22"/>
                    </a:lnTo>
                    <a:close/>
                  </a:path>
                </a:pathLst>
              </a:custGeom>
              <a:solidFill>
                <a:srgbClr val="BF7F3F"/>
              </a:solidFill>
              <a:ln w="1270">
                <a:solidFill>
                  <a:srgbClr val="7F3F00"/>
                </a:solidFill>
                <a:prstDash val="solid"/>
                <a:round/>
                <a:headEnd/>
                <a:tailEnd/>
              </a:ln>
            </p:spPr>
            <p:txBody>
              <a:bodyPr/>
              <a:lstStyle/>
              <a:p>
                <a:endParaRPr lang="en-US"/>
              </a:p>
            </p:txBody>
          </p:sp>
          <p:sp>
            <p:nvSpPr>
              <p:cNvPr id="37087" name="Freeform 181"/>
              <p:cNvSpPr>
                <a:spLocks/>
              </p:cNvSpPr>
              <p:nvPr/>
            </p:nvSpPr>
            <p:spPr bwMode="auto">
              <a:xfrm>
                <a:off x="4329" y="2460"/>
                <a:ext cx="38" cy="16"/>
              </a:xfrm>
              <a:custGeom>
                <a:avLst/>
                <a:gdLst>
                  <a:gd name="T0" fmla="*/ 0 w 38"/>
                  <a:gd name="T1" fmla="*/ 16 h 16"/>
                  <a:gd name="T2" fmla="*/ 38 w 38"/>
                  <a:gd name="T3" fmla="*/ 16 h 16"/>
                  <a:gd name="T4" fmla="*/ 38 w 38"/>
                  <a:gd name="T5" fmla="*/ 8 h 16"/>
                  <a:gd name="T6" fmla="*/ 25 w 38"/>
                  <a:gd name="T7" fmla="*/ 0 h 16"/>
                  <a:gd name="T8" fmla="*/ 13 w 38"/>
                  <a:gd name="T9" fmla="*/ 0 h 16"/>
                  <a:gd name="T10" fmla="*/ 0 w 38"/>
                  <a:gd name="T11" fmla="*/ 8 h 16"/>
                  <a:gd name="T12" fmla="*/ 0 w 38"/>
                  <a:gd name="T13" fmla="*/ 16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6">
                    <a:moveTo>
                      <a:pt x="0" y="16"/>
                    </a:moveTo>
                    <a:lnTo>
                      <a:pt x="38" y="16"/>
                    </a:lnTo>
                    <a:lnTo>
                      <a:pt x="38" y="8"/>
                    </a:lnTo>
                    <a:lnTo>
                      <a:pt x="25" y="0"/>
                    </a:lnTo>
                    <a:lnTo>
                      <a:pt x="13" y="0"/>
                    </a:lnTo>
                    <a:lnTo>
                      <a:pt x="0" y="8"/>
                    </a:lnTo>
                    <a:lnTo>
                      <a:pt x="0" y="16"/>
                    </a:lnTo>
                    <a:close/>
                  </a:path>
                </a:pathLst>
              </a:custGeom>
              <a:solidFill>
                <a:srgbClr val="FF9F1F"/>
              </a:solidFill>
              <a:ln w="1270">
                <a:solidFill>
                  <a:srgbClr val="FF9F1F"/>
                </a:solidFill>
                <a:prstDash val="solid"/>
                <a:round/>
                <a:headEnd/>
                <a:tailEnd/>
              </a:ln>
            </p:spPr>
            <p:txBody>
              <a:bodyPr/>
              <a:lstStyle/>
              <a:p>
                <a:endParaRPr lang="en-US"/>
              </a:p>
            </p:txBody>
          </p:sp>
          <p:sp>
            <p:nvSpPr>
              <p:cNvPr id="37088" name="Rectangle 182"/>
              <p:cNvSpPr>
                <a:spLocks noChangeArrowheads="1"/>
              </p:cNvSpPr>
              <p:nvPr/>
            </p:nvSpPr>
            <p:spPr bwMode="auto">
              <a:xfrm>
                <a:off x="4339" y="250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89" name="Rectangle 183"/>
              <p:cNvSpPr>
                <a:spLocks noChangeArrowheads="1"/>
              </p:cNvSpPr>
              <p:nvPr/>
            </p:nvSpPr>
            <p:spPr bwMode="auto">
              <a:xfrm>
                <a:off x="4338" y="2484"/>
                <a:ext cx="15" cy="1"/>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0" name="Freeform 184"/>
              <p:cNvSpPr>
                <a:spLocks/>
              </p:cNvSpPr>
              <p:nvPr/>
            </p:nvSpPr>
            <p:spPr bwMode="auto">
              <a:xfrm>
                <a:off x="4419" y="2585"/>
                <a:ext cx="60" cy="82"/>
              </a:xfrm>
              <a:custGeom>
                <a:avLst/>
                <a:gdLst>
                  <a:gd name="T0" fmla="*/ 6 w 60"/>
                  <a:gd name="T1" fmla="*/ 0 h 82"/>
                  <a:gd name="T2" fmla="*/ 54 w 60"/>
                  <a:gd name="T3" fmla="*/ 0 h 82"/>
                  <a:gd name="T4" fmla="*/ 54 w 60"/>
                  <a:gd name="T5" fmla="*/ 73 h 82"/>
                  <a:gd name="T6" fmla="*/ 60 w 60"/>
                  <a:gd name="T7" fmla="*/ 82 h 82"/>
                  <a:gd name="T8" fmla="*/ 0 w 60"/>
                  <a:gd name="T9" fmla="*/ 82 h 82"/>
                  <a:gd name="T10" fmla="*/ 6 w 60"/>
                  <a:gd name="T11" fmla="*/ 73 h 82"/>
                  <a:gd name="T12" fmla="*/ 6 w 60"/>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2">
                    <a:moveTo>
                      <a:pt x="6" y="0"/>
                    </a:moveTo>
                    <a:lnTo>
                      <a:pt x="54" y="0"/>
                    </a:lnTo>
                    <a:lnTo>
                      <a:pt x="54" y="73"/>
                    </a:lnTo>
                    <a:lnTo>
                      <a:pt x="60"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091" name="Rectangle 185"/>
              <p:cNvSpPr>
                <a:spLocks noChangeArrowheads="1"/>
              </p:cNvSpPr>
              <p:nvPr/>
            </p:nvSpPr>
            <p:spPr bwMode="auto">
              <a:xfrm>
                <a:off x="4429" y="2590"/>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2" name="Rectangle 186"/>
              <p:cNvSpPr>
                <a:spLocks noChangeArrowheads="1"/>
              </p:cNvSpPr>
              <p:nvPr/>
            </p:nvSpPr>
            <p:spPr bwMode="auto">
              <a:xfrm>
                <a:off x="4444" y="2635"/>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3" name="Rectangle 187"/>
              <p:cNvSpPr>
                <a:spLocks noChangeArrowheads="1"/>
              </p:cNvSpPr>
              <p:nvPr/>
            </p:nvSpPr>
            <p:spPr bwMode="auto">
              <a:xfrm>
                <a:off x="4428" y="263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4" name="Rectangle 188"/>
              <p:cNvSpPr>
                <a:spLocks noChangeArrowheads="1"/>
              </p:cNvSpPr>
              <p:nvPr/>
            </p:nvSpPr>
            <p:spPr bwMode="auto">
              <a:xfrm>
                <a:off x="4444" y="2590"/>
                <a:ext cx="13" cy="13"/>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5" name="Rectangle 189"/>
              <p:cNvSpPr>
                <a:spLocks noChangeArrowheads="1"/>
              </p:cNvSpPr>
              <p:nvPr/>
            </p:nvSpPr>
            <p:spPr bwMode="auto">
              <a:xfrm>
                <a:off x="4428" y="258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6" name="Rectangle 190"/>
              <p:cNvSpPr>
                <a:spLocks noChangeArrowheads="1"/>
              </p:cNvSpPr>
              <p:nvPr/>
            </p:nvSpPr>
            <p:spPr bwMode="auto">
              <a:xfrm>
                <a:off x="4413" y="2664"/>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7" name="Freeform 191"/>
              <p:cNvSpPr>
                <a:spLocks/>
              </p:cNvSpPr>
              <p:nvPr/>
            </p:nvSpPr>
            <p:spPr bwMode="auto">
              <a:xfrm>
                <a:off x="4318" y="2585"/>
                <a:ext cx="60" cy="82"/>
              </a:xfrm>
              <a:custGeom>
                <a:avLst/>
                <a:gdLst>
                  <a:gd name="T0" fmla="*/ 6 w 60"/>
                  <a:gd name="T1" fmla="*/ 0 h 82"/>
                  <a:gd name="T2" fmla="*/ 55 w 60"/>
                  <a:gd name="T3" fmla="*/ 0 h 82"/>
                  <a:gd name="T4" fmla="*/ 55 w 60"/>
                  <a:gd name="T5" fmla="*/ 73 h 82"/>
                  <a:gd name="T6" fmla="*/ 60 w 60"/>
                  <a:gd name="T7" fmla="*/ 82 h 82"/>
                  <a:gd name="T8" fmla="*/ 0 w 60"/>
                  <a:gd name="T9" fmla="*/ 82 h 82"/>
                  <a:gd name="T10" fmla="*/ 6 w 60"/>
                  <a:gd name="T11" fmla="*/ 73 h 82"/>
                  <a:gd name="T12" fmla="*/ 6 w 60"/>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2">
                    <a:moveTo>
                      <a:pt x="6" y="0"/>
                    </a:moveTo>
                    <a:lnTo>
                      <a:pt x="55" y="0"/>
                    </a:lnTo>
                    <a:lnTo>
                      <a:pt x="55" y="73"/>
                    </a:lnTo>
                    <a:lnTo>
                      <a:pt x="60" y="82"/>
                    </a:lnTo>
                    <a:lnTo>
                      <a:pt x="0" y="82"/>
                    </a:lnTo>
                    <a:lnTo>
                      <a:pt x="6" y="73"/>
                    </a:lnTo>
                    <a:lnTo>
                      <a:pt x="6" y="0"/>
                    </a:lnTo>
                    <a:close/>
                  </a:path>
                </a:pathLst>
              </a:custGeom>
              <a:solidFill>
                <a:srgbClr val="BF7F3F"/>
              </a:solidFill>
              <a:ln w="1270">
                <a:solidFill>
                  <a:srgbClr val="7F3F00"/>
                </a:solidFill>
                <a:prstDash val="solid"/>
                <a:round/>
                <a:headEnd/>
                <a:tailEnd/>
              </a:ln>
            </p:spPr>
            <p:txBody>
              <a:bodyPr/>
              <a:lstStyle/>
              <a:p>
                <a:endParaRPr lang="en-US"/>
              </a:p>
            </p:txBody>
          </p:sp>
          <p:sp>
            <p:nvSpPr>
              <p:cNvPr id="37098" name="Rectangle 192"/>
              <p:cNvSpPr>
                <a:spLocks noChangeArrowheads="1"/>
              </p:cNvSpPr>
              <p:nvPr/>
            </p:nvSpPr>
            <p:spPr bwMode="auto">
              <a:xfrm>
                <a:off x="4324" y="2590"/>
                <a:ext cx="28" cy="58"/>
              </a:xfrm>
              <a:prstGeom prst="rect">
                <a:avLst/>
              </a:prstGeom>
              <a:solidFill>
                <a:srgbClr val="FF9F1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099" name="Rectangle 193"/>
              <p:cNvSpPr>
                <a:spLocks noChangeArrowheads="1"/>
              </p:cNvSpPr>
              <p:nvPr/>
            </p:nvSpPr>
            <p:spPr bwMode="auto">
              <a:xfrm>
                <a:off x="4353" y="263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0" name="Rectangle 194"/>
              <p:cNvSpPr>
                <a:spLocks noChangeArrowheads="1"/>
              </p:cNvSpPr>
              <p:nvPr/>
            </p:nvSpPr>
            <p:spPr bwMode="auto">
              <a:xfrm>
                <a:off x="4338" y="2634"/>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1" name="Rectangle 195"/>
              <p:cNvSpPr>
                <a:spLocks noChangeArrowheads="1"/>
              </p:cNvSpPr>
              <p:nvPr/>
            </p:nvSpPr>
            <p:spPr bwMode="auto">
              <a:xfrm>
                <a:off x="4353" y="258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2" name="Rectangle 196"/>
              <p:cNvSpPr>
                <a:spLocks noChangeArrowheads="1"/>
              </p:cNvSpPr>
              <p:nvPr/>
            </p:nvSpPr>
            <p:spPr bwMode="auto">
              <a:xfrm>
                <a:off x="4338" y="2589"/>
                <a:ext cx="1" cy="15"/>
              </a:xfrm>
              <a:prstGeom prst="rect">
                <a:avLst/>
              </a:prstGeom>
              <a:solidFill>
                <a:srgbClr val="FFBF5F"/>
              </a:solidFill>
              <a:ln w="1270">
                <a:solidFill>
                  <a:srgbClr val="7F3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3" name="Rectangle 197"/>
              <p:cNvSpPr>
                <a:spLocks noChangeArrowheads="1"/>
              </p:cNvSpPr>
              <p:nvPr/>
            </p:nvSpPr>
            <p:spPr bwMode="auto">
              <a:xfrm>
                <a:off x="4308" y="2664"/>
                <a:ext cx="60" cy="1"/>
              </a:xfrm>
              <a:prstGeom prst="rect">
                <a:avLst/>
              </a:prstGeom>
              <a:solidFill>
                <a:srgbClr val="DF9F7F"/>
              </a:solidFill>
              <a:ln w="1270">
                <a:solidFill>
                  <a:srgbClr val="DF9F7F"/>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4" name="Rectangle 198"/>
              <p:cNvSpPr>
                <a:spLocks noChangeArrowheads="1"/>
              </p:cNvSpPr>
              <p:nvPr/>
            </p:nvSpPr>
            <p:spPr bwMode="auto">
              <a:xfrm>
                <a:off x="4320" y="2843"/>
                <a:ext cx="46"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5" name="Rectangle 199"/>
              <p:cNvSpPr>
                <a:spLocks noChangeArrowheads="1"/>
              </p:cNvSpPr>
              <p:nvPr/>
            </p:nvSpPr>
            <p:spPr bwMode="auto">
              <a:xfrm>
                <a:off x="4316" y="2848"/>
                <a:ext cx="54"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6" name="Rectangle 200"/>
              <p:cNvSpPr>
                <a:spLocks noChangeArrowheads="1"/>
              </p:cNvSpPr>
              <p:nvPr/>
            </p:nvSpPr>
            <p:spPr bwMode="auto">
              <a:xfrm>
                <a:off x="4312" y="2856"/>
                <a:ext cx="61"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7" name="Rectangle 201"/>
              <p:cNvSpPr>
                <a:spLocks noChangeArrowheads="1"/>
              </p:cNvSpPr>
              <p:nvPr/>
            </p:nvSpPr>
            <p:spPr bwMode="auto">
              <a:xfrm>
                <a:off x="4308" y="2863"/>
                <a:ext cx="69"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8" name="Rectangle 202"/>
              <p:cNvSpPr>
                <a:spLocks noChangeArrowheads="1"/>
              </p:cNvSpPr>
              <p:nvPr/>
            </p:nvSpPr>
            <p:spPr bwMode="auto">
              <a:xfrm>
                <a:off x="4305" y="2870"/>
                <a:ext cx="74"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09" name="Freeform 203"/>
              <p:cNvSpPr>
                <a:spLocks/>
              </p:cNvSpPr>
              <p:nvPr/>
            </p:nvSpPr>
            <p:spPr bwMode="auto">
              <a:xfrm>
                <a:off x="4320" y="2839"/>
                <a:ext cx="46" cy="4"/>
              </a:xfrm>
              <a:custGeom>
                <a:avLst/>
                <a:gdLst>
                  <a:gd name="T0" fmla="*/ 0 w 46"/>
                  <a:gd name="T1" fmla="*/ 4 h 4"/>
                  <a:gd name="T2" fmla="*/ 3 w 46"/>
                  <a:gd name="T3" fmla="*/ 0 h 4"/>
                  <a:gd name="T4" fmla="*/ 43 w 46"/>
                  <a:gd name="T5" fmla="*/ 0 h 4"/>
                  <a:gd name="T6" fmla="*/ 46 w 46"/>
                  <a:gd name="T7" fmla="*/ 4 h 4"/>
                  <a:gd name="T8" fmla="*/ 0 w 46"/>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
                    <a:moveTo>
                      <a:pt x="0" y="4"/>
                    </a:moveTo>
                    <a:lnTo>
                      <a:pt x="3" y="0"/>
                    </a:lnTo>
                    <a:lnTo>
                      <a:pt x="43" y="0"/>
                    </a:lnTo>
                    <a:lnTo>
                      <a:pt x="46"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10" name="Freeform 204"/>
              <p:cNvSpPr>
                <a:spLocks/>
              </p:cNvSpPr>
              <p:nvPr/>
            </p:nvSpPr>
            <p:spPr bwMode="auto">
              <a:xfrm>
                <a:off x="4316" y="2846"/>
                <a:ext cx="53" cy="2"/>
              </a:xfrm>
              <a:custGeom>
                <a:avLst/>
                <a:gdLst>
                  <a:gd name="T0" fmla="*/ 4 w 53"/>
                  <a:gd name="T1" fmla="*/ 0 h 2"/>
                  <a:gd name="T2" fmla="*/ 50 w 53"/>
                  <a:gd name="T3" fmla="*/ 0 h 2"/>
                  <a:gd name="T4" fmla="*/ 53 w 53"/>
                  <a:gd name="T5" fmla="*/ 2 h 2"/>
                  <a:gd name="T6" fmla="*/ 0 w 53"/>
                  <a:gd name="T7" fmla="*/ 2 h 2"/>
                  <a:gd name="T8" fmla="*/ 4 w 5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
                    <a:moveTo>
                      <a:pt x="4" y="0"/>
                    </a:moveTo>
                    <a:lnTo>
                      <a:pt x="50" y="0"/>
                    </a:lnTo>
                    <a:lnTo>
                      <a:pt x="53"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11" name="Freeform 205"/>
              <p:cNvSpPr>
                <a:spLocks/>
              </p:cNvSpPr>
              <p:nvPr/>
            </p:nvSpPr>
            <p:spPr bwMode="auto">
              <a:xfrm>
                <a:off x="4313" y="2853"/>
                <a:ext cx="59" cy="3"/>
              </a:xfrm>
              <a:custGeom>
                <a:avLst/>
                <a:gdLst>
                  <a:gd name="T0" fmla="*/ 3 w 59"/>
                  <a:gd name="T1" fmla="*/ 0 h 3"/>
                  <a:gd name="T2" fmla="*/ 57 w 59"/>
                  <a:gd name="T3" fmla="*/ 0 h 3"/>
                  <a:gd name="T4" fmla="*/ 59 w 59"/>
                  <a:gd name="T5" fmla="*/ 3 h 3"/>
                  <a:gd name="T6" fmla="*/ 0 w 59"/>
                  <a:gd name="T7" fmla="*/ 3 h 3"/>
                  <a:gd name="T8" fmla="*/ 3 w 5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3">
                    <a:moveTo>
                      <a:pt x="3" y="0"/>
                    </a:moveTo>
                    <a:lnTo>
                      <a:pt x="57" y="0"/>
                    </a:lnTo>
                    <a:lnTo>
                      <a:pt x="59"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12" name="Freeform 206"/>
              <p:cNvSpPr>
                <a:spLocks/>
              </p:cNvSpPr>
              <p:nvPr/>
            </p:nvSpPr>
            <p:spPr bwMode="auto">
              <a:xfrm>
                <a:off x="4308" y="2860"/>
                <a:ext cx="69" cy="3"/>
              </a:xfrm>
              <a:custGeom>
                <a:avLst/>
                <a:gdLst>
                  <a:gd name="T0" fmla="*/ 4 w 69"/>
                  <a:gd name="T1" fmla="*/ 0 h 3"/>
                  <a:gd name="T2" fmla="*/ 0 w 69"/>
                  <a:gd name="T3" fmla="*/ 3 h 3"/>
                  <a:gd name="T4" fmla="*/ 69 w 69"/>
                  <a:gd name="T5" fmla="*/ 3 h 3"/>
                  <a:gd name="T6" fmla="*/ 65 w 69"/>
                  <a:gd name="T7" fmla="*/ 0 h 3"/>
                  <a:gd name="T8" fmla="*/ 4 w 6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
                    <a:moveTo>
                      <a:pt x="4" y="0"/>
                    </a:moveTo>
                    <a:lnTo>
                      <a:pt x="0" y="3"/>
                    </a:lnTo>
                    <a:lnTo>
                      <a:pt x="69" y="3"/>
                    </a:lnTo>
                    <a:lnTo>
                      <a:pt x="65"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13" name="Freeform 207"/>
              <p:cNvSpPr>
                <a:spLocks/>
              </p:cNvSpPr>
              <p:nvPr/>
            </p:nvSpPr>
            <p:spPr bwMode="auto">
              <a:xfrm>
                <a:off x="4305" y="2868"/>
                <a:ext cx="75" cy="2"/>
              </a:xfrm>
              <a:custGeom>
                <a:avLst/>
                <a:gdLst>
                  <a:gd name="T0" fmla="*/ 3 w 75"/>
                  <a:gd name="T1" fmla="*/ 0 h 2"/>
                  <a:gd name="T2" fmla="*/ 0 w 75"/>
                  <a:gd name="T3" fmla="*/ 2 h 2"/>
                  <a:gd name="T4" fmla="*/ 75 w 75"/>
                  <a:gd name="T5" fmla="*/ 2 h 2"/>
                  <a:gd name="T6" fmla="*/ 72 w 75"/>
                  <a:gd name="T7" fmla="*/ 0 h 2"/>
                  <a:gd name="T8" fmla="*/ 3 w 75"/>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
                    <a:moveTo>
                      <a:pt x="3" y="0"/>
                    </a:moveTo>
                    <a:lnTo>
                      <a:pt x="0" y="2"/>
                    </a:lnTo>
                    <a:lnTo>
                      <a:pt x="75" y="2"/>
                    </a:lnTo>
                    <a:lnTo>
                      <a:pt x="72"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14" name="Rectangle 208"/>
              <p:cNvSpPr>
                <a:spLocks noChangeArrowheads="1"/>
              </p:cNvSpPr>
              <p:nvPr/>
            </p:nvSpPr>
            <p:spPr bwMode="auto">
              <a:xfrm>
                <a:off x="4379" y="2844"/>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15" name="Rectangle 209"/>
              <p:cNvSpPr>
                <a:spLocks noChangeArrowheads="1"/>
              </p:cNvSpPr>
              <p:nvPr/>
            </p:nvSpPr>
            <p:spPr bwMode="auto">
              <a:xfrm>
                <a:off x="4376" y="2839"/>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16" name="Rectangle 210"/>
              <p:cNvSpPr>
                <a:spLocks noChangeArrowheads="1"/>
              </p:cNvSpPr>
              <p:nvPr/>
            </p:nvSpPr>
            <p:spPr bwMode="auto">
              <a:xfrm>
                <a:off x="4372" y="2832"/>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17" name="Rectangle 211"/>
              <p:cNvSpPr>
                <a:spLocks noChangeArrowheads="1"/>
              </p:cNvSpPr>
              <p:nvPr/>
            </p:nvSpPr>
            <p:spPr bwMode="auto">
              <a:xfrm>
                <a:off x="4368" y="2827"/>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18" name="Rectangle 212"/>
              <p:cNvSpPr>
                <a:spLocks noChangeArrowheads="1"/>
              </p:cNvSpPr>
              <p:nvPr/>
            </p:nvSpPr>
            <p:spPr bwMode="auto">
              <a:xfrm>
                <a:off x="4366" y="2821"/>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19" name="Freeform 213"/>
              <p:cNvSpPr>
                <a:spLocks/>
              </p:cNvSpPr>
              <p:nvPr/>
            </p:nvSpPr>
            <p:spPr bwMode="auto">
              <a:xfrm>
                <a:off x="4363" y="2816"/>
                <a:ext cx="16" cy="30"/>
              </a:xfrm>
              <a:custGeom>
                <a:avLst/>
                <a:gdLst>
                  <a:gd name="T0" fmla="*/ 16 w 16"/>
                  <a:gd name="T1" fmla="*/ 28 h 30"/>
                  <a:gd name="T2" fmla="*/ 0 w 16"/>
                  <a:gd name="T3" fmla="*/ 0 h 30"/>
                  <a:gd name="T4" fmla="*/ 0 w 16"/>
                  <a:gd name="T5" fmla="*/ 1 h 30"/>
                  <a:gd name="T6" fmla="*/ 16 w 16"/>
                  <a:gd name="T7" fmla="*/ 30 h 30"/>
                  <a:gd name="T8" fmla="*/ 16 w 16"/>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0">
                    <a:moveTo>
                      <a:pt x="16" y="28"/>
                    </a:moveTo>
                    <a:lnTo>
                      <a:pt x="0" y="0"/>
                    </a:lnTo>
                    <a:lnTo>
                      <a:pt x="0" y="1"/>
                    </a:lnTo>
                    <a:lnTo>
                      <a:pt x="16" y="30"/>
                    </a:lnTo>
                    <a:lnTo>
                      <a:pt x="16"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20" name="Freeform 214"/>
              <p:cNvSpPr>
                <a:spLocks/>
              </p:cNvSpPr>
              <p:nvPr/>
            </p:nvSpPr>
            <p:spPr bwMode="auto">
              <a:xfrm>
                <a:off x="4362" y="2815"/>
                <a:ext cx="19" cy="29"/>
              </a:xfrm>
              <a:custGeom>
                <a:avLst/>
                <a:gdLst>
                  <a:gd name="T0" fmla="*/ 19 w 19"/>
                  <a:gd name="T1" fmla="*/ 29 h 29"/>
                  <a:gd name="T2" fmla="*/ 17 w 19"/>
                  <a:gd name="T3" fmla="*/ 29 h 29"/>
                  <a:gd name="T4" fmla="*/ 0 w 19"/>
                  <a:gd name="T5" fmla="*/ 0 h 29"/>
                  <a:gd name="T6" fmla="*/ 1 w 19"/>
                  <a:gd name="T7" fmla="*/ 0 h 29"/>
                  <a:gd name="T8" fmla="*/ 19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19" y="29"/>
                    </a:moveTo>
                    <a:lnTo>
                      <a:pt x="17" y="29"/>
                    </a:lnTo>
                    <a:lnTo>
                      <a:pt x="0" y="0"/>
                    </a:lnTo>
                    <a:lnTo>
                      <a:pt x="1" y="0"/>
                    </a:lnTo>
                    <a:lnTo>
                      <a:pt x="19"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21" name="Rectangle 215"/>
              <p:cNvSpPr>
                <a:spLocks noChangeArrowheads="1"/>
              </p:cNvSpPr>
              <p:nvPr/>
            </p:nvSpPr>
            <p:spPr bwMode="auto">
              <a:xfrm>
                <a:off x="4379" y="2844"/>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2" name="Rectangle 216"/>
              <p:cNvSpPr>
                <a:spLocks noChangeArrowheads="1"/>
              </p:cNvSpPr>
              <p:nvPr/>
            </p:nvSpPr>
            <p:spPr bwMode="auto">
              <a:xfrm>
                <a:off x="4305" y="2845"/>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3" name="Rectangle 217"/>
              <p:cNvSpPr>
                <a:spLocks noChangeArrowheads="1"/>
              </p:cNvSpPr>
              <p:nvPr/>
            </p:nvSpPr>
            <p:spPr bwMode="auto">
              <a:xfrm>
                <a:off x="4308" y="2840"/>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4" name="Rectangle 218"/>
              <p:cNvSpPr>
                <a:spLocks noChangeArrowheads="1"/>
              </p:cNvSpPr>
              <p:nvPr/>
            </p:nvSpPr>
            <p:spPr bwMode="auto">
              <a:xfrm>
                <a:off x="4312" y="2833"/>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5" name="Rectangle 219"/>
              <p:cNvSpPr>
                <a:spLocks noChangeArrowheads="1"/>
              </p:cNvSpPr>
              <p:nvPr/>
            </p:nvSpPr>
            <p:spPr bwMode="auto">
              <a:xfrm>
                <a:off x="4316" y="2827"/>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6" name="Rectangle 220"/>
              <p:cNvSpPr>
                <a:spLocks noChangeArrowheads="1"/>
              </p:cNvSpPr>
              <p:nvPr/>
            </p:nvSpPr>
            <p:spPr bwMode="auto">
              <a:xfrm>
                <a:off x="4319" y="2821"/>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27" name="Freeform 221"/>
              <p:cNvSpPr>
                <a:spLocks/>
              </p:cNvSpPr>
              <p:nvPr/>
            </p:nvSpPr>
            <p:spPr bwMode="auto">
              <a:xfrm>
                <a:off x="4306" y="2816"/>
                <a:ext cx="17" cy="30"/>
              </a:xfrm>
              <a:custGeom>
                <a:avLst/>
                <a:gdLst>
                  <a:gd name="T0" fmla="*/ 0 w 17"/>
                  <a:gd name="T1" fmla="*/ 28 h 30"/>
                  <a:gd name="T2" fmla="*/ 17 w 17"/>
                  <a:gd name="T3" fmla="*/ 0 h 30"/>
                  <a:gd name="T4" fmla="*/ 17 w 17"/>
                  <a:gd name="T5" fmla="*/ 1 h 30"/>
                  <a:gd name="T6" fmla="*/ 0 w 17"/>
                  <a:gd name="T7" fmla="*/ 30 h 30"/>
                  <a:gd name="T8" fmla="*/ 0 w 17"/>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0">
                    <a:moveTo>
                      <a:pt x="0" y="28"/>
                    </a:moveTo>
                    <a:lnTo>
                      <a:pt x="17" y="0"/>
                    </a:lnTo>
                    <a:lnTo>
                      <a:pt x="17"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28" name="Freeform 222"/>
              <p:cNvSpPr>
                <a:spLocks/>
              </p:cNvSpPr>
              <p:nvPr/>
            </p:nvSpPr>
            <p:spPr bwMode="auto">
              <a:xfrm>
                <a:off x="4305" y="2816"/>
                <a:ext cx="18" cy="29"/>
              </a:xfrm>
              <a:custGeom>
                <a:avLst/>
                <a:gdLst>
                  <a:gd name="T0" fmla="*/ 0 w 18"/>
                  <a:gd name="T1" fmla="*/ 29 h 29"/>
                  <a:gd name="T2" fmla="*/ 1 w 18"/>
                  <a:gd name="T3" fmla="*/ 29 h 29"/>
                  <a:gd name="T4" fmla="*/ 18 w 18"/>
                  <a:gd name="T5" fmla="*/ 0 h 29"/>
                  <a:gd name="T6" fmla="*/ 17 w 18"/>
                  <a:gd name="T7" fmla="*/ 0 h 29"/>
                  <a:gd name="T8" fmla="*/ 0 w 18"/>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9">
                    <a:moveTo>
                      <a:pt x="0" y="29"/>
                    </a:moveTo>
                    <a:lnTo>
                      <a:pt x="1" y="29"/>
                    </a:lnTo>
                    <a:lnTo>
                      <a:pt x="18" y="0"/>
                    </a:lnTo>
                    <a:lnTo>
                      <a:pt x="17"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29" name="Rectangle 223"/>
              <p:cNvSpPr>
                <a:spLocks noChangeArrowheads="1"/>
              </p:cNvSpPr>
              <p:nvPr/>
            </p:nvSpPr>
            <p:spPr bwMode="auto">
              <a:xfrm>
                <a:off x="4305" y="2845"/>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0" name="Rectangle 224"/>
              <p:cNvSpPr>
                <a:spLocks noChangeArrowheads="1"/>
              </p:cNvSpPr>
              <p:nvPr/>
            </p:nvSpPr>
            <p:spPr bwMode="auto">
              <a:xfrm>
                <a:off x="4430" y="2843"/>
                <a:ext cx="47"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1" name="Rectangle 225"/>
              <p:cNvSpPr>
                <a:spLocks noChangeArrowheads="1"/>
              </p:cNvSpPr>
              <p:nvPr/>
            </p:nvSpPr>
            <p:spPr bwMode="auto">
              <a:xfrm>
                <a:off x="4426" y="2848"/>
                <a:ext cx="54"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2" name="Rectangle 226"/>
              <p:cNvSpPr>
                <a:spLocks noChangeArrowheads="1"/>
              </p:cNvSpPr>
              <p:nvPr/>
            </p:nvSpPr>
            <p:spPr bwMode="auto">
              <a:xfrm>
                <a:off x="4422" y="2856"/>
                <a:ext cx="61" cy="4"/>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3" name="Rectangle 227"/>
              <p:cNvSpPr>
                <a:spLocks noChangeArrowheads="1"/>
              </p:cNvSpPr>
              <p:nvPr/>
            </p:nvSpPr>
            <p:spPr bwMode="auto">
              <a:xfrm>
                <a:off x="4418" y="2863"/>
                <a:ext cx="69" cy="5"/>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4" name="Rectangle 228"/>
              <p:cNvSpPr>
                <a:spLocks noChangeArrowheads="1"/>
              </p:cNvSpPr>
              <p:nvPr/>
            </p:nvSpPr>
            <p:spPr bwMode="auto">
              <a:xfrm>
                <a:off x="4416" y="2870"/>
                <a:ext cx="74" cy="3"/>
              </a:xfrm>
              <a:prstGeom prst="rect">
                <a:avLst/>
              </a:prstGeom>
              <a:solidFill>
                <a:srgbClr val="5F3F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35" name="Freeform 229"/>
              <p:cNvSpPr>
                <a:spLocks/>
              </p:cNvSpPr>
              <p:nvPr/>
            </p:nvSpPr>
            <p:spPr bwMode="auto">
              <a:xfrm>
                <a:off x="4430" y="2839"/>
                <a:ext cx="46" cy="4"/>
              </a:xfrm>
              <a:custGeom>
                <a:avLst/>
                <a:gdLst>
                  <a:gd name="T0" fmla="*/ 0 w 46"/>
                  <a:gd name="T1" fmla="*/ 4 h 4"/>
                  <a:gd name="T2" fmla="*/ 4 w 46"/>
                  <a:gd name="T3" fmla="*/ 0 h 4"/>
                  <a:gd name="T4" fmla="*/ 43 w 46"/>
                  <a:gd name="T5" fmla="*/ 0 h 4"/>
                  <a:gd name="T6" fmla="*/ 46 w 46"/>
                  <a:gd name="T7" fmla="*/ 4 h 4"/>
                  <a:gd name="T8" fmla="*/ 0 w 46"/>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
                    <a:moveTo>
                      <a:pt x="0" y="4"/>
                    </a:moveTo>
                    <a:lnTo>
                      <a:pt x="4" y="0"/>
                    </a:lnTo>
                    <a:lnTo>
                      <a:pt x="43" y="0"/>
                    </a:lnTo>
                    <a:lnTo>
                      <a:pt x="46" y="4"/>
                    </a:lnTo>
                    <a:lnTo>
                      <a:pt x="0" y="4"/>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36" name="Freeform 230"/>
              <p:cNvSpPr>
                <a:spLocks/>
              </p:cNvSpPr>
              <p:nvPr/>
            </p:nvSpPr>
            <p:spPr bwMode="auto">
              <a:xfrm>
                <a:off x="4426" y="2846"/>
                <a:ext cx="53" cy="2"/>
              </a:xfrm>
              <a:custGeom>
                <a:avLst/>
                <a:gdLst>
                  <a:gd name="T0" fmla="*/ 4 w 53"/>
                  <a:gd name="T1" fmla="*/ 0 h 2"/>
                  <a:gd name="T2" fmla="*/ 50 w 53"/>
                  <a:gd name="T3" fmla="*/ 0 h 2"/>
                  <a:gd name="T4" fmla="*/ 53 w 53"/>
                  <a:gd name="T5" fmla="*/ 2 h 2"/>
                  <a:gd name="T6" fmla="*/ 0 w 53"/>
                  <a:gd name="T7" fmla="*/ 2 h 2"/>
                  <a:gd name="T8" fmla="*/ 4 w 53"/>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
                    <a:moveTo>
                      <a:pt x="4" y="0"/>
                    </a:moveTo>
                    <a:lnTo>
                      <a:pt x="50" y="0"/>
                    </a:lnTo>
                    <a:lnTo>
                      <a:pt x="53" y="2"/>
                    </a:lnTo>
                    <a:lnTo>
                      <a:pt x="0" y="2"/>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37" name="Freeform 231"/>
              <p:cNvSpPr>
                <a:spLocks/>
              </p:cNvSpPr>
              <p:nvPr/>
            </p:nvSpPr>
            <p:spPr bwMode="auto">
              <a:xfrm>
                <a:off x="4423" y="2853"/>
                <a:ext cx="59" cy="3"/>
              </a:xfrm>
              <a:custGeom>
                <a:avLst/>
                <a:gdLst>
                  <a:gd name="T0" fmla="*/ 3 w 59"/>
                  <a:gd name="T1" fmla="*/ 0 h 3"/>
                  <a:gd name="T2" fmla="*/ 57 w 59"/>
                  <a:gd name="T3" fmla="*/ 0 h 3"/>
                  <a:gd name="T4" fmla="*/ 59 w 59"/>
                  <a:gd name="T5" fmla="*/ 3 h 3"/>
                  <a:gd name="T6" fmla="*/ 0 w 59"/>
                  <a:gd name="T7" fmla="*/ 3 h 3"/>
                  <a:gd name="T8" fmla="*/ 3 w 5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3">
                    <a:moveTo>
                      <a:pt x="3" y="0"/>
                    </a:moveTo>
                    <a:lnTo>
                      <a:pt x="57" y="0"/>
                    </a:lnTo>
                    <a:lnTo>
                      <a:pt x="59" y="3"/>
                    </a:lnTo>
                    <a:lnTo>
                      <a:pt x="0" y="3"/>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38" name="Freeform 232"/>
              <p:cNvSpPr>
                <a:spLocks/>
              </p:cNvSpPr>
              <p:nvPr/>
            </p:nvSpPr>
            <p:spPr bwMode="auto">
              <a:xfrm>
                <a:off x="4418" y="2860"/>
                <a:ext cx="69" cy="3"/>
              </a:xfrm>
              <a:custGeom>
                <a:avLst/>
                <a:gdLst>
                  <a:gd name="T0" fmla="*/ 4 w 69"/>
                  <a:gd name="T1" fmla="*/ 0 h 3"/>
                  <a:gd name="T2" fmla="*/ 0 w 69"/>
                  <a:gd name="T3" fmla="*/ 3 h 3"/>
                  <a:gd name="T4" fmla="*/ 69 w 69"/>
                  <a:gd name="T5" fmla="*/ 3 h 3"/>
                  <a:gd name="T6" fmla="*/ 66 w 69"/>
                  <a:gd name="T7" fmla="*/ 0 h 3"/>
                  <a:gd name="T8" fmla="*/ 4 w 69"/>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3">
                    <a:moveTo>
                      <a:pt x="4" y="0"/>
                    </a:moveTo>
                    <a:lnTo>
                      <a:pt x="0" y="3"/>
                    </a:lnTo>
                    <a:lnTo>
                      <a:pt x="69" y="3"/>
                    </a:lnTo>
                    <a:lnTo>
                      <a:pt x="66" y="0"/>
                    </a:lnTo>
                    <a:lnTo>
                      <a:pt x="4"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39" name="Freeform 233"/>
              <p:cNvSpPr>
                <a:spLocks/>
              </p:cNvSpPr>
              <p:nvPr/>
            </p:nvSpPr>
            <p:spPr bwMode="auto">
              <a:xfrm>
                <a:off x="4415" y="2868"/>
                <a:ext cx="75" cy="2"/>
              </a:xfrm>
              <a:custGeom>
                <a:avLst/>
                <a:gdLst>
                  <a:gd name="T0" fmla="*/ 3 w 75"/>
                  <a:gd name="T1" fmla="*/ 0 h 2"/>
                  <a:gd name="T2" fmla="*/ 0 w 75"/>
                  <a:gd name="T3" fmla="*/ 2 h 2"/>
                  <a:gd name="T4" fmla="*/ 75 w 75"/>
                  <a:gd name="T5" fmla="*/ 2 h 2"/>
                  <a:gd name="T6" fmla="*/ 72 w 75"/>
                  <a:gd name="T7" fmla="*/ 0 h 2"/>
                  <a:gd name="T8" fmla="*/ 3 w 75"/>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2">
                    <a:moveTo>
                      <a:pt x="3" y="0"/>
                    </a:moveTo>
                    <a:lnTo>
                      <a:pt x="0" y="2"/>
                    </a:lnTo>
                    <a:lnTo>
                      <a:pt x="75" y="2"/>
                    </a:lnTo>
                    <a:lnTo>
                      <a:pt x="72" y="0"/>
                    </a:lnTo>
                    <a:lnTo>
                      <a:pt x="3" y="0"/>
                    </a:lnTo>
                    <a:close/>
                  </a:path>
                </a:pathLst>
              </a:custGeom>
              <a:solidFill>
                <a:srgbClr val="9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40" name="Rectangle 234"/>
              <p:cNvSpPr>
                <a:spLocks noChangeArrowheads="1"/>
              </p:cNvSpPr>
              <p:nvPr/>
            </p:nvSpPr>
            <p:spPr bwMode="auto">
              <a:xfrm>
                <a:off x="4489" y="2844"/>
                <a:ext cx="2"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1" name="Rectangle 235"/>
              <p:cNvSpPr>
                <a:spLocks noChangeArrowheads="1"/>
              </p:cNvSpPr>
              <p:nvPr/>
            </p:nvSpPr>
            <p:spPr bwMode="auto">
              <a:xfrm>
                <a:off x="4486" y="2839"/>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2" name="Rectangle 236"/>
              <p:cNvSpPr>
                <a:spLocks noChangeArrowheads="1"/>
              </p:cNvSpPr>
              <p:nvPr/>
            </p:nvSpPr>
            <p:spPr bwMode="auto">
              <a:xfrm>
                <a:off x="4482" y="2832"/>
                <a:ext cx="2"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3" name="Rectangle 237"/>
              <p:cNvSpPr>
                <a:spLocks noChangeArrowheads="1"/>
              </p:cNvSpPr>
              <p:nvPr/>
            </p:nvSpPr>
            <p:spPr bwMode="auto">
              <a:xfrm>
                <a:off x="4479" y="2827"/>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4" name="Rectangle 238"/>
              <p:cNvSpPr>
                <a:spLocks noChangeArrowheads="1"/>
              </p:cNvSpPr>
              <p:nvPr/>
            </p:nvSpPr>
            <p:spPr bwMode="auto">
              <a:xfrm>
                <a:off x="4476" y="2821"/>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5" name="Freeform 239"/>
              <p:cNvSpPr>
                <a:spLocks/>
              </p:cNvSpPr>
              <p:nvPr/>
            </p:nvSpPr>
            <p:spPr bwMode="auto">
              <a:xfrm>
                <a:off x="4473" y="2816"/>
                <a:ext cx="17" cy="30"/>
              </a:xfrm>
              <a:custGeom>
                <a:avLst/>
                <a:gdLst>
                  <a:gd name="T0" fmla="*/ 17 w 17"/>
                  <a:gd name="T1" fmla="*/ 28 h 30"/>
                  <a:gd name="T2" fmla="*/ 0 w 17"/>
                  <a:gd name="T3" fmla="*/ 0 h 30"/>
                  <a:gd name="T4" fmla="*/ 0 w 17"/>
                  <a:gd name="T5" fmla="*/ 1 h 30"/>
                  <a:gd name="T6" fmla="*/ 17 w 17"/>
                  <a:gd name="T7" fmla="*/ 30 h 30"/>
                  <a:gd name="T8" fmla="*/ 17 w 17"/>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0">
                    <a:moveTo>
                      <a:pt x="17" y="28"/>
                    </a:moveTo>
                    <a:lnTo>
                      <a:pt x="0" y="0"/>
                    </a:lnTo>
                    <a:lnTo>
                      <a:pt x="0" y="1"/>
                    </a:lnTo>
                    <a:lnTo>
                      <a:pt x="17" y="30"/>
                    </a:lnTo>
                    <a:lnTo>
                      <a:pt x="17"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46" name="Freeform 240"/>
              <p:cNvSpPr>
                <a:spLocks/>
              </p:cNvSpPr>
              <p:nvPr/>
            </p:nvSpPr>
            <p:spPr bwMode="auto">
              <a:xfrm>
                <a:off x="4472" y="2815"/>
                <a:ext cx="19" cy="29"/>
              </a:xfrm>
              <a:custGeom>
                <a:avLst/>
                <a:gdLst>
                  <a:gd name="T0" fmla="*/ 19 w 19"/>
                  <a:gd name="T1" fmla="*/ 29 h 29"/>
                  <a:gd name="T2" fmla="*/ 18 w 19"/>
                  <a:gd name="T3" fmla="*/ 29 h 29"/>
                  <a:gd name="T4" fmla="*/ 0 w 19"/>
                  <a:gd name="T5" fmla="*/ 0 h 29"/>
                  <a:gd name="T6" fmla="*/ 2 w 19"/>
                  <a:gd name="T7" fmla="*/ 0 h 29"/>
                  <a:gd name="T8" fmla="*/ 19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19" y="29"/>
                    </a:moveTo>
                    <a:lnTo>
                      <a:pt x="18" y="29"/>
                    </a:lnTo>
                    <a:lnTo>
                      <a:pt x="0" y="0"/>
                    </a:lnTo>
                    <a:lnTo>
                      <a:pt x="2" y="0"/>
                    </a:lnTo>
                    <a:lnTo>
                      <a:pt x="19"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47" name="Rectangle 241"/>
              <p:cNvSpPr>
                <a:spLocks noChangeArrowheads="1"/>
              </p:cNvSpPr>
              <p:nvPr/>
            </p:nvSpPr>
            <p:spPr bwMode="auto">
              <a:xfrm>
                <a:off x="4489" y="2844"/>
                <a:ext cx="2" cy="2"/>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8" name="Rectangle 242"/>
              <p:cNvSpPr>
                <a:spLocks noChangeArrowheads="1"/>
              </p:cNvSpPr>
              <p:nvPr/>
            </p:nvSpPr>
            <p:spPr bwMode="auto">
              <a:xfrm>
                <a:off x="4415" y="2845"/>
                <a:ext cx="1" cy="29"/>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49" name="Rectangle 243"/>
              <p:cNvSpPr>
                <a:spLocks noChangeArrowheads="1"/>
              </p:cNvSpPr>
              <p:nvPr/>
            </p:nvSpPr>
            <p:spPr bwMode="auto">
              <a:xfrm>
                <a:off x="4418" y="2840"/>
                <a:ext cx="1" cy="28"/>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0" name="Rectangle 244"/>
              <p:cNvSpPr>
                <a:spLocks noChangeArrowheads="1"/>
              </p:cNvSpPr>
              <p:nvPr/>
            </p:nvSpPr>
            <p:spPr bwMode="auto">
              <a:xfrm>
                <a:off x="4422" y="2833"/>
                <a:ext cx="1" cy="27"/>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1" name="Rectangle 245"/>
              <p:cNvSpPr>
                <a:spLocks noChangeArrowheads="1"/>
              </p:cNvSpPr>
              <p:nvPr/>
            </p:nvSpPr>
            <p:spPr bwMode="auto">
              <a:xfrm>
                <a:off x="4426" y="2827"/>
                <a:ext cx="1"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2" name="Rectangle 246"/>
              <p:cNvSpPr>
                <a:spLocks noChangeArrowheads="1"/>
              </p:cNvSpPr>
              <p:nvPr/>
            </p:nvSpPr>
            <p:spPr bwMode="auto">
              <a:xfrm>
                <a:off x="4429" y="2821"/>
                <a:ext cx="2" cy="26"/>
              </a:xfrm>
              <a:prstGeom prst="rect">
                <a:avLst/>
              </a:prstGeom>
              <a:solidFill>
                <a:srgbClr val="BF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153" name="Freeform 247"/>
              <p:cNvSpPr>
                <a:spLocks/>
              </p:cNvSpPr>
              <p:nvPr/>
            </p:nvSpPr>
            <p:spPr bwMode="auto">
              <a:xfrm>
                <a:off x="4416" y="2816"/>
                <a:ext cx="17" cy="30"/>
              </a:xfrm>
              <a:custGeom>
                <a:avLst/>
                <a:gdLst>
                  <a:gd name="T0" fmla="*/ 0 w 17"/>
                  <a:gd name="T1" fmla="*/ 28 h 30"/>
                  <a:gd name="T2" fmla="*/ 17 w 17"/>
                  <a:gd name="T3" fmla="*/ 0 h 30"/>
                  <a:gd name="T4" fmla="*/ 17 w 17"/>
                  <a:gd name="T5" fmla="*/ 1 h 30"/>
                  <a:gd name="T6" fmla="*/ 0 w 17"/>
                  <a:gd name="T7" fmla="*/ 30 h 30"/>
                  <a:gd name="T8" fmla="*/ 0 w 17"/>
                  <a:gd name="T9" fmla="*/ 2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0">
                    <a:moveTo>
                      <a:pt x="0" y="28"/>
                    </a:moveTo>
                    <a:lnTo>
                      <a:pt x="17" y="0"/>
                    </a:lnTo>
                    <a:lnTo>
                      <a:pt x="17" y="1"/>
                    </a:lnTo>
                    <a:lnTo>
                      <a:pt x="0" y="30"/>
                    </a:lnTo>
                    <a:lnTo>
                      <a:pt x="0" y="28"/>
                    </a:lnTo>
                    <a:close/>
                  </a:path>
                </a:pathLst>
              </a:custGeom>
              <a:solidFill>
                <a:srgbClr val="3F1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54" name="Freeform 248"/>
              <p:cNvSpPr>
                <a:spLocks/>
              </p:cNvSpPr>
              <p:nvPr/>
            </p:nvSpPr>
            <p:spPr bwMode="auto">
              <a:xfrm>
                <a:off x="4415" y="2816"/>
                <a:ext cx="19" cy="29"/>
              </a:xfrm>
              <a:custGeom>
                <a:avLst/>
                <a:gdLst>
                  <a:gd name="T0" fmla="*/ 0 w 19"/>
                  <a:gd name="T1" fmla="*/ 29 h 29"/>
                  <a:gd name="T2" fmla="*/ 1 w 19"/>
                  <a:gd name="T3" fmla="*/ 29 h 29"/>
                  <a:gd name="T4" fmla="*/ 19 w 19"/>
                  <a:gd name="T5" fmla="*/ 0 h 29"/>
                  <a:gd name="T6" fmla="*/ 17 w 19"/>
                  <a:gd name="T7" fmla="*/ 0 h 29"/>
                  <a:gd name="T8" fmla="*/ 0 w 1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9"/>
                    </a:moveTo>
                    <a:lnTo>
                      <a:pt x="1" y="29"/>
                    </a:lnTo>
                    <a:lnTo>
                      <a:pt x="19" y="0"/>
                    </a:lnTo>
                    <a:lnTo>
                      <a:pt x="17" y="0"/>
                    </a:lnTo>
                    <a:lnTo>
                      <a:pt x="0" y="29"/>
                    </a:lnTo>
                    <a:close/>
                  </a:path>
                </a:pathLst>
              </a:custGeom>
              <a:solidFill>
                <a:srgbClr val="5F3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55" name="Rectangle 249"/>
              <p:cNvSpPr>
                <a:spLocks noChangeArrowheads="1"/>
              </p:cNvSpPr>
              <p:nvPr/>
            </p:nvSpPr>
            <p:spPr bwMode="auto">
              <a:xfrm>
                <a:off x="4415" y="2845"/>
                <a:ext cx="2" cy="1"/>
              </a:xfrm>
              <a:prstGeom prst="rect">
                <a:avLst/>
              </a:prstGeom>
              <a:solidFill>
                <a:srgbClr val="7F5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6915" name="Line 250"/>
            <p:cNvSpPr>
              <a:spLocks noChangeShapeType="1"/>
            </p:cNvSpPr>
            <p:nvPr/>
          </p:nvSpPr>
          <p:spPr bwMode="auto">
            <a:xfrm flipH="1" flipV="1">
              <a:off x="1717" y="863"/>
              <a:ext cx="328" cy="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6" name="Line 251"/>
            <p:cNvSpPr>
              <a:spLocks noChangeShapeType="1"/>
            </p:cNvSpPr>
            <p:nvPr/>
          </p:nvSpPr>
          <p:spPr bwMode="auto">
            <a:xfrm flipH="1" flipV="1">
              <a:off x="1627" y="941"/>
              <a:ext cx="418"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7" name="Line 252"/>
            <p:cNvSpPr>
              <a:spLocks noChangeShapeType="1"/>
            </p:cNvSpPr>
            <p:nvPr/>
          </p:nvSpPr>
          <p:spPr bwMode="auto">
            <a:xfrm flipH="1" flipV="1">
              <a:off x="1538" y="1031"/>
              <a:ext cx="507"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8" name="Line 253"/>
            <p:cNvSpPr>
              <a:spLocks noChangeShapeType="1"/>
            </p:cNvSpPr>
            <p:nvPr/>
          </p:nvSpPr>
          <p:spPr bwMode="auto">
            <a:xfrm flipH="1">
              <a:off x="1448" y="1064"/>
              <a:ext cx="552" cy="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919" name="Group 254"/>
            <p:cNvGrpSpPr>
              <a:grpSpLocks/>
            </p:cNvGrpSpPr>
            <p:nvPr/>
          </p:nvGrpSpPr>
          <p:grpSpPr bwMode="auto">
            <a:xfrm>
              <a:off x="2671" y="2226"/>
              <a:ext cx="401" cy="422"/>
              <a:chOff x="5733" y="4330"/>
              <a:chExt cx="404" cy="567"/>
            </a:xfrm>
          </p:grpSpPr>
          <p:sp>
            <p:nvSpPr>
              <p:cNvPr id="36932" name="Freeform 255"/>
              <p:cNvSpPr>
                <a:spLocks/>
              </p:cNvSpPr>
              <p:nvPr/>
            </p:nvSpPr>
            <p:spPr bwMode="auto">
              <a:xfrm>
                <a:off x="5825" y="4419"/>
                <a:ext cx="127" cy="36"/>
              </a:xfrm>
              <a:custGeom>
                <a:avLst/>
                <a:gdLst>
                  <a:gd name="T0" fmla="*/ 94 w 127"/>
                  <a:gd name="T1" fmla="*/ 36 h 36"/>
                  <a:gd name="T2" fmla="*/ 127 w 127"/>
                  <a:gd name="T3" fmla="*/ 17 h 36"/>
                  <a:gd name="T4" fmla="*/ 35 w 127"/>
                  <a:gd name="T5" fmla="*/ 0 h 36"/>
                  <a:gd name="T6" fmla="*/ 0 w 127"/>
                  <a:gd name="T7" fmla="*/ 20 h 36"/>
                  <a:gd name="T8" fmla="*/ 94 w 127"/>
                  <a:gd name="T9" fmla="*/ 3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36">
                    <a:moveTo>
                      <a:pt x="94" y="36"/>
                    </a:moveTo>
                    <a:lnTo>
                      <a:pt x="127" y="17"/>
                    </a:lnTo>
                    <a:lnTo>
                      <a:pt x="35" y="0"/>
                    </a:lnTo>
                    <a:lnTo>
                      <a:pt x="0" y="20"/>
                    </a:lnTo>
                    <a:lnTo>
                      <a:pt x="94" y="36"/>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3" name="Freeform 256"/>
              <p:cNvSpPr>
                <a:spLocks/>
              </p:cNvSpPr>
              <p:nvPr/>
            </p:nvSpPr>
            <p:spPr bwMode="auto">
              <a:xfrm>
                <a:off x="5831" y="4365"/>
                <a:ext cx="106" cy="17"/>
              </a:xfrm>
              <a:custGeom>
                <a:avLst/>
                <a:gdLst>
                  <a:gd name="T0" fmla="*/ 0 w 106"/>
                  <a:gd name="T1" fmla="*/ 9 h 17"/>
                  <a:gd name="T2" fmla="*/ 82 w 106"/>
                  <a:gd name="T3" fmla="*/ 17 h 17"/>
                  <a:gd name="T4" fmla="*/ 106 w 106"/>
                  <a:gd name="T5" fmla="*/ 9 h 17"/>
                  <a:gd name="T6" fmla="*/ 25 w 106"/>
                  <a:gd name="T7" fmla="*/ 0 h 17"/>
                  <a:gd name="T8" fmla="*/ 0 w 10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17">
                    <a:moveTo>
                      <a:pt x="0" y="9"/>
                    </a:moveTo>
                    <a:lnTo>
                      <a:pt x="82" y="17"/>
                    </a:lnTo>
                    <a:lnTo>
                      <a:pt x="106" y="9"/>
                    </a:lnTo>
                    <a:lnTo>
                      <a:pt x="25" y="0"/>
                    </a:lnTo>
                    <a:lnTo>
                      <a:pt x="0" y="9"/>
                    </a:lnTo>
                    <a:close/>
                  </a:path>
                </a:pathLst>
              </a:custGeom>
              <a:solidFill>
                <a:srgbClr val="5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4" name="Freeform 257"/>
              <p:cNvSpPr>
                <a:spLocks/>
              </p:cNvSpPr>
              <p:nvPr/>
            </p:nvSpPr>
            <p:spPr bwMode="auto">
              <a:xfrm>
                <a:off x="5914" y="4374"/>
                <a:ext cx="23" cy="74"/>
              </a:xfrm>
              <a:custGeom>
                <a:avLst/>
                <a:gdLst>
                  <a:gd name="T0" fmla="*/ 0 w 23"/>
                  <a:gd name="T1" fmla="*/ 8 h 74"/>
                  <a:gd name="T2" fmla="*/ 23 w 23"/>
                  <a:gd name="T3" fmla="*/ 0 h 74"/>
                  <a:gd name="T4" fmla="*/ 23 w 23"/>
                  <a:gd name="T5" fmla="*/ 62 h 74"/>
                  <a:gd name="T6" fmla="*/ 0 w 23"/>
                  <a:gd name="T7" fmla="*/ 74 h 74"/>
                  <a:gd name="T8" fmla="*/ 0 w 23"/>
                  <a:gd name="T9" fmla="*/ 8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74">
                    <a:moveTo>
                      <a:pt x="0" y="8"/>
                    </a:moveTo>
                    <a:lnTo>
                      <a:pt x="23" y="0"/>
                    </a:lnTo>
                    <a:lnTo>
                      <a:pt x="23" y="62"/>
                    </a:lnTo>
                    <a:lnTo>
                      <a:pt x="0" y="74"/>
                    </a:lnTo>
                    <a:lnTo>
                      <a:pt x="0" y="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5" name="Freeform 258"/>
              <p:cNvSpPr>
                <a:spLocks/>
              </p:cNvSpPr>
              <p:nvPr/>
            </p:nvSpPr>
            <p:spPr bwMode="auto">
              <a:xfrm>
                <a:off x="5831" y="4374"/>
                <a:ext cx="83" cy="74"/>
              </a:xfrm>
              <a:custGeom>
                <a:avLst/>
                <a:gdLst>
                  <a:gd name="T0" fmla="*/ 0 w 83"/>
                  <a:gd name="T1" fmla="*/ 0 h 74"/>
                  <a:gd name="T2" fmla="*/ 83 w 83"/>
                  <a:gd name="T3" fmla="*/ 8 h 74"/>
                  <a:gd name="T4" fmla="*/ 83 w 83"/>
                  <a:gd name="T5" fmla="*/ 74 h 74"/>
                  <a:gd name="T6" fmla="*/ 0 w 83"/>
                  <a:gd name="T7" fmla="*/ 59 h 74"/>
                  <a:gd name="T8" fmla="*/ 0 w 83"/>
                  <a:gd name="T9" fmla="*/ 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74">
                    <a:moveTo>
                      <a:pt x="0" y="0"/>
                    </a:moveTo>
                    <a:lnTo>
                      <a:pt x="83" y="8"/>
                    </a:lnTo>
                    <a:lnTo>
                      <a:pt x="83" y="74"/>
                    </a:lnTo>
                    <a:lnTo>
                      <a:pt x="0" y="59"/>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6" name="Freeform 259"/>
              <p:cNvSpPr>
                <a:spLocks/>
              </p:cNvSpPr>
              <p:nvPr/>
            </p:nvSpPr>
            <p:spPr bwMode="auto">
              <a:xfrm>
                <a:off x="5919" y="4436"/>
                <a:ext cx="33" cy="184"/>
              </a:xfrm>
              <a:custGeom>
                <a:avLst/>
                <a:gdLst>
                  <a:gd name="T0" fmla="*/ 33 w 33"/>
                  <a:gd name="T1" fmla="*/ 0 h 184"/>
                  <a:gd name="T2" fmla="*/ 0 w 33"/>
                  <a:gd name="T3" fmla="*/ 19 h 184"/>
                  <a:gd name="T4" fmla="*/ 0 w 33"/>
                  <a:gd name="T5" fmla="*/ 184 h 184"/>
                  <a:gd name="T6" fmla="*/ 33 w 33"/>
                  <a:gd name="T7" fmla="*/ 160 h 184"/>
                  <a:gd name="T8" fmla="*/ 33 w 33"/>
                  <a:gd name="T9" fmla="*/ 0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84">
                    <a:moveTo>
                      <a:pt x="33" y="0"/>
                    </a:moveTo>
                    <a:lnTo>
                      <a:pt x="0" y="19"/>
                    </a:lnTo>
                    <a:lnTo>
                      <a:pt x="0" y="184"/>
                    </a:lnTo>
                    <a:lnTo>
                      <a:pt x="33" y="160"/>
                    </a:lnTo>
                    <a:lnTo>
                      <a:pt x="33"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7" name="Freeform 260"/>
              <p:cNvSpPr>
                <a:spLocks/>
              </p:cNvSpPr>
              <p:nvPr/>
            </p:nvSpPr>
            <p:spPr bwMode="auto">
              <a:xfrm>
                <a:off x="5825" y="4439"/>
                <a:ext cx="94" cy="181"/>
              </a:xfrm>
              <a:custGeom>
                <a:avLst/>
                <a:gdLst>
                  <a:gd name="T0" fmla="*/ 0 w 94"/>
                  <a:gd name="T1" fmla="*/ 0 h 181"/>
                  <a:gd name="T2" fmla="*/ 94 w 94"/>
                  <a:gd name="T3" fmla="*/ 16 h 181"/>
                  <a:gd name="T4" fmla="*/ 94 w 94"/>
                  <a:gd name="T5" fmla="*/ 181 h 181"/>
                  <a:gd name="T6" fmla="*/ 0 w 94"/>
                  <a:gd name="T7" fmla="*/ 159 h 181"/>
                  <a:gd name="T8" fmla="*/ 0 w 94"/>
                  <a:gd name="T9" fmla="*/ 0 h 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1">
                    <a:moveTo>
                      <a:pt x="0" y="0"/>
                    </a:moveTo>
                    <a:lnTo>
                      <a:pt x="94" y="16"/>
                    </a:lnTo>
                    <a:lnTo>
                      <a:pt x="94" y="181"/>
                    </a:lnTo>
                    <a:lnTo>
                      <a:pt x="0" y="159"/>
                    </a:lnTo>
                    <a:lnTo>
                      <a:pt x="0" y="0"/>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8" name="Freeform 261"/>
              <p:cNvSpPr>
                <a:spLocks/>
              </p:cNvSpPr>
              <p:nvPr/>
            </p:nvSpPr>
            <p:spPr bwMode="auto">
              <a:xfrm>
                <a:off x="5835" y="4376"/>
                <a:ext cx="12" cy="7"/>
              </a:xfrm>
              <a:custGeom>
                <a:avLst/>
                <a:gdLst>
                  <a:gd name="T0" fmla="*/ 0 w 12"/>
                  <a:gd name="T1" fmla="*/ 0 h 7"/>
                  <a:gd name="T2" fmla="*/ 12 w 12"/>
                  <a:gd name="T3" fmla="*/ 2 h 7"/>
                  <a:gd name="T4" fmla="*/ 12 w 12"/>
                  <a:gd name="T5" fmla="*/ 7 h 7"/>
                  <a:gd name="T6" fmla="*/ 0 w 12"/>
                  <a:gd name="T7" fmla="*/ 5 h 7"/>
                  <a:gd name="T8" fmla="*/ 0 w 1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7">
                    <a:moveTo>
                      <a:pt x="0" y="0"/>
                    </a:moveTo>
                    <a:lnTo>
                      <a:pt x="12" y="2"/>
                    </a:lnTo>
                    <a:lnTo>
                      <a:pt x="12" y="7"/>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9" name="Freeform 262"/>
              <p:cNvSpPr>
                <a:spLocks/>
              </p:cNvSpPr>
              <p:nvPr/>
            </p:nvSpPr>
            <p:spPr bwMode="auto">
              <a:xfrm>
                <a:off x="5851" y="4388"/>
                <a:ext cx="12" cy="6"/>
              </a:xfrm>
              <a:custGeom>
                <a:avLst/>
                <a:gdLst>
                  <a:gd name="T0" fmla="*/ 0 w 12"/>
                  <a:gd name="T1" fmla="*/ 0 h 6"/>
                  <a:gd name="T2" fmla="*/ 12 w 12"/>
                  <a:gd name="T3" fmla="*/ 1 h 6"/>
                  <a:gd name="T4" fmla="*/ 12 w 12"/>
                  <a:gd name="T5" fmla="*/ 6 h 6"/>
                  <a:gd name="T6" fmla="*/ 0 w 12"/>
                  <a:gd name="T7" fmla="*/ 4 h 6"/>
                  <a:gd name="T8" fmla="*/ 0 w 1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
                    <a:moveTo>
                      <a:pt x="0" y="0"/>
                    </a:moveTo>
                    <a:lnTo>
                      <a:pt x="12" y="1"/>
                    </a:lnTo>
                    <a:lnTo>
                      <a:pt x="12" y="6"/>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0" name="Freeform 263"/>
              <p:cNvSpPr>
                <a:spLocks/>
              </p:cNvSpPr>
              <p:nvPr/>
            </p:nvSpPr>
            <p:spPr bwMode="auto">
              <a:xfrm>
                <a:off x="5868" y="4380"/>
                <a:ext cx="12" cy="7"/>
              </a:xfrm>
              <a:custGeom>
                <a:avLst/>
                <a:gdLst>
                  <a:gd name="T0" fmla="*/ 0 w 12"/>
                  <a:gd name="T1" fmla="*/ 0 h 7"/>
                  <a:gd name="T2" fmla="*/ 12 w 12"/>
                  <a:gd name="T3" fmla="*/ 2 h 7"/>
                  <a:gd name="T4" fmla="*/ 12 w 12"/>
                  <a:gd name="T5" fmla="*/ 7 h 7"/>
                  <a:gd name="T6" fmla="*/ 0 w 12"/>
                  <a:gd name="T7" fmla="*/ 5 h 7"/>
                  <a:gd name="T8" fmla="*/ 0 w 1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7">
                    <a:moveTo>
                      <a:pt x="0" y="0"/>
                    </a:moveTo>
                    <a:lnTo>
                      <a:pt x="12" y="2"/>
                    </a:lnTo>
                    <a:lnTo>
                      <a:pt x="12" y="7"/>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1" name="Freeform 264"/>
              <p:cNvSpPr>
                <a:spLocks/>
              </p:cNvSpPr>
              <p:nvPr/>
            </p:nvSpPr>
            <p:spPr bwMode="auto">
              <a:xfrm>
                <a:off x="5886" y="4382"/>
                <a:ext cx="12" cy="7"/>
              </a:xfrm>
              <a:custGeom>
                <a:avLst/>
                <a:gdLst>
                  <a:gd name="T0" fmla="*/ 0 w 12"/>
                  <a:gd name="T1" fmla="*/ 0 h 7"/>
                  <a:gd name="T2" fmla="*/ 12 w 12"/>
                  <a:gd name="T3" fmla="*/ 2 h 7"/>
                  <a:gd name="T4" fmla="*/ 12 w 12"/>
                  <a:gd name="T5" fmla="*/ 7 h 7"/>
                  <a:gd name="T6" fmla="*/ 0 w 12"/>
                  <a:gd name="T7" fmla="*/ 5 h 7"/>
                  <a:gd name="T8" fmla="*/ 0 w 1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7">
                    <a:moveTo>
                      <a:pt x="0" y="0"/>
                    </a:moveTo>
                    <a:lnTo>
                      <a:pt x="12" y="2"/>
                    </a:lnTo>
                    <a:lnTo>
                      <a:pt x="12" y="7"/>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2" name="Freeform 265"/>
              <p:cNvSpPr>
                <a:spLocks/>
              </p:cNvSpPr>
              <p:nvPr/>
            </p:nvSpPr>
            <p:spPr bwMode="auto">
              <a:xfrm>
                <a:off x="5886" y="4392"/>
                <a:ext cx="12" cy="7"/>
              </a:xfrm>
              <a:custGeom>
                <a:avLst/>
                <a:gdLst>
                  <a:gd name="T0" fmla="*/ 0 w 12"/>
                  <a:gd name="T1" fmla="*/ 0 h 7"/>
                  <a:gd name="T2" fmla="*/ 12 w 12"/>
                  <a:gd name="T3" fmla="*/ 2 h 7"/>
                  <a:gd name="T4" fmla="*/ 12 w 12"/>
                  <a:gd name="T5" fmla="*/ 7 h 7"/>
                  <a:gd name="T6" fmla="*/ 0 w 12"/>
                  <a:gd name="T7" fmla="*/ 5 h 7"/>
                  <a:gd name="T8" fmla="*/ 0 w 12"/>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7">
                    <a:moveTo>
                      <a:pt x="0" y="0"/>
                    </a:moveTo>
                    <a:lnTo>
                      <a:pt x="12" y="2"/>
                    </a:lnTo>
                    <a:lnTo>
                      <a:pt x="12" y="7"/>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3" name="Freeform 266"/>
              <p:cNvSpPr>
                <a:spLocks/>
              </p:cNvSpPr>
              <p:nvPr/>
            </p:nvSpPr>
            <p:spPr bwMode="auto">
              <a:xfrm>
                <a:off x="5867" y="4402"/>
                <a:ext cx="13" cy="6"/>
              </a:xfrm>
              <a:custGeom>
                <a:avLst/>
                <a:gdLst>
                  <a:gd name="T0" fmla="*/ 0 w 13"/>
                  <a:gd name="T1" fmla="*/ 0 h 6"/>
                  <a:gd name="T2" fmla="*/ 13 w 13"/>
                  <a:gd name="T3" fmla="*/ 1 h 6"/>
                  <a:gd name="T4" fmla="*/ 13 w 13"/>
                  <a:gd name="T5" fmla="*/ 6 h 6"/>
                  <a:gd name="T6" fmla="*/ 0 w 13"/>
                  <a:gd name="T7" fmla="*/ 5 h 6"/>
                  <a:gd name="T8" fmla="*/ 0 w 13"/>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6">
                    <a:moveTo>
                      <a:pt x="0" y="0"/>
                    </a:moveTo>
                    <a:lnTo>
                      <a:pt x="13" y="1"/>
                    </a:lnTo>
                    <a:lnTo>
                      <a:pt x="13" y="6"/>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4" name="Freeform 267"/>
              <p:cNvSpPr>
                <a:spLocks/>
              </p:cNvSpPr>
              <p:nvPr/>
            </p:nvSpPr>
            <p:spPr bwMode="auto">
              <a:xfrm>
                <a:off x="5886" y="4414"/>
                <a:ext cx="12" cy="6"/>
              </a:xfrm>
              <a:custGeom>
                <a:avLst/>
                <a:gdLst>
                  <a:gd name="T0" fmla="*/ 0 w 12"/>
                  <a:gd name="T1" fmla="*/ 0 h 6"/>
                  <a:gd name="T2" fmla="*/ 12 w 12"/>
                  <a:gd name="T3" fmla="*/ 1 h 6"/>
                  <a:gd name="T4" fmla="*/ 12 w 12"/>
                  <a:gd name="T5" fmla="*/ 6 h 6"/>
                  <a:gd name="T6" fmla="*/ 0 w 12"/>
                  <a:gd name="T7" fmla="*/ 5 h 6"/>
                  <a:gd name="T8" fmla="*/ 0 w 1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
                    <a:moveTo>
                      <a:pt x="0" y="0"/>
                    </a:moveTo>
                    <a:lnTo>
                      <a:pt x="12" y="1"/>
                    </a:lnTo>
                    <a:lnTo>
                      <a:pt x="12" y="6"/>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5" name="Freeform 268"/>
              <p:cNvSpPr>
                <a:spLocks/>
              </p:cNvSpPr>
              <p:nvPr/>
            </p:nvSpPr>
            <p:spPr bwMode="auto">
              <a:xfrm>
                <a:off x="5902" y="4458"/>
                <a:ext cx="12" cy="6"/>
              </a:xfrm>
              <a:custGeom>
                <a:avLst/>
                <a:gdLst>
                  <a:gd name="T0" fmla="*/ 0 w 12"/>
                  <a:gd name="T1" fmla="*/ 0 h 6"/>
                  <a:gd name="T2" fmla="*/ 12 w 12"/>
                  <a:gd name="T3" fmla="*/ 1 h 6"/>
                  <a:gd name="T4" fmla="*/ 12 w 12"/>
                  <a:gd name="T5" fmla="*/ 6 h 6"/>
                  <a:gd name="T6" fmla="*/ 0 w 12"/>
                  <a:gd name="T7" fmla="*/ 5 h 6"/>
                  <a:gd name="T8" fmla="*/ 0 w 1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
                    <a:moveTo>
                      <a:pt x="0" y="0"/>
                    </a:moveTo>
                    <a:lnTo>
                      <a:pt x="12" y="1"/>
                    </a:lnTo>
                    <a:lnTo>
                      <a:pt x="12" y="6"/>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6" name="Freeform 269"/>
              <p:cNvSpPr>
                <a:spLocks/>
              </p:cNvSpPr>
              <p:nvPr/>
            </p:nvSpPr>
            <p:spPr bwMode="auto">
              <a:xfrm>
                <a:off x="5903" y="4478"/>
                <a:ext cx="12" cy="6"/>
              </a:xfrm>
              <a:custGeom>
                <a:avLst/>
                <a:gdLst>
                  <a:gd name="T0" fmla="*/ 0 w 12"/>
                  <a:gd name="T1" fmla="*/ 0 h 6"/>
                  <a:gd name="T2" fmla="*/ 12 w 12"/>
                  <a:gd name="T3" fmla="*/ 1 h 6"/>
                  <a:gd name="T4" fmla="*/ 12 w 12"/>
                  <a:gd name="T5" fmla="*/ 6 h 6"/>
                  <a:gd name="T6" fmla="*/ 0 w 12"/>
                  <a:gd name="T7" fmla="*/ 5 h 6"/>
                  <a:gd name="T8" fmla="*/ 0 w 1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
                    <a:moveTo>
                      <a:pt x="0" y="0"/>
                    </a:moveTo>
                    <a:lnTo>
                      <a:pt x="12" y="1"/>
                    </a:lnTo>
                    <a:lnTo>
                      <a:pt x="12" y="6"/>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7" name="Freeform 270"/>
              <p:cNvSpPr>
                <a:spLocks/>
              </p:cNvSpPr>
              <p:nvPr/>
            </p:nvSpPr>
            <p:spPr bwMode="auto">
              <a:xfrm>
                <a:off x="5927" y="4432"/>
                <a:ext cx="156" cy="68"/>
              </a:xfrm>
              <a:custGeom>
                <a:avLst/>
                <a:gdLst>
                  <a:gd name="T0" fmla="*/ 0 w 156"/>
                  <a:gd name="T1" fmla="*/ 50 h 68"/>
                  <a:gd name="T2" fmla="*/ 88 w 156"/>
                  <a:gd name="T3" fmla="*/ 68 h 68"/>
                  <a:gd name="T4" fmla="*/ 156 w 156"/>
                  <a:gd name="T5" fmla="*/ 13 h 68"/>
                  <a:gd name="T6" fmla="*/ 71 w 156"/>
                  <a:gd name="T7" fmla="*/ 0 h 68"/>
                  <a:gd name="T8" fmla="*/ 0 w 156"/>
                  <a:gd name="T9" fmla="*/ 5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6" h="68">
                    <a:moveTo>
                      <a:pt x="0" y="50"/>
                    </a:moveTo>
                    <a:lnTo>
                      <a:pt x="88" y="68"/>
                    </a:lnTo>
                    <a:lnTo>
                      <a:pt x="156" y="13"/>
                    </a:lnTo>
                    <a:lnTo>
                      <a:pt x="71" y="0"/>
                    </a:lnTo>
                    <a:lnTo>
                      <a:pt x="0" y="50"/>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8" name="Freeform 271"/>
              <p:cNvSpPr>
                <a:spLocks/>
              </p:cNvSpPr>
              <p:nvPr/>
            </p:nvSpPr>
            <p:spPr bwMode="auto">
              <a:xfrm>
                <a:off x="5948" y="4374"/>
                <a:ext cx="65" cy="116"/>
              </a:xfrm>
              <a:custGeom>
                <a:avLst/>
                <a:gdLst>
                  <a:gd name="T0" fmla="*/ 0 w 65"/>
                  <a:gd name="T1" fmla="*/ 0 h 116"/>
                  <a:gd name="T2" fmla="*/ 65 w 65"/>
                  <a:gd name="T3" fmla="*/ 5 h 116"/>
                  <a:gd name="T4" fmla="*/ 65 w 65"/>
                  <a:gd name="T5" fmla="*/ 116 h 116"/>
                  <a:gd name="T6" fmla="*/ 0 w 65"/>
                  <a:gd name="T7" fmla="*/ 100 h 116"/>
                  <a:gd name="T8" fmla="*/ 0 w 65"/>
                  <a:gd name="T9" fmla="*/ 0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16">
                    <a:moveTo>
                      <a:pt x="0" y="0"/>
                    </a:moveTo>
                    <a:lnTo>
                      <a:pt x="65" y="5"/>
                    </a:lnTo>
                    <a:lnTo>
                      <a:pt x="65" y="116"/>
                    </a:lnTo>
                    <a:lnTo>
                      <a:pt x="0" y="100"/>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9" name="Freeform 272"/>
              <p:cNvSpPr>
                <a:spLocks/>
              </p:cNvSpPr>
              <p:nvPr/>
            </p:nvSpPr>
            <p:spPr bwMode="auto">
              <a:xfrm>
                <a:off x="6012" y="4354"/>
                <a:ext cx="56" cy="135"/>
              </a:xfrm>
              <a:custGeom>
                <a:avLst/>
                <a:gdLst>
                  <a:gd name="T0" fmla="*/ 0 w 56"/>
                  <a:gd name="T1" fmla="*/ 25 h 135"/>
                  <a:gd name="T2" fmla="*/ 0 w 56"/>
                  <a:gd name="T3" fmla="*/ 135 h 135"/>
                  <a:gd name="T4" fmla="*/ 56 w 56"/>
                  <a:gd name="T5" fmla="*/ 91 h 135"/>
                  <a:gd name="T6" fmla="*/ 56 w 56"/>
                  <a:gd name="T7" fmla="*/ 0 h 135"/>
                  <a:gd name="T8" fmla="*/ 0 w 56"/>
                  <a:gd name="T9" fmla="*/ 2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135">
                    <a:moveTo>
                      <a:pt x="0" y="25"/>
                    </a:moveTo>
                    <a:lnTo>
                      <a:pt x="0" y="135"/>
                    </a:lnTo>
                    <a:lnTo>
                      <a:pt x="56" y="91"/>
                    </a:lnTo>
                    <a:lnTo>
                      <a:pt x="56" y="0"/>
                    </a:lnTo>
                    <a:lnTo>
                      <a:pt x="0" y="25"/>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0" name="Freeform 273"/>
              <p:cNvSpPr>
                <a:spLocks/>
              </p:cNvSpPr>
              <p:nvPr/>
            </p:nvSpPr>
            <p:spPr bwMode="auto">
              <a:xfrm>
                <a:off x="5948" y="4349"/>
                <a:ext cx="120" cy="30"/>
              </a:xfrm>
              <a:custGeom>
                <a:avLst/>
                <a:gdLst>
                  <a:gd name="T0" fmla="*/ 0 w 120"/>
                  <a:gd name="T1" fmla="*/ 25 h 30"/>
                  <a:gd name="T2" fmla="*/ 64 w 120"/>
                  <a:gd name="T3" fmla="*/ 30 h 30"/>
                  <a:gd name="T4" fmla="*/ 120 w 120"/>
                  <a:gd name="T5" fmla="*/ 5 h 30"/>
                  <a:gd name="T6" fmla="*/ 64 w 120"/>
                  <a:gd name="T7" fmla="*/ 0 h 30"/>
                  <a:gd name="T8" fmla="*/ 0 w 120"/>
                  <a:gd name="T9" fmla="*/ 2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30">
                    <a:moveTo>
                      <a:pt x="0" y="25"/>
                    </a:moveTo>
                    <a:lnTo>
                      <a:pt x="64" y="30"/>
                    </a:lnTo>
                    <a:lnTo>
                      <a:pt x="120" y="5"/>
                    </a:lnTo>
                    <a:lnTo>
                      <a:pt x="64" y="0"/>
                    </a:lnTo>
                    <a:lnTo>
                      <a:pt x="0" y="25"/>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1" name="Freeform 274"/>
              <p:cNvSpPr>
                <a:spLocks/>
              </p:cNvSpPr>
              <p:nvPr/>
            </p:nvSpPr>
            <p:spPr bwMode="auto">
              <a:xfrm>
                <a:off x="5964" y="4330"/>
                <a:ext cx="87" cy="18"/>
              </a:xfrm>
              <a:custGeom>
                <a:avLst/>
                <a:gdLst>
                  <a:gd name="T0" fmla="*/ 0 w 87"/>
                  <a:gd name="T1" fmla="*/ 14 h 18"/>
                  <a:gd name="T2" fmla="*/ 46 w 87"/>
                  <a:gd name="T3" fmla="*/ 18 h 18"/>
                  <a:gd name="T4" fmla="*/ 87 w 87"/>
                  <a:gd name="T5" fmla="*/ 4 h 18"/>
                  <a:gd name="T6" fmla="*/ 43 w 87"/>
                  <a:gd name="T7" fmla="*/ 0 h 18"/>
                  <a:gd name="T8" fmla="*/ 0 w 87"/>
                  <a:gd name="T9" fmla="*/ 14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8">
                    <a:moveTo>
                      <a:pt x="0" y="14"/>
                    </a:moveTo>
                    <a:lnTo>
                      <a:pt x="46" y="18"/>
                    </a:lnTo>
                    <a:lnTo>
                      <a:pt x="87" y="4"/>
                    </a:lnTo>
                    <a:lnTo>
                      <a:pt x="43" y="0"/>
                    </a:lnTo>
                    <a:lnTo>
                      <a:pt x="0" y="14"/>
                    </a:lnTo>
                    <a:close/>
                  </a:path>
                </a:pathLst>
              </a:custGeom>
              <a:solidFill>
                <a:srgbClr val="FF5F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2" name="Freeform 275"/>
              <p:cNvSpPr>
                <a:spLocks/>
              </p:cNvSpPr>
              <p:nvPr/>
            </p:nvSpPr>
            <p:spPr bwMode="auto">
              <a:xfrm>
                <a:off x="5964" y="4344"/>
                <a:ext cx="45" cy="28"/>
              </a:xfrm>
              <a:custGeom>
                <a:avLst/>
                <a:gdLst>
                  <a:gd name="T0" fmla="*/ 0 w 45"/>
                  <a:gd name="T1" fmla="*/ 0 h 28"/>
                  <a:gd name="T2" fmla="*/ 45 w 45"/>
                  <a:gd name="T3" fmla="*/ 3 h 28"/>
                  <a:gd name="T4" fmla="*/ 45 w 45"/>
                  <a:gd name="T5" fmla="*/ 28 h 28"/>
                  <a:gd name="T6" fmla="*/ 0 w 45"/>
                  <a:gd name="T7" fmla="*/ 24 h 28"/>
                  <a:gd name="T8" fmla="*/ 0 w 4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28">
                    <a:moveTo>
                      <a:pt x="0" y="0"/>
                    </a:moveTo>
                    <a:lnTo>
                      <a:pt x="45" y="3"/>
                    </a:lnTo>
                    <a:lnTo>
                      <a:pt x="45" y="28"/>
                    </a:lnTo>
                    <a:lnTo>
                      <a:pt x="0" y="24"/>
                    </a:lnTo>
                    <a:lnTo>
                      <a:pt x="0"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3" name="Freeform 276"/>
              <p:cNvSpPr>
                <a:spLocks/>
              </p:cNvSpPr>
              <p:nvPr/>
            </p:nvSpPr>
            <p:spPr bwMode="auto">
              <a:xfrm>
                <a:off x="6009" y="4334"/>
                <a:ext cx="42" cy="38"/>
              </a:xfrm>
              <a:custGeom>
                <a:avLst/>
                <a:gdLst>
                  <a:gd name="T0" fmla="*/ 0 w 42"/>
                  <a:gd name="T1" fmla="*/ 14 h 38"/>
                  <a:gd name="T2" fmla="*/ 0 w 42"/>
                  <a:gd name="T3" fmla="*/ 38 h 38"/>
                  <a:gd name="T4" fmla="*/ 42 w 42"/>
                  <a:gd name="T5" fmla="*/ 20 h 38"/>
                  <a:gd name="T6" fmla="*/ 42 w 42"/>
                  <a:gd name="T7" fmla="*/ 0 h 38"/>
                  <a:gd name="T8" fmla="*/ 0 w 42"/>
                  <a:gd name="T9" fmla="*/ 1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38">
                    <a:moveTo>
                      <a:pt x="0" y="14"/>
                    </a:moveTo>
                    <a:lnTo>
                      <a:pt x="0" y="38"/>
                    </a:lnTo>
                    <a:lnTo>
                      <a:pt x="42" y="20"/>
                    </a:lnTo>
                    <a:lnTo>
                      <a:pt x="42" y="0"/>
                    </a:lnTo>
                    <a:lnTo>
                      <a:pt x="0" y="14"/>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4" name="Freeform 277"/>
              <p:cNvSpPr>
                <a:spLocks/>
              </p:cNvSpPr>
              <p:nvPr/>
            </p:nvSpPr>
            <p:spPr bwMode="auto">
              <a:xfrm>
                <a:off x="6014" y="4444"/>
                <a:ext cx="69" cy="242"/>
              </a:xfrm>
              <a:custGeom>
                <a:avLst/>
                <a:gdLst>
                  <a:gd name="T0" fmla="*/ 69 w 69"/>
                  <a:gd name="T1" fmla="*/ 0 h 242"/>
                  <a:gd name="T2" fmla="*/ 0 w 69"/>
                  <a:gd name="T3" fmla="*/ 56 h 242"/>
                  <a:gd name="T4" fmla="*/ 0 w 69"/>
                  <a:gd name="T5" fmla="*/ 242 h 242"/>
                  <a:gd name="T6" fmla="*/ 69 w 69"/>
                  <a:gd name="T7" fmla="*/ 169 h 242"/>
                  <a:gd name="T8" fmla="*/ 69 w 69"/>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242">
                    <a:moveTo>
                      <a:pt x="69" y="0"/>
                    </a:moveTo>
                    <a:lnTo>
                      <a:pt x="0" y="56"/>
                    </a:lnTo>
                    <a:lnTo>
                      <a:pt x="0" y="242"/>
                    </a:lnTo>
                    <a:lnTo>
                      <a:pt x="69" y="169"/>
                    </a:lnTo>
                    <a:lnTo>
                      <a:pt x="69" y="0"/>
                    </a:lnTo>
                    <a:close/>
                  </a:path>
                </a:pathLst>
              </a:custGeom>
              <a:solidFill>
                <a:srgbClr val="BF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5" name="Freeform 278"/>
              <p:cNvSpPr>
                <a:spLocks/>
              </p:cNvSpPr>
              <p:nvPr/>
            </p:nvSpPr>
            <p:spPr bwMode="auto">
              <a:xfrm>
                <a:off x="5926" y="4482"/>
                <a:ext cx="88" cy="204"/>
              </a:xfrm>
              <a:custGeom>
                <a:avLst/>
                <a:gdLst>
                  <a:gd name="T0" fmla="*/ 1 w 88"/>
                  <a:gd name="T1" fmla="*/ 0 h 204"/>
                  <a:gd name="T2" fmla="*/ 88 w 88"/>
                  <a:gd name="T3" fmla="*/ 18 h 204"/>
                  <a:gd name="T4" fmla="*/ 88 w 88"/>
                  <a:gd name="T5" fmla="*/ 204 h 204"/>
                  <a:gd name="T6" fmla="*/ 0 w 88"/>
                  <a:gd name="T7" fmla="*/ 171 h 204"/>
                  <a:gd name="T8" fmla="*/ 1 w 88"/>
                  <a:gd name="T9" fmla="*/ 0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04">
                    <a:moveTo>
                      <a:pt x="1" y="0"/>
                    </a:moveTo>
                    <a:lnTo>
                      <a:pt x="88" y="18"/>
                    </a:lnTo>
                    <a:lnTo>
                      <a:pt x="88" y="204"/>
                    </a:lnTo>
                    <a:lnTo>
                      <a:pt x="0" y="171"/>
                    </a:lnTo>
                    <a:lnTo>
                      <a:pt x="1" y="0"/>
                    </a:lnTo>
                    <a:close/>
                  </a:path>
                </a:pathLst>
              </a:custGeom>
              <a:solidFill>
                <a:srgbClr val="FF5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6" name="Freeform 279"/>
              <p:cNvSpPr>
                <a:spLocks/>
              </p:cNvSpPr>
              <p:nvPr/>
            </p:nvSpPr>
            <p:spPr bwMode="auto">
              <a:xfrm>
                <a:off x="5952" y="4377"/>
                <a:ext cx="11" cy="27"/>
              </a:xfrm>
              <a:custGeom>
                <a:avLst/>
                <a:gdLst>
                  <a:gd name="T0" fmla="*/ 0 w 11"/>
                  <a:gd name="T1" fmla="*/ 0 h 27"/>
                  <a:gd name="T2" fmla="*/ 11 w 11"/>
                  <a:gd name="T3" fmla="*/ 1 h 27"/>
                  <a:gd name="T4" fmla="*/ 11 w 11"/>
                  <a:gd name="T5" fmla="*/ 27 h 27"/>
                  <a:gd name="T6" fmla="*/ 1 w 11"/>
                  <a:gd name="T7" fmla="*/ 25 h 27"/>
                  <a:gd name="T8" fmla="*/ 0 w 11"/>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7">
                    <a:moveTo>
                      <a:pt x="0" y="0"/>
                    </a:moveTo>
                    <a:lnTo>
                      <a:pt x="11" y="1"/>
                    </a:lnTo>
                    <a:lnTo>
                      <a:pt x="11" y="27"/>
                    </a:lnTo>
                    <a:lnTo>
                      <a:pt x="1" y="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7" name="Freeform 280"/>
              <p:cNvSpPr>
                <a:spLocks/>
              </p:cNvSpPr>
              <p:nvPr/>
            </p:nvSpPr>
            <p:spPr bwMode="auto">
              <a:xfrm>
                <a:off x="5966" y="4379"/>
                <a:ext cx="11" cy="27"/>
              </a:xfrm>
              <a:custGeom>
                <a:avLst/>
                <a:gdLst>
                  <a:gd name="T0" fmla="*/ 0 w 11"/>
                  <a:gd name="T1" fmla="*/ 0 h 27"/>
                  <a:gd name="T2" fmla="*/ 11 w 11"/>
                  <a:gd name="T3" fmla="*/ 1 h 27"/>
                  <a:gd name="T4" fmla="*/ 11 w 11"/>
                  <a:gd name="T5" fmla="*/ 27 h 27"/>
                  <a:gd name="T6" fmla="*/ 0 w 11"/>
                  <a:gd name="T7" fmla="*/ 26 h 27"/>
                  <a:gd name="T8" fmla="*/ 0 w 11"/>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7">
                    <a:moveTo>
                      <a:pt x="0" y="0"/>
                    </a:moveTo>
                    <a:lnTo>
                      <a:pt x="11" y="1"/>
                    </a:lnTo>
                    <a:lnTo>
                      <a:pt x="11" y="27"/>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8" name="Freeform 281"/>
              <p:cNvSpPr>
                <a:spLocks/>
              </p:cNvSpPr>
              <p:nvPr/>
            </p:nvSpPr>
            <p:spPr bwMode="auto">
              <a:xfrm>
                <a:off x="5981" y="4380"/>
                <a:ext cx="11" cy="29"/>
              </a:xfrm>
              <a:custGeom>
                <a:avLst/>
                <a:gdLst>
                  <a:gd name="T0" fmla="*/ 0 w 11"/>
                  <a:gd name="T1" fmla="*/ 0 h 29"/>
                  <a:gd name="T2" fmla="*/ 11 w 11"/>
                  <a:gd name="T3" fmla="*/ 2 h 29"/>
                  <a:gd name="T4" fmla="*/ 10 w 11"/>
                  <a:gd name="T5" fmla="*/ 29 h 29"/>
                  <a:gd name="T6" fmla="*/ 0 w 11"/>
                  <a:gd name="T7" fmla="*/ 27 h 29"/>
                  <a:gd name="T8" fmla="*/ 0 w 11"/>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9">
                    <a:moveTo>
                      <a:pt x="0" y="0"/>
                    </a:moveTo>
                    <a:lnTo>
                      <a:pt x="11" y="2"/>
                    </a:lnTo>
                    <a:lnTo>
                      <a:pt x="10" y="29"/>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9" name="Freeform 282"/>
              <p:cNvSpPr>
                <a:spLocks/>
              </p:cNvSpPr>
              <p:nvPr/>
            </p:nvSpPr>
            <p:spPr bwMode="auto">
              <a:xfrm>
                <a:off x="5995" y="4382"/>
                <a:ext cx="11" cy="29"/>
              </a:xfrm>
              <a:custGeom>
                <a:avLst/>
                <a:gdLst>
                  <a:gd name="T0" fmla="*/ 0 w 11"/>
                  <a:gd name="T1" fmla="*/ 0 h 29"/>
                  <a:gd name="T2" fmla="*/ 11 w 11"/>
                  <a:gd name="T3" fmla="*/ 1 h 29"/>
                  <a:gd name="T4" fmla="*/ 11 w 11"/>
                  <a:gd name="T5" fmla="*/ 29 h 29"/>
                  <a:gd name="T6" fmla="*/ 0 w 11"/>
                  <a:gd name="T7" fmla="*/ 28 h 29"/>
                  <a:gd name="T8" fmla="*/ 0 w 11"/>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9">
                    <a:moveTo>
                      <a:pt x="0" y="0"/>
                    </a:moveTo>
                    <a:lnTo>
                      <a:pt x="11" y="1"/>
                    </a:lnTo>
                    <a:lnTo>
                      <a:pt x="11" y="29"/>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0" name="Freeform 283"/>
              <p:cNvSpPr>
                <a:spLocks/>
              </p:cNvSpPr>
              <p:nvPr/>
            </p:nvSpPr>
            <p:spPr bwMode="auto">
              <a:xfrm>
                <a:off x="5952" y="4409"/>
                <a:ext cx="11" cy="29"/>
              </a:xfrm>
              <a:custGeom>
                <a:avLst/>
                <a:gdLst>
                  <a:gd name="T0" fmla="*/ 0 w 11"/>
                  <a:gd name="T1" fmla="*/ 0 h 29"/>
                  <a:gd name="T2" fmla="*/ 11 w 11"/>
                  <a:gd name="T3" fmla="*/ 2 h 29"/>
                  <a:gd name="T4" fmla="*/ 11 w 11"/>
                  <a:gd name="T5" fmla="*/ 29 h 29"/>
                  <a:gd name="T6" fmla="*/ 0 w 11"/>
                  <a:gd name="T7" fmla="*/ 27 h 29"/>
                  <a:gd name="T8" fmla="*/ 0 w 11"/>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9">
                    <a:moveTo>
                      <a:pt x="0" y="0"/>
                    </a:moveTo>
                    <a:lnTo>
                      <a:pt x="11" y="2"/>
                    </a:lnTo>
                    <a:lnTo>
                      <a:pt x="11" y="29"/>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1" name="Freeform 284"/>
              <p:cNvSpPr>
                <a:spLocks/>
              </p:cNvSpPr>
              <p:nvPr/>
            </p:nvSpPr>
            <p:spPr bwMode="auto">
              <a:xfrm>
                <a:off x="5966" y="4412"/>
                <a:ext cx="11" cy="28"/>
              </a:xfrm>
              <a:custGeom>
                <a:avLst/>
                <a:gdLst>
                  <a:gd name="T0" fmla="*/ 0 w 11"/>
                  <a:gd name="T1" fmla="*/ 0 h 28"/>
                  <a:gd name="T2" fmla="*/ 11 w 11"/>
                  <a:gd name="T3" fmla="*/ 2 h 28"/>
                  <a:gd name="T4" fmla="*/ 11 w 11"/>
                  <a:gd name="T5" fmla="*/ 28 h 28"/>
                  <a:gd name="T6" fmla="*/ 0 w 11"/>
                  <a:gd name="T7" fmla="*/ 26 h 28"/>
                  <a:gd name="T8" fmla="*/ 0 w 1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8">
                    <a:moveTo>
                      <a:pt x="0" y="0"/>
                    </a:moveTo>
                    <a:lnTo>
                      <a:pt x="11" y="2"/>
                    </a:lnTo>
                    <a:lnTo>
                      <a:pt x="11" y="28"/>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2" name="Freeform 285"/>
              <p:cNvSpPr>
                <a:spLocks/>
              </p:cNvSpPr>
              <p:nvPr/>
            </p:nvSpPr>
            <p:spPr bwMode="auto">
              <a:xfrm>
                <a:off x="5980" y="4414"/>
                <a:ext cx="12" cy="28"/>
              </a:xfrm>
              <a:custGeom>
                <a:avLst/>
                <a:gdLst>
                  <a:gd name="T0" fmla="*/ 0 w 12"/>
                  <a:gd name="T1" fmla="*/ 0 h 28"/>
                  <a:gd name="T2" fmla="*/ 12 w 12"/>
                  <a:gd name="T3" fmla="*/ 2 h 28"/>
                  <a:gd name="T4" fmla="*/ 11 w 12"/>
                  <a:gd name="T5" fmla="*/ 28 h 28"/>
                  <a:gd name="T6" fmla="*/ 0 w 12"/>
                  <a:gd name="T7" fmla="*/ 27 h 28"/>
                  <a:gd name="T8" fmla="*/ 0 w 12"/>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28">
                    <a:moveTo>
                      <a:pt x="0" y="0"/>
                    </a:moveTo>
                    <a:lnTo>
                      <a:pt x="12" y="2"/>
                    </a:lnTo>
                    <a:lnTo>
                      <a:pt x="11" y="28"/>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3" name="Freeform 286"/>
              <p:cNvSpPr>
                <a:spLocks/>
              </p:cNvSpPr>
              <p:nvPr/>
            </p:nvSpPr>
            <p:spPr bwMode="auto">
              <a:xfrm>
                <a:off x="5995" y="4417"/>
                <a:ext cx="11" cy="28"/>
              </a:xfrm>
              <a:custGeom>
                <a:avLst/>
                <a:gdLst>
                  <a:gd name="T0" fmla="*/ 0 w 11"/>
                  <a:gd name="T1" fmla="*/ 0 h 28"/>
                  <a:gd name="T2" fmla="*/ 11 w 11"/>
                  <a:gd name="T3" fmla="*/ 2 h 28"/>
                  <a:gd name="T4" fmla="*/ 11 w 11"/>
                  <a:gd name="T5" fmla="*/ 28 h 28"/>
                  <a:gd name="T6" fmla="*/ 0 w 11"/>
                  <a:gd name="T7" fmla="*/ 26 h 28"/>
                  <a:gd name="T8" fmla="*/ 0 w 1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8">
                    <a:moveTo>
                      <a:pt x="0" y="0"/>
                    </a:moveTo>
                    <a:lnTo>
                      <a:pt x="11" y="2"/>
                    </a:lnTo>
                    <a:lnTo>
                      <a:pt x="11" y="28"/>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4" name="Freeform 287"/>
              <p:cNvSpPr>
                <a:spLocks/>
              </p:cNvSpPr>
              <p:nvPr/>
            </p:nvSpPr>
            <p:spPr bwMode="auto">
              <a:xfrm>
                <a:off x="5953" y="4493"/>
                <a:ext cx="14" cy="13"/>
              </a:xfrm>
              <a:custGeom>
                <a:avLst/>
                <a:gdLst>
                  <a:gd name="T0" fmla="*/ 0 w 14"/>
                  <a:gd name="T1" fmla="*/ 0 h 13"/>
                  <a:gd name="T2" fmla="*/ 14 w 14"/>
                  <a:gd name="T3" fmla="*/ 3 h 13"/>
                  <a:gd name="T4" fmla="*/ 14 w 14"/>
                  <a:gd name="T5" fmla="*/ 13 h 13"/>
                  <a:gd name="T6" fmla="*/ 0 w 14"/>
                  <a:gd name="T7" fmla="*/ 9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3"/>
                    </a:lnTo>
                    <a:lnTo>
                      <a:pt x="14" y="13"/>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5" name="Freeform 288"/>
              <p:cNvSpPr>
                <a:spLocks/>
              </p:cNvSpPr>
              <p:nvPr/>
            </p:nvSpPr>
            <p:spPr bwMode="auto">
              <a:xfrm>
                <a:off x="5971" y="4496"/>
                <a:ext cx="14" cy="14"/>
              </a:xfrm>
              <a:custGeom>
                <a:avLst/>
                <a:gdLst>
                  <a:gd name="T0" fmla="*/ 0 w 14"/>
                  <a:gd name="T1" fmla="*/ 0 h 14"/>
                  <a:gd name="T2" fmla="*/ 14 w 14"/>
                  <a:gd name="T3" fmla="*/ 4 h 14"/>
                  <a:gd name="T4" fmla="*/ 14 w 14"/>
                  <a:gd name="T5" fmla="*/ 14 h 14"/>
                  <a:gd name="T6" fmla="*/ 0 w 14"/>
                  <a:gd name="T7" fmla="*/ 11 h 14"/>
                  <a:gd name="T8" fmla="*/ 0 w 14"/>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4">
                    <a:moveTo>
                      <a:pt x="0" y="0"/>
                    </a:moveTo>
                    <a:lnTo>
                      <a:pt x="14" y="4"/>
                    </a:lnTo>
                    <a:lnTo>
                      <a:pt x="14" y="14"/>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6" name="Freeform 289"/>
              <p:cNvSpPr>
                <a:spLocks/>
              </p:cNvSpPr>
              <p:nvPr/>
            </p:nvSpPr>
            <p:spPr bwMode="auto">
              <a:xfrm>
                <a:off x="5989" y="4500"/>
                <a:ext cx="14" cy="14"/>
              </a:xfrm>
              <a:custGeom>
                <a:avLst/>
                <a:gdLst>
                  <a:gd name="T0" fmla="*/ 0 w 14"/>
                  <a:gd name="T1" fmla="*/ 0 h 14"/>
                  <a:gd name="T2" fmla="*/ 14 w 14"/>
                  <a:gd name="T3" fmla="*/ 4 h 14"/>
                  <a:gd name="T4" fmla="*/ 14 w 14"/>
                  <a:gd name="T5" fmla="*/ 14 h 14"/>
                  <a:gd name="T6" fmla="*/ 0 w 14"/>
                  <a:gd name="T7" fmla="*/ 11 h 14"/>
                  <a:gd name="T8" fmla="*/ 0 w 14"/>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4">
                    <a:moveTo>
                      <a:pt x="0" y="0"/>
                    </a:moveTo>
                    <a:lnTo>
                      <a:pt x="14" y="4"/>
                    </a:lnTo>
                    <a:lnTo>
                      <a:pt x="14" y="14"/>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7" name="Freeform 290"/>
              <p:cNvSpPr>
                <a:spLocks/>
              </p:cNvSpPr>
              <p:nvPr/>
            </p:nvSpPr>
            <p:spPr bwMode="auto">
              <a:xfrm>
                <a:off x="5936" y="4489"/>
                <a:ext cx="14" cy="13"/>
              </a:xfrm>
              <a:custGeom>
                <a:avLst/>
                <a:gdLst>
                  <a:gd name="T0" fmla="*/ 0 w 14"/>
                  <a:gd name="T1" fmla="*/ 0 h 13"/>
                  <a:gd name="T2" fmla="*/ 14 w 14"/>
                  <a:gd name="T3" fmla="*/ 3 h 13"/>
                  <a:gd name="T4" fmla="*/ 14 w 14"/>
                  <a:gd name="T5" fmla="*/ 13 h 13"/>
                  <a:gd name="T6" fmla="*/ 0 w 14"/>
                  <a:gd name="T7" fmla="*/ 9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3"/>
                    </a:lnTo>
                    <a:lnTo>
                      <a:pt x="14" y="13"/>
                    </a:lnTo>
                    <a:lnTo>
                      <a:pt x="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8" name="Freeform 291"/>
              <p:cNvSpPr>
                <a:spLocks/>
              </p:cNvSpPr>
              <p:nvPr/>
            </p:nvSpPr>
            <p:spPr bwMode="auto">
              <a:xfrm>
                <a:off x="5953" y="4507"/>
                <a:ext cx="14" cy="13"/>
              </a:xfrm>
              <a:custGeom>
                <a:avLst/>
                <a:gdLst>
                  <a:gd name="T0" fmla="*/ 0 w 14"/>
                  <a:gd name="T1" fmla="*/ 0 h 13"/>
                  <a:gd name="T2" fmla="*/ 14 w 14"/>
                  <a:gd name="T3" fmla="*/ 3 h 13"/>
                  <a:gd name="T4" fmla="*/ 14 w 14"/>
                  <a:gd name="T5" fmla="*/ 13 h 13"/>
                  <a:gd name="T6" fmla="*/ 0 w 14"/>
                  <a:gd name="T7" fmla="*/ 10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3"/>
                    </a:lnTo>
                    <a:lnTo>
                      <a:pt x="14" y="13"/>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9" name="Freeform 292"/>
              <p:cNvSpPr>
                <a:spLocks/>
              </p:cNvSpPr>
              <p:nvPr/>
            </p:nvSpPr>
            <p:spPr bwMode="auto">
              <a:xfrm>
                <a:off x="5971" y="4511"/>
                <a:ext cx="14" cy="13"/>
              </a:xfrm>
              <a:custGeom>
                <a:avLst/>
                <a:gdLst>
                  <a:gd name="T0" fmla="*/ 0 w 14"/>
                  <a:gd name="T1" fmla="*/ 0 h 13"/>
                  <a:gd name="T2" fmla="*/ 14 w 14"/>
                  <a:gd name="T3" fmla="*/ 3 h 13"/>
                  <a:gd name="T4" fmla="*/ 14 w 14"/>
                  <a:gd name="T5" fmla="*/ 13 h 13"/>
                  <a:gd name="T6" fmla="*/ 0 w 14"/>
                  <a:gd name="T7" fmla="*/ 10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3"/>
                    </a:lnTo>
                    <a:lnTo>
                      <a:pt x="14" y="13"/>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0" name="Freeform 293"/>
              <p:cNvSpPr>
                <a:spLocks/>
              </p:cNvSpPr>
              <p:nvPr/>
            </p:nvSpPr>
            <p:spPr bwMode="auto">
              <a:xfrm>
                <a:off x="5989" y="4515"/>
                <a:ext cx="14" cy="13"/>
              </a:xfrm>
              <a:custGeom>
                <a:avLst/>
                <a:gdLst>
                  <a:gd name="T0" fmla="*/ 0 w 14"/>
                  <a:gd name="T1" fmla="*/ 0 h 13"/>
                  <a:gd name="T2" fmla="*/ 14 w 14"/>
                  <a:gd name="T3" fmla="*/ 4 h 13"/>
                  <a:gd name="T4" fmla="*/ 14 w 14"/>
                  <a:gd name="T5" fmla="*/ 13 h 13"/>
                  <a:gd name="T6" fmla="*/ 0 w 14"/>
                  <a:gd name="T7" fmla="*/ 10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4"/>
                    </a:lnTo>
                    <a:lnTo>
                      <a:pt x="14" y="13"/>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1" name="Freeform 294"/>
              <p:cNvSpPr>
                <a:spLocks/>
              </p:cNvSpPr>
              <p:nvPr/>
            </p:nvSpPr>
            <p:spPr bwMode="auto">
              <a:xfrm>
                <a:off x="5936" y="4503"/>
                <a:ext cx="14" cy="13"/>
              </a:xfrm>
              <a:custGeom>
                <a:avLst/>
                <a:gdLst>
                  <a:gd name="T0" fmla="*/ 0 w 14"/>
                  <a:gd name="T1" fmla="*/ 0 h 13"/>
                  <a:gd name="T2" fmla="*/ 14 w 14"/>
                  <a:gd name="T3" fmla="*/ 3 h 13"/>
                  <a:gd name="T4" fmla="*/ 14 w 14"/>
                  <a:gd name="T5" fmla="*/ 13 h 13"/>
                  <a:gd name="T6" fmla="*/ 0 w 14"/>
                  <a:gd name="T7" fmla="*/ 10 h 13"/>
                  <a:gd name="T8" fmla="*/ 0 w 1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3">
                    <a:moveTo>
                      <a:pt x="0" y="0"/>
                    </a:moveTo>
                    <a:lnTo>
                      <a:pt x="14" y="3"/>
                    </a:lnTo>
                    <a:lnTo>
                      <a:pt x="14" y="13"/>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2" name="Freeform 295"/>
              <p:cNvSpPr>
                <a:spLocks/>
              </p:cNvSpPr>
              <p:nvPr/>
            </p:nvSpPr>
            <p:spPr bwMode="auto">
              <a:xfrm>
                <a:off x="6047" y="4468"/>
                <a:ext cx="65" cy="28"/>
              </a:xfrm>
              <a:custGeom>
                <a:avLst/>
                <a:gdLst>
                  <a:gd name="T0" fmla="*/ 0 w 65"/>
                  <a:gd name="T1" fmla="*/ 22 h 28"/>
                  <a:gd name="T2" fmla="*/ 40 w 65"/>
                  <a:gd name="T3" fmla="*/ 28 h 28"/>
                  <a:gd name="T4" fmla="*/ 65 w 65"/>
                  <a:gd name="T5" fmla="*/ 4 h 28"/>
                  <a:gd name="T6" fmla="*/ 28 w 65"/>
                  <a:gd name="T7" fmla="*/ 0 h 28"/>
                  <a:gd name="T8" fmla="*/ 0 w 65"/>
                  <a:gd name="T9" fmla="*/ 2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8">
                    <a:moveTo>
                      <a:pt x="0" y="22"/>
                    </a:moveTo>
                    <a:lnTo>
                      <a:pt x="40" y="28"/>
                    </a:lnTo>
                    <a:lnTo>
                      <a:pt x="65" y="4"/>
                    </a:lnTo>
                    <a:lnTo>
                      <a:pt x="28" y="0"/>
                    </a:lnTo>
                    <a:lnTo>
                      <a:pt x="0" y="22"/>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3" name="Freeform 296"/>
              <p:cNvSpPr>
                <a:spLocks/>
              </p:cNvSpPr>
              <p:nvPr/>
            </p:nvSpPr>
            <p:spPr bwMode="auto">
              <a:xfrm>
                <a:off x="6058" y="4471"/>
                <a:ext cx="27" cy="20"/>
              </a:xfrm>
              <a:custGeom>
                <a:avLst/>
                <a:gdLst>
                  <a:gd name="T0" fmla="*/ 0 w 27"/>
                  <a:gd name="T1" fmla="*/ 0 h 20"/>
                  <a:gd name="T2" fmla="*/ 27 w 27"/>
                  <a:gd name="T3" fmla="*/ 3 h 20"/>
                  <a:gd name="T4" fmla="*/ 27 w 27"/>
                  <a:gd name="T5" fmla="*/ 20 h 20"/>
                  <a:gd name="T6" fmla="*/ 0 w 27"/>
                  <a:gd name="T7" fmla="*/ 16 h 20"/>
                  <a:gd name="T8" fmla="*/ 0 w 2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0">
                    <a:moveTo>
                      <a:pt x="0" y="0"/>
                    </a:moveTo>
                    <a:lnTo>
                      <a:pt x="27" y="3"/>
                    </a:lnTo>
                    <a:lnTo>
                      <a:pt x="27" y="20"/>
                    </a:lnTo>
                    <a:lnTo>
                      <a:pt x="0" y="16"/>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4" name="Freeform 297"/>
              <p:cNvSpPr>
                <a:spLocks/>
              </p:cNvSpPr>
              <p:nvPr/>
            </p:nvSpPr>
            <p:spPr bwMode="auto">
              <a:xfrm>
                <a:off x="6085" y="4461"/>
                <a:ext cx="18" cy="30"/>
              </a:xfrm>
              <a:custGeom>
                <a:avLst/>
                <a:gdLst>
                  <a:gd name="T0" fmla="*/ 0 w 18"/>
                  <a:gd name="T1" fmla="*/ 14 h 30"/>
                  <a:gd name="T2" fmla="*/ 0 w 18"/>
                  <a:gd name="T3" fmla="*/ 30 h 30"/>
                  <a:gd name="T4" fmla="*/ 18 w 18"/>
                  <a:gd name="T5" fmla="*/ 14 h 30"/>
                  <a:gd name="T6" fmla="*/ 18 w 18"/>
                  <a:gd name="T7" fmla="*/ 0 h 30"/>
                  <a:gd name="T8" fmla="*/ 0 w 18"/>
                  <a:gd name="T9" fmla="*/ 1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0">
                    <a:moveTo>
                      <a:pt x="0" y="14"/>
                    </a:moveTo>
                    <a:lnTo>
                      <a:pt x="0" y="30"/>
                    </a:lnTo>
                    <a:lnTo>
                      <a:pt x="18" y="14"/>
                    </a:lnTo>
                    <a:lnTo>
                      <a:pt x="18" y="0"/>
                    </a:lnTo>
                    <a:lnTo>
                      <a:pt x="0" y="14"/>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5" name="Freeform 298"/>
              <p:cNvSpPr>
                <a:spLocks/>
              </p:cNvSpPr>
              <p:nvPr/>
            </p:nvSpPr>
            <p:spPr bwMode="auto">
              <a:xfrm>
                <a:off x="6058" y="4458"/>
                <a:ext cx="45" cy="17"/>
              </a:xfrm>
              <a:custGeom>
                <a:avLst/>
                <a:gdLst>
                  <a:gd name="T0" fmla="*/ 0 w 45"/>
                  <a:gd name="T1" fmla="*/ 13 h 17"/>
                  <a:gd name="T2" fmla="*/ 27 w 45"/>
                  <a:gd name="T3" fmla="*/ 17 h 17"/>
                  <a:gd name="T4" fmla="*/ 45 w 45"/>
                  <a:gd name="T5" fmla="*/ 3 h 17"/>
                  <a:gd name="T6" fmla="*/ 18 w 45"/>
                  <a:gd name="T7" fmla="*/ 0 h 17"/>
                  <a:gd name="T8" fmla="*/ 0 w 45"/>
                  <a:gd name="T9" fmla="*/ 13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7">
                    <a:moveTo>
                      <a:pt x="0" y="13"/>
                    </a:moveTo>
                    <a:lnTo>
                      <a:pt x="27" y="17"/>
                    </a:lnTo>
                    <a:lnTo>
                      <a:pt x="45" y="3"/>
                    </a:lnTo>
                    <a:lnTo>
                      <a:pt x="18" y="0"/>
                    </a:lnTo>
                    <a:lnTo>
                      <a:pt x="0" y="13"/>
                    </a:lnTo>
                    <a:close/>
                  </a:path>
                </a:pathLst>
              </a:custGeom>
              <a:solidFill>
                <a:srgbClr val="00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6" name="Freeform 299"/>
              <p:cNvSpPr>
                <a:spLocks/>
              </p:cNvSpPr>
              <p:nvPr/>
            </p:nvSpPr>
            <p:spPr bwMode="auto">
              <a:xfrm>
                <a:off x="6047" y="4490"/>
                <a:ext cx="40" cy="112"/>
              </a:xfrm>
              <a:custGeom>
                <a:avLst/>
                <a:gdLst>
                  <a:gd name="T0" fmla="*/ 0 w 40"/>
                  <a:gd name="T1" fmla="*/ 0 h 112"/>
                  <a:gd name="T2" fmla="*/ 40 w 40"/>
                  <a:gd name="T3" fmla="*/ 6 h 112"/>
                  <a:gd name="T4" fmla="*/ 40 w 40"/>
                  <a:gd name="T5" fmla="*/ 112 h 112"/>
                  <a:gd name="T6" fmla="*/ 0 w 40"/>
                  <a:gd name="T7" fmla="*/ 101 h 112"/>
                  <a:gd name="T8" fmla="*/ 0 w 40"/>
                  <a:gd name="T9" fmla="*/ 0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12">
                    <a:moveTo>
                      <a:pt x="0" y="0"/>
                    </a:moveTo>
                    <a:lnTo>
                      <a:pt x="40" y="6"/>
                    </a:lnTo>
                    <a:lnTo>
                      <a:pt x="40" y="112"/>
                    </a:lnTo>
                    <a:lnTo>
                      <a:pt x="0" y="101"/>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7" name="Freeform 300"/>
              <p:cNvSpPr>
                <a:spLocks/>
              </p:cNvSpPr>
              <p:nvPr/>
            </p:nvSpPr>
            <p:spPr bwMode="auto">
              <a:xfrm>
                <a:off x="6087" y="4473"/>
                <a:ext cx="25" cy="129"/>
              </a:xfrm>
              <a:custGeom>
                <a:avLst/>
                <a:gdLst>
                  <a:gd name="T0" fmla="*/ 0 w 25"/>
                  <a:gd name="T1" fmla="*/ 23 h 129"/>
                  <a:gd name="T2" fmla="*/ 25 w 25"/>
                  <a:gd name="T3" fmla="*/ 0 h 129"/>
                  <a:gd name="T4" fmla="*/ 25 w 25"/>
                  <a:gd name="T5" fmla="*/ 98 h 129"/>
                  <a:gd name="T6" fmla="*/ 0 w 25"/>
                  <a:gd name="T7" fmla="*/ 129 h 129"/>
                  <a:gd name="T8" fmla="*/ 0 w 25"/>
                  <a:gd name="T9" fmla="*/ 23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29">
                    <a:moveTo>
                      <a:pt x="0" y="23"/>
                    </a:moveTo>
                    <a:lnTo>
                      <a:pt x="25" y="0"/>
                    </a:lnTo>
                    <a:lnTo>
                      <a:pt x="25" y="98"/>
                    </a:lnTo>
                    <a:lnTo>
                      <a:pt x="0" y="129"/>
                    </a:lnTo>
                    <a:lnTo>
                      <a:pt x="0" y="23"/>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8" name="Freeform 301"/>
              <p:cNvSpPr>
                <a:spLocks/>
              </p:cNvSpPr>
              <p:nvPr/>
            </p:nvSpPr>
            <p:spPr bwMode="auto">
              <a:xfrm>
                <a:off x="6087" y="4571"/>
                <a:ext cx="50" cy="92"/>
              </a:xfrm>
              <a:custGeom>
                <a:avLst/>
                <a:gdLst>
                  <a:gd name="T0" fmla="*/ 25 w 50"/>
                  <a:gd name="T1" fmla="*/ 0 h 92"/>
                  <a:gd name="T2" fmla="*/ 0 w 50"/>
                  <a:gd name="T3" fmla="*/ 30 h 92"/>
                  <a:gd name="T4" fmla="*/ 9 w 50"/>
                  <a:gd name="T5" fmla="*/ 92 h 92"/>
                  <a:gd name="T6" fmla="*/ 50 w 50"/>
                  <a:gd name="T7" fmla="*/ 34 h 92"/>
                  <a:gd name="T8" fmla="*/ 25 w 50"/>
                  <a:gd name="T9" fmla="*/ 0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92">
                    <a:moveTo>
                      <a:pt x="25" y="0"/>
                    </a:moveTo>
                    <a:lnTo>
                      <a:pt x="0" y="30"/>
                    </a:lnTo>
                    <a:lnTo>
                      <a:pt x="9" y="92"/>
                    </a:lnTo>
                    <a:lnTo>
                      <a:pt x="50" y="34"/>
                    </a:lnTo>
                    <a:lnTo>
                      <a:pt x="25"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9" name="Freeform 302"/>
              <p:cNvSpPr>
                <a:spLocks/>
              </p:cNvSpPr>
              <p:nvPr/>
            </p:nvSpPr>
            <p:spPr bwMode="auto">
              <a:xfrm>
                <a:off x="6027" y="4591"/>
                <a:ext cx="69" cy="72"/>
              </a:xfrm>
              <a:custGeom>
                <a:avLst/>
                <a:gdLst>
                  <a:gd name="T0" fmla="*/ 20 w 69"/>
                  <a:gd name="T1" fmla="*/ 0 h 72"/>
                  <a:gd name="T2" fmla="*/ 60 w 69"/>
                  <a:gd name="T3" fmla="*/ 10 h 72"/>
                  <a:gd name="T4" fmla="*/ 69 w 69"/>
                  <a:gd name="T5" fmla="*/ 72 h 72"/>
                  <a:gd name="T6" fmla="*/ 0 w 69"/>
                  <a:gd name="T7" fmla="*/ 52 h 72"/>
                  <a:gd name="T8" fmla="*/ 20 w 69"/>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2">
                    <a:moveTo>
                      <a:pt x="20" y="0"/>
                    </a:moveTo>
                    <a:lnTo>
                      <a:pt x="60" y="10"/>
                    </a:lnTo>
                    <a:lnTo>
                      <a:pt x="69" y="72"/>
                    </a:lnTo>
                    <a:lnTo>
                      <a:pt x="0" y="52"/>
                    </a:lnTo>
                    <a:lnTo>
                      <a:pt x="20" y="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0" name="Freeform 303"/>
              <p:cNvSpPr>
                <a:spLocks/>
              </p:cNvSpPr>
              <p:nvPr/>
            </p:nvSpPr>
            <p:spPr bwMode="auto">
              <a:xfrm>
                <a:off x="6096" y="4605"/>
                <a:ext cx="41" cy="175"/>
              </a:xfrm>
              <a:custGeom>
                <a:avLst/>
                <a:gdLst>
                  <a:gd name="T0" fmla="*/ 0 w 41"/>
                  <a:gd name="T1" fmla="*/ 58 h 175"/>
                  <a:gd name="T2" fmla="*/ 41 w 41"/>
                  <a:gd name="T3" fmla="*/ 0 h 175"/>
                  <a:gd name="T4" fmla="*/ 41 w 41"/>
                  <a:gd name="T5" fmla="*/ 95 h 175"/>
                  <a:gd name="T6" fmla="*/ 0 w 41"/>
                  <a:gd name="T7" fmla="*/ 175 h 175"/>
                  <a:gd name="T8" fmla="*/ 0 w 41"/>
                  <a:gd name="T9" fmla="*/ 58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5">
                    <a:moveTo>
                      <a:pt x="0" y="58"/>
                    </a:moveTo>
                    <a:lnTo>
                      <a:pt x="41" y="0"/>
                    </a:lnTo>
                    <a:lnTo>
                      <a:pt x="41" y="95"/>
                    </a:lnTo>
                    <a:lnTo>
                      <a:pt x="0" y="175"/>
                    </a:lnTo>
                    <a:lnTo>
                      <a:pt x="0" y="58"/>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1" name="Freeform 304"/>
              <p:cNvSpPr>
                <a:spLocks/>
              </p:cNvSpPr>
              <p:nvPr/>
            </p:nvSpPr>
            <p:spPr bwMode="auto">
              <a:xfrm>
                <a:off x="6027" y="4643"/>
                <a:ext cx="69" cy="137"/>
              </a:xfrm>
              <a:custGeom>
                <a:avLst/>
                <a:gdLst>
                  <a:gd name="T0" fmla="*/ 0 w 69"/>
                  <a:gd name="T1" fmla="*/ 0 h 137"/>
                  <a:gd name="T2" fmla="*/ 69 w 69"/>
                  <a:gd name="T3" fmla="*/ 20 h 137"/>
                  <a:gd name="T4" fmla="*/ 69 w 69"/>
                  <a:gd name="T5" fmla="*/ 137 h 137"/>
                  <a:gd name="T6" fmla="*/ 0 w 69"/>
                  <a:gd name="T7" fmla="*/ 111 h 137"/>
                  <a:gd name="T8" fmla="*/ 0 w 69"/>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137">
                    <a:moveTo>
                      <a:pt x="0" y="0"/>
                    </a:moveTo>
                    <a:lnTo>
                      <a:pt x="69" y="20"/>
                    </a:lnTo>
                    <a:lnTo>
                      <a:pt x="69" y="137"/>
                    </a:lnTo>
                    <a:lnTo>
                      <a:pt x="0" y="111"/>
                    </a:lnTo>
                    <a:lnTo>
                      <a:pt x="0" y="0"/>
                    </a:lnTo>
                    <a:close/>
                  </a:path>
                </a:pathLst>
              </a:custGeom>
              <a:solidFill>
                <a:srgbClr val="00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2" name="Freeform 305"/>
              <p:cNvSpPr>
                <a:spLocks/>
              </p:cNvSpPr>
              <p:nvPr/>
            </p:nvSpPr>
            <p:spPr bwMode="auto">
              <a:xfrm>
                <a:off x="6052" y="4496"/>
                <a:ext cx="6" cy="19"/>
              </a:xfrm>
              <a:custGeom>
                <a:avLst/>
                <a:gdLst>
                  <a:gd name="T0" fmla="*/ 0 w 6"/>
                  <a:gd name="T1" fmla="*/ 0 h 19"/>
                  <a:gd name="T2" fmla="*/ 6 w 6"/>
                  <a:gd name="T3" fmla="*/ 0 h 19"/>
                  <a:gd name="T4" fmla="*/ 6 w 6"/>
                  <a:gd name="T5" fmla="*/ 19 h 19"/>
                  <a:gd name="T6" fmla="*/ 0 w 6"/>
                  <a:gd name="T7" fmla="*/ 18 h 19"/>
                  <a:gd name="T8" fmla="*/ 0 w 6"/>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9">
                    <a:moveTo>
                      <a:pt x="0" y="0"/>
                    </a:moveTo>
                    <a:lnTo>
                      <a:pt x="6" y="0"/>
                    </a:lnTo>
                    <a:lnTo>
                      <a:pt x="6" y="19"/>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3" name="Freeform 306"/>
              <p:cNvSpPr>
                <a:spLocks/>
              </p:cNvSpPr>
              <p:nvPr/>
            </p:nvSpPr>
            <p:spPr bwMode="auto">
              <a:xfrm>
                <a:off x="6063" y="4497"/>
                <a:ext cx="6" cy="21"/>
              </a:xfrm>
              <a:custGeom>
                <a:avLst/>
                <a:gdLst>
                  <a:gd name="T0" fmla="*/ 0 w 6"/>
                  <a:gd name="T1" fmla="*/ 0 h 21"/>
                  <a:gd name="T2" fmla="*/ 6 w 6"/>
                  <a:gd name="T3" fmla="*/ 1 h 21"/>
                  <a:gd name="T4" fmla="*/ 6 w 6"/>
                  <a:gd name="T5" fmla="*/ 21 h 21"/>
                  <a:gd name="T6" fmla="*/ 0 w 6"/>
                  <a:gd name="T7" fmla="*/ 19 h 21"/>
                  <a:gd name="T8" fmla="*/ 0 w 6"/>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1">
                    <a:moveTo>
                      <a:pt x="0" y="0"/>
                    </a:moveTo>
                    <a:lnTo>
                      <a:pt x="6" y="1"/>
                    </a:lnTo>
                    <a:lnTo>
                      <a:pt x="6" y="21"/>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4" name="Freeform 307"/>
              <p:cNvSpPr>
                <a:spLocks/>
              </p:cNvSpPr>
              <p:nvPr/>
            </p:nvSpPr>
            <p:spPr bwMode="auto">
              <a:xfrm>
                <a:off x="6075" y="4499"/>
                <a:ext cx="6" cy="20"/>
              </a:xfrm>
              <a:custGeom>
                <a:avLst/>
                <a:gdLst>
                  <a:gd name="T0" fmla="*/ 0 w 6"/>
                  <a:gd name="T1" fmla="*/ 0 h 20"/>
                  <a:gd name="T2" fmla="*/ 6 w 6"/>
                  <a:gd name="T3" fmla="*/ 1 h 20"/>
                  <a:gd name="T4" fmla="*/ 6 w 6"/>
                  <a:gd name="T5" fmla="*/ 20 h 20"/>
                  <a:gd name="T6" fmla="*/ 0 w 6"/>
                  <a:gd name="T7" fmla="*/ 19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1"/>
                    </a:lnTo>
                    <a:lnTo>
                      <a:pt x="6"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5" name="Freeform 308"/>
              <p:cNvSpPr>
                <a:spLocks/>
              </p:cNvSpPr>
              <p:nvPr/>
            </p:nvSpPr>
            <p:spPr bwMode="auto">
              <a:xfrm>
                <a:off x="6052" y="4518"/>
                <a:ext cx="6" cy="20"/>
              </a:xfrm>
              <a:custGeom>
                <a:avLst/>
                <a:gdLst>
                  <a:gd name="T0" fmla="*/ 0 w 6"/>
                  <a:gd name="T1" fmla="*/ 0 h 20"/>
                  <a:gd name="T2" fmla="*/ 6 w 6"/>
                  <a:gd name="T3" fmla="*/ 2 h 20"/>
                  <a:gd name="T4" fmla="*/ 6 w 6"/>
                  <a:gd name="T5" fmla="*/ 20 h 20"/>
                  <a:gd name="T6" fmla="*/ 0 w 6"/>
                  <a:gd name="T7" fmla="*/ 19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2"/>
                    </a:lnTo>
                    <a:lnTo>
                      <a:pt x="6"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6" name="Freeform 309"/>
              <p:cNvSpPr>
                <a:spLocks/>
              </p:cNvSpPr>
              <p:nvPr/>
            </p:nvSpPr>
            <p:spPr bwMode="auto">
              <a:xfrm>
                <a:off x="6063" y="4521"/>
                <a:ext cx="6" cy="20"/>
              </a:xfrm>
              <a:custGeom>
                <a:avLst/>
                <a:gdLst>
                  <a:gd name="T0" fmla="*/ 0 w 6"/>
                  <a:gd name="T1" fmla="*/ 0 h 20"/>
                  <a:gd name="T2" fmla="*/ 6 w 6"/>
                  <a:gd name="T3" fmla="*/ 2 h 20"/>
                  <a:gd name="T4" fmla="*/ 6 w 6"/>
                  <a:gd name="T5" fmla="*/ 20 h 20"/>
                  <a:gd name="T6" fmla="*/ 0 w 6"/>
                  <a:gd name="T7" fmla="*/ 19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2"/>
                    </a:lnTo>
                    <a:lnTo>
                      <a:pt x="6"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7" name="Freeform 310"/>
              <p:cNvSpPr>
                <a:spLocks/>
              </p:cNvSpPr>
              <p:nvPr/>
            </p:nvSpPr>
            <p:spPr bwMode="auto">
              <a:xfrm>
                <a:off x="6075" y="4524"/>
                <a:ext cx="6" cy="20"/>
              </a:xfrm>
              <a:custGeom>
                <a:avLst/>
                <a:gdLst>
                  <a:gd name="T0" fmla="*/ 0 w 6"/>
                  <a:gd name="T1" fmla="*/ 0 h 20"/>
                  <a:gd name="T2" fmla="*/ 6 w 6"/>
                  <a:gd name="T3" fmla="*/ 1 h 20"/>
                  <a:gd name="T4" fmla="*/ 6 w 6"/>
                  <a:gd name="T5" fmla="*/ 20 h 20"/>
                  <a:gd name="T6" fmla="*/ 0 w 6"/>
                  <a:gd name="T7" fmla="*/ 18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1"/>
                    </a:lnTo>
                    <a:lnTo>
                      <a:pt x="6" y="20"/>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8" name="Freeform 311"/>
              <p:cNvSpPr>
                <a:spLocks/>
              </p:cNvSpPr>
              <p:nvPr/>
            </p:nvSpPr>
            <p:spPr bwMode="auto">
              <a:xfrm>
                <a:off x="6052" y="4542"/>
                <a:ext cx="6" cy="20"/>
              </a:xfrm>
              <a:custGeom>
                <a:avLst/>
                <a:gdLst>
                  <a:gd name="T0" fmla="*/ 0 w 6"/>
                  <a:gd name="T1" fmla="*/ 0 h 20"/>
                  <a:gd name="T2" fmla="*/ 6 w 6"/>
                  <a:gd name="T3" fmla="*/ 1 h 20"/>
                  <a:gd name="T4" fmla="*/ 6 w 6"/>
                  <a:gd name="T5" fmla="*/ 20 h 20"/>
                  <a:gd name="T6" fmla="*/ 0 w 6"/>
                  <a:gd name="T7" fmla="*/ 18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1"/>
                    </a:lnTo>
                    <a:lnTo>
                      <a:pt x="6" y="20"/>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9" name="Freeform 312"/>
              <p:cNvSpPr>
                <a:spLocks/>
              </p:cNvSpPr>
              <p:nvPr/>
            </p:nvSpPr>
            <p:spPr bwMode="auto">
              <a:xfrm>
                <a:off x="6063" y="4545"/>
                <a:ext cx="6" cy="20"/>
              </a:xfrm>
              <a:custGeom>
                <a:avLst/>
                <a:gdLst>
                  <a:gd name="T0" fmla="*/ 0 w 6"/>
                  <a:gd name="T1" fmla="*/ 0 h 20"/>
                  <a:gd name="T2" fmla="*/ 6 w 6"/>
                  <a:gd name="T3" fmla="*/ 1 h 20"/>
                  <a:gd name="T4" fmla="*/ 6 w 6"/>
                  <a:gd name="T5" fmla="*/ 20 h 20"/>
                  <a:gd name="T6" fmla="*/ 0 w 6"/>
                  <a:gd name="T7" fmla="*/ 19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1"/>
                    </a:lnTo>
                    <a:lnTo>
                      <a:pt x="6"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0" name="Freeform 313"/>
              <p:cNvSpPr>
                <a:spLocks/>
              </p:cNvSpPr>
              <p:nvPr/>
            </p:nvSpPr>
            <p:spPr bwMode="auto">
              <a:xfrm>
                <a:off x="6075" y="4547"/>
                <a:ext cx="6" cy="20"/>
              </a:xfrm>
              <a:custGeom>
                <a:avLst/>
                <a:gdLst>
                  <a:gd name="T0" fmla="*/ 0 w 6"/>
                  <a:gd name="T1" fmla="*/ 0 h 20"/>
                  <a:gd name="T2" fmla="*/ 6 w 6"/>
                  <a:gd name="T3" fmla="*/ 2 h 20"/>
                  <a:gd name="T4" fmla="*/ 6 w 6"/>
                  <a:gd name="T5" fmla="*/ 20 h 20"/>
                  <a:gd name="T6" fmla="*/ 0 w 6"/>
                  <a:gd name="T7" fmla="*/ 19 h 20"/>
                  <a:gd name="T8" fmla="*/ 0 w 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0">
                    <a:moveTo>
                      <a:pt x="0" y="0"/>
                    </a:moveTo>
                    <a:lnTo>
                      <a:pt x="6" y="2"/>
                    </a:lnTo>
                    <a:lnTo>
                      <a:pt x="6"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1" name="Freeform 314"/>
              <p:cNvSpPr>
                <a:spLocks/>
              </p:cNvSpPr>
              <p:nvPr/>
            </p:nvSpPr>
            <p:spPr bwMode="auto">
              <a:xfrm>
                <a:off x="5733" y="4413"/>
                <a:ext cx="166" cy="43"/>
              </a:xfrm>
              <a:custGeom>
                <a:avLst/>
                <a:gdLst>
                  <a:gd name="T0" fmla="*/ 0 w 166"/>
                  <a:gd name="T1" fmla="*/ 25 h 43"/>
                  <a:gd name="T2" fmla="*/ 94 w 166"/>
                  <a:gd name="T3" fmla="*/ 43 h 43"/>
                  <a:gd name="T4" fmla="*/ 166 w 166"/>
                  <a:gd name="T5" fmla="*/ 12 h 43"/>
                  <a:gd name="T6" fmla="*/ 79 w 166"/>
                  <a:gd name="T7" fmla="*/ 0 h 43"/>
                  <a:gd name="T8" fmla="*/ 0 w 166"/>
                  <a:gd name="T9" fmla="*/ 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43">
                    <a:moveTo>
                      <a:pt x="0" y="25"/>
                    </a:moveTo>
                    <a:lnTo>
                      <a:pt x="94" y="43"/>
                    </a:lnTo>
                    <a:lnTo>
                      <a:pt x="166" y="12"/>
                    </a:lnTo>
                    <a:lnTo>
                      <a:pt x="79" y="0"/>
                    </a:lnTo>
                    <a:lnTo>
                      <a:pt x="0" y="25"/>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2" name="Freeform 315"/>
              <p:cNvSpPr>
                <a:spLocks/>
              </p:cNvSpPr>
              <p:nvPr/>
            </p:nvSpPr>
            <p:spPr bwMode="auto">
              <a:xfrm>
                <a:off x="5733" y="4438"/>
                <a:ext cx="94" cy="345"/>
              </a:xfrm>
              <a:custGeom>
                <a:avLst/>
                <a:gdLst>
                  <a:gd name="T0" fmla="*/ 0 w 94"/>
                  <a:gd name="T1" fmla="*/ 0 h 345"/>
                  <a:gd name="T2" fmla="*/ 94 w 94"/>
                  <a:gd name="T3" fmla="*/ 18 h 345"/>
                  <a:gd name="T4" fmla="*/ 94 w 94"/>
                  <a:gd name="T5" fmla="*/ 345 h 345"/>
                  <a:gd name="T6" fmla="*/ 74 w 94"/>
                  <a:gd name="T7" fmla="*/ 338 h 345"/>
                  <a:gd name="T8" fmla="*/ 75 w 94"/>
                  <a:gd name="T9" fmla="*/ 296 h 345"/>
                  <a:gd name="T10" fmla="*/ 48 w 94"/>
                  <a:gd name="T11" fmla="*/ 284 h 345"/>
                  <a:gd name="T12" fmla="*/ 48 w 94"/>
                  <a:gd name="T13" fmla="*/ 321 h 345"/>
                  <a:gd name="T14" fmla="*/ 33 w 94"/>
                  <a:gd name="T15" fmla="*/ 314 h 345"/>
                  <a:gd name="T16" fmla="*/ 33 w 94"/>
                  <a:gd name="T17" fmla="*/ 277 h 345"/>
                  <a:gd name="T18" fmla="*/ 12 w 94"/>
                  <a:gd name="T19" fmla="*/ 266 h 345"/>
                  <a:gd name="T20" fmla="*/ 12 w 94"/>
                  <a:gd name="T21" fmla="*/ 303 h 345"/>
                  <a:gd name="T22" fmla="*/ 0 w 94"/>
                  <a:gd name="T23" fmla="*/ 297 h 345"/>
                  <a:gd name="T24" fmla="*/ 0 w 94"/>
                  <a:gd name="T25" fmla="*/ 0 h 3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345">
                    <a:moveTo>
                      <a:pt x="0" y="0"/>
                    </a:moveTo>
                    <a:lnTo>
                      <a:pt x="94" y="18"/>
                    </a:lnTo>
                    <a:lnTo>
                      <a:pt x="94" y="345"/>
                    </a:lnTo>
                    <a:lnTo>
                      <a:pt x="74" y="338"/>
                    </a:lnTo>
                    <a:lnTo>
                      <a:pt x="75" y="296"/>
                    </a:lnTo>
                    <a:lnTo>
                      <a:pt x="48" y="284"/>
                    </a:lnTo>
                    <a:lnTo>
                      <a:pt x="48" y="321"/>
                    </a:lnTo>
                    <a:lnTo>
                      <a:pt x="33" y="314"/>
                    </a:lnTo>
                    <a:lnTo>
                      <a:pt x="33" y="277"/>
                    </a:lnTo>
                    <a:lnTo>
                      <a:pt x="12" y="266"/>
                    </a:lnTo>
                    <a:lnTo>
                      <a:pt x="12" y="303"/>
                    </a:lnTo>
                    <a:lnTo>
                      <a:pt x="0" y="297"/>
                    </a:lnTo>
                    <a:lnTo>
                      <a:pt x="0" y="0"/>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3" name="Freeform 316"/>
              <p:cNvSpPr>
                <a:spLocks/>
              </p:cNvSpPr>
              <p:nvPr/>
            </p:nvSpPr>
            <p:spPr bwMode="auto">
              <a:xfrm>
                <a:off x="5827" y="4425"/>
                <a:ext cx="72" cy="358"/>
              </a:xfrm>
              <a:custGeom>
                <a:avLst/>
                <a:gdLst>
                  <a:gd name="T0" fmla="*/ 0 w 72"/>
                  <a:gd name="T1" fmla="*/ 30 h 358"/>
                  <a:gd name="T2" fmla="*/ 71 w 72"/>
                  <a:gd name="T3" fmla="*/ 0 h 358"/>
                  <a:gd name="T4" fmla="*/ 72 w 72"/>
                  <a:gd name="T5" fmla="*/ 277 h 358"/>
                  <a:gd name="T6" fmla="*/ 0 w 72"/>
                  <a:gd name="T7" fmla="*/ 358 h 358"/>
                  <a:gd name="T8" fmla="*/ 0 w 72"/>
                  <a:gd name="T9" fmla="*/ 30 h 3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58">
                    <a:moveTo>
                      <a:pt x="0" y="30"/>
                    </a:moveTo>
                    <a:lnTo>
                      <a:pt x="71" y="0"/>
                    </a:lnTo>
                    <a:lnTo>
                      <a:pt x="72" y="277"/>
                    </a:lnTo>
                    <a:lnTo>
                      <a:pt x="0" y="358"/>
                    </a:lnTo>
                    <a:lnTo>
                      <a:pt x="0" y="3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4" name="Freeform 317"/>
              <p:cNvSpPr>
                <a:spLocks/>
              </p:cNvSpPr>
              <p:nvPr/>
            </p:nvSpPr>
            <p:spPr bwMode="auto">
              <a:xfrm>
                <a:off x="5796" y="4728"/>
                <a:ext cx="13" cy="27"/>
              </a:xfrm>
              <a:custGeom>
                <a:avLst/>
                <a:gdLst>
                  <a:gd name="T0" fmla="*/ 0 w 13"/>
                  <a:gd name="T1" fmla="*/ 0 h 27"/>
                  <a:gd name="T2" fmla="*/ 0 w 13"/>
                  <a:gd name="T3" fmla="*/ 21 h 27"/>
                  <a:gd name="T4" fmla="*/ 13 w 13"/>
                  <a:gd name="T5" fmla="*/ 27 h 27"/>
                  <a:gd name="T6" fmla="*/ 13 w 13"/>
                  <a:gd name="T7" fmla="*/ 6 h 27"/>
                  <a:gd name="T8" fmla="*/ 0 w 1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7">
                    <a:moveTo>
                      <a:pt x="0" y="0"/>
                    </a:moveTo>
                    <a:lnTo>
                      <a:pt x="0" y="21"/>
                    </a:lnTo>
                    <a:lnTo>
                      <a:pt x="13" y="27"/>
                    </a:lnTo>
                    <a:lnTo>
                      <a:pt x="13" y="6"/>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5" name="Freeform 318"/>
              <p:cNvSpPr>
                <a:spLocks/>
              </p:cNvSpPr>
              <p:nvPr/>
            </p:nvSpPr>
            <p:spPr bwMode="auto">
              <a:xfrm>
                <a:off x="5781" y="4721"/>
                <a:ext cx="16" cy="38"/>
              </a:xfrm>
              <a:custGeom>
                <a:avLst/>
                <a:gdLst>
                  <a:gd name="T0" fmla="*/ 0 w 16"/>
                  <a:gd name="T1" fmla="*/ 0 h 38"/>
                  <a:gd name="T2" fmla="*/ 0 w 16"/>
                  <a:gd name="T3" fmla="*/ 38 h 38"/>
                  <a:gd name="T4" fmla="*/ 16 w 16"/>
                  <a:gd name="T5" fmla="*/ 27 h 38"/>
                  <a:gd name="T6" fmla="*/ 16 w 16"/>
                  <a:gd name="T7" fmla="*/ 8 h 38"/>
                  <a:gd name="T8" fmla="*/ 0 w 16"/>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8">
                    <a:moveTo>
                      <a:pt x="0" y="0"/>
                    </a:moveTo>
                    <a:lnTo>
                      <a:pt x="0" y="38"/>
                    </a:lnTo>
                    <a:lnTo>
                      <a:pt x="16" y="27"/>
                    </a:lnTo>
                    <a:lnTo>
                      <a:pt x="16" y="8"/>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6" name="Freeform 319"/>
              <p:cNvSpPr>
                <a:spLocks/>
              </p:cNvSpPr>
              <p:nvPr/>
            </p:nvSpPr>
            <p:spPr bwMode="auto">
              <a:xfrm>
                <a:off x="5760" y="4710"/>
                <a:ext cx="13" cy="27"/>
              </a:xfrm>
              <a:custGeom>
                <a:avLst/>
                <a:gdLst>
                  <a:gd name="T0" fmla="*/ 0 w 13"/>
                  <a:gd name="T1" fmla="*/ 0 h 27"/>
                  <a:gd name="T2" fmla="*/ 0 w 13"/>
                  <a:gd name="T3" fmla="*/ 21 h 27"/>
                  <a:gd name="T4" fmla="*/ 13 w 13"/>
                  <a:gd name="T5" fmla="*/ 27 h 27"/>
                  <a:gd name="T6" fmla="*/ 13 w 13"/>
                  <a:gd name="T7" fmla="*/ 6 h 27"/>
                  <a:gd name="T8" fmla="*/ 0 w 1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7">
                    <a:moveTo>
                      <a:pt x="0" y="0"/>
                    </a:moveTo>
                    <a:lnTo>
                      <a:pt x="0" y="21"/>
                    </a:lnTo>
                    <a:lnTo>
                      <a:pt x="13" y="27"/>
                    </a:lnTo>
                    <a:lnTo>
                      <a:pt x="13" y="6"/>
                    </a:lnTo>
                    <a:lnTo>
                      <a:pt x="0" y="0"/>
                    </a:lnTo>
                    <a:close/>
                  </a:path>
                </a:pathLst>
              </a:custGeom>
              <a:solidFill>
                <a:srgbClr val="FF00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7" name="Freeform 320"/>
              <p:cNvSpPr>
                <a:spLocks/>
              </p:cNvSpPr>
              <p:nvPr/>
            </p:nvSpPr>
            <p:spPr bwMode="auto">
              <a:xfrm>
                <a:off x="5745" y="4703"/>
                <a:ext cx="16" cy="38"/>
              </a:xfrm>
              <a:custGeom>
                <a:avLst/>
                <a:gdLst>
                  <a:gd name="T0" fmla="*/ 0 w 16"/>
                  <a:gd name="T1" fmla="*/ 0 h 38"/>
                  <a:gd name="T2" fmla="*/ 0 w 16"/>
                  <a:gd name="T3" fmla="*/ 38 h 38"/>
                  <a:gd name="T4" fmla="*/ 16 w 16"/>
                  <a:gd name="T5" fmla="*/ 28 h 38"/>
                  <a:gd name="T6" fmla="*/ 16 w 16"/>
                  <a:gd name="T7" fmla="*/ 8 h 38"/>
                  <a:gd name="T8" fmla="*/ 0 w 16"/>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8">
                    <a:moveTo>
                      <a:pt x="0" y="0"/>
                    </a:moveTo>
                    <a:lnTo>
                      <a:pt x="0" y="38"/>
                    </a:lnTo>
                    <a:lnTo>
                      <a:pt x="16" y="28"/>
                    </a:lnTo>
                    <a:lnTo>
                      <a:pt x="16" y="8"/>
                    </a:lnTo>
                    <a:lnTo>
                      <a:pt x="0" y="0"/>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8" name="Freeform 321"/>
              <p:cNvSpPr>
                <a:spLocks/>
              </p:cNvSpPr>
              <p:nvPr/>
            </p:nvSpPr>
            <p:spPr bwMode="auto">
              <a:xfrm>
                <a:off x="5740" y="4447"/>
                <a:ext cx="77" cy="272"/>
              </a:xfrm>
              <a:custGeom>
                <a:avLst/>
                <a:gdLst>
                  <a:gd name="T0" fmla="*/ 0 w 77"/>
                  <a:gd name="T1" fmla="*/ 0 h 272"/>
                  <a:gd name="T2" fmla="*/ 77 w 77"/>
                  <a:gd name="T3" fmla="*/ 14 h 272"/>
                  <a:gd name="T4" fmla="*/ 77 w 77"/>
                  <a:gd name="T5" fmla="*/ 272 h 272"/>
                  <a:gd name="T6" fmla="*/ 0 w 77"/>
                  <a:gd name="T7" fmla="*/ 235 h 272"/>
                  <a:gd name="T8" fmla="*/ 0 w 77"/>
                  <a:gd name="T9" fmla="*/ 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272">
                    <a:moveTo>
                      <a:pt x="0" y="0"/>
                    </a:moveTo>
                    <a:lnTo>
                      <a:pt x="77" y="14"/>
                    </a:lnTo>
                    <a:lnTo>
                      <a:pt x="77" y="272"/>
                    </a:lnTo>
                    <a:lnTo>
                      <a:pt x="0" y="2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9" name="Line 322"/>
              <p:cNvSpPr>
                <a:spLocks noChangeShapeType="1"/>
              </p:cNvSpPr>
              <p:nvPr/>
            </p:nvSpPr>
            <p:spPr bwMode="auto">
              <a:xfrm>
                <a:off x="5737" y="4651"/>
                <a:ext cx="84" cy="32"/>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0" name="Line 323"/>
              <p:cNvSpPr>
                <a:spLocks noChangeShapeType="1"/>
              </p:cNvSpPr>
              <p:nvPr/>
            </p:nvSpPr>
            <p:spPr bwMode="auto">
              <a:xfrm>
                <a:off x="5736" y="4616"/>
                <a:ext cx="85" cy="28"/>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1" name="Line 324"/>
              <p:cNvSpPr>
                <a:spLocks noChangeShapeType="1"/>
              </p:cNvSpPr>
              <p:nvPr/>
            </p:nvSpPr>
            <p:spPr bwMode="auto">
              <a:xfrm>
                <a:off x="5738" y="4581"/>
                <a:ext cx="83" cy="25"/>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2" name="Line 325"/>
              <p:cNvSpPr>
                <a:spLocks noChangeShapeType="1"/>
              </p:cNvSpPr>
              <p:nvPr/>
            </p:nvSpPr>
            <p:spPr bwMode="auto">
              <a:xfrm>
                <a:off x="5737" y="4544"/>
                <a:ext cx="83" cy="23"/>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3" name="Line 326"/>
              <p:cNvSpPr>
                <a:spLocks noChangeShapeType="1"/>
              </p:cNvSpPr>
              <p:nvPr/>
            </p:nvSpPr>
            <p:spPr bwMode="auto">
              <a:xfrm>
                <a:off x="5739" y="4509"/>
                <a:ext cx="81" cy="19"/>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4" name="Line 327"/>
              <p:cNvSpPr>
                <a:spLocks noChangeShapeType="1"/>
              </p:cNvSpPr>
              <p:nvPr/>
            </p:nvSpPr>
            <p:spPr bwMode="auto">
              <a:xfrm>
                <a:off x="5736" y="4477"/>
                <a:ext cx="83" cy="16"/>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5" name="Line 328"/>
              <p:cNvSpPr>
                <a:spLocks noChangeShapeType="1"/>
              </p:cNvSpPr>
              <p:nvPr/>
            </p:nvSpPr>
            <p:spPr bwMode="auto">
              <a:xfrm>
                <a:off x="5756" y="4446"/>
                <a:ext cx="1" cy="249"/>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6" name="Line 329"/>
              <p:cNvSpPr>
                <a:spLocks noChangeShapeType="1"/>
              </p:cNvSpPr>
              <p:nvPr/>
            </p:nvSpPr>
            <p:spPr bwMode="auto">
              <a:xfrm>
                <a:off x="5775" y="4450"/>
                <a:ext cx="1" cy="255"/>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7" name="Line 330"/>
              <p:cNvSpPr>
                <a:spLocks noChangeShapeType="1"/>
              </p:cNvSpPr>
              <p:nvPr/>
            </p:nvSpPr>
            <p:spPr bwMode="auto">
              <a:xfrm>
                <a:off x="5796" y="4454"/>
                <a:ext cx="1" cy="259"/>
              </a:xfrm>
              <a:prstGeom prst="line">
                <a:avLst/>
              </a:prstGeom>
              <a:noFill/>
              <a:ln w="1270">
                <a:solidFill>
                  <a:srgbClr val="FF5F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08" name="Freeform 331"/>
              <p:cNvSpPr>
                <a:spLocks/>
              </p:cNvSpPr>
              <p:nvPr/>
            </p:nvSpPr>
            <p:spPr bwMode="auto">
              <a:xfrm>
                <a:off x="5768" y="4389"/>
                <a:ext cx="99" cy="22"/>
              </a:xfrm>
              <a:custGeom>
                <a:avLst/>
                <a:gdLst>
                  <a:gd name="T0" fmla="*/ 0 w 99"/>
                  <a:gd name="T1" fmla="*/ 15 h 22"/>
                  <a:gd name="T2" fmla="*/ 58 w 99"/>
                  <a:gd name="T3" fmla="*/ 22 h 22"/>
                  <a:gd name="T4" fmla="*/ 99 w 99"/>
                  <a:gd name="T5" fmla="*/ 8 h 22"/>
                  <a:gd name="T6" fmla="*/ 43 w 99"/>
                  <a:gd name="T7" fmla="*/ 0 h 22"/>
                  <a:gd name="T8" fmla="*/ 0 w 99"/>
                  <a:gd name="T9" fmla="*/ 15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22">
                    <a:moveTo>
                      <a:pt x="0" y="15"/>
                    </a:moveTo>
                    <a:lnTo>
                      <a:pt x="58" y="22"/>
                    </a:lnTo>
                    <a:lnTo>
                      <a:pt x="99" y="8"/>
                    </a:lnTo>
                    <a:lnTo>
                      <a:pt x="43" y="0"/>
                    </a:lnTo>
                    <a:lnTo>
                      <a:pt x="0" y="15"/>
                    </a:lnTo>
                    <a:close/>
                  </a:path>
                </a:pathLst>
              </a:custGeom>
              <a:solidFill>
                <a:srgbClr val="DF3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09" name="Freeform 332"/>
              <p:cNvSpPr>
                <a:spLocks/>
              </p:cNvSpPr>
              <p:nvPr/>
            </p:nvSpPr>
            <p:spPr bwMode="auto">
              <a:xfrm>
                <a:off x="5826" y="4397"/>
                <a:ext cx="41" cy="48"/>
              </a:xfrm>
              <a:custGeom>
                <a:avLst/>
                <a:gdLst>
                  <a:gd name="T0" fmla="*/ 0 w 41"/>
                  <a:gd name="T1" fmla="*/ 14 h 48"/>
                  <a:gd name="T2" fmla="*/ 41 w 41"/>
                  <a:gd name="T3" fmla="*/ 0 h 48"/>
                  <a:gd name="T4" fmla="*/ 41 w 41"/>
                  <a:gd name="T5" fmla="*/ 30 h 48"/>
                  <a:gd name="T6" fmla="*/ 0 w 41"/>
                  <a:gd name="T7" fmla="*/ 48 h 48"/>
                  <a:gd name="T8" fmla="*/ 0 w 41"/>
                  <a:gd name="T9" fmla="*/ 14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8">
                    <a:moveTo>
                      <a:pt x="0" y="14"/>
                    </a:moveTo>
                    <a:lnTo>
                      <a:pt x="41" y="0"/>
                    </a:lnTo>
                    <a:lnTo>
                      <a:pt x="41" y="30"/>
                    </a:lnTo>
                    <a:lnTo>
                      <a:pt x="0" y="48"/>
                    </a:lnTo>
                    <a:lnTo>
                      <a:pt x="0" y="14"/>
                    </a:lnTo>
                    <a:close/>
                  </a:path>
                </a:pathLst>
              </a:custGeom>
              <a:solidFill>
                <a:srgbClr val="DF1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0" name="Freeform 333"/>
              <p:cNvSpPr>
                <a:spLocks/>
              </p:cNvSpPr>
              <p:nvPr/>
            </p:nvSpPr>
            <p:spPr bwMode="auto">
              <a:xfrm>
                <a:off x="5768" y="4404"/>
                <a:ext cx="58" cy="41"/>
              </a:xfrm>
              <a:custGeom>
                <a:avLst/>
                <a:gdLst>
                  <a:gd name="T0" fmla="*/ 58 w 58"/>
                  <a:gd name="T1" fmla="*/ 7 h 41"/>
                  <a:gd name="T2" fmla="*/ 58 w 58"/>
                  <a:gd name="T3" fmla="*/ 41 h 41"/>
                  <a:gd name="T4" fmla="*/ 0 w 58"/>
                  <a:gd name="T5" fmla="*/ 31 h 41"/>
                  <a:gd name="T6" fmla="*/ 0 w 58"/>
                  <a:gd name="T7" fmla="*/ 0 h 41"/>
                  <a:gd name="T8" fmla="*/ 58 w 58"/>
                  <a:gd name="T9" fmla="*/ 7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41">
                    <a:moveTo>
                      <a:pt x="58" y="7"/>
                    </a:moveTo>
                    <a:lnTo>
                      <a:pt x="58" y="41"/>
                    </a:lnTo>
                    <a:lnTo>
                      <a:pt x="0" y="31"/>
                    </a:lnTo>
                    <a:lnTo>
                      <a:pt x="0" y="0"/>
                    </a:lnTo>
                    <a:lnTo>
                      <a:pt x="58" y="7"/>
                    </a:lnTo>
                    <a:close/>
                  </a:path>
                </a:pathLst>
              </a:custGeom>
              <a:solidFill>
                <a:srgbClr val="F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1" name="Freeform 334"/>
              <p:cNvSpPr>
                <a:spLocks/>
              </p:cNvSpPr>
              <p:nvPr/>
            </p:nvSpPr>
            <p:spPr bwMode="auto">
              <a:xfrm>
                <a:off x="5776" y="4410"/>
                <a:ext cx="33" cy="10"/>
              </a:xfrm>
              <a:custGeom>
                <a:avLst/>
                <a:gdLst>
                  <a:gd name="T0" fmla="*/ 0 w 33"/>
                  <a:gd name="T1" fmla="*/ 0 h 10"/>
                  <a:gd name="T2" fmla="*/ 33 w 33"/>
                  <a:gd name="T3" fmla="*/ 4 h 10"/>
                  <a:gd name="T4" fmla="*/ 33 w 33"/>
                  <a:gd name="T5" fmla="*/ 10 h 10"/>
                  <a:gd name="T6" fmla="*/ 0 w 33"/>
                  <a:gd name="T7" fmla="*/ 7 h 10"/>
                  <a:gd name="T8" fmla="*/ 0 w 33"/>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
                    <a:moveTo>
                      <a:pt x="0" y="0"/>
                    </a:moveTo>
                    <a:lnTo>
                      <a:pt x="33" y="4"/>
                    </a:lnTo>
                    <a:lnTo>
                      <a:pt x="33" y="10"/>
                    </a:lnTo>
                    <a:lnTo>
                      <a:pt x="0"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2" name="Freeform 335"/>
              <p:cNvSpPr>
                <a:spLocks/>
              </p:cNvSpPr>
              <p:nvPr/>
            </p:nvSpPr>
            <p:spPr bwMode="auto">
              <a:xfrm>
                <a:off x="5841" y="4519"/>
                <a:ext cx="158" cy="86"/>
              </a:xfrm>
              <a:custGeom>
                <a:avLst/>
                <a:gdLst>
                  <a:gd name="T0" fmla="*/ 0 w 158"/>
                  <a:gd name="T1" fmla="*/ 63 h 86"/>
                  <a:gd name="T2" fmla="*/ 77 w 158"/>
                  <a:gd name="T3" fmla="*/ 86 h 86"/>
                  <a:gd name="T4" fmla="*/ 158 w 158"/>
                  <a:gd name="T5" fmla="*/ 16 h 86"/>
                  <a:gd name="T6" fmla="*/ 92 w 158"/>
                  <a:gd name="T7" fmla="*/ 0 h 86"/>
                  <a:gd name="T8" fmla="*/ 0 w 158"/>
                  <a:gd name="T9" fmla="*/ 63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86">
                    <a:moveTo>
                      <a:pt x="0" y="63"/>
                    </a:moveTo>
                    <a:lnTo>
                      <a:pt x="77" y="86"/>
                    </a:lnTo>
                    <a:lnTo>
                      <a:pt x="158" y="16"/>
                    </a:lnTo>
                    <a:lnTo>
                      <a:pt x="92" y="0"/>
                    </a:lnTo>
                    <a:lnTo>
                      <a:pt x="0" y="63"/>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3" name="Freeform 336"/>
              <p:cNvSpPr>
                <a:spLocks/>
              </p:cNvSpPr>
              <p:nvPr/>
            </p:nvSpPr>
            <p:spPr bwMode="auto">
              <a:xfrm>
                <a:off x="5841" y="4582"/>
                <a:ext cx="77" cy="248"/>
              </a:xfrm>
              <a:custGeom>
                <a:avLst/>
                <a:gdLst>
                  <a:gd name="T0" fmla="*/ 0 w 77"/>
                  <a:gd name="T1" fmla="*/ 0 h 248"/>
                  <a:gd name="T2" fmla="*/ 77 w 77"/>
                  <a:gd name="T3" fmla="*/ 22 h 248"/>
                  <a:gd name="T4" fmla="*/ 77 w 77"/>
                  <a:gd name="T5" fmla="*/ 248 h 248"/>
                  <a:gd name="T6" fmla="*/ 0 w 77"/>
                  <a:gd name="T7" fmla="*/ 211 h 248"/>
                  <a:gd name="T8" fmla="*/ 0 w 77"/>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248">
                    <a:moveTo>
                      <a:pt x="0" y="0"/>
                    </a:moveTo>
                    <a:lnTo>
                      <a:pt x="77" y="22"/>
                    </a:lnTo>
                    <a:lnTo>
                      <a:pt x="77" y="248"/>
                    </a:lnTo>
                    <a:lnTo>
                      <a:pt x="0" y="211"/>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4" name="Freeform 337"/>
              <p:cNvSpPr>
                <a:spLocks/>
              </p:cNvSpPr>
              <p:nvPr/>
            </p:nvSpPr>
            <p:spPr bwMode="auto">
              <a:xfrm>
                <a:off x="5918" y="4535"/>
                <a:ext cx="81" cy="295"/>
              </a:xfrm>
              <a:custGeom>
                <a:avLst/>
                <a:gdLst>
                  <a:gd name="T0" fmla="*/ 0 w 81"/>
                  <a:gd name="T1" fmla="*/ 70 h 295"/>
                  <a:gd name="T2" fmla="*/ 0 w 81"/>
                  <a:gd name="T3" fmla="*/ 295 h 295"/>
                  <a:gd name="T4" fmla="*/ 81 w 81"/>
                  <a:gd name="T5" fmla="*/ 188 h 295"/>
                  <a:gd name="T6" fmla="*/ 81 w 81"/>
                  <a:gd name="T7" fmla="*/ 0 h 295"/>
                  <a:gd name="T8" fmla="*/ 0 w 81"/>
                  <a:gd name="T9" fmla="*/ 70 h 2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95">
                    <a:moveTo>
                      <a:pt x="0" y="70"/>
                    </a:moveTo>
                    <a:lnTo>
                      <a:pt x="0" y="295"/>
                    </a:lnTo>
                    <a:lnTo>
                      <a:pt x="81" y="188"/>
                    </a:lnTo>
                    <a:lnTo>
                      <a:pt x="81" y="0"/>
                    </a:lnTo>
                    <a:lnTo>
                      <a:pt x="0" y="70"/>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5" name="Freeform 338"/>
              <p:cNvSpPr>
                <a:spLocks/>
              </p:cNvSpPr>
              <p:nvPr/>
            </p:nvSpPr>
            <p:spPr bwMode="auto">
              <a:xfrm>
                <a:off x="5861" y="4514"/>
                <a:ext cx="120" cy="64"/>
              </a:xfrm>
              <a:custGeom>
                <a:avLst/>
                <a:gdLst>
                  <a:gd name="T0" fmla="*/ 0 w 120"/>
                  <a:gd name="T1" fmla="*/ 48 h 64"/>
                  <a:gd name="T2" fmla="*/ 55 w 120"/>
                  <a:gd name="T3" fmla="*/ 64 h 64"/>
                  <a:gd name="T4" fmla="*/ 120 w 120"/>
                  <a:gd name="T5" fmla="*/ 11 h 64"/>
                  <a:gd name="T6" fmla="*/ 72 w 120"/>
                  <a:gd name="T7" fmla="*/ 0 h 64"/>
                  <a:gd name="T8" fmla="*/ 0 w 120"/>
                  <a:gd name="T9" fmla="*/ 48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64">
                    <a:moveTo>
                      <a:pt x="0" y="48"/>
                    </a:moveTo>
                    <a:lnTo>
                      <a:pt x="55" y="64"/>
                    </a:lnTo>
                    <a:lnTo>
                      <a:pt x="120" y="11"/>
                    </a:lnTo>
                    <a:lnTo>
                      <a:pt x="72" y="0"/>
                    </a:lnTo>
                    <a:lnTo>
                      <a:pt x="0" y="48"/>
                    </a:lnTo>
                    <a:close/>
                  </a:path>
                </a:pathLst>
              </a:custGeom>
              <a:solidFill>
                <a:srgbClr val="D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6" name="Freeform 339"/>
              <p:cNvSpPr>
                <a:spLocks/>
              </p:cNvSpPr>
              <p:nvPr/>
            </p:nvSpPr>
            <p:spPr bwMode="auto">
              <a:xfrm>
                <a:off x="5916" y="4525"/>
                <a:ext cx="65" cy="67"/>
              </a:xfrm>
              <a:custGeom>
                <a:avLst/>
                <a:gdLst>
                  <a:gd name="T0" fmla="*/ 0 w 65"/>
                  <a:gd name="T1" fmla="*/ 53 h 67"/>
                  <a:gd name="T2" fmla="*/ 65 w 65"/>
                  <a:gd name="T3" fmla="*/ 0 h 67"/>
                  <a:gd name="T4" fmla="*/ 65 w 65"/>
                  <a:gd name="T5" fmla="*/ 13 h 67"/>
                  <a:gd name="T6" fmla="*/ 0 w 65"/>
                  <a:gd name="T7" fmla="*/ 67 h 67"/>
                  <a:gd name="T8" fmla="*/ 0 w 65"/>
                  <a:gd name="T9" fmla="*/ 53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7">
                    <a:moveTo>
                      <a:pt x="0" y="53"/>
                    </a:moveTo>
                    <a:lnTo>
                      <a:pt x="65" y="0"/>
                    </a:lnTo>
                    <a:lnTo>
                      <a:pt x="65" y="13"/>
                    </a:lnTo>
                    <a:lnTo>
                      <a:pt x="0" y="67"/>
                    </a:lnTo>
                    <a:lnTo>
                      <a:pt x="0" y="53"/>
                    </a:lnTo>
                    <a:close/>
                  </a:path>
                </a:pathLst>
              </a:custGeom>
              <a:solidFill>
                <a:srgbClr val="9F3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7" name="Freeform 340"/>
              <p:cNvSpPr>
                <a:spLocks/>
              </p:cNvSpPr>
              <p:nvPr/>
            </p:nvSpPr>
            <p:spPr bwMode="auto">
              <a:xfrm>
                <a:off x="5861" y="4562"/>
                <a:ext cx="55" cy="30"/>
              </a:xfrm>
              <a:custGeom>
                <a:avLst/>
                <a:gdLst>
                  <a:gd name="T0" fmla="*/ 55 w 55"/>
                  <a:gd name="T1" fmla="*/ 16 h 30"/>
                  <a:gd name="T2" fmla="*/ 55 w 55"/>
                  <a:gd name="T3" fmla="*/ 30 h 30"/>
                  <a:gd name="T4" fmla="*/ 0 w 55"/>
                  <a:gd name="T5" fmla="*/ 13 h 30"/>
                  <a:gd name="T6" fmla="*/ 0 w 55"/>
                  <a:gd name="T7" fmla="*/ 0 h 30"/>
                  <a:gd name="T8" fmla="*/ 55 w 55"/>
                  <a:gd name="T9" fmla="*/ 16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0">
                    <a:moveTo>
                      <a:pt x="55" y="16"/>
                    </a:moveTo>
                    <a:lnTo>
                      <a:pt x="55" y="30"/>
                    </a:lnTo>
                    <a:lnTo>
                      <a:pt x="0" y="13"/>
                    </a:lnTo>
                    <a:lnTo>
                      <a:pt x="0" y="0"/>
                    </a:lnTo>
                    <a:lnTo>
                      <a:pt x="55" y="16"/>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8" name="Freeform 341"/>
              <p:cNvSpPr>
                <a:spLocks/>
              </p:cNvSpPr>
              <p:nvPr/>
            </p:nvSpPr>
            <p:spPr bwMode="auto">
              <a:xfrm>
                <a:off x="5845" y="4590"/>
                <a:ext cx="68" cy="229"/>
              </a:xfrm>
              <a:custGeom>
                <a:avLst/>
                <a:gdLst>
                  <a:gd name="T0" fmla="*/ 0 w 68"/>
                  <a:gd name="T1" fmla="*/ 0 h 229"/>
                  <a:gd name="T2" fmla="*/ 68 w 68"/>
                  <a:gd name="T3" fmla="*/ 20 h 229"/>
                  <a:gd name="T4" fmla="*/ 68 w 68"/>
                  <a:gd name="T5" fmla="*/ 229 h 229"/>
                  <a:gd name="T6" fmla="*/ 0 w 68"/>
                  <a:gd name="T7" fmla="*/ 195 h 229"/>
                  <a:gd name="T8" fmla="*/ 0 w 68"/>
                  <a:gd name="T9" fmla="*/ 0 h 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29">
                    <a:moveTo>
                      <a:pt x="0" y="0"/>
                    </a:moveTo>
                    <a:lnTo>
                      <a:pt x="68" y="20"/>
                    </a:lnTo>
                    <a:lnTo>
                      <a:pt x="68" y="229"/>
                    </a:lnTo>
                    <a:lnTo>
                      <a:pt x="0" y="19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19" name="Freeform 342"/>
              <p:cNvSpPr>
                <a:spLocks/>
              </p:cNvSpPr>
              <p:nvPr/>
            </p:nvSpPr>
            <p:spPr bwMode="auto">
              <a:xfrm>
                <a:off x="5855" y="4593"/>
                <a:ext cx="7" cy="203"/>
              </a:xfrm>
              <a:custGeom>
                <a:avLst/>
                <a:gdLst>
                  <a:gd name="T0" fmla="*/ 0 w 7"/>
                  <a:gd name="T1" fmla="*/ 0 h 203"/>
                  <a:gd name="T2" fmla="*/ 0 w 7"/>
                  <a:gd name="T3" fmla="*/ 199 h 203"/>
                  <a:gd name="T4" fmla="*/ 7 w 7"/>
                  <a:gd name="T5" fmla="*/ 203 h 203"/>
                  <a:gd name="T6" fmla="*/ 7 w 7"/>
                  <a:gd name="T7" fmla="*/ 2 h 203"/>
                  <a:gd name="T8" fmla="*/ 0 w 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03">
                    <a:moveTo>
                      <a:pt x="0" y="0"/>
                    </a:moveTo>
                    <a:lnTo>
                      <a:pt x="0" y="199"/>
                    </a:lnTo>
                    <a:lnTo>
                      <a:pt x="7" y="203"/>
                    </a:lnTo>
                    <a:lnTo>
                      <a:pt x="7" y="2"/>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0" name="Freeform 343"/>
              <p:cNvSpPr>
                <a:spLocks/>
              </p:cNvSpPr>
              <p:nvPr/>
            </p:nvSpPr>
            <p:spPr bwMode="auto">
              <a:xfrm>
                <a:off x="5874" y="4597"/>
                <a:ext cx="7" cy="207"/>
              </a:xfrm>
              <a:custGeom>
                <a:avLst/>
                <a:gdLst>
                  <a:gd name="T0" fmla="*/ 0 w 7"/>
                  <a:gd name="T1" fmla="*/ 0 h 207"/>
                  <a:gd name="T2" fmla="*/ 0 w 7"/>
                  <a:gd name="T3" fmla="*/ 203 h 207"/>
                  <a:gd name="T4" fmla="*/ 7 w 7"/>
                  <a:gd name="T5" fmla="*/ 207 h 207"/>
                  <a:gd name="T6" fmla="*/ 7 w 7"/>
                  <a:gd name="T7" fmla="*/ 3 h 207"/>
                  <a:gd name="T8" fmla="*/ 0 w 7"/>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07">
                    <a:moveTo>
                      <a:pt x="0" y="0"/>
                    </a:moveTo>
                    <a:lnTo>
                      <a:pt x="0" y="203"/>
                    </a:lnTo>
                    <a:lnTo>
                      <a:pt x="7" y="207"/>
                    </a:lnTo>
                    <a:lnTo>
                      <a:pt x="7" y="3"/>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1" name="Freeform 344"/>
              <p:cNvSpPr>
                <a:spLocks/>
              </p:cNvSpPr>
              <p:nvPr/>
            </p:nvSpPr>
            <p:spPr bwMode="auto">
              <a:xfrm>
                <a:off x="5894" y="4604"/>
                <a:ext cx="8" cy="209"/>
              </a:xfrm>
              <a:custGeom>
                <a:avLst/>
                <a:gdLst>
                  <a:gd name="T0" fmla="*/ 0 w 8"/>
                  <a:gd name="T1" fmla="*/ 0 h 209"/>
                  <a:gd name="T2" fmla="*/ 0 w 8"/>
                  <a:gd name="T3" fmla="*/ 204 h 209"/>
                  <a:gd name="T4" fmla="*/ 8 w 8"/>
                  <a:gd name="T5" fmla="*/ 209 h 209"/>
                  <a:gd name="T6" fmla="*/ 7 w 8"/>
                  <a:gd name="T7" fmla="*/ 2 h 209"/>
                  <a:gd name="T8" fmla="*/ 0 w 8"/>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209">
                    <a:moveTo>
                      <a:pt x="0" y="0"/>
                    </a:moveTo>
                    <a:lnTo>
                      <a:pt x="0" y="204"/>
                    </a:lnTo>
                    <a:lnTo>
                      <a:pt x="8" y="209"/>
                    </a:lnTo>
                    <a:lnTo>
                      <a:pt x="7" y="2"/>
                    </a:lnTo>
                    <a:lnTo>
                      <a:pt x="0" y="0"/>
                    </a:lnTo>
                    <a:close/>
                  </a:path>
                </a:pathLst>
              </a:custGeom>
              <a:solidFill>
                <a:srgbClr val="BF5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2" name="Freeform 345"/>
              <p:cNvSpPr>
                <a:spLocks/>
              </p:cNvSpPr>
              <p:nvPr/>
            </p:nvSpPr>
            <p:spPr bwMode="auto">
              <a:xfrm>
                <a:off x="5968" y="4841"/>
                <a:ext cx="73" cy="56"/>
              </a:xfrm>
              <a:custGeom>
                <a:avLst/>
                <a:gdLst>
                  <a:gd name="T0" fmla="*/ 0 w 73"/>
                  <a:gd name="T1" fmla="*/ 0 h 56"/>
                  <a:gd name="T2" fmla="*/ 0 w 73"/>
                  <a:gd name="T3" fmla="*/ 17 h 56"/>
                  <a:gd name="T4" fmla="*/ 73 w 73"/>
                  <a:gd name="T5" fmla="*/ 56 h 56"/>
                  <a:gd name="T6" fmla="*/ 73 w 73"/>
                  <a:gd name="T7" fmla="*/ 39 h 56"/>
                  <a:gd name="T8" fmla="*/ 0 w 73"/>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6">
                    <a:moveTo>
                      <a:pt x="0" y="0"/>
                    </a:moveTo>
                    <a:lnTo>
                      <a:pt x="0" y="17"/>
                    </a:lnTo>
                    <a:lnTo>
                      <a:pt x="73" y="56"/>
                    </a:lnTo>
                    <a:lnTo>
                      <a:pt x="73" y="39"/>
                    </a:lnTo>
                    <a:lnTo>
                      <a:pt x="0" y="0"/>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3" name="Freeform 346"/>
              <p:cNvSpPr>
                <a:spLocks/>
              </p:cNvSpPr>
              <p:nvPr/>
            </p:nvSpPr>
            <p:spPr bwMode="auto">
              <a:xfrm>
                <a:off x="6041" y="4807"/>
                <a:ext cx="41" cy="90"/>
              </a:xfrm>
              <a:custGeom>
                <a:avLst/>
                <a:gdLst>
                  <a:gd name="T0" fmla="*/ 0 w 41"/>
                  <a:gd name="T1" fmla="*/ 73 h 90"/>
                  <a:gd name="T2" fmla="*/ 0 w 41"/>
                  <a:gd name="T3" fmla="*/ 90 h 90"/>
                  <a:gd name="T4" fmla="*/ 41 w 41"/>
                  <a:gd name="T5" fmla="*/ 14 h 90"/>
                  <a:gd name="T6" fmla="*/ 41 w 41"/>
                  <a:gd name="T7" fmla="*/ 0 h 90"/>
                  <a:gd name="T8" fmla="*/ 0 w 41"/>
                  <a:gd name="T9" fmla="*/ 73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90">
                    <a:moveTo>
                      <a:pt x="0" y="73"/>
                    </a:moveTo>
                    <a:lnTo>
                      <a:pt x="0" y="90"/>
                    </a:lnTo>
                    <a:lnTo>
                      <a:pt x="41" y="14"/>
                    </a:lnTo>
                    <a:lnTo>
                      <a:pt x="41" y="0"/>
                    </a:lnTo>
                    <a:lnTo>
                      <a:pt x="0" y="73"/>
                    </a:lnTo>
                    <a:close/>
                  </a:path>
                </a:pathLst>
              </a:custGeom>
              <a:solidFill>
                <a:srgbClr val="001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4" name="Freeform 347"/>
              <p:cNvSpPr>
                <a:spLocks/>
              </p:cNvSpPr>
              <p:nvPr/>
            </p:nvSpPr>
            <p:spPr bwMode="auto">
              <a:xfrm>
                <a:off x="5951" y="4746"/>
                <a:ext cx="147" cy="140"/>
              </a:xfrm>
              <a:custGeom>
                <a:avLst/>
                <a:gdLst>
                  <a:gd name="T0" fmla="*/ 0 w 147"/>
                  <a:gd name="T1" fmla="*/ 88 h 140"/>
                  <a:gd name="T2" fmla="*/ 98 w 147"/>
                  <a:gd name="T3" fmla="*/ 140 h 140"/>
                  <a:gd name="T4" fmla="*/ 147 w 147"/>
                  <a:gd name="T5" fmla="*/ 48 h 140"/>
                  <a:gd name="T6" fmla="*/ 53 w 147"/>
                  <a:gd name="T7" fmla="*/ 0 h 140"/>
                  <a:gd name="T8" fmla="*/ 0 w 147"/>
                  <a:gd name="T9" fmla="*/ 88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140">
                    <a:moveTo>
                      <a:pt x="0" y="88"/>
                    </a:moveTo>
                    <a:lnTo>
                      <a:pt x="98" y="140"/>
                    </a:lnTo>
                    <a:lnTo>
                      <a:pt x="147" y="48"/>
                    </a:lnTo>
                    <a:lnTo>
                      <a:pt x="53" y="0"/>
                    </a:lnTo>
                    <a:lnTo>
                      <a:pt x="0" y="88"/>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5" name="Freeform 348"/>
              <p:cNvSpPr>
                <a:spLocks/>
              </p:cNvSpPr>
              <p:nvPr/>
            </p:nvSpPr>
            <p:spPr bwMode="auto">
              <a:xfrm>
                <a:off x="5964" y="4660"/>
                <a:ext cx="116" cy="79"/>
              </a:xfrm>
              <a:custGeom>
                <a:avLst/>
                <a:gdLst>
                  <a:gd name="T0" fmla="*/ 77 w 116"/>
                  <a:gd name="T1" fmla="*/ 79 h 79"/>
                  <a:gd name="T2" fmla="*/ 116 w 116"/>
                  <a:gd name="T3" fmla="*/ 27 h 79"/>
                  <a:gd name="T4" fmla="*/ 44 w 116"/>
                  <a:gd name="T5" fmla="*/ 0 h 79"/>
                  <a:gd name="T6" fmla="*/ 0 w 116"/>
                  <a:gd name="T7" fmla="*/ 50 h 79"/>
                  <a:gd name="T8" fmla="*/ 77 w 116"/>
                  <a:gd name="T9" fmla="*/ 79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79">
                    <a:moveTo>
                      <a:pt x="77" y="79"/>
                    </a:moveTo>
                    <a:lnTo>
                      <a:pt x="116" y="27"/>
                    </a:lnTo>
                    <a:lnTo>
                      <a:pt x="44" y="0"/>
                    </a:lnTo>
                    <a:lnTo>
                      <a:pt x="0" y="50"/>
                    </a:lnTo>
                    <a:lnTo>
                      <a:pt x="77" y="79"/>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6" name="Freeform 349"/>
              <p:cNvSpPr>
                <a:spLocks/>
              </p:cNvSpPr>
              <p:nvPr/>
            </p:nvSpPr>
            <p:spPr bwMode="auto">
              <a:xfrm>
                <a:off x="6022" y="4530"/>
                <a:ext cx="41" cy="93"/>
              </a:xfrm>
              <a:custGeom>
                <a:avLst/>
                <a:gdLst>
                  <a:gd name="T0" fmla="*/ 0 w 41"/>
                  <a:gd name="T1" fmla="*/ 0 h 93"/>
                  <a:gd name="T2" fmla="*/ 10 w 41"/>
                  <a:gd name="T3" fmla="*/ 93 h 93"/>
                  <a:gd name="T4" fmla="*/ 41 w 41"/>
                  <a:gd name="T5" fmla="*/ 62 h 93"/>
                  <a:gd name="T6" fmla="*/ 0 w 41"/>
                  <a:gd name="T7" fmla="*/ 0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93">
                    <a:moveTo>
                      <a:pt x="0" y="0"/>
                    </a:moveTo>
                    <a:lnTo>
                      <a:pt x="10" y="93"/>
                    </a:lnTo>
                    <a:lnTo>
                      <a:pt x="41" y="62"/>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7" name="Freeform 350"/>
              <p:cNvSpPr>
                <a:spLocks/>
              </p:cNvSpPr>
              <p:nvPr/>
            </p:nvSpPr>
            <p:spPr bwMode="auto">
              <a:xfrm>
                <a:off x="5988" y="4530"/>
                <a:ext cx="44" cy="93"/>
              </a:xfrm>
              <a:custGeom>
                <a:avLst/>
                <a:gdLst>
                  <a:gd name="T0" fmla="*/ 35 w 44"/>
                  <a:gd name="T1" fmla="*/ 0 h 93"/>
                  <a:gd name="T2" fmla="*/ 44 w 44"/>
                  <a:gd name="T3" fmla="*/ 93 h 93"/>
                  <a:gd name="T4" fmla="*/ 0 w 44"/>
                  <a:gd name="T5" fmla="*/ 83 h 93"/>
                  <a:gd name="T6" fmla="*/ 35 w 44"/>
                  <a:gd name="T7" fmla="*/ 0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93">
                    <a:moveTo>
                      <a:pt x="35" y="0"/>
                    </a:moveTo>
                    <a:lnTo>
                      <a:pt x="44" y="93"/>
                    </a:lnTo>
                    <a:lnTo>
                      <a:pt x="0" y="83"/>
                    </a:lnTo>
                    <a:lnTo>
                      <a:pt x="35" y="0"/>
                    </a:lnTo>
                    <a:close/>
                  </a:path>
                </a:pathLst>
              </a:custGeom>
              <a:solidFill>
                <a:srgbClr val="9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8" name="Freeform 351"/>
              <p:cNvSpPr>
                <a:spLocks/>
              </p:cNvSpPr>
              <p:nvPr/>
            </p:nvSpPr>
            <p:spPr bwMode="auto">
              <a:xfrm>
                <a:off x="5988" y="4613"/>
                <a:ext cx="44" cy="113"/>
              </a:xfrm>
              <a:custGeom>
                <a:avLst/>
                <a:gdLst>
                  <a:gd name="T0" fmla="*/ 0 w 44"/>
                  <a:gd name="T1" fmla="*/ 0 h 113"/>
                  <a:gd name="T2" fmla="*/ 44 w 44"/>
                  <a:gd name="T3" fmla="*/ 10 h 113"/>
                  <a:gd name="T4" fmla="*/ 44 w 44"/>
                  <a:gd name="T5" fmla="*/ 113 h 113"/>
                  <a:gd name="T6" fmla="*/ 0 w 44"/>
                  <a:gd name="T7" fmla="*/ 96 h 113"/>
                  <a:gd name="T8" fmla="*/ 0 w 44"/>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13">
                    <a:moveTo>
                      <a:pt x="0" y="0"/>
                    </a:moveTo>
                    <a:lnTo>
                      <a:pt x="44" y="10"/>
                    </a:lnTo>
                    <a:lnTo>
                      <a:pt x="44" y="113"/>
                    </a:lnTo>
                    <a:lnTo>
                      <a:pt x="0" y="96"/>
                    </a:lnTo>
                    <a:lnTo>
                      <a:pt x="0" y="0"/>
                    </a:lnTo>
                    <a:close/>
                  </a:path>
                </a:pathLst>
              </a:custGeom>
              <a:solidFill>
                <a:srgbClr val="5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29" name="Freeform 352"/>
              <p:cNvSpPr>
                <a:spLocks/>
              </p:cNvSpPr>
              <p:nvPr/>
            </p:nvSpPr>
            <p:spPr bwMode="auto">
              <a:xfrm>
                <a:off x="6032" y="4592"/>
                <a:ext cx="30" cy="134"/>
              </a:xfrm>
              <a:custGeom>
                <a:avLst/>
                <a:gdLst>
                  <a:gd name="T0" fmla="*/ 0 w 30"/>
                  <a:gd name="T1" fmla="*/ 31 h 134"/>
                  <a:gd name="T2" fmla="*/ 30 w 30"/>
                  <a:gd name="T3" fmla="*/ 0 h 134"/>
                  <a:gd name="T4" fmla="*/ 30 w 30"/>
                  <a:gd name="T5" fmla="*/ 96 h 134"/>
                  <a:gd name="T6" fmla="*/ 0 w 30"/>
                  <a:gd name="T7" fmla="*/ 134 h 134"/>
                  <a:gd name="T8" fmla="*/ 0 w 30"/>
                  <a:gd name="T9" fmla="*/ 31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34">
                    <a:moveTo>
                      <a:pt x="0" y="31"/>
                    </a:moveTo>
                    <a:lnTo>
                      <a:pt x="30" y="0"/>
                    </a:lnTo>
                    <a:lnTo>
                      <a:pt x="30" y="96"/>
                    </a:lnTo>
                    <a:lnTo>
                      <a:pt x="0" y="134"/>
                    </a:lnTo>
                    <a:lnTo>
                      <a:pt x="0" y="31"/>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30" name="Freeform 353"/>
              <p:cNvSpPr>
                <a:spLocks/>
              </p:cNvSpPr>
              <p:nvPr/>
            </p:nvSpPr>
            <p:spPr bwMode="auto">
              <a:xfrm>
                <a:off x="5964" y="4710"/>
                <a:ext cx="76" cy="152"/>
              </a:xfrm>
              <a:custGeom>
                <a:avLst/>
                <a:gdLst>
                  <a:gd name="T0" fmla="*/ 0 w 76"/>
                  <a:gd name="T1" fmla="*/ 0 h 152"/>
                  <a:gd name="T2" fmla="*/ 76 w 76"/>
                  <a:gd name="T3" fmla="*/ 29 h 152"/>
                  <a:gd name="T4" fmla="*/ 76 w 76"/>
                  <a:gd name="T5" fmla="*/ 152 h 152"/>
                  <a:gd name="T6" fmla="*/ 0 w 76"/>
                  <a:gd name="T7" fmla="*/ 115 h 152"/>
                  <a:gd name="T8" fmla="*/ 0 w 76"/>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152">
                    <a:moveTo>
                      <a:pt x="0" y="0"/>
                    </a:moveTo>
                    <a:lnTo>
                      <a:pt x="76" y="29"/>
                    </a:lnTo>
                    <a:lnTo>
                      <a:pt x="76" y="152"/>
                    </a:lnTo>
                    <a:lnTo>
                      <a:pt x="0" y="115"/>
                    </a:lnTo>
                    <a:lnTo>
                      <a:pt x="0" y="0"/>
                    </a:lnTo>
                    <a:close/>
                  </a:path>
                </a:pathLst>
              </a:custGeom>
              <a:solidFill>
                <a:srgbClr val="3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31" name="Freeform 354"/>
              <p:cNvSpPr>
                <a:spLocks/>
              </p:cNvSpPr>
              <p:nvPr/>
            </p:nvSpPr>
            <p:spPr bwMode="auto">
              <a:xfrm>
                <a:off x="6040" y="4687"/>
                <a:ext cx="40" cy="175"/>
              </a:xfrm>
              <a:custGeom>
                <a:avLst/>
                <a:gdLst>
                  <a:gd name="T0" fmla="*/ 0 w 40"/>
                  <a:gd name="T1" fmla="*/ 52 h 175"/>
                  <a:gd name="T2" fmla="*/ 40 w 40"/>
                  <a:gd name="T3" fmla="*/ 0 h 175"/>
                  <a:gd name="T4" fmla="*/ 40 w 40"/>
                  <a:gd name="T5" fmla="*/ 105 h 175"/>
                  <a:gd name="T6" fmla="*/ 0 w 40"/>
                  <a:gd name="T7" fmla="*/ 175 h 175"/>
                  <a:gd name="T8" fmla="*/ 0 w 40"/>
                  <a:gd name="T9" fmla="*/ 52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5">
                    <a:moveTo>
                      <a:pt x="0" y="52"/>
                    </a:moveTo>
                    <a:lnTo>
                      <a:pt x="40" y="0"/>
                    </a:lnTo>
                    <a:lnTo>
                      <a:pt x="40" y="105"/>
                    </a:lnTo>
                    <a:lnTo>
                      <a:pt x="0" y="175"/>
                    </a:lnTo>
                    <a:lnTo>
                      <a:pt x="0" y="52"/>
                    </a:lnTo>
                    <a:close/>
                  </a:path>
                </a:pathLst>
              </a:custGeom>
              <a:solidFill>
                <a:srgbClr val="001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32" name="Freeform 355"/>
              <p:cNvSpPr>
                <a:spLocks/>
              </p:cNvSpPr>
              <p:nvPr/>
            </p:nvSpPr>
            <p:spPr bwMode="auto">
              <a:xfrm>
                <a:off x="6004" y="4629"/>
                <a:ext cx="1" cy="45"/>
              </a:xfrm>
              <a:custGeom>
                <a:avLst/>
                <a:gdLst>
                  <a:gd name="T0" fmla="*/ 0 w 1"/>
                  <a:gd name="T1" fmla="*/ 6 h 174"/>
                  <a:gd name="T2" fmla="*/ 0 w 1"/>
                  <a:gd name="T3" fmla="*/ 0 h 174"/>
                  <a:gd name="T4" fmla="*/ 0 w 1"/>
                  <a:gd name="T5" fmla="*/ 6 h 174"/>
                  <a:gd name="T6" fmla="*/ 0 w 1"/>
                  <a:gd name="T7" fmla="*/ 12 h 174"/>
                  <a:gd name="T8" fmla="*/ 0 w 1"/>
                  <a:gd name="T9" fmla="*/ 6 h 174"/>
                  <a:gd name="T10" fmla="*/ 0 w 1"/>
                  <a:gd name="T11" fmla="*/ 6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74">
                    <a:moveTo>
                      <a:pt x="0" y="87"/>
                    </a:moveTo>
                    <a:cubicBezTo>
                      <a:pt x="0" y="38"/>
                      <a:pt x="0" y="0"/>
                      <a:pt x="0" y="0"/>
                    </a:cubicBezTo>
                    <a:cubicBezTo>
                      <a:pt x="0" y="0"/>
                      <a:pt x="0" y="38"/>
                      <a:pt x="0" y="87"/>
                    </a:cubicBezTo>
                    <a:cubicBezTo>
                      <a:pt x="0" y="135"/>
                      <a:pt x="0" y="174"/>
                      <a:pt x="0" y="174"/>
                    </a:cubicBezTo>
                    <a:cubicBezTo>
                      <a:pt x="0" y="174"/>
                      <a:pt x="0" y="135"/>
                      <a:pt x="0"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33" name="Arc 356"/>
              <p:cNvSpPr>
                <a:spLocks/>
              </p:cNvSpPr>
              <p:nvPr/>
            </p:nvSpPr>
            <p:spPr bwMode="auto">
              <a:xfrm>
                <a:off x="6005" y="4650"/>
                <a:ext cx="1" cy="2"/>
              </a:xfrm>
              <a:custGeom>
                <a:avLst/>
                <a:gdLst>
                  <a:gd name="T0" fmla="*/ 0 w 21600"/>
                  <a:gd name="T1" fmla="*/ 0 h 2030"/>
                  <a:gd name="T2" fmla="*/ 0 w 21600"/>
                  <a:gd name="T3" fmla="*/ 0 h 2030"/>
                  <a:gd name="T4" fmla="*/ 0 w 21600"/>
                  <a:gd name="T5" fmla="*/ 0 h 2030"/>
                  <a:gd name="T6" fmla="*/ 0 60000 65536"/>
                  <a:gd name="T7" fmla="*/ 0 60000 65536"/>
                  <a:gd name="T8" fmla="*/ 0 60000 65536"/>
                </a:gdLst>
                <a:ahLst/>
                <a:cxnLst>
                  <a:cxn ang="T6">
                    <a:pos x="T0" y="T1"/>
                  </a:cxn>
                  <a:cxn ang="T7">
                    <a:pos x="T2" y="T3"/>
                  </a:cxn>
                  <a:cxn ang="T8">
                    <a:pos x="T4" y="T5"/>
                  </a:cxn>
                </a:cxnLst>
                <a:rect l="0" t="0" r="r" b="b"/>
                <a:pathLst>
                  <a:path w="21600" h="2030" fill="none" extrusionOk="0">
                    <a:moveTo>
                      <a:pt x="21521" y="-1"/>
                    </a:moveTo>
                    <a:cubicBezTo>
                      <a:pt x="21573" y="613"/>
                      <a:pt x="21600" y="1229"/>
                      <a:pt x="21600" y="1845"/>
                    </a:cubicBezTo>
                    <a:cubicBezTo>
                      <a:pt x="21600" y="1906"/>
                      <a:pt x="21599" y="1968"/>
                      <a:pt x="21599" y="2030"/>
                    </a:cubicBezTo>
                  </a:path>
                  <a:path w="21600" h="2030" stroke="0" extrusionOk="0">
                    <a:moveTo>
                      <a:pt x="21521" y="-1"/>
                    </a:moveTo>
                    <a:cubicBezTo>
                      <a:pt x="21573" y="613"/>
                      <a:pt x="21600" y="1229"/>
                      <a:pt x="21600" y="1845"/>
                    </a:cubicBezTo>
                    <a:cubicBezTo>
                      <a:pt x="21600" y="1906"/>
                      <a:pt x="21599" y="1968"/>
                      <a:pt x="21599" y="2030"/>
                    </a:cubicBezTo>
                    <a:lnTo>
                      <a:pt x="0" y="1845"/>
                    </a:lnTo>
                    <a:lnTo>
                      <a:pt x="21521" y="-1"/>
                    </a:lnTo>
                    <a:close/>
                  </a:path>
                </a:pathLst>
              </a:custGeom>
              <a:noFill/>
              <a:ln w="127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34" name="Line 357"/>
              <p:cNvSpPr>
                <a:spLocks noChangeShapeType="1"/>
              </p:cNvSpPr>
              <p:nvPr/>
            </p:nvSpPr>
            <p:spPr bwMode="auto">
              <a:xfrm flipV="1">
                <a:off x="6012" y="4596"/>
                <a:ext cx="1" cy="90"/>
              </a:xfrm>
              <a:prstGeom prst="line">
                <a:avLst/>
              </a:prstGeom>
              <a:noFill/>
              <a:ln w="127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35" name="Line 358"/>
              <p:cNvSpPr>
                <a:spLocks noChangeShapeType="1"/>
              </p:cNvSpPr>
              <p:nvPr/>
            </p:nvSpPr>
            <p:spPr bwMode="auto">
              <a:xfrm>
                <a:off x="6006" y="4654"/>
                <a:ext cx="19" cy="6"/>
              </a:xfrm>
              <a:prstGeom prst="line">
                <a:avLst/>
              </a:prstGeom>
              <a:noFill/>
              <a:ln w="127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36" name="Freeform 359"/>
              <p:cNvSpPr>
                <a:spLocks/>
              </p:cNvSpPr>
              <p:nvPr/>
            </p:nvSpPr>
            <p:spPr bwMode="auto">
              <a:xfrm>
                <a:off x="6004" y="4629"/>
                <a:ext cx="1" cy="23"/>
              </a:xfrm>
              <a:custGeom>
                <a:avLst/>
                <a:gdLst>
                  <a:gd name="T0" fmla="*/ 0 w 1"/>
                  <a:gd name="T1" fmla="*/ 6 h 87"/>
                  <a:gd name="T2" fmla="*/ 0 w 1"/>
                  <a:gd name="T3" fmla="*/ 0 h 87"/>
                  <a:gd name="T4" fmla="*/ 0 w 1"/>
                  <a:gd name="T5" fmla="*/ 6 h 87"/>
                  <a:gd name="T6" fmla="*/ 0 w 1"/>
                  <a:gd name="T7" fmla="*/ 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87">
                    <a:moveTo>
                      <a:pt x="0" y="87"/>
                    </a:moveTo>
                    <a:cubicBezTo>
                      <a:pt x="0" y="38"/>
                      <a:pt x="0" y="0"/>
                      <a:pt x="0" y="0"/>
                    </a:cubicBezTo>
                    <a:cubicBezTo>
                      <a:pt x="0" y="0"/>
                      <a:pt x="0" y="38"/>
                      <a:pt x="0"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37" name="Arc 360"/>
              <p:cNvSpPr>
                <a:spLocks/>
              </p:cNvSpPr>
              <p:nvPr/>
            </p:nvSpPr>
            <p:spPr bwMode="auto">
              <a:xfrm>
                <a:off x="6004" y="4629"/>
                <a:ext cx="1" cy="23"/>
              </a:xfrm>
              <a:custGeom>
                <a:avLst/>
                <a:gdLst>
                  <a:gd name="T0" fmla="*/ 0 w 42225"/>
                  <a:gd name="T1" fmla="*/ 0 h 21600"/>
                  <a:gd name="T2" fmla="*/ 0 w 42225"/>
                  <a:gd name="T3" fmla="*/ 0 h 21600"/>
                  <a:gd name="T4" fmla="*/ 0 w 42225"/>
                  <a:gd name="T5" fmla="*/ 0 h 21600"/>
                  <a:gd name="T6" fmla="*/ 0 60000 65536"/>
                  <a:gd name="T7" fmla="*/ 0 60000 65536"/>
                  <a:gd name="T8" fmla="*/ 0 60000 65536"/>
                </a:gdLst>
                <a:ahLst/>
                <a:cxnLst>
                  <a:cxn ang="T6">
                    <a:pos x="T0" y="T1"/>
                  </a:cxn>
                  <a:cxn ang="T7">
                    <a:pos x="T2" y="T3"/>
                  </a:cxn>
                  <a:cxn ang="T8">
                    <a:pos x="T4" y="T5"/>
                  </a:cxn>
                </a:cxnLst>
                <a:rect l="0" t="0" r="r" b="b"/>
                <a:pathLst>
                  <a:path w="42225" h="21600" fill="none" extrusionOk="0">
                    <a:moveTo>
                      <a:pt x="0" y="21480"/>
                    </a:moveTo>
                    <a:cubicBezTo>
                      <a:pt x="66" y="9597"/>
                      <a:pt x="9717" y="0"/>
                      <a:pt x="21600" y="0"/>
                    </a:cubicBezTo>
                    <a:cubicBezTo>
                      <a:pt x="31057" y="0"/>
                      <a:pt x="39415" y="6152"/>
                      <a:pt x="42224" y="15183"/>
                    </a:cubicBezTo>
                  </a:path>
                  <a:path w="42225" h="21600" stroke="0" extrusionOk="0">
                    <a:moveTo>
                      <a:pt x="0" y="21480"/>
                    </a:moveTo>
                    <a:cubicBezTo>
                      <a:pt x="66" y="9597"/>
                      <a:pt x="9717" y="0"/>
                      <a:pt x="21600" y="0"/>
                    </a:cubicBezTo>
                    <a:cubicBezTo>
                      <a:pt x="31057" y="0"/>
                      <a:pt x="39415" y="6152"/>
                      <a:pt x="42224" y="15183"/>
                    </a:cubicBezTo>
                    <a:lnTo>
                      <a:pt x="21600" y="21600"/>
                    </a:lnTo>
                    <a:lnTo>
                      <a:pt x="0" y="21480"/>
                    </a:lnTo>
                    <a:close/>
                  </a:path>
                </a:pathLst>
              </a:custGeom>
              <a:noFill/>
              <a:ln w="127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38" name="Line 361"/>
              <p:cNvSpPr>
                <a:spLocks noChangeShapeType="1"/>
              </p:cNvSpPr>
              <p:nvPr/>
            </p:nvSpPr>
            <p:spPr bwMode="auto">
              <a:xfrm flipH="1" flipV="1">
                <a:off x="5996" y="4650"/>
                <a:ext cx="18" cy="8"/>
              </a:xfrm>
              <a:prstGeom prst="line">
                <a:avLst/>
              </a:prstGeom>
              <a:noFill/>
              <a:ln w="190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39" name="Line 362"/>
              <p:cNvSpPr>
                <a:spLocks noChangeShapeType="1"/>
              </p:cNvSpPr>
              <p:nvPr/>
            </p:nvSpPr>
            <p:spPr bwMode="auto">
              <a:xfrm flipV="1">
                <a:off x="6008" y="4595"/>
                <a:ext cx="1" cy="90"/>
              </a:xfrm>
              <a:prstGeom prst="line">
                <a:avLst/>
              </a:prstGeom>
              <a:noFill/>
              <a:ln w="127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40" name="Freeform 363"/>
              <p:cNvSpPr>
                <a:spLocks/>
              </p:cNvSpPr>
              <p:nvPr/>
            </p:nvSpPr>
            <p:spPr bwMode="auto">
              <a:xfrm>
                <a:off x="6002" y="4655"/>
                <a:ext cx="5" cy="27"/>
              </a:xfrm>
              <a:custGeom>
                <a:avLst/>
                <a:gdLst>
                  <a:gd name="T0" fmla="*/ 0 w 5"/>
                  <a:gd name="T1" fmla="*/ 0 h 27"/>
                  <a:gd name="T2" fmla="*/ 0 w 5"/>
                  <a:gd name="T3" fmla="*/ 25 h 27"/>
                  <a:gd name="T4" fmla="*/ 5 w 5"/>
                  <a:gd name="T5" fmla="*/ 27 h 27"/>
                  <a:gd name="T6" fmla="*/ 5 w 5"/>
                  <a:gd name="T7" fmla="*/ 3 h 27"/>
                  <a:gd name="T8" fmla="*/ 0 w 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27">
                    <a:moveTo>
                      <a:pt x="0" y="0"/>
                    </a:moveTo>
                    <a:lnTo>
                      <a:pt x="0" y="25"/>
                    </a:lnTo>
                    <a:lnTo>
                      <a:pt x="5" y="27"/>
                    </a:lnTo>
                    <a:lnTo>
                      <a:pt x="5" y="3"/>
                    </a:lnTo>
                    <a:lnTo>
                      <a:pt x="0" y="0"/>
                    </a:lnTo>
                    <a:close/>
                  </a:path>
                </a:pathLst>
              </a:custGeom>
              <a:solidFill>
                <a:srgbClr val="000000"/>
              </a:solidFill>
              <a:ln w="1270">
                <a:solidFill>
                  <a:srgbClr val="000000"/>
                </a:solidFill>
                <a:prstDash val="solid"/>
                <a:round/>
                <a:headEnd/>
                <a:tailEnd/>
              </a:ln>
            </p:spPr>
            <p:txBody>
              <a:bodyPr/>
              <a:lstStyle/>
              <a:p>
                <a:endParaRPr lang="en-US"/>
              </a:p>
            </p:txBody>
          </p:sp>
          <p:sp>
            <p:nvSpPr>
              <p:cNvPr id="37041" name="Freeform 364"/>
              <p:cNvSpPr>
                <a:spLocks/>
              </p:cNvSpPr>
              <p:nvPr/>
            </p:nvSpPr>
            <p:spPr bwMode="auto">
              <a:xfrm>
                <a:off x="6012" y="4659"/>
                <a:ext cx="5" cy="27"/>
              </a:xfrm>
              <a:custGeom>
                <a:avLst/>
                <a:gdLst>
                  <a:gd name="T0" fmla="*/ 0 w 5"/>
                  <a:gd name="T1" fmla="*/ 0 h 27"/>
                  <a:gd name="T2" fmla="*/ 0 w 5"/>
                  <a:gd name="T3" fmla="*/ 24 h 27"/>
                  <a:gd name="T4" fmla="*/ 5 w 5"/>
                  <a:gd name="T5" fmla="*/ 27 h 27"/>
                  <a:gd name="T6" fmla="*/ 5 w 5"/>
                  <a:gd name="T7" fmla="*/ 2 h 27"/>
                  <a:gd name="T8" fmla="*/ 0 w 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27">
                    <a:moveTo>
                      <a:pt x="0" y="0"/>
                    </a:moveTo>
                    <a:lnTo>
                      <a:pt x="0" y="24"/>
                    </a:lnTo>
                    <a:lnTo>
                      <a:pt x="5" y="27"/>
                    </a:lnTo>
                    <a:lnTo>
                      <a:pt x="5" y="2"/>
                    </a:lnTo>
                    <a:lnTo>
                      <a:pt x="0" y="0"/>
                    </a:lnTo>
                    <a:close/>
                  </a:path>
                </a:pathLst>
              </a:custGeom>
              <a:solidFill>
                <a:srgbClr val="000000"/>
              </a:solidFill>
              <a:ln w="1270">
                <a:solidFill>
                  <a:srgbClr val="000000"/>
                </a:solidFill>
                <a:prstDash val="solid"/>
                <a:round/>
                <a:headEnd/>
                <a:tailEnd/>
              </a:ln>
            </p:spPr>
            <p:txBody>
              <a:bodyPr/>
              <a:lstStyle/>
              <a:p>
                <a:endParaRPr lang="en-US"/>
              </a:p>
            </p:txBody>
          </p:sp>
          <p:sp>
            <p:nvSpPr>
              <p:cNvPr id="37042" name="Freeform 365"/>
              <p:cNvSpPr>
                <a:spLocks/>
              </p:cNvSpPr>
              <p:nvPr/>
            </p:nvSpPr>
            <p:spPr bwMode="auto">
              <a:xfrm>
                <a:off x="5979" y="4776"/>
                <a:ext cx="47" cy="61"/>
              </a:xfrm>
              <a:custGeom>
                <a:avLst/>
                <a:gdLst>
                  <a:gd name="T0" fmla="*/ 0 w 47"/>
                  <a:gd name="T1" fmla="*/ 0 h 61"/>
                  <a:gd name="T2" fmla="*/ 0 w 47"/>
                  <a:gd name="T3" fmla="*/ 38 h 61"/>
                  <a:gd name="T4" fmla="*/ 47 w 47"/>
                  <a:gd name="T5" fmla="*/ 61 h 61"/>
                  <a:gd name="T6" fmla="*/ 47 w 47"/>
                  <a:gd name="T7" fmla="*/ 22 h 61"/>
                  <a:gd name="T8" fmla="*/ 0 w 47"/>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61">
                    <a:moveTo>
                      <a:pt x="0" y="0"/>
                    </a:moveTo>
                    <a:lnTo>
                      <a:pt x="0" y="38"/>
                    </a:lnTo>
                    <a:lnTo>
                      <a:pt x="47" y="61"/>
                    </a:lnTo>
                    <a:lnTo>
                      <a:pt x="47"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43" name="Freeform 366"/>
              <p:cNvSpPr>
                <a:spLocks/>
              </p:cNvSpPr>
              <p:nvPr/>
            </p:nvSpPr>
            <p:spPr bwMode="auto">
              <a:xfrm>
                <a:off x="5979" y="4743"/>
                <a:ext cx="45" cy="46"/>
              </a:xfrm>
              <a:custGeom>
                <a:avLst/>
                <a:gdLst>
                  <a:gd name="T0" fmla="*/ 0 w 45"/>
                  <a:gd name="T1" fmla="*/ 0 h 46"/>
                  <a:gd name="T2" fmla="*/ 0 w 45"/>
                  <a:gd name="T3" fmla="*/ 27 h 46"/>
                  <a:gd name="T4" fmla="*/ 45 w 45"/>
                  <a:gd name="T5" fmla="*/ 46 h 46"/>
                  <a:gd name="T6" fmla="*/ 45 w 45"/>
                  <a:gd name="T7" fmla="*/ 19 h 46"/>
                  <a:gd name="T8" fmla="*/ 0 w 4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46">
                    <a:moveTo>
                      <a:pt x="0" y="0"/>
                    </a:moveTo>
                    <a:lnTo>
                      <a:pt x="0" y="27"/>
                    </a:lnTo>
                    <a:lnTo>
                      <a:pt x="45" y="46"/>
                    </a:lnTo>
                    <a:lnTo>
                      <a:pt x="45"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6920" name="Rectangle 367"/>
            <p:cNvSpPr>
              <a:spLocks noChangeArrowheads="1"/>
            </p:cNvSpPr>
            <p:nvPr/>
          </p:nvSpPr>
          <p:spPr bwMode="auto">
            <a:xfrm>
              <a:off x="2217" y="1890"/>
              <a:ext cx="10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921" name="Rectangle 368"/>
            <p:cNvSpPr>
              <a:spLocks noChangeArrowheads="1"/>
            </p:cNvSpPr>
            <p:nvPr/>
          </p:nvSpPr>
          <p:spPr bwMode="auto">
            <a:xfrm>
              <a:off x="2825" y="1957"/>
              <a:ext cx="12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Tier 2</a:t>
              </a:r>
              <a:endParaRPr lang="en-US" altLang="en-US"/>
            </a:p>
          </p:txBody>
        </p:sp>
        <p:sp>
          <p:nvSpPr>
            <p:cNvPr id="36922" name="Rectangle 369"/>
            <p:cNvSpPr>
              <a:spLocks noChangeArrowheads="1"/>
            </p:cNvSpPr>
            <p:nvPr/>
          </p:nvSpPr>
          <p:spPr bwMode="auto">
            <a:xfrm>
              <a:off x="2786" y="2020"/>
              <a:ext cx="28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Large towns</a:t>
              </a:r>
              <a:endParaRPr lang="en-US" altLang="en-US"/>
            </a:p>
          </p:txBody>
        </p:sp>
        <p:sp>
          <p:nvSpPr>
            <p:cNvPr id="36923" name="Rectangle 370"/>
            <p:cNvSpPr>
              <a:spLocks noChangeArrowheads="1"/>
            </p:cNvSpPr>
            <p:nvPr/>
          </p:nvSpPr>
          <p:spPr bwMode="auto">
            <a:xfrm>
              <a:off x="2278" y="1452"/>
              <a:ext cx="88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924" name="Rectangle 371"/>
            <p:cNvSpPr>
              <a:spLocks noChangeArrowheads="1"/>
            </p:cNvSpPr>
            <p:nvPr/>
          </p:nvSpPr>
          <p:spPr bwMode="auto">
            <a:xfrm>
              <a:off x="2755" y="1345"/>
              <a:ext cx="12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Tier 3</a:t>
              </a:r>
              <a:endParaRPr lang="en-US" altLang="en-US"/>
            </a:p>
          </p:txBody>
        </p:sp>
        <p:sp>
          <p:nvSpPr>
            <p:cNvPr id="36925" name="Rectangle 372"/>
            <p:cNvSpPr>
              <a:spLocks noChangeArrowheads="1"/>
            </p:cNvSpPr>
            <p:nvPr/>
          </p:nvSpPr>
          <p:spPr bwMode="auto">
            <a:xfrm>
              <a:off x="2664" y="1426"/>
              <a:ext cx="27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Small towns</a:t>
              </a:r>
              <a:endParaRPr lang="en-US" altLang="en-US"/>
            </a:p>
          </p:txBody>
        </p:sp>
        <p:sp>
          <p:nvSpPr>
            <p:cNvPr id="36926" name="Rectangle 373"/>
            <p:cNvSpPr>
              <a:spLocks noChangeArrowheads="1"/>
            </p:cNvSpPr>
            <p:nvPr/>
          </p:nvSpPr>
          <p:spPr bwMode="auto">
            <a:xfrm>
              <a:off x="2683" y="1486"/>
              <a:ext cx="23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&amp; suburbs</a:t>
              </a:r>
              <a:endParaRPr lang="en-US" altLang="en-US"/>
            </a:p>
          </p:txBody>
        </p:sp>
        <p:sp>
          <p:nvSpPr>
            <p:cNvPr id="36927" name="Rectangle 374"/>
            <p:cNvSpPr>
              <a:spLocks noChangeArrowheads="1"/>
            </p:cNvSpPr>
            <p:nvPr/>
          </p:nvSpPr>
          <p:spPr bwMode="auto">
            <a:xfrm>
              <a:off x="2557" y="2292"/>
              <a:ext cx="4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928" name="Rectangle 375"/>
            <p:cNvSpPr>
              <a:spLocks noChangeArrowheads="1"/>
            </p:cNvSpPr>
            <p:nvPr/>
          </p:nvSpPr>
          <p:spPr bwMode="auto">
            <a:xfrm>
              <a:off x="2628" y="2767"/>
              <a:ext cx="12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Tier 1</a:t>
              </a:r>
              <a:endParaRPr lang="en-US" altLang="en-US"/>
            </a:p>
          </p:txBody>
        </p:sp>
        <p:sp>
          <p:nvSpPr>
            <p:cNvPr id="36929" name="Rectangle 376"/>
            <p:cNvSpPr>
              <a:spLocks noChangeArrowheads="1"/>
            </p:cNvSpPr>
            <p:nvPr/>
          </p:nvSpPr>
          <p:spPr bwMode="auto">
            <a:xfrm>
              <a:off x="2784" y="2774"/>
              <a:ext cx="12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cities</a:t>
              </a:r>
              <a:endParaRPr lang="en-US" altLang="en-US"/>
            </a:p>
          </p:txBody>
        </p:sp>
        <p:sp>
          <p:nvSpPr>
            <p:cNvPr id="36930" name="Rectangle 377"/>
            <p:cNvSpPr>
              <a:spLocks noChangeArrowheads="1"/>
            </p:cNvSpPr>
            <p:nvPr/>
          </p:nvSpPr>
          <p:spPr bwMode="auto">
            <a:xfrm>
              <a:off x="2096" y="1235"/>
              <a:ext cx="71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931" name="Rectangle 378"/>
            <p:cNvSpPr>
              <a:spLocks noChangeArrowheads="1"/>
            </p:cNvSpPr>
            <p:nvPr/>
          </p:nvSpPr>
          <p:spPr bwMode="auto">
            <a:xfrm>
              <a:off x="2178" y="1102"/>
              <a:ext cx="17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b="1">
                  <a:solidFill>
                    <a:srgbClr val="000000"/>
                  </a:solidFill>
                </a:rPr>
                <a:t>Access</a:t>
              </a:r>
              <a:endParaRPr lang="en-US" altLang="en-US"/>
            </a:p>
          </p:txBody>
        </p:sp>
      </p:grpSp>
    </p:spTree>
    <p:extLst>
      <p:ext uri="{BB962C8B-B14F-4D97-AF65-F5344CB8AC3E}">
        <p14:creationId xmlns:p14="http://schemas.microsoft.com/office/powerpoint/2010/main" val="2992536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297788"/>
                                        </p:tgtEl>
                                        <p:attrNameLst>
                                          <p:attrName>style.visibility</p:attrName>
                                        </p:attrNameLst>
                                      </p:cBhvr>
                                      <p:to>
                                        <p:strVal val="visible"/>
                                      </p:to>
                                    </p:set>
                                    <p:animEffect transition="in" filter="strips(downRight)">
                                      <p:cBhvr>
                                        <p:cTn id="7" dur="1000"/>
                                        <p:tgtEl>
                                          <p:spTgt spid="1297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891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095E39-02BF-4323-A4AF-5D526DF88159}" type="slidenum">
              <a:rPr lang="en-US" altLang="en-US" smtClean="0">
                <a:solidFill>
                  <a:schemeClr val="bg1"/>
                </a:solidFill>
              </a:rPr>
              <a:pPr/>
              <a:t>131</a:t>
            </a:fld>
            <a:endParaRPr lang="en-US" altLang="en-US" smtClean="0">
              <a:solidFill>
                <a:schemeClr val="bg1"/>
              </a:solidFill>
            </a:endParaRPr>
          </a:p>
        </p:txBody>
      </p:sp>
      <p:sp>
        <p:nvSpPr>
          <p:cNvPr id="38916" name="Rectangle 2"/>
          <p:cNvSpPr>
            <a:spLocks noGrp="1" noChangeArrowheads="1"/>
          </p:cNvSpPr>
          <p:nvPr>
            <p:ph type="title"/>
          </p:nvPr>
        </p:nvSpPr>
        <p:spPr/>
        <p:txBody>
          <a:bodyPr/>
          <a:lstStyle/>
          <a:p>
            <a:pPr eaLnBrk="1" hangingPunct="1"/>
            <a:r>
              <a:rPr lang="en-US" altLang="en-US" smtClean="0"/>
              <a:t>Summary</a:t>
            </a:r>
          </a:p>
        </p:txBody>
      </p:sp>
      <p:sp>
        <p:nvSpPr>
          <p:cNvPr id="38917"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Need of switching and definition of switching</a:t>
            </a:r>
          </a:p>
          <a:p>
            <a:pPr lvl="1" eaLnBrk="1" hangingPunct="1"/>
            <a:r>
              <a:rPr lang="en-US" altLang="en-US" smtClean="0"/>
              <a:t>Notion of circuit switching and the role of switch in PSTN network</a:t>
            </a:r>
          </a:p>
          <a:p>
            <a:pPr lvl="1" eaLnBrk="1" hangingPunct="1"/>
            <a:r>
              <a:rPr lang="en-US" altLang="en-US" smtClean="0"/>
              <a:t>Classification of switching </a:t>
            </a:r>
          </a:p>
          <a:p>
            <a:pPr lvl="1" eaLnBrk="1" hangingPunct="1"/>
            <a:r>
              <a:rPr lang="en-US" altLang="en-US" smtClean="0"/>
              <a:t>Historical evolution in telecom switching</a:t>
            </a:r>
          </a:p>
          <a:p>
            <a:pPr lvl="1" eaLnBrk="1" hangingPunct="1"/>
            <a:r>
              <a:rPr lang="en-US" altLang="en-US" smtClean="0"/>
              <a:t>Block schematic of a typical electronic exchange</a:t>
            </a:r>
          </a:p>
          <a:p>
            <a:pPr lvl="1" eaLnBrk="1" hangingPunct="1"/>
            <a:r>
              <a:rPr lang="en-US" altLang="en-US" smtClean="0"/>
              <a:t>Time and space switching concept</a:t>
            </a:r>
          </a:p>
          <a:p>
            <a:pPr lvl="1" eaLnBrk="1" hangingPunct="1"/>
            <a:r>
              <a:rPr lang="en-US" altLang="en-US" smtClean="0"/>
              <a:t>End-to-end telephone call: Step by step</a:t>
            </a:r>
          </a:p>
          <a:p>
            <a:pPr lvl="1" eaLnBrk="1" hangingPunct="1"/>
            <a:r>
              <a:rPr lang="en-US" altLang="en-US" smtClean="0"/>
              <a:t>Types of PSTN nodes and their interconnectivity to form PSTN network architecture</a:t>
            </a:r>
          </a:p>
          <a:p>
            <a:pPr eaLnBrk="1" hangingPunct="1"/>
            <a:endParaRPr lang="en-US" altLang="en-US" smtClean="0"/>
          </a:p>
        </p:txBody>
      </p:sp>
    </p:spTree>
    <p:extLst>
      <p:ext uri="{BB962C8B-B14F-4D97-AF65-F5344CB8AC3E}">
        <p14:creationId xmlns:p14="http://schemas.microsoft.com/office/powerpoint/2010/main" val="24095402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29715792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
          <p:cNvSpPr>
            <a:spLocks noGrp="1" noChangeArrowheads="1"/>
          </p:cNvSpPr>
          <p:nvPr>
            <p:ph type="ctrTitle"/>
          </p:nvPr>
        </p:nvSpPr>
        <p:spPr/>
        <p:txBody>
          <a:bodyPr/>
          <a:lstStyle/>
          <a:p>
            <a:pPr eaLnBrk="1" hangingPunct="1"/>
            <a:r>
              <a:rPr lang="en-US" altLang="en-US" smtClean="0"/>
              <a:t>Signaling in Communication</a:t>
            </a:r>
          </a:p>
        </p:txBody>
      </p:sp>
    </p:spTree>
    <p:extLst>
      <p:ext uri="{BB962C8B-B14F-4D97-AF65-F5344CB8AC3E}">
        <p14:creationId xmlns:p14="http://schemas.microsoft.com/office/powerpoint/2010/main" val="13959027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614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6E0FA4-559B-4638-8543-010E33BADDA4}" type="slidenum">
              <a:rPr lang="en-US" altLang="en-US">
                <a:solidFill>
                  <a:schemeClr val="bg1"/>
                </a:solidFill>
              </a:rPr>
              <a:pPr/>
              <a:t>134</a:t>
            </a:fld>
            <a:endParaRPr lang="en-US" altLang="en-US">
              <a:solidFill>
                <a:schemeClr val="bg1"/>
              </a:solidFill>
            </a:endParaRPr>
          </a:p>
        </p:txBody>
      </p:sp>
      <p:sp>
        <p:nvSpPr>
          <p:cNvPr id="6148" name="Rectangle 2"/>
          <p:cNvSpPr>
            <a:spLocks noGrp="1" noChangeArrowheads="1"/>
          </p:cNvSpPr>
          <p:nvPr>
            <p:ph type="title"/>
          </p:nvPr>
        </p:nvSpPr>
        <p:spPr/>
        <p:txBody>
          <a:bodyPr/>
          <a:lstStyle/>
          <a:p>
            <a:pPr eaLnBrk="1" hangingPunct="1"/>
            <a:r>
              <a:rPr lang="en-US" altLang="en-US" smtClean="0"/>
              <a:t>Objectives</a:t>
            </a:r>
          </a:p>
        </p:txBody>
      </p:sp>
      <p:sp>
        <p:nvSpPr>
          <p:cNvPr id="6149"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need of signaling and its categorization</a:t>
            </a:r>
          </a:p>
          <a:p>
            <a:pPr lvl="1" eaLnBrk="1" hangingPunct="1"/>
            <a:r>
              <a:rPr lang="en-US" altLang="en-US" smtClean="0"/>
              <a:t>Understand the types of signaling used in PSTN: CAS, CCS </a:t>
            </a:r>
          </a:p>
          <a:p>
            <a:pPr lvl="1" eaLnBrk="1" hangingPunct="1"/>
            <a:r>
              <a:rPr lang="en-US" altLang="en-US" smtClean="0"/>
              <a:t>Understand the need of CCS over CAS </a:t>
            </a:r>
          </a:p>
          <a:p>
            <a:pPr lvl="1" eaLnBrk="1" hangingPunct="1"/>
            <a:r>
              <a:rPr lang="en-US" altLang="en-US" smtClean="0"/>
              <a:t>Understand common signaling standard called ‘SS7 signaling system’ from a perspective of features and advantages  </a:t>
            </a:r>
          </a:p>
          <a:p>
            <a:pPr lvl="1" eaLnBrk="1" hangingPunct="1"/>
            <a:r>
              <a:rPr lang="en-US" altLang="en-US" smtClean="0"/>
              <a:t>Understand SS7 network architectural components such as SSP, SCP and STP and their roles</a:t>
            </a:r>
          </a:p>
          <a:p>
            <a:pPr lvl="1" eaLnBrk="1" hangingPunct="1"/>
            <a:r>
              <a:rPr lang="en-US" altLang="en-US" smtClean="0"/>
              <a:t>Understand PSTN call flow with SS7 network</a:t>
            </a:r>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38601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C52CE3-C6E8-4CE6-835E-860F2CEF9A4A}" type="slidenum">
              <a:rPr lang="en-US" altLang="en-US">
                <a:solidFill>
                  <a:schemeClr val="bg1"/>
                </a:solidFill>
              </a:rPr>
              <a:pPr/>
              <a:t>135</a:t>
            </a:fld>
            <a:endParaRPr lang="en-US" altLang="en-US">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Agenda</a:t>
            </a:r>
          </a:p>
        </p:txBody>
      </p:sp>
      <p:sp>
        <p:nvSpPr>
          <p:cNvPr id="7173" name="Rectangle 3"/>
          <p:cNvSpPr>
            <a:spLocks noGrp="1" noChangeArrowheads="1"/>
          </p:cNvSpPr>
          <p:nvPr>
            <p:ph type="body" idx="1"/>
          </p:nvPr>
        </p:nvSpPr>
        <p:spPr/>
        <p:txBody>
          <a:bodyPr/>
          <a:lstStyle/>
          <a:p>
            <a:pPr eaLnBrk="1" hangingPunct="1"/>
            <a:r>
              <a:rPr lang="en-US" altLang="en-US" smtClean="0"/>
              <a:t>Signaling classification</a:t>
            </a:r>
          </a:p>
          <a:p>
            <a:pPr eaLnBrk="1" hangingPunct="1"/>
            <a:r>
              <a:rPr lang="en-US" altLang="en-US" smtClean="0"/>
              <a:t>Channel Associated Signaling [CAS]</a:t>
            </a:r>
          </a:p>
          <a:p>
            <a:pPr eaLnBrk="1" hangingPunct="1"/>
            <a:r>
              <a:rPr lang="en-US" altLang="en-US" smtClean="0"/>
              <a:t>Common Channel Signaling [CCS]</a:t>
            </a:r>
          </a:p>
          <a:p>
            <a:pPr eaLnBrk="1" hangingPunct="1"/>
            <a:r>
              <a:rPr lang="en-US" altLang="en-US" smtClean="0"/>
              <a:t>SS7 signaling network features</a:t>
            </a:r>
          </a:p>
          <a:p>
            <a:pPr eaLnBrk="1" hangingPunct="1"/>
            <a:r>
              <a:rPr lang="en-US" altLang="en-US" smtClean="0"/>
              <a:t>SS7 signaling network architecture </a:t>
            </a:r>
          </a:p>
          <a:p>
            <a:pPr eaLnBrk="1" hangingPunct="1"/>
            <a:r>
              <a:rPr lang="en-US" altLang="en-US" smtClean="0"/>
              <a:t>PSTN call flow using SS7 network</a:t>
            </a:r>
          </a:p>
        </p:txBody>
      </p:sp>
    </p:spTree>
    <p:extLst>
      <p:ext uri="{BB962C8B-B14F-4D97-AF65-F5344CB8AC3E}">
        <p14:creationId xmlns:p14="http://schemas.microsoft.com/office/powerpoint/2010/main" val="37094823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B2804D-3261-4830-B0CC-019C10561F04}" type="slidenum">
              <a:rPr lang="en-US" altLang="en-US">
                <a:solidFill>
                  <a:schemeClr val="bg1"/>
                </a:solidFill>
              </a:rPr>
              <a:pPr/>
              <a:t>136</a:t>
            </a:fld>
            <a:endParaRPr lang="en-US" altLang="en-US">
              <a:solidFill>
                <a:schemeClr val="bg1"/>
              </a:solidFill>
            </a:endParaRPr>
          </a:p>
        </p:txBody>
      </p:sp>
      <p:pic>
        <p:nvPicPr>
          <p:cNvPr id="13793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762001"/>
            <a:ext cx="6918325"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Rectangle 11"/>
          <p:cNvSpPr>
            <a:spLocks noGrp="1" noChangeArrowheads="1"/>
          </p:cNvSpPr>
          <p:nvPr>
            <p:ph type="title"/>
          </p:nvPr>
        </p:nvSpPr>
        <p:spPr/>
        <p:txBody>
          <a:bodyPr/>
          <a:lstStyle/>
          <a:p>
            <a:pPr eaLnBrk="1" hangingPunct="1"/>
            <a:r>
              <a:rPr lang="en-US" altLang="en-US" smtClean="0"/>
              <a:t>Signaling</a:t>
            </a:r>
          </a:p>
        </p:txBody>
      </p:sp>
      <p:sp>
        <p:nvSpPr>
          <p:cNvPr id="1379340" name="Rectangle 12"/>
          <p:cNvSpPr>
            <a:spLocks noGrp="1" noChangeArrowheads="1"/>
          </p:cNvSpPr>
          <p:nvPr>
            <p:ph type="body" idx="1"/>
          </p:nvPr>
        </p:nvSpPr>
        <p:spPr>
          <a:xfrm>
            <a:off x="1828800" y="3022600"/>
            <a:ext cx="8229600" cy="3302000"/>
          </a:xfrm>
        </p:spPr>
        <p:txBody>
          <a:bodyPr/>
          <a:lstStyle/>
          <a:p>
            <a:pPr eaLnBrk="1" hangingPunct="1"/>
            <a:r>
              <a:rPr lang="en-US" altLang="en-US" smtClean="0"/>
              <a:t>Request service from the central office switch </a:t>
            </a:r>
          </a:p>
          <a:p>
            <a:pPr eaLnBrk="1" hangingPunct="1"/>
            <a:r>
              <a:rPr lang="en-US" altLang="en-US" smtClean="0"/>
              <a:t>Provide central office switch with the information necessary to route a telephone call </a:t>
            </a:r>
          </a:p>
          <a:p>
            <a:pPr eaLnBrk="1" hangingPunct="1"/>
            <a:r>
              <a:rPr lang="en-US" altLang="en-US" smtClean="0"/>
              <a:t>Alert destination address of incoming call </a:t>
            </a:r>
          </a:p>
          <a:p>
            <a:pPr eaLnBrk="1" hangingPunct="1"/>
            <a:r>
              <a:rPr lang="en-US" altLang="en-US" smtClean="0"/>
              <a:t>Provide status information and call supervision for billing.</a:t>
            </a:r>
          </a:p>
          <a:p>
            <a:pPr eaLnBrk="1" hangingPunct="1"/>
            <a:r>
              <a:rPr lang="en-US" altLang="en-US" smtClean="0"/>
              <a:t>Manage network lines/trunks</a:t>
            </a:r>
          </a:p>
        </p:txBody>
      </p:sp>
    </p:spTree>
    <p:extLst>
      <p:ext uri="{BB962C8B-B14F-4D97-AF65-F5344CB8AC3E}">
        <p14:creationId xmlns:p14="http://schemas.microsoft.com/office/powerpoint/2010/main" val="2457405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79334"/>
                                        </p:tgtEl>
                                        <p:attrNameLst>
                                          <p:attrName>style.visibility</p:attrName>
                                        </p:attrNameLst>
                                      </p:cBhvr>
                                      <p:to>
                                        <p:strVal val="visible"/>
                                      </p:to>
                                    </p:set>
                                    <p:animEffect transition="in" filter="dissolve">
                                      <p:cBhvr>
                                        <p:cTn id="7" dur="1000"/>
                                        <p:tgtEl>
                                          <p:spTgt spid="1379334"/>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379340">
                                            <p:txEl>
                                              <p:pRg st="0" end="0"/>
                                            </p:txEl>
                                          </p:spTgt>
                                        </p:tgtEl>
                                        <p:attrNameLst>
                                          <p:attrName>style.visibility</p:attrName>
                                        </p:attrNameLst>
                                      </p:cBhvr>
                                      <p:to>
                                        <p:strVal val="visible"/>
                                      </p:to>
                                    </p:set>
                                    <p:animEffect transition="in" filter="dissolve">
                                      <p:cBhvr>
                                        <p:cTn id="11" dur="1000"/>
                                        <p:tgtEl>
                                          <p:spTgt spid="1379340">
                                            <p:txEl>
                                              <p:pRg st="0" end="0"/>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379340">
                                            <p:txEl>
                                              <p:pRg st="1" end="1"/>
                                            </p:txEl>
                                          </p:spTgt>
                                        </p:tgtEl>
                                        <p:attrNameLst>
                                          <p:attrName>style.visibility</p:attrName>
                                        </p:attrNameLst>
                                      </p:cBhvr>
                                      <p:to>
                                        <p:strVal val="visible"/>
                                      </p:to>
                                    </p:set>
                                    <p:animEffect transition="in" filter="dissolve">
                                      <p:cBhvr>
                                        <p:cTn id="15" dur="1000"/>
                                        <p:tgtEl>
                                          <p:spTgt spid="1379340">
                                            <p:txEl>
                                              <p:pRg st="1" end="1"/>
                                            </p:txEl>
                                          </p:spTgt>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379340">
                                            <p:txEl>
                                              <p:pRg st="2" end="2"/>
                                            </p:txEl>
                                          </p:spTgt>
                                        </p:tgtEl>
                                        <p:attrNameLst>
                                          <p:attrName>style.visibility</p:attrName>
                                        </p:attrNameLst>
                                      </p:cBhvr>
                                      <p:to>
                                        <p:strVal val="visible"/>
                                      </p:to>
                                    </p:set>
                                    <p:animEffect transition="in" filter="dissolve">
                                      <p:cBhvr>
                                        <p:cTn id="19" dur="1000"/>
                                        <p:tgtEl>
                                          <p:spTgt spid="1379340">
                                            <p:txEl>
                                              <p:pRg st="2" end="2"/>
                                            </p:txEl>
                                          </p:spTgt>
                                        </p:tgtEl>
                                      </p:cBhvr>
                                    </p:animEffect>
                                  </p:childTnLst>
                                </p:cTn>
                              </p:par>
                            </p:childTnLst>
                          </p:cTn>
                        </p:par>
                        <p:par>
                          <p:cTn id="20" fill="hold" nodeType="afterGroup">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1379340">
                                            <p:txEl>
                                              <p:pRg st="3" end="3"/>
                                            </p:txEl>
                                          </p:spTgt>
                                        </p:tgtEl>
                                        <p:attrNameLst>
                                          <p:attrName>style.visibility</p:attrName>
                                        </p:attrNameLst>
                                      </p:cBhvr>
                                      <p:to>
                                        <p:strVal val="visible"/>
                                      </p:to>
                                    </p:set>
                                    <p:animEffect transition="in" filter="dissolve">
                                      <p:cBhvr>
                                        <p:cTn id="23" dur="1000"/>
                                        <p:tgtEl>
                                          <p:spTgt spid="1379340">
                                            <p:txEl>
                                              <p:pRg st="3" end="3"/>
                                            </p:txEl>
                                          </p:spTgt>
                                        </p:tgtEl>
                                      </p:cBhvr>
                                    </p:animEffect>
                                  </p:childTnLst>
                                </p:cTn>
                              </p:par>
                            </p:childTnLst>
                          </p:cTn>
                        </p:par>
                        <p:par>
                          <p:cTn id="24" fill="hold" nodeType="afterGroup">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1379340">
                                            <p:txEl>
                                              <p:pRg st="4" end="4"/>
                                            </p:txEl>
                                          </p:spTgt>
                                        </p:tgtEl>
                                        <p:attrNameLst>
                                          <p:attrName>style.visibility</p:attrName>
                                        </p:attrNameLst>
                                      </p:cBhvr>
                                      <p:to>
                                        <p:strVal val="visible"/>
                                      </p:to>
                                    </p:set>
                                    <p:animEffect transition="in" filter="dissolve">
                                      <p:cBhvr>
                                        <p:cTn id="27" dur="1000"/>
                                        <p:tgtEl>
                                          <p:spTgt spid="1379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40"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921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32FE21-EE0E-4522-B4C6-AABC4405F35F}" type="slidenum">
              <a:rPr lang="en-US" altLang="en-US">
                <a:solidFill>
                  <a:schemeClr val="bg1"/>
                </a:solidFill>
              </a:rPr>
              <a:pPr/>
              <a:t>137</a:t>
            </a:fld>
            <a:endParaRPr lang="en-US" altLang="en-US">
              <a:solidFill>
                <a:schemeClr val="bg1"/>
              </a:solidFill>
            </a:endParaRPr>
          </a:p>
        </p:txBody>
      </p:sp>
      <p:sp>
        <p:nvSpPr>
          <p:cNvPr id="9220" name="Rectangle 2"/>
          <p:cNvSpPr>
            <a:spLocks noGrp="1" noChangeArrowheads="1"/>
          </p:cNvSpPr>
          <p:nvPr>
            <p:ph type="title"/>
          </p:nvPr>
        </p:nvSpPr>
        <p:spPr/>
        <p:txBody>
          <a:bodyPr/>
          <a:lstStyle/>
          <a:p>
            <a:pPr eaLnBrk="1" hangingPunct="1"/>
            <a:r>
              <a:rPr lang="en-US" altLang="en-US" smtClean="0"/>
              <a:t>Signaling Categories</a:t>
            </a:r>
          </a:p>
        </p:txBody>
      </p:sp>
      <p:grpSp>
        <p:nvGrpSpPr>
          <p:cNvPr id="1381379" name="Group 3"/>
          <p:cNvGrpSpPr>
            <a:grpSpLocks/>
          </p:cNvGrpSpPr>
          <p:nvPr/>
        </p:nvGrpSpPr>
        <p:grpSpPr bwMode="auto">
          <a:xfrm>
            <a:off x="2943226" y="1425576"/>
            <a:ext cx="5878513" cy="4048125"/>
            <a:chOff x="912" y="1200"/>
            <a:chExt cx="3703" cy="2550"/>
          </a:xfrm>
        </p:grpSpPr>
        <p:grpSp>
          <p:nvGrpSpPr>
            <p:cNvPr id="9222" name="Group 4"/>
            <p:cNvGrpSpPr>
              <a:grpSpLocks/>
            </p:cNvGrpSpPr>
            <p:nvPr/>
          </p:nvGrpSpPr>
          <p:grpSpPr bwMode="auto">
            <a:xfrm>
              <a:off x="1008" y="1296"/>
              <a:ext cx="3607" cy="1959"/>
              <a:chOff x="1008" y="1296"/>
              <a:chExt cx="3607" cy="1959"/>
            </a:xfrm>
          </p:grpSpPr>
          <p:pic>
            <p:nvPicPr>
              <p:cNvPr id="9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 y="2736"/>
                <a:ext cx="631" cy="471"/>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9246" name="Oval 6"/>
              <p:cNvSpPr>
                <a:spLocks noChangeArrowheads="1"/>
              </p:cNvSpPr>
              <p:nvPr/>
            </p:nvSpPr>
            <p:spPr bwMode="auto">
              <a:xfrm>
                <a:off x="3168" y="1296"/>
                <a:ext cx="509" cy="502"/>
              </a:xfrm>
              <a:prstGeom prst="ellipse">
                <a:avLst/>
              </a:prstGeom>
              <a:solidFill>
                <a:srgbClr val="000066"/>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47" name="Oval 7"/>
              <p:cNvSpPr>
                <a:spLocks noChangeArrowheads="1"/>
              </p:cNvSpPr>
              <p:nvPr/>
            </p:nvSpPr>
            <p:spPr bwMode="auto">
              <a:xfrm>
                <a:off x="1795" y="1334"/>
                <a:ext cx="509" cy="502"/>
              </a:xfrm>
              <a:prstGeom prst="ellipse">
                <a:avLst/>
              </a:prstGeom>
              <a:solidFill>
                <a:srgbClr val="000066"/>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48" name="Rectangle 8"/>
              <p:cNvSpPr>
                <a:spLocks noChangeArrowheads="1"/>
              </p:cNvSpPr>
              <p:nvPr/>
            </p:nvSpPr>
            <p:spPr bwMode="auto">
              <a:xfrm flipV="1">
                <a:off x="2304" y="1584"/>
                <a:ext cx="883" cy="48"/>
              </a:xfrm>
              <a:prstGeom prst="rect">
                <a:avLst/>
              </a:prstGeom>
              <a:solidFill>
                <a:schemeClr val="tx2"/>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49" name="Text Box 9"/>
              <p:cNvSpPr txBox="1">
                <a:spLocks noChangeArrowheads="1"/>
              </p:cNvSpPr>
              <p:nvPr/>
            </p:nvSpPr>
            <p:spPr bwMode="auto">
              <a:xfrm>
                <a:off x="1846" y="1471"/>
                <a:ext cx="31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424" tIns="40212" rIns="80424" bIns="40212">
                <a:spAutoFit/>
              </a:bodyPr>
              <a:lstStyle>
                <a:lvl1pPr defTabSz="806450">
                  <a:defRPr>
                    <a:solidFill>
                      <a:schemeClr val="tx1"/>
                    </a:solidFill>
                    <a:latin typeface="Arial" panose="020B0604020202020204" pitchFamily="34" charset="0"/>
                  </a:defRPr>
                </a:lvl1pPr>
                <a:lvl2pPr marL="742950" indent="-285750" defTabSz="806450">
                  <a:defRPr>
                    <a:solidFill>
                      <a:schemeClr val="tx1"/>
                    </a:solidFill>
                    <a:latin typeface="Arial" panose="020B0604020202020204" pitchFamily="34" charset="0"/>
                  </a:defRPr>
                </a:lvl2pPr>
                <a:lvl3pPr marL="1143000" indent="-228600" defTabSz="806450">
                  <a:defRPr>
                    <a:solidFill>
                      <a:schemeClr val="tx1"/>
                    </a:solidFill>
                    <a:latin typeface="Arial" panose="020B0604020202020204" pitchFamily="34" charset="0"/>
                  </a:defRPr>
                </a:lvl3pPr>
                <a:lvl4pPr marL="1600200" indent="-228600" defTabSz="806450">
                  <a:defRPr>
                    <a:solidFill>
                      <a:schemeClr val="tx1"/>
                    </a:solidFill>
                    <a:latin typeface="Arial" panose="020B0604020202020204" pitchFamily="34" charset="0"/>
                  </a:defRPr>
                </a:lvl4pPr>
                <a:lvl5pPr marL="2057400" indent="-228600" defTabSz="806450">
                  <a:defRPr>
                    <a:solidFill>
                      <a:schemeClr val="tx1"/>
                    </a:solidFill>
                    <a:latin typeface="Arial" panose="020B0604020202020204" pitchFamily="34" charset="0"/>
                  </a:defRPr>
                </a:lvl5pPr>
                <a:lvl6pPr marL="2514600" indent="-228600" defTabSz="806450" eaLnBrk="0" fontAlgn="base" hangingPunct="0">
                  <a:spcBef>
                    <a:spcPct val="0"/>
                  </a:spcBef>
                  <a:spcAft>
                    <a:spcPct val="0"/>
                  </a:spcAft>
                  <a:defRPr>
                    <a:solidFill>
                      <a:schemeClr val="tx1"/>
                    </a:solidFill>
                    <a:latin typeface="Arial" panose="020B0604020202020204" pitchFamily="34" charset="0"/>
                  </a:defRPr>
                </a:lvl6pPr>
                <a:lvl7pPr marL="2971800" indent="-228600" defTabSz="806450" eaLnBrk="0" fontAlgn="base" hangingPunct="0">
                  <a:spcBef>
                    <a:spcPct val="0"/>
                  </a:spcBef>
                  <a:spcAft>
                    <a:spcPct val="0"/>
                  </a:spcAft>
                  <a:defRPr>
                    <a:solidFill>
                      <a:schemeClr val="tx1"/>
                    </a:solidFill>
                    <a:latin typeface="Arial" panose="020B0604020202020204" pitchFamily="34" charset="0"/>
                  </a:defRPr>
                </a:lvl7pPr>
                <a:lvl8pPr marL="3429000" indent="-228600" defTabSz="806450" eaLnBrk="0" fontAlgn="base" hangingPunct="0">
                  <a:spcBef>
                    <a:spcPct val="0"/>
                  </a:spcBef>
                  <a:spcAft>
                    <a:spcPct val="0"/>
                  </a:spcAft>
                  <a:defRPr>
                    <a:solidFill>
                      <a:schemeClr val="tx1"/>
                    </a:solidFill>
                    <a:latin typeface="Arial" panose="020B0604020202020204" pitchFamily="34" charset="0"/>
                  </a:defRPr>
                </a:lvl8pPr>
                <a:lvl9pPr marL="3886200" indent="-228600" defTabSz="80645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FAEE08"/>
                    </a:solidFill>
                    <a:latin typeface="Tahoma" panose="020B0604030504040204" pitchFamily="34" charset="0"/>
                  </a:rPr>
                  <a:t>CO</a:t>
                </a:r>
              </a:p>
            </p:txBody>
          </p:sp>
          <p:sp>
            <p:nvSpPr>
              <p:cNvPr id="9250" name="Text Box 10"/>
              <p:cNvSpPr txBox="1">
                <a:spLocks noChangeArrowheads="1"/>
              </p:cNvSpPr>
              <p:nvPr/>
            </p:nvSpPr>
            <p:spPr bwMode="auto">
              <a:xfrm>
                <a:off x="3264" y="1440"/>
                <a:ext cx="31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424" tIns="40212" rIns="80424" bIns="40212">
                <a:spAutoFit/>
              </a:bodyPr>
              <a:lstStyle>
                <a:lvl1pPr defTabSz="806450">
                  <a:defRPr>
                    <a:solidFill>
                      <a:schemeClr val="tx1"/>
                    </a:solidFill>
                    <a:latin typeface="Arial" panose="020B0604020202020204" pitchFamily="34" charset="0"/>
                  </a:defRPr>
                </a:lvl1pPr>
                <a:lvl2pPr marL="742950" indent="-285750" defTabSz="806450">
                  <a:defRPr>
                    <a:solidFill>
                      <a:schemeClr val="tx1"/>
                    </a:solidFill>
                    <a:latin typeface="Arial" panose="020B0604020202020204" pitchFamily="34" charset="0"/>
                  </a:defRPr>
                </a:lvl2pPr>
                <a:lvl3pPr marL="1143000" indent="-228600" defTabSz="806450">
                  <a:defRPr>
                    <a:solidFill>
                      <a:schemeClr val="tx1"/>
                    </a:solidFill>
                    <a:latin typeface="Arial" panose="020B0604020202020204" pitchFamily="34" charset="0"/>
                  </a:defRPr>
                </a:lvl3pPr>
                <a:lvl4pPr marL="1600200" indent="-228600" defTabSz="806450">
                  <a:defRPr>
                    <a:solidFill>
                      <a:schemeClr val="tx1"/>
                    </a:solidFill>
                    <a:latin typeface="Arial" panose="020B0604020202020204" pitchFamily="34" charset="0"/>
                  </a:defRPr>
                </a:lvl4pPr>
                <a:lvl5pPr marL="2057400" indent="-228600" defTabSz="806450">
                  <a:defRPr>
                    <a:solidFill>
                      <a:schemeClr val="tx1"/>
                    </a:solidFill>
                    <a:latin typeface="Arial" panose="020B0604020202020204" pitchFamily="34" charset="0"/>
                  </a:defRPr>
                </a:lvl5pPr>
                <a:lvl6pPr marL="2514600" indent="-228600" defTabSz="806450" eaLnBrk="0" fontAlgn="base" hangingPunct="0">
                  <a:spcBef>
                    <a:spcPct val="0"/>
                  </a:spcBef>
                  <a:spcAft>
                    <a:spcPct val="0"/>
                  </a:spcAft>
                  <a:defRPr>
                    <a:solidFill>
                      <a:schemeClr val="tx1"/>
                    </a:solidFill>
                    <a:latin typeface="Arial" panose="020B0604020202020204" pitchFamily="34" charset="0"/>
                  </a:defRPr>
                </a:lvl6pPr>
                <a:lvl7pPr marL="2971800" indent="-228600" defTabSz="806450" eaLnBrk="0" fontAlgn="base" hangingPunct="0">
                  <a:spcBef>
                    <a:spcPct val="0"/>
                  </a:spcBef>
                  <a:spcAft>
                    <a:spcPct val="0"/>
                  </a:spcAft>
                  <a:defRPr>
                    <a:solidFill>
                      <a:schemeClr val="tx1"/>
                    </a:solidFill>
                    <a:latin typeface="Arial" panose="020B0604020202020204" pitchFamily="34" charset="0"/>
                  </a:defRPr>
                </a:lvl7pPr>
                <a:lvl8pPr marL="3429000" indent="-228600" defTabSz="806450" eaLnBrk="0" fontAlgn="base" hangingPunct="0">
                  <a:spcBef>
                    <a:spcPct val="0"/>
                  </a:spcBef>
                  <a:spcAft>
                    <a:spcPct val="0"/>
                  </a:spcAft>
                  <a:defRPr>
                    <a:solidFill>
                      <a:schemeClr val="tx1"/>
                    </a:solidFill>
                    <a:latin typeface="Arial" panose="020B0604020202020204" pitchFamily="34" charset="0"/>
                  </a:defRPr>
                </a:lvl8pPr>
                <a:lvl9pPr marL="3886200" indent="-228600" defTabSz="80645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FAEE08"/>
                    </a:solidFill>
                    <a:latin typeface="Tahoma" panose="020B0604030504040204" pitchFamily="34" charset="0"/>
                  </a:rPr>
                  <a:t>CO</a:t>
                </a:r>
              </a:p>
            </p:txBody>
          </p:sp>
          <p:pic>
            <p:nvPicPr>
              <p:cNvPr id="92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2784"/>
                <a:ext cx="528" cy="471"/>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9252" name="Line 12"/>
              <p:cNvSpPr>
                <a:spLocks noChangeShapeType="1"/>
              </p:cNvSpPr>
              <p:nvPr/>
            </p:nvSpPr>
            <p:spPr bwMode="auto">
              <a:xfrm flipH="1">
                <a:off x="1248" y="1776"/>
                <a:ext cx="643" cy="1008"/>
              </a:xfrm>
              <a:prstGeom prst="line">
                <a:avLst/>
              </a:prstGeom>
              <a:noFill/>
              <a:ln w="762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3" name="Line 13"/>
              <p:cNvSpPr>
                <a:spLocks noChangeShapeType="1"/>
              </p:cNvSpPr>
              <p:nvPr/>
            </p:nvSpPr>
            <p:spPr bwMode="auto">
              <a:xfrm flipH="1" flipV="1">
                <a:off x="3456" y="1776"/>
                <a:ext cx="864" cy="960"/>
              </a:xfrm>
              <a:prstGeom prst="line">
                <a:avLst/>
              </a:prstGeom>
              <a:noFill/>
              <a:ln w="762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223" name="Group 14"/>
            <p:cNvGrpSpPr>
              <a:grpSpLocks/>
            </p:cNvGrpSpPr>
            <p:nvPr/>
          </p:nvGrpSpPr>
          <p:grpSpPr bwMode="auto">
            <a:xfrm>
              <a:off x="912" y="1920"/>
              <a:ext cx="2880" cy="1043"/>
              <a:chOff x="912" y="1920"/>
              <a:chExt cx="2880" cy="1043"/>
            </a:xfrm>
          </p:grpSpPr>
          <p:sp>
            <p:nvSpPr>
              <p:cNvPr id="9242" name="Line 15"/>
              <p:cNvSpPr>
                <a:spLocks noChangeShapeType="1"/>
              </p:cNvSpPr>
              <p:nvPr/>
            </p:nvSpPr>
            <p:spPr bwMode="auto">
              <a:xfrm flipV="1">
                <a:off x="1200" y="1920"/>
                <a:ext cx="336" cy="48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3" name="Text Box 16"/>
              <p:cNvSpPr txBox="1">
                <a:spLocks noChangeArrowheads="1"/>
              </p:cNvSpPr>
              <p:nvPr/>
            </p:nvSpPr>
            <p:spPr bwMode="auto">
              <a:xfrm>
                <a:off x="912" y="1920"/>
                <a:ext cx="384"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1. Off Hook</a:t>
                </a:r>
              </a:p>
            </p:txBody>
          </p:sp>
          <p:sp>
            <p:nvSpPr>
              <p:cNvPr id="9244" name="Text Box 17"/>
              <p:cNvSpPr txBox="1">
                <a:spLocks noChangeArrowheads="1"/>
              </p:cNvSpPr>
              <p:nvPr/>
            </p:nvSpPr>
            <p:spPr bwMode="auto">
              <a:xfrm>
                <a:off x="2448" y="2784"/>
                <a:ext cx="134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AutoNum type="arabicPeriod"/>
                </a:pPr>
                <a:r>
                  <a:rPr lang="en-US" altLang="en-US" sz="1200" b="1">
                    <a:latin typeface="Times New Roman" panose="02020603050405020304" pitchFamily="18" charset="0"/>
                  </a:rPr>
                  <a:t>Supervisory</a:t>
                </a:r>
              </a:p>
            </p:txBody>
          </p:sp>
        </p:grpSp>
        <p:grpSp>
          <p:nvGrpSpPr>
            <p:cNvPr id="9224" name="Group 18"/>
            <p:cNvGrpSpPr>
              <a:grpSpLocks/>
            </p:cNvGrpSpPr>
            <p:nvPr/>
          </p:nvGrpSpPr>
          <p:grpSpPr bwMode="auto">
            <a:xfrm>
              <a:off x="2448" y="1920"/>
              <a:ext cx="2112" cy="1830"/>
              <a:chOff x="2448" y="1920"/>
              <a:chExt cx="2112" cy="1830"/>
            </a:xfrm>
          </p:grpSpPr>
          <p:sp>
            <p:nvSpPr>
              <p:cNvPr id="9239" name="Line 19"/>
              <p:cNvSpPr>
                <a:spLocks noChangeShapeType="1"/>
              </p:cNvSpPr>
              <p:nvPr/>
            </p:nvSpPr>
            <p:spPr bwMode="auto">
              <a:xfrm>
                <a:off x="3840" y="1920"/>
                <a:ext cx="432" cy="52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0" name="Text Box 20"/>
              <p:cNvSpPr txBox="1">
                <a:spLocks noChangeArrowheads="1"/>
              </p:cNvSpPr>
              <p:nvPr/>
            </p:nvSpPr>
            <p:spPr bwMode="auto">
              <a:xfrm>
                <a:off x="4080" y="1968"/>
                <a:ext cx="480"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5.</a:t>
                </a:r>
                <a:r>
                  <a:rPr lang="en-US" altLang="en-US" sz="1200" b="1">
                    <a:solidFill>
                      <a:srgbClr val="FAEE08"/>
                    </a:solidFill>
                    <a:latin typeface="Times New Roman" panose="02020603050405020304" pitchFamily="18" charset="0"/>
                  </a:rPr>
                  <a:t> </a:t>
                </a:r>
                <a:r>
                  <a:rPr lang="en-US" altLang="en-US" sz="1200" b="1">
                    <a:latin typeface="Times New Roman" panose="02020603050405020304" pitchFamily="18" charset="0"/>
                  </a:rPr>
                  <a:t>Ring</a:t>
                </a:r>
              </a:p>
            </p:txBody>
          </p:sp>
          <p:sp>
            <p:nvSpPr>
              <p:cNvPr id="9241" name="Text Box 21"/>
              <p:cNvSpPr txBox="1">
                <a:spLocks noChangeArrowheads="1"/>
              </p:cNvSpPr>
              <p:nvPr/>
            </p:nvSpPr>
            <p:spPr bwMode="auto">
              <a:xfrm>
                <a:off x="2448" y="3571"/>
                <a:ext cx="134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5.	Alerting</a:t>
                </a:r>
              </a:p>
            </p:txBody>
          </p:sp>
        </p:grpSp>
        <p:grpSp>
          <p:nvGrpSpPr>
            <p:cNvPr id="9225" name="Group 22"/>
            <p:cNvGrpSpPr>
              <a:grpSpLocks/>
            </p:cNvGrpSpPr>
            <p:nvPr/>
          </p:nvGrpSpPr>
          <p:grpSpPr bwMode="auto">
            <a:xfrm>
              <a:off x="2448" y="1200"/>
              <a:ext cx="1344" cy="2358"/>
              <a:chOff x="2448" y="1200"/>
              <a:chExt cx="1344" cy="2358"/>
            </a:xfrm>
          </p:grpSpPr>
          <p:sp>
            <p:nvSpPr>
              <p:cNvPr id="9234" name="Line 23"/>
              <p:cNvSpPr>
                <a:spLocks noChangeShapeType="1"/>
              </p:cNvSpPr>
              <p:nvPr/>
            </p:nvSpPr>
            <p:spPr bwMode="auto">
              <a:xfrm>
                <a:off x="2448" y="1440"/>
                <a:ext cx="624"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5" name="Text Box 24"/>
              <p:cNvSpPr txBox="1">
                <a:spLocks noChangeArrowheads="1"/>
              </p:cNvSpPr>
              <p:nvPr/>
            </p:nvSpPr>
            <p:spPr bwMode="auto">
              <a:xfrm>
                <a:off x="2448" y="1200"/>
                <a:ext cx="576"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4. Seizure</a:t>
                </a:r>
              </a:p>
            </p:txBody>
          </p:sp>
          <p:sp>
            <p:nvSpPr>
              <p:cNvPr id="9236" name="Line 25"/>
              <p:cNvSpPr>
                <a:spLocks noChangeShapeType="1"/>
              </p:cNvSpPr>
              <p:nvPr/>
            </p:nvSpPr>
            <p:spPr bwMode="auto">
              <a:xfrm flipH="1">
                <a:off x="2448" y="1776"/>
                <a:ext cx="576"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7" name="Text Box 26"/>
              <p:cNvSpPr txBox="1">
                <a:spLocks noChangeArrowheads="1"/>
              </p:cNvSpPr>
              <p:nvPr/>
            </p:nvSpPr>
            <p:spPr bwMode="auto">
              <a:xfrm>
                <a:off x="2448" y="1872"/>
                <a:ext cx="576"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4</a:t>
                </a:r>
                <a:r>
                  <a:rPr lang="en-US" altLang="en-US" sz="1200" b="1">
                    <a:solidFill>
                      <a:srgbClr val="FAEE08"/>
                    </a:solidFill>
                    <a:latin typeface="Times New Roman" panose="02020603050405020304" pitchFamily="18" charset="0"/>
                  </a:rPr>
                  <a:t>. </a:t>
                </a:r>
                <a:r>
                  <a:rPr lang="en-US" altLang="en-US" sz="1200" b="1">
                    <a:latin typeface="Times New Roman" panose="02020603050405020304" pitchFamily="18" charset="0"/>
                  </a:rPr>
                  <a:t>Wink</a:t>
                </a:r>
              </a:p>
            </p:txBody>
          </p:sp>
          <p:sp>
            <p:nvSpPr>
              <p:cNvPr id="9238" name="Text Box 27"/>
              <p:cNvSpPr txBox="1">
                <a:spLocks noChangeArrowheads="1"/>
              </p:cNvSpPr>
              <p:nvPr/>
            </p:nvSpPr>
            <p:spPr bwMode="auto">
              <a:xfrm>
                <a:off x="2448" y="3379"/>
                <a:ext cx="134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4.	Control</a:t>
                </a:r>
              </a:p>
            </p:txBody>
          </p:sp>
        </p:grpSp>
        <p:grpSp>
          <p:nvGrpSpPr>
            <p:cNvPr id="9226" name="Group 28"/>
            <p:cNvGrpSpPr>
              <a:grpSpLocks/>
            </p:cNvGrpSpPr>
            <p:nvPr/>
          </p:nvGrpSpPr>
          <p:grpSpPr bwMode="auto">
            <a:xfrm>
              <a:off x="1824" y="2256"/>
              <a:ext cx="1968" cy="1110"/>
              <a:chOff x="1824" y="2256"/>
              <a:chExt cx="1968" cy="1110"/>
            </a:xfrm>
          </p:grpSpPr>
          <p:sp>
            <p:nvSpPr>
              <p:cNvPr id="9231" name="Line 29"/>
              <p:cNvSpPr>
                <a:spLocks noChangeShapeType="1"/>
              </p:cNvSpPr>
              <p:nvPr/>
            </p:nvSpPr>
            <p:spPr bwMode="auto">
              <a:xfrm flipH="1">
                <a:off x="1824" y="2256"/>
                <a:ext cx="336" cy="528"/>
              </a:xfrm>
              <a:prstGeom prst="line">
                <a:avLst/>
              </a:prstGeom>
              <a:noFill/>
              <a:ln w="952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2" name="Text Box 30"/>
              <p:cNvSpPr txBox="1">
                <a:spLocks noChangeArrowheads="1"/>
              </p:cNvSpPr>
              <p:nvPr/>
            </p:nvSpPr>
            <p:spPr bwMode="auto">
              <a:xfrm>
                <a:off x="2016" y="2496"/>
                <a:ext cx="62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3</a:t>
                </a:r>
                <a:r>
                  <a:rPr lang="en-US" altLang="en-US" sz="1200" b="1">
                    <a:solidFill>
                      <a:srgbClr val="FAEE08"/>
                    </a:solidFill>
                    <a:latin typeface="Times New Roman" panose="02020603050405020304" pitchFamily="18" charset="0"/>
                  </a:rPr>
                  <a:t>. </a:t>
                </a:r>
                <a:r>
                  <a:rPr lang="en-US" altLang="en-US" sz="1200" b="1">
                    <a:latin typeface="Times New Roman" panose="02020603050405020304" pitchFamily="18" charset="0"/>
                  </a:rPr>
                  <a:t>555-2345</a:t>
                </a:r>
              </a:p>
            </p:txBody>
          </p:sp>
          <p:sp>
            <p:nvSpPr>
              <p:cNvPr id="9233" name="Text Box 31"/>
              <p:cNvSpPr txBox="1">
                <a:spLocks noChangeArrowheads="1"/>
              </p:cNvSpPr>
              <p:nvPr/>
            </p:nvSpPr>
            <p:spPr bwMode="auto">
              <a:xfrm>
                <a:off x="2448" y="3187"/>
                <a:ext cx="134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3.	Address</a:t>
                </a:r>
              </a:p>
            </p:txBody>
          </p:sp>
        </p:grpSp>
        <p:grpSp>
          <p:nvGrpSpPr>
            <p:cNvPr id="9227" name="Group 32"/>
            <p:cNvGrpSpPr>
              <a:grpSpLocks/>
            </p:cNvGrpSpPr>
            <p:nvPr/>
          </p:nvGrpSpPr>
          <p:grpSpPr bwMode="auto">
            <a:xfrm>
              <a:off x="1536" y="2112"/>
              <a:ext cx="2256" cy="1043"/>
              <a:chOff x="1536" y="2112"/>
              <a:chExt cx="2256" cy="1043"/>
            </a:xfrm>
          </p:grpSpPr>
          <p:sp>
            <p:nvSpPr>
              <p:cNvPr id="9228" name="Line 33"/>
              <p:cNvSpPr>
                <a:spLocks noChangeShapeType="1"/>
              </p:cNvSpPr>
              <p:nvPr/>
            </p:nvSpPr>
            <p:spPr bwMode="auto">
              <a:xfrm flipH="1">
                <a:off x="1536" y="2112"/>
                <a:ext cx="336" cy="52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9" name="Text Box 34"/>
              <p:cNvSpPr txBox="1">
                <a:spLocks noChangeArrowheads="1"/>
              </p:cNvSpPr>
              <p:nvPr/>
            </p:nvSpPr>
            <p:spPr bwMode="auto">
              <a:xfrm>
                <a:off x="1680" y="2352"/>
                <a:ext cx="384" cy="29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2. Dial Tone</a:t>
                </a:r>
              </a:p>
            </p:txBody>
          </p:sp>
          <p:sp>
            <p:nvSpPr>
              <p:cNvPr id="9230" name="Text Box 35"/>
              <p:cNvSpPr txBox="1">
                <a:spLocks noChangeArrowheads="1"/>
              </p:cNvSpPr>
              <p:nvPr/>
            </p:nvSpPr>
            <p:spPr bwMode="auto">
              <a:xfrm>
                <a:off x="2448" y="2976"/>
                <a:ext cx="1344" cy="17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b="1">
                    <a:latin typeface="Times New Roman" panose="02020603050405020304" pitchFamily="18" charset="0"/>
                  </a:rPr>
                  <a:t>2.</a:t>
                </a:r>
                <a:r>
                  <a:rPr lang="en-US" altLang="en-US" sz="1200" b="1">
                    <a:solidFill>
                      <a:srgbClr val="FAEE08"/>
                    </a:solidFill>
                    <a:latin typeface="Times New Roman" panose="02020603050405020304" pitchFamily="18" charset="0"/>
                  </a:rPr>
                  <a:t>	</a:t>
                </a:r>
                <a:r>
                  <a:rPr lang="en-US" altLang="en-US" sz="1200" b="1">
                    <a:latin typeface="Times New Roman" panose="02020603050405020304" pitchFamily="18" charset="0"/>
                  </a:rPr>
                  <a:t>Information</a:t>
                </a:r>
              </a:p>
            </p:txBody>
          </p:sp>
        </p:grpSp>
      </p:grpSp>
    </p:spTree>
    <p:extLst>
      <p:ext uri="{BB962C8B-B14F-4D97-AF65-F5344CB8AC3E}">
        <p14:creationId xmlns:p14="http://schemas.microsoft.com/office/powerpoint/2010/main" val="22128153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81379"/>
                                        </p:tgtEl>
                                        <p:attrNameLst>
                                          <p:attrName>style.visibility</p:attrName>
                                        </p:attrNameLst>
                                      </p:cBhvr>
                                      <p:to>
                                        <p:strVal val="visible"/>
                                      </p:to>
                                    </p:set>
                                    <p:animEffect transition="in" filter="strips(downRight)">
                                      <p:cBhvr>
                                        <p:cTn id="7" dur="1000"/>
                                        <p:tgtEl>
                                          <p:spTgt spid="138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126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F8B549-18DC-4E5C-B2D4-77DBF95D5601}" type="slidenum">
              <a:rPr lang="en-US" altLang="en-US">
                <a:solidFill>
                  <a:schemeClr val="bg1"/>
                </a:solidFill>
              </a:rPr>
              <a:pPr/>
              <a:t>138</a:t>
            </a:fld>
            <a:endParaRPr lang="en-US" altLang="en-US">
              <a:solidFill>
                <a:schemeClr val="bg1"/>
              </a:solidFill>
            </a:endParaRPr>
          </a:p>
        </p:txBody>
      </p:sp>
      <p:sp>
        <p:nvSpPr>
          <p:cNvPr id="11268" name="Rectangle 13"/>
          <p:cNvSpPr>
            <a:spLocks noGrp="1" noChangeArrowheads="1"/>
          </p:cNvSpPr>
          <p:nvPr>
            <p:ph type="title"/>
          </p:nvPr>
        </p:nvSpPr>
        <p:spPr/>
        <p:txBody>
          <a:bodyPr/>
          <a:lstStyle/>
          <a:p>
            <a:pPr eaLnBrk="1" hangingPunct="1"/>
            <a:r>
              <a:rPr lang="en-US" altLang="en-US" smtClean="0"/>
              <a:t> Dial Methodologies</a:t>
            </a:r>
          </a:p>
        </p:txBody>
      </p:sp>
      <p:graphicFrame>
        <p:nvGraphicFramePr>
          <p:cNvPr id="415748" name="Object 4"/>
          <p:cNvGraphicFramePr>
            <a:graphicFrameLocks noChangeAspect="1"/>
          </p:cNvGraphicFramePr>
          <p:nvPr/>
        </p:nvGraphicFramePr>
        <p:xfrm>
          <a:off x="1730376" y="1195388"/>
          <a:ext cx="4106863" cy="2582862"/>
        </p:xfrm>
        <a:graphic>
          <a:graphicData uri="http://schemas.openxmlformats.org/presentationml/2006/ole">
            <mc:AlternateContent xmlns:mc="http://schemas.openxmlformats.org/markup-compatibility/2006">
              <mc:Choice xmlns:v="urn:schemas-microsoft-com:vml" Requires="v">
                <p:oleObj spid="_x0000_s16396" name="Bitmap Image" r:id="rId4" imgW="4466667" imgH="2809524" progId="Paint.Picture">
                  <p:embed/>
                </p:oleObj>
              </mc:Choice>
              <mc:Fallback>
                <p:oleObj name="Bitmap Image" r:id="rId4" imgW="4466667" imgH="280952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0376" y="1195388"/>
                        <a:ext cx="4106863" cy="2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5751" name="Object 7"/>
          <p:cNvGraphicFramePr>
            <a:graphicFrameLocks noGrp="1" noChangeAspect="1"/>
          </p:cNvGraphicFramePr>
          <p:nvPr>
            <p:ph idx="4294967295"/>
          </p:nvPr>
        </p:nvGraphicFramePr>
        <p:xfrm>
          <a:off x="6246814" y="3638551"/>
          <a:ext cx="4421187" cy="2555875"/>
        </p:xfrm>
        <a:graphic>
          <a:graphicData uri="http://schemas.openxmlformats.org/presentationml/2006/ole">
            <mc:AlternateContent xmlns:mc="http://schemas.openxmlformats.org/markup-compatibility/2006">
              <mc:Choice xmlns:v="urn:schemas-microsoft-com:vml" Requires="v">
                <p:oleObj spid="_x0000_s16397" name="Bitmap Image" r:id="rId6" imgW="4067743" imgH="2133898" progId="Paint.Picture">
                  <p:embed/>
                </p:oleObj>
              </mc:Choice>
              <mc:Fallback>
                <p:oleObj name="Bitmap Image" r:id="rId6" imgW="4067743" imgH="213389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814" y="3638551"/>
                        <a:ext cx="4421187"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753" name="AutoShape 9"/>
          <p:cNvSpPr>
            <a:spLocks noChangeArrowheads="1"/>
          </p:cNvSpPr>
          <p:nvPr/>
        </p:nvSpPr>
        <p:spPr bwMode="auto">
          <a:xfrm>
            <a:off x="6375400" y="1736725"/>
            <a:ext cx="1371600" cy="1525588"/>
          </a:xfrm>
          <a:prstGeom prst="leftArrowCallout">
            <a:avLst>
              <a:gd name="adj1" fmla="val 27807"/>
              <a:gd name="adj2" fmla="val 27807"/>
              <a:gd name="adj3" fmla="val 16667"/>
              <a:gd name="adj4" fmla="val 66667"/>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2" name="AutoShape 10"/>
          <p:cNvSpPr>
            <a:spLocks noChangeArrowheads="1"/>
          </p:cNvSpPr>
          <p:nvPr/>
        </p:nvSpPr>
        <p:spPr bwMode="auto">
          <a:xfrm>
            <a:off x="3721101" y="4424364"/>
            <a:ext cx="1444625" cy="1417637"/>
          </a:xfrm>
          <a:prstGeom prst="rightArrowCallout">
            <a:avLst>
              <a:gd name="adj1" fmla="val 25000"/>
              <a:gd name="adj2" fmla="val 25000"/>
              <a:gd name="adj3" fmla="val 16984"/>
              <a:gd name="adj4" fmla="val 66667"/>
            </a:avLst>
          </a:prstGeom>
          <a:solidFill>
            <a:srgbClr val="FF66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3" name="Text Box 11"/>
          <p:cNvSpPr txBox="1">
            <a:spLocks noChangeArrowheads="1"/>
          </p:cNvSpPr>
          <p:nvPr/>
        </p:nvSpPr>
        <p:spPr bwMode="auto">
          <a:xfrm>
            <a:off x="6819901" y="2212975"/>
            <a:ext cx="982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solidFill>
                  <a:srgbClr val="3C5658"/>
                </a:solidFill>
              </a:rPr>
              <a:t>Pulse Dialing</a:t>
            </a:r>
          </a:p>
        </p:txBody>
      </p:sp>
      <p:sp>
        <p:nvSpPr>
          <p:cNvPr id="11274" name="Text Box 12"/>
          <p:cNvSpPr txBox="1">
            <a:spLocks noChangeArrowheads="1"/>
          </p:cNvSpPr>
          <p:nvPr/>
        </p:nvSpPr>
        <p:spPr bwMode="auto">
          <a:xfrm>
            <a:off x="3724276" y="4741863"/>
            <a:ext cx="96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solidFill>
                  <a:srgbClr val="3C5658"/>
                </a:solidFill>
              </a:rPr>
              <a:t>Tone Dialing</a:t>
            </a:r>
          </a:p>
        </p:txBody>
      </p:sp>
    </p:spTree>
    <p:extLst>
      <p:ext uri="{BB962C8B-B14F-4D97-AF65-F5344CB8AC3E}">
        <p14:creationId xmlns:p14="http://schemas.microsoft.com/office/powerpoint/2010/main" val="255607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15748"/>
                                        </p:tgtEl>
                                        <p:attrNameLst>
                                          <p:attrName>style.visibility</p:attrName>
                                        </p:attrNameLst>
                                      </p:cBhvr>
                                      <p:to>
                                        <p:strVal val="visible"/>
                                      </p:to>
                                    </p:set>
                                    <p:anim calcmode="lin" valueType="num">
                                      <p:cBhvr additive="base">
                                        <p:cTn id="7" dur="1000" fill="hold"/>
                                        <p:tgtEl>
                                          <p:spTgt spid="415748"/>
                                        </p:tgtEl>
                                        <p:attrNameLst>
                                          <p:attrName>ppt_x</p:attrName>
                                        </p:attrNameLst>
                                      </p:cBhvr>
                                      <p:tavLst>
                                        <p:tav tm="0">
                                          <p:val>
                                            <p:strVal val="0-#ppt_w/2"/>
                                          </p:val>
                                        </p:tav>
                                        <p:tav tm="100000">
                                          <p:val>
                                            <p:strVal val="#ppt_x"/>
                                          </p:val>
                                        </p:tav>
                                      </p:tavLst>
                                    </p:anim>
                                    <p:anim calcmode="lin" valueType="num">
                                      <p:cBhvr additive="base">
                                        <p:cTn id="8" dur="1000" fill="hold"/>
                                        <p:tgtEl>
                                          <p:spTgt spid="41574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415753"/>
                                        </p:tgtEl>
                                        <p:attrNameLst>
                                          <p:attrName>style.visibility</p:attrName>
                                        </p:attrNameLst>
                                      </p:cBhvr>
                                      <p:to>
                                        <p:strVal val="visible"/>
                                      </p:to>
                                    </p:set>
                                    <p:anim calcmode="lin" valueType="num">
                                      <p:cBhvr additive="base">
                                        <p:cTn id="12" dur="1000" fill="hold"/>
                                        <p:tgtEl>
                                          <p:spTgt spid="415753"/>
                                        </p:tgtEl>
                                        <p:attrNameLst>
                                          <p:attrName>ppt_x</p:attrName>
                                        </p:attrNameLst>
                                      </p:cBhvr>
                                      <p:tavLst>
                                        <p:tav tm="0">
                                          <p:val>
                                            <p:strVal val="1+#ppt_w/2"/>
                                          </p:val>
                                        </p:tav>
                                        <p:tav tm="100000">
                                          <p:val>
                                            <p:strVal val="#ppt_x"/>
                                          </p:val>
                                        </p:tav>
                                      </p:tavLst>
                                    </p:anim>
                                    <p:anim calcmode="lin" valueType="num">
                                      <p:cBhvr additive="base">
                                        <p:cTn id="13" dur="1000" fill="hold"/>
                                        <p:tgtEl>
                                          <p:spTgt spid="41575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2" fill="hold" nodeType="afterEffect">
                                  <p:stCondLst>
                                    <p:cond delay="0"/>
                                  </p:stCondLst>
                                  <p:childTnLst>
                                    <p:set>
                                      <p:cBhvr>
                                        <p:cTn id="16" dur="1" fill="hold">
                                          <p:stCondLst>
                                            <p:cond delay="0"/>
                                          </p:stCondLst>
                                        </p:cTn>
                                        <p:tgtEl>
                                          <p:spTgt spid="415751"/>
                                        </p:tgtEl>
                                        <p:attrNameLst>
                                          <p:attrName>style.visibility</p:attrName>
                                        </p:attrNameLst>
                                      </p:cBhvr>
                                      <p:to>
                                        <p:strVal val="visible"/>
                                      </p:to>
                                    </p:set>
                                    <p:anim calcmode="lin" valueType="num">
                                      <p:cBhvr additive="base">
                                        <p:cTn id="17" dur="1000" fill="hold"/>
                                        <p:tgtEl>
                                          <p:spTgt spid="415751"/>
                                        </p:tgtEl>
                                        <p:attrNameLst>
                                          <p:attrName>ppt_x</p:attrName>
                                        </p:attrNameLst>
                                      </p:cBhvr>
                                      <p:tavLst>
                                        <p:tav tm="0">
                                          <p:val>
                                            <p:strVal val="1+#ppt_w/2"/>
                                          </p:val>
                                        </p:tav>
                                        <p:tav tm="100000">
                                          <p:val>
                                            <p:strVal val="#ppt_x"/>
                                          </p:val>
                                        </p:tav>
                                      </p:tavLst>
                                    </p:anim>
                                    <p:anim calcmode="lin" valueType="num">
                                      <p:cBhvr additive="base">
                                        <p:cTn id="18" dur="1000" fill="hold"/>
                                        <p:tgtEl>
                                          <p:spTgt spid="4157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331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56E33C-D4E1-43B5-B92B-F9BAD66489C1}" type="slidenum">
              <a:rPr lang="en-US" altLang="en-US">
                <a:solidFill>
                  <a:schemeClr val="bg1"/>
                </a:solidFill>
              </a:rPr>
              <a:pPr/>
              <a:t>139</a:t>
            </a:fld>
            <a:endParaRPr lang="en-US" altLang="en-US">
              <a:solidFill>
                <a:schemeClr val="bg1"/>
              </a:solidFill>
            </a:endParaRPr>
          </a:p>
        </p:txBody>
      </p:sp>
      <p:sp>
        <p:nvSpPr>
          <p:cNvPr id="13316" name="Rectangle 8"/>
          <p:cNvSpPr>
            <a:spLocks noGrp="1" noChangeArrowheads="1"/>
          </p:cNvSpPr>
          <p:nvPr>
            <p:ph type="title"/>
          </p:nvPr>
        </p:nvSpPr>
        <p:spPr>
          <a:xfrm>
            <a:off x="1524000" y="0"/>
            <a:ext cx="7543800" cy="566738"/>
          </a:xfrm>
        </p:spPr>
        <p:txBody>
          <a:bodyPr>
            <a:normAutofit fontScale="90000"/>
          </a:bodyPr>
          <a:lstStyle/>
          <a:p>
            <a:pPr eaLnBrk="1" hangingPunct="1"/>
            <a:r>
              <a:rPr lang="en-US" altLang="en-US" smtClean="0"/>
              <a:t> Signaling Context</a:t>
            </a:r>
            <a:endParaRPr lang="en-US" altLang="en-US" sz="1800"/>
          </a:p>
        </p:txBody>
      </p:sp>
      <p:pic>
        <p:nvPicPr>
          <p:cNvPr id="389126" name="Picture 6" descr="a_7_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1" y="1431926"/>
            <a:ext cx="7535863" cy="2606675"/>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46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389126"/>
                                        </p:tgtEl>
                                        <p:attrNameLst>
                                          <p:attrName>style.visibility</p:attrName>
                                        </p:attrNameLst>
                                      </p:cBhvr>
                                      <p:to>
                                        <p:strVal val="visible"/>
                                      </p:to>
                                    </p:set>
                                    <p:animEffect transition="in" filter="strips(downRight)">
                                      <p:cBhvr>
                                        <p:cTn id="7" dur="1000"/>
                                        <p:tgtEl>
                                          <p:spTgt spid="389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126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0AD524-774A-465F-ACE7-EAFB3E57D5EA}" type="slidenum">
              <a:rPr lang="en-US" altLang="en-US" smtClean="0">
                <a:solidFill>
                  <a:schemeClr val="bg1"/>
                </a:solidFill>
              </a:rPr>
              <a:pPr/>
              <a:t>14</a:t>
            </a:fld>
            <a:endParaRPr lang="en-US" altLang="en-US" smtClean="0">
              <a:solidFill>
                <a:schemeClr val="bg1"/>
              </a:solidFill>
            </a:endParaRPr>
          </a:p>
        </p:txBody>
      </p:sp>
      <p:sp>
        <p:nvSpPr>
          <p:cNvPr id="11268" name="Rectangle 2"/>
          <p:cNvSpPr>
            <a:spLocks noChangeArrowheads="1"/>
          </p:cNvSpPr>
          <p:nvPr/>
        </p:nvSpPr>
        <p:spPr bwMode="auto">
          <a:xfrm>
            <a:off x="2209800" y="2667001"/>
            <a:ext cx="792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FontTx/>
              <a:buChar char="•"/>
            </a:pPr>
            <a:endParaRPr lang="en-US" altLang="en-US" sz="2000">
              <a:latin typeface="Times New Roman" panose="02020603050405020304" pitchFamily="18" charset="0"/>
            </a:endParaRPr>
          </a:p>
        </p:txBody>
      </p:sp>
      <p:sp>
        <p:nvSpPr>
          <p:cNvPr id="11269" name="Rectangle 9"/>
          <p:cNvSpPr>
            <a:spLocks noGrp="1" noChangeArrowheads="1"/>
          </p:cNvSpPr>
          <p:nvPr>
            <p:ph type="title"/>
          </p:nvPr>
        </p:nvSpPr>
        <p:spPr/>
        <p:txBody>
          <a:bodyPr/>
          <a:lstStyle/>
          <a:p>
            <a:pPr eaLnBrk="1" hangingPunct="1"/>
            <a:r>
              <a:rPr lang="en-US" altLang="en-US" smtClean="0"/>
              <a:t>History of Telecom: An Overview</a:t>
            </a:r>
          </a:p>
        </p:txBody>
      </p:sp>
      <p:sp>
        <p:nvSpPr>
          <p:cNvPr id="526346" name="Rectangle 10"/>
          <p:cNvSpPr>
            <a:spLocks noGrp="1" noChangeArrowheads="1"/>
          </p:cNvSpPr>
          <p:nvPr>
            <p:ph type="body" idx="1"/>
          </p:nvPr>
        </p:nvSpPr>
        <p:spPr/>
        <p:txBody>
          <a:bodyPr>
            <a:normAutofit fontScale="77500" lnSpcReduction="20000"/>
          </a:bodyPr>
          <a:lstStyle/>
          <a:p>
            <a:pPr eaLnBrk="1" hangingPunct="1"/>
            <a:r>
              <a:rPr lang="en-US" altLang="en-US" sz="1800"/>
              <a:t>1837: Samuel Morse invents the telegraph</a:t>
            </a:r>
          </a:p>
          <a:p>
            <a:pPr eaLnBrk="1" hangingPunct="1"/>
            <a:r>
              <a:rPr lang="en-US" altLang="en-US" sz="1800"/>
              <a:t>1858: Transoceanic telegraph cable was laid</a:t>
            </a:r>
          </a:p>
          <a:p>
            <a:pPr eaLnBrk="1" hangingPunct="1"/>
            <a:r>
              <a:rPr lang="en-US" altLang="en-US" sz="1800"/>
              <a:t>1876: Alexander Graham Bell invents the   </a:t>
            </a:r>
            <a:br>
              <a:rPr lang="en-US" altLang="en-US" sz="1800"/>
            </a:br>
            <a:r>
              <a:rPr lang="en-US" altLang="en-US" sz="1800"/>
              <a:t>         telephone</a:t>
            </a:r>
          </a:p>
          <a:p>
            <a:pPr eaLnBrk="1" hangingPunct="1"/>
            <a:r>
              <a:rPr lang="en-US" altLang="en-US" sz="1800"/>
              <a:t>1877: Bell Telephone company was formed</a:t>
            </a:r>
          </a:p>
          <a:p>
            <a:pPr eaLnBrk="1" hangingPunct="1"/>
            <a:r>
              <a:rPr lang="en-US" altLang="en-US" sz="1800"/>
              <a:t>1885: Incorporation of AT&amp;T</a:t>
            </a:r>
          </a:p>
          <a:p>
            <a:pPr eaLnBrk="1" hangingPunct="1"/>
            <a:r>
              <a:rPr lang="en-US" altLang="en-US" sz="1800"/>
              <a:t>1892: Invention of Strowger exchange</a:t>
            </a:r>
          </a:p>
          <a:p>
            <a:pPr eaLnBrk="1" hangingPunct="1"/>
            <a:r>
              <a:rPr lang="en-US" altLang="en-US" sz="1800"/>
              <a:t>1912: Invention of initial crossbar exchange</a:t>
            </a:r>
          </a:p>
          <a:p>
            <a:pPr eaLnBrk="1" hangingPunct="1"/>
            <a:r>
              <a:rPr lang="en-US" altLang="en-US" sz="1800"/>
              <a:t>1971: First electronic exchange, Fax</a:t>
            </a:r>
          </a:p>
          <a:p>
            <a:pPr eaLnBrk="1" hangingPunct="1"/>
            <a:r>
              <a:rPr lang="en-US" altLang="en-US" sz="1800"/>
              <a:t>1976:Common Channel Signaling Introduced in Telecom Network</a:t>
            </a:r>
          </a:p>
          <a:p>
            <a:pPr eaLnBrk="1" hangingPunct="1"/>
            <a:r>
              <a:rPr lang="en-US" altLang="en-US" sz="1800"/>
              <a:t>1980:Computer Telephony Introduced</a:t>
            </a:r>
          </a:p>
          <a:p>
            <a:pPr eaLnBrk="1" hangingPunct="1"/>
            <a:r>
              <a:rPr lang="en-US" altLang="en-US" sz="1800"/>
              <a:t>1990:</a:t>
            </a:r>
          </a:p>
          <a:p>
            <a:pPr lvl="1" eaLnBrk="1" hangingPunct="1"/>
            <a:r>
              <a:rPr lang="en-US" altLang="en-US" sz="1600"/>
              <a:t>Digital telephony (SW/Transmission/Signaling), Video Conferencing</a:t>
            </a:r>
          </a:p>
          <a:p>
            <a:pPr lvl="1" eaLnBrk="1" hangingPunct="1"/>
            <a:r>
              <a:rPr lang="en-US" altLang="en-US" sz="1600"/>
              <a:t>Cell Phone</a:t>
            </a:r>
          </a:p>
          <a:p>
            <a:pPr lvl="1" eaLnBrk="1" hangingPunct="1"/>
            <a:r>
              <a:rPr lang="en-US" altLang="en-US" sz="1600"/>
              <a:t>Radio Paging</a:t>
            </a:r>
          </a:p>
          <a:p>
            <a:pPr eaLnBrk="1" hangingPunct="1"/>
            <a:r>
              <a:rPr lang="en-US" altLang="en-US" sz="1800"/>
              <a:t>2000: Digital End To End service, Digital Mobile, Messaging,        </a:t>
            </a:r>
          </a:p>
          <a:p>
            <a:pPr eaLnBrk="1" hangingPunct="1">
              <a:buFont typeface="Wingdings" panose="05000000000000000000" pitchFamily="2" charset="2"/>
              <a:buNone/>
            </a:pPr>
            <a:r>
              <a:rPr lang="en-US" altLang="en-US" sz="1800"/>
              <a:t>            80 Service,Colour fax, Video Phone etc.</a:t>
            </a:r>
          </a:p>
        </p:txBody>
      </p:sp>
    </p:spTree>
    <p:extLst>
      <p:ext uri="{BB962C8B-B14F-4D97-AF65-F5344CB8AC3E}">
        <p14:creationId xmlns:p14="http://schemas.microsoft.com/office/powerpoint/2010/main" val="2470863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26346">
                                            <p:txEl>
                                              <p:pRg st="0" end="0"/>
                                            </p:txEl>
                                          </p:spTgt>
                                        </p:tgtEl>
                                        <p:attrNameLst>
                                          <p:attrName>style.visibility</p:attrName>
                                        </p:attrNameLst>
                                      </p:cBhvr>
                                      <p:to>
                                        <p:strVal val="visible"/>
                                      </p:to>
                                    </p:set>
                                    <p:animEffect transition="in" filter="strips(downRight)">
                                      <p:cBhvr>
                                        <p:cTn id="7" dur="500"/>
                                        <p:tgtEl>
                                          <p:spTgt spid="526346">
                                            <p:txEl>
                                              <p:pRg st="0" end="0"/>
                                            </p:txEl>
                                          </p:spTgt>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26346">
                                            <p:txEl>
                                              <p:pRg st="1" end="1"/>
                                            </p:txEl>
                                          </p:spTgt>
                                        </p:tgtEl>
                                        <p:attrNameLst>
                                          <p:attrName>style.visibility</p:attrName>
                                        </p:attrNameLst>
                                      </p:cBhvr>
                                      <p:to>
                                        <p:strVal val="visible"/>
                                      </p:to>
                                    </p:set>
                                    <p:animEffect transition="in" filter="strips(downRight)">
                                      <p:cBhvr>
                                        <p:cTn id="11" dur="500"/>
                                        <p:tgtEl>
                                          <p:spTgt spid="526346">
                                            <p:txEl>
                                              <p:pRg st="1" end="1"/>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526346">
                                            <p:txEl>
                                              <p:pRg st="2" end="2"/>
                                            </p:txEl>
                                          </p:spTgt>
                                        </p:tgtEl>
                                        <p:attrNameLst>
                                          <p:attrName>style.visibility</p:attrName>
                                        </p:attrNameLst>
                                      </p:cBhvr>
                                      <p:to>
                                        <p:strVal val="visible"/>
                                      </p:to>
                                    </p:set>
                                    <p:animEffect transition="in" filter="strips(downRight)">
                                      <p:cBhvr>
                                        <p:cTn id="15" dur="500"/>
                                        <p:tgtEl>
                                          <p:spTgt spid="526346">
                                            <p:txEl>
                                              <p:pRg st="2" end="2"/>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526346">
                                            <p:txEl>
                                              <p:pRg st="3" end="3"/>
                                            </p:txEl>
                                          </p:spTgt>
                                        </p:tgtEl>
                                        <p:attrNameLst>
                                          <p:attrName>style.visibility</p:attrName>
                                        </p:attrNameLst>
                                      </p:cBhvr>
                                      <p:to>
                                        <p:strVal val="visible"/>
                                      </p:to>
                                    </p:set>
                                    <p:animEffect transition="in" filter="strips(downRight)">
                                      <p:cBhvr>
                                        <p:cTn id="19" dur="500"/>
                                        <p:tgtEl>
                                          <p:spTgt spid="526346">
                                            <p:txEl>
                                              <p:pRg st="3" end="3"/>
                                            </p:txEl>
                                          </p:spTgt>
                                        </p:tgtEl>
                                      </p:cBhvr>
                                    </p:animEffect>
                                  </p:childTnLst>
                                </p:cTn>
                              </p:par>
                            </p:childTnLst>
                          </p:cTn>
                        </p:par>
                        <p:par>
                          <p:cTn id="20" fill="hold" nodeType="afterGroup">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526346">
                                            <p:txEl>
                                              <p:pRg st="4" end="4"/>
                                            </p:txEl>
                                          </p:spTgt>
                                        </p:tgtEl>
                                        <p:attrNameLst>
                                          <p:attrName>style.visibility</p:attrName>
                                        </p:attrNameLst>
                                      </p:cBhvr>
                                      <p:to>
                                        <p:strVal val="visible"/>
                                      </p:to>
                                    </p:set>
                                    <p:animEffect transition="in" filter="strips(downRight)">
                                      <p:cBhvr>
                                        <p:cTn id="23" dur="500"/>
                                        <p:tgtEl>
                                          <p:spTgt spid="526346">
                                            <p:txEl>
                                              <p:pRg st="4" end="4"/>
                                            </p:txEl>
                                          </p:spTgt>
                                        </p:tgtEl>
                                      </p:cBhvr>
                                    </p:animEffect>
                                  </p:childTnLst>
                                </p:cTn>
                              </p:par>
                            </p:childTnLst>
                          </p:cTn>
                        </p:par>
                        <p:par>
                          <p:cTn id="24" fill="hold" nodeType="afterGroup">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526346">
                                            <p:txEl>
                                              <p:pRg st="5" end="5"/>
                                            </p:txEl>
                                          </p:spTgt>
                                        </p:tgtEl>
                                        <p:attrNameLst>
                                          <p:attrName>style.visibility</p:attrName>
                                        </p:attrNameLst>
                                      </p:cBhvr>
                                      <p:to>
                                        <p:strVal val="visible"/>
                                      </p:to>
                                    </p:set>
                                    <p:animEffect transition="in" filter="strips(downRight)">
                                      <p:cBhvr>
                                        <p:cTn id="27" dur="500"/>
                                        <p:tgtEl>
                                          <p:spTgt spid="526346">
                                            <p:txEl>
                                              <p:pRg st="5" end="5"/>
                                            </p:txEl>
                                          </p:spTgt>
                                        </p:tgtEl>
                                      </p:cBhvr>
                                    </p:animEffect>
                                  </p:childTnLst>
                                </p:cTn>
                              </p:par>
                            </p:childTnLst>
                          </p:cTn>
                        </p:par>
                        <p:par>
                          <p:cTn id="28" fill="hold" nodeType="afterGroup">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526346">
                                            <p:txEl>
                                              <p:pRg st="6" end="6"/>
                                            </p:txEl>
                                          </p:spTgt>
                                        </p:tgtEl>
                                        <p:attrNameLst>
                                          <p:attrName>style.visibility</p:attrName>
                                        </p:attrNameLst>
                                      </p:cBhvr>
                                      <p:to>
                                        <p:strVal val="visible"/>
                                      </p:to>
                                    </p:set>
                                    <p:animEffect transition="in" filter="strips(downRight)">
                                      <p:cBhvr>
                                        <p:cTn id="31" dur="500"/>
                                        <p:tgtEl>
                                          <p:spTgt spid="526346">
                                            <p:txEl>
                                              <p:pRg st="6" end="6"/>
                                            </p:txEl>
                                          </p:spTgt>
                                        </p:tgtEl>
                                      </p:cBhvr>
                                    </p:animEffect>
                                  </p:childTnLst>
                                </p:cTn>
                              </p:par>
                            </p:childTnLst>
                          </p:cTn>
                        </p:par>
                        <p:par>
                          <p:cTn id="32" fill="hold" nodeType="afterGroup">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526346">
                                            <p:txEl>
                                              <p:pRg st="7" end="7"/>
                                            </p:txEl>
                                          </p:spTgt>
                                        </p:tgtEl>
                                        <p:attrNameLst>
                                          <p:attrName>style.visibility</p:attrName>
                                        </p:attrNameLst>
                                      </p:cBhvr>
                                      <p:to>
                                        <p:strVal val="visible"/>
                                      </p:to>
                                    </p:set>
                                    <p:animEffect transition="in" filter="strips(downRight)">
                                      <p:cBhvr>
                                        <p:cTn id="35" dur="500"/>
                                        <p:tgtEl>
                                          <p:spTgt spid="526346">
                                            <p:txEl>
                                              <p:pRg st="7" end="7"/>
                                            </p:txEl>
                                          </p:spTgt>
                                        </p:tgtEl>
                                      </p:cBhvr>
                                    </p:animEffect>
                                  </p:childTnLst>
                                </p:cTn>
                              </p:par>
                            </p:childTnLst>
                          </p:cTn>
                        </p:par>
                        <p:par>
                          <p:cTn id="36" fill="hold" nodeType="afterGroup">
                            <p:stCondLst>
                              <p:cond delay="4000"/>
                            </p:stCondLst>
                            <p:childTnLst>
                              <p:par>
                                <p:cTn id="37" presetID="18" presetClass="entr" presetSubtype="6" fill="hold" grpId="0" nodeType="afterEffect">
                                  <p:stCondLst>
                                    <p:cond delay="0"/>
                                  </p:stCondLst>
                                  <p:childTnLst>
                                    <p:set>
                                      <p:cBhvr>
                                        <p:cTn id="38" dur="1" fill="hold">
                                          <p:stCondLst>
                                            <p:cond delay="0"/>
                                          </p:stCondLst>
                                        </p:cTn>
                                        <p:tgtEl>
                                          <p:spTgt spid="526346">
                                            <p:txEl>
                                              <p:pRg st="8" end="8"/>
                                            </p:txEl>
                                          </p:spTgt>
                                        </p:tgtEl>
                                        <p:attrNameLst>
                                          <p:attrName>style.visibility</p:attrName>
                                        </p:attrNameLst>
                                      </p:cBhvr>
                                      <p:to>
                                        <p:strVal val="visible"/>
                                      </p:to>
                                    </p:set>
                                    <p:animEffect transition="in" filter="strips(downRight)">
                                      <p:cBhvr>
                                        <p:cTn id="39" dur="500"/>
                                        <p:tgtEl>
                                          <p:spTgt spid="526346">
                                            <p:txEl>
                                              <p:pRg st="8" end="8"/>
                                            </p:txEl>
                                          </p:spTgt>
                                        </p:tgtEl>
                                      </p:cBhvr>
                                    </p:animEffect>
                                  </p:childTnLst>
                                </p:cTn>
                              </p:par>
                            </p:childTnLst>
                          </p:cTn>
                        </p:par>
                        <p:par>
                          <p:cTn id="40" fill="hold" nodeType="afterGroup">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526346">
                                            <p:txEl>
                                              <p:pRg st="9" end="9"/>
                                            </p:txEl>
                                          </p:spTgt>
                                        </p:tgtEl>
                                        <p:attrNameLst>
                                          <p:attrName>style.visibility</p:attrName>
                                        </p:attrNameLst>
                                      </p:cBhvr>
                                      <p:to>
                                        <p:strVal val="visible"/>
                                      </p:to>
                                    </p:set>
                                    <p:animEffect transition="in" filter="strips(downRight)">
                                      <p:cBhvr>
                                        <p:cTn id="43" dur="500"/>
                                        <p:tgtEl>
                                          <p:spTgt spid="526346">
                                            <p:txEl>
                                              <p:pRg st="9" end="9"/>
                                            </p:txEl>
                                          </p:spTgt>
                                        </p:tgtEl>
                                      </p:cBhvr>
                                    </p:animEffect>
                                  </p:childTnLst>
                                </p:cTn>
                              </p:par>
                            </p:childTnLst>
                          </p:cTn>
                        </p:par>
                        <p:par>
                          <p:cTn id="44" fill="hold" nodeType="afterGroup">
                            <p:stCondLst>
                              <p:cond delay="5000"/>
                            </p:stCondLst>
                            <p:childTnLst>
                              <p:par>
                                <p:cTn id="45" presetID="18" presetClass="entr" presetSubtype="6" fill="hold" grpId="0" nodeType="afterEffect">
                                  <p:stCondLst>
                                    <p:cond delay="0"/>
                                  </p:stCondLst>
                                  <p:childTnLst>
                                    <p:set>
                                      <p:cBhvr>
                                        <p:cTn id="46" dur="1" fill="hold">
                                          <p:stCondLst>
                                            <p:cond delay="0"/>
                                          </p:stCondLst>
                                        </p:cTn>
                                        <p:tgtEl>
                                          <p:spTgt spid="526346">
                                            <p:txEl>
                                              <p:pRg st="10" end="10"/>
                                            </p:txEl>
                                          </p:spTgt>
                                        </p:tgtEl>
                                        <p:attrNameLst>
                                          <p:attrName>style.visibility</p:attrName>
                                        </p:attrNameLst>
                                      </p:cBhvr>
                                      <p:to>
                                        <p:strVal val="visible"/>
                                      </p:to>
                                    </p:set>
                                    <p:animEffect transition="in" filter="strips(downRight)">
                                      <p:cBhvr>
                                        <p:cTn id="47" dur="500"/>
                                        <p:tgtEl>
                                          <p:spTgt spid="526346">
                                            <p:txEl>
                                              <p:pRg st="10" end="10"/>
                                            </p:txEl>
                                          </p:spTgt>
                                        </p:tgtEl>
                                      </p:cBhvr>
                                    </p:animEffect>
                                  </p:childTnLst>
                                </p:cTn>
                              </p:par>
                            </p:childTnLst>
                          </p:cTn>
                        </p:par>
                        <p:par>
                          <p:cTn id="48" fill="hold" nodeType="afterGroup">
                            <p:stCondLst>
                              <p:cond delay="5500"/>
                            </p:stCondLst>
                            <p:childTnLst>
                              <p:par>
                                <p:cTn id="49" presetID="18" presetClass="entr" presetSubtype="6" fill="hold" grpId="0" nodeType="afterEffect">
                                  <p:stCondLst>
                                    <p:cond delay="0"/>
                                  </p:stCondLst>
                                  <p:childTnLst>
                                    <p:set>
                                      <p:cBhvr>
                                        <p:cTn id="50" dur="1" fill="hold">
                                          <p:stCondLst>
                                            <p:cond delay="0"/>
                                          </p:stCondLst>
                                        </p:cTn>
                                        <p:tgtEl>
                                          <p:spTgt spid="526346">
                                            <p:txEl>
                                              <p:pRg st="11" end="11"/>
                                            </p:txEl>
                                          </p:spTgt>
                                        </p:tgtEl>
                                        <p:attrNameLst>
                                          <p:attrName>style.visibility</p:attrName>
                                        </p:attrNameLst>
                                      </p:cBhvr>
                                      <p:to>
                                        <p:strVal val="visible"/>
                                      </p:to>
                                    </p:set>
                                    <p:animEffect transition="in" filter="strips(downRight)">
                                      <p:cBhvr>
                                        <p:cTn id="51" dur="500"/>
                                        <p:tgtEl>
                                          <p:spTgt spid="526346">
                                            <p:txEl>
                                              <p:pRg st="11" end="11"/>
                                            </p:txEl>
                                          </p:spTgt>
                                        </p:tgtEl>
                                      </p:cBhvr>
                                    </p:animEffect>
                                  </p:childTnLst>
                                </p:cTn>
                              </p:par>
                            </p:childTnLst>
                          </p:cTn>
                        </p:par>
                        <p:par>
                          <p:cTn id="52" fill="hold" nodeType="afterGroup">
                            <p:stCondLst>
                              <p:cond delay="6000"/>
                            </p:stCondLst>
                            <p:childTnLst>
                              <p:par>
                                <p:cTn id="53" presetID="18" presetClass="entr" presetSubtype="6" fill="hold" grpId="0" nodeType="afterEffect">
                                  <p:stCondLst>
                                    <p:cond delay="0"/>
                                  </p:stCondLst>
                                  <p:childTnLst>
                                    <p:set>
                                      <p:cBhvr>
                                        <p:cTn id="54" dur="1" fill="hold">
                                          <p:stCondLst>
                                            <p:cond delay="0"/>
                                          </p:stCondLst>
                                        </p:cTn>
                                        <p:tgtEl>
                                          <p:spTgt spid="526346">
                                            <p:txEl>
                                              <p:pRg st="12" end="12"/>
                                            </p:txEl>
                                          </p:spTgt>
                                        </p:tgtEl>
                                        <p:attrNameLst>
                                          <p:attrName>style.visibility</p:attrName>
                                        </p:attrNameLst>
                                      </p:cBhvr>
                                      <p:to>
                                        <p:strVal val="visible"/>
                                      </p:to>
                                    </p:set>
                                    <p:animEffect transition="in" filter="strips(downRight)">
                                      <p:cBhvr>
                                        <p:cTn id="55" dur="500"/>
                                        <p:tgtEl>
                                          <p:spTgt spid="526346">
                                            <p:txEl>
                                              <p:pRg st="12" end="12"/>
                                            </p:txEl>
                                          </p:spTgt>
                                        </p:tgtEl>
                                      </p:cBhvr>
                                    </p:animEffect>
                                  </p:childTnLst>
                                </p:cTn>
                              </p:par>
                            </p:childTnLst>
                          </p:cTn>
                        </p:par>
                        <p:par>
                          <p:cTn id="56" fill="hold" nodeType="afterGroup">
                            <p:stCondLst>
                              <p:cond delay="6500"/>
                            </p:stCondLst>
                            <p:childTnLst>
                              <p:par>
                                <p:cTn id="57" presetID="18" presetClass="entr" presetSubtype="6" fill="hold" grpId="0" nodeType="afterEffect">
                                  <p:stCondLst>
                                    <p:cond delay="0"/>
                                  </p:stCondLst>
                                  <p:childTnLst>
                                    <p:set>
                                      <p:cBhvr>
                                        <p:cTn id="58" dur="1" fill="hold">
                                          <p:stCondLst>
                                            <p:cond delay="0"/>
                                          </p:stCondLst>
                                        </p:cTn>
                                        <p:tgtEl>
                                          <p:spTgt spid="526346">
                                            <p:txEl>
                                              <p:pRg st="13" end="13"/>
                                            </p:txEl>
                                          </p:spTgt>
                                        </p:tgtEl>
                                        <p:attrNameLst>
                                          <p:attrName>style.visibility</p:attrName>
                                        </p:attrNameLst>
                                      </p:cBhvr>
                                      <p:to>
                                        <p:strVal val="visible"/>
                                      </p:to>
                                    </p:set>
                                    <p:animEffect transition="in" filter="strips(downRight)">
                                      <p:cBhvr>
                                        <p:cTn id="59" dur="500"/>
                                        <p:tgtEl>
                                          <p:spTgt spid="526346">
                                            <p:txEl>
                                              <p:pRg st="13" end="13"/>
                                            </p:txEl>
                                          </p:spTgt>
                                        </p:tgtEl>
                                      </p:cBhvr>
                                    </p:animEffect>
                                  </p:childTnLst>
                                </p:cTn>
                              </p:par>
                            </p:childTnLst>
                          </p:cTn>
                        </p:par>
                        <p:par>
                          <p:cTn id="60" fill="hold" nodeType="afterGroup">
                            <p:stCondLst>
                              <p:cond delay="7000"/>
                            </p:stCondLst>
                            <p:childTnLst>
                              <p:par>
                                <p:cTn id="61" presetID="18" presetClass="entr" presetSubtype="6" fill="hold" grpId="0" nodeType="afterEffect">
                                  <p:stCondLst>
                                    <p:cond delay="0"/>
                                  </p:stCondLst>
                                  <p:childTnLst>
                                    <p:set>
                                      <p:cBhvr>
                                        <p:cTn id="62" dur="1" fill="hold">
                                          <p:stCondLst>
                                            <p:cond delay="0"/>
                                          </p:stCondLst>
                                        </p:cTn>
                                        <p:tgtEl>
                                          <p:spTgt spid="526346">
                                            <p:txEl>
                                              <p:pRg st="14" end="14"/>
                                            </p:txEl>
                                          </p:spTgt>
                                        </p:tgtEl>
                                        <p:attrNameLst>
                                          <p:attrName>style.visibility</p:attrName>
                                        </p:attrNameLst>
                                      </p:cBhvr>
                                      <p:to>
                                        <p:strVal val="visible"/>
                                      </p:to>
                                    </p:set>
                                    <p:animEffect transition="in" filter="strips(downRight)">
                                      <p:cBhvr>
                                        <p:cTn id="63" dur="500"/>
                                        <p:tgtEl>
                                          <p:spTgt spid="526346">
                                            <p:txEl>
                                              <p:pRg st="14" end="14"/>
                                            </p:txEl>
                                          </p:spTgt>
                                        </p:tgtEl>
                                      </p:cBhvr>
                                    </p:animEffect>
                                  </p:childTnLst>
                                </p:cTn>
                              </p:par>
                            </p:childTnLst>
                          </p:cTn>
                        </p:par>
                        <p:par>
                          <p:cTn id="64" fill="hold" nodeType="afterGroup">
                            <p:stCondLst>
                              <p:cond delay="7500"/>
                            </p:stCondLst>
                            <p:childTnLst>
                              <p:par>
                                <p:cTn id="65" presetID="18" presetClass="entr" presetSubtype="6" fill="hold" grpId="0" nodeType="afterEffect">
                                  <p:stCondLst>
                                    <p:cond delay="0"/>
                                  </p:stCondLst>
                                  <p:childTnLst>
                                    <p:set>
                                      <p:cBhvr>
                                        <p:cTn id="66" dur="1" fill="hold">
                                          <p:stCondLst>
                                            <p:cond delay="0"/>
                                          </p:stCondLst>
                                        </p:cTn>
                                        <p:tgtEl>
                                          <p:spTgt spid="526346">
                                            <p:txEl>
                                              <p:pRg st="15" end="15"/>
                                            </p:txEl>
                                          </p:spTgt>
                                        </p:tgtEl>
                                        <p:attrNameLst>
                                          <p:attrName>style.visibility</p:attrName>
                                        </p:attrNameLst>
                                      </p:cBhvr>
                                      <p:to>
                                        <p:strVal val="visible"/>
                                      </p:to>
                                    </p:set>
                                    <p:animEffect transition="in" filter="strips(downRight)">
                                      <p:cBhvr>
                                        <p:cTn id="67" dur="500"/>
                                        <p:tgtEl>
                                          <p:spTgt spid="52634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433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F44134-5CD7-464B-BEC6-F5AA8EFC09E9}" type="slidenum">
              <a:rPr lang="en-US" altLang="en-US">
                <a:solidFill>
                  <a:schemeClr val="bg1"/>
                </a:solidFill>
              </a:rPr>
              <a:pPr/>
              <a:t>140</a:t>
            </a:fld>
            <a:endParaRPr lang="en-US" altLang="en-US">
              <a:solidFill>
                <a:schemeClr val="bg1"/>
              </a:solidFill>
            </a:endParaRPr>
          </a:p>
        </p:txBody>
      </p:sp>
      <p:pic>
        <p:nvPicPr>
          <p:cNvPr id="138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5" y="746125"/>
            <a:ext cx="7551738"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8"/>
          <p:cNvSpPr>
            <a:spLocks noGrp="1" noChangeArrowheads="1"/>
          </p:cNvSpPr>
          <p:nvPr>
            <p:ph type="title"/>
          </p:nvPr>
        </p:nvSpPr>
        <p:spPr/>
        <p:txBody>
          <a:bodyPr/>
          <a:lstStyle/>
          <a:p>
            <a:pPr eaLnBrk="1" hangingPunct="1"/>
            <a:r>
              <a:rPr lang="en-US" altLang="en-US" smtClean="0"/>
              <a:t>Inter Exchange Signaling</a:t>
            </a:r>
          </a:p>
        </p:txBody>
      </p:sp>
    </p:spTree>
    <p:extLst>
      <p:ext uri="{BB962C8B-B14F-4D97-AF65-F5344CB8AC3E}">
        <p14:creationId xmlns:p14="http://schemas.microsoft.com/office/powerpoint/2010/main" val="3999267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84452"/>
                                        </p:tgtEl>
                                        <p:attrNameLst>
                                          <p:attrName>style.visibility</p:attrName>
                                        </p:attrNameLst>
                                      </p:cBhvr>
                                      <p:to>
                                        <p:strVal val="visible"/>
                                      </p:to>
                                    </p:set>
                                    <p:animEffect transition="in" filter="dissolve">
                                      <p:cBhvr>
                                        <p:cTn id="7" dur="1000"/>
                                        <p:tgtEl>
                                          <p:spTgt spid="138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536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323E93-0623-479F-B831-7C223F26F16D}" type="slidenum">
              <a:rPr lang="en-US" altLang="en-US">
                <a:solidFill>
                  <a:schemeClr val="bg1"/>
                </a:solidFill>
              </a:rPr>
              <a:pPr/>
              <a:t>141</a:t>
            </a:fld>
            <a:endParaRPr lang="en-US" altLang="en-US">
              <a:solidFill>
                <a:schemeClr val="bg1"/>
              </a:solidFill>
            </a:endParaRPr>
          </a:p>
        </p:txBody>
      </p:sp>
      <p:sp>
        <p:nvSpPr>
          <p:cNvPr id="15364" name="Rectangle 83"/>
          <p:cNvSpPr>
            <a:spLocks noGrp="1" noChangeArrowheads="1"/>
          </p:cNvSpPr>
          <p:nvPr>
            <p:ph type="title"/>
          </p:nvPr>
        </p:nvSpPr>
        <p:spPr/>
        <p:txBody>
          <a:bodyPr/>
          <a:lstStyle/>
          <a:p>
            <a:pPr eaLnBrk="1" hangingPunct="1"/>
            <a:r>
              <a:rPr lang="en-US" altLang="en-US" smtClean="0"/>
              <a:t> Channel Associated Signaling</a:t>
            </a:r>
          </a:p>
        </p:txBody>
      </p:sp>
      <p:grpSp>
        <p:nvGrpSpPr>
          <p:cNvPr id="436306" name="Group 82"/>
          <p:cNvGrpSpPr>
            <a:grpSpLocks/>
          </p:cNvGrpSpPr>
          <p:nvPr/>
        </p:nvGrpSpPr>
        <p:grpSpPr bwMode="auto">
          <a:xfrm>
            <a:off x="2584451" y="1179514"/>
            <a:ext cx="7046913" cy="4010025"/>
            <a:chOff x="422" y="1008"/>
            <a:chExt cx="4949" cy="2742"/>
          </a:xfrm>
        </p:grpSpPr>
        <p:sp>
          <p:nvSpPr>
            <p:cNvPr id="15366" name="Text Box 5"/>
            <p:cNvSpPr txBox="1">
              <a:spLocks noChangeArrowheads="1"/>
            </p:cNvSpPr>
            <p:nvPr/>
          </p:nvSpPr>
          <p:spPr bwMode="auto">
            <a:xfrm>
              <a:off x="1872" y="3312"/>
              <a:ext cx="206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500"/>
                </a:spcBef>
                <a:spcAft>
                  <a:spcPts val="500"/>
                </a:spcAft>
              </a:pPr>
              <a:r>
                <a:rPr lang="en-US" altLang="en-US">
                  <a:solidFill>
                    <a:srgbClr val="3C5658"/>
                  </a:solidFill>
                </a:rPr>
                <a:t>Line signaling in time slot 16</a:t>
              </a:r>
            </a:p>
          </p:txBody>
        </p:sp>
        <p:sp>
          <p:nvSpPr>
            <p:cNvPr id="15367" name="Text Box 7"/>
            <p:cNvSpPr txBox="1">
              <a:spLocks noChangeArrowheads="1"/>
            </p:cNvSpPr>
            <p:nvPr/>
          </p:nvSpPr>
          <p:spPr bwMode="auto">
            <a:xfrm>
              <a:off x="1152" y="1008"/>
              <a:ext cx="3792"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500"/>
                </a:spcBef>
                <a:spcAft>
                  <a:spcPts val="500"/>
                </a:spcAft>
              </a:pPr>
              <a:r>
                <a:rPr lang="en-US" altLang="en-US" sz="2200">
                  <a:solidFill>
                    <a:srgbClr val="3C5658"/>
                  </a:solidFill>
                </a:rPr>
                <a:t>Channel associated Signaling - Line signaling</a:t>
              </a:r>
            </a:p>
          </p:txBody>
        </p:sp>
        <p:sp>
          <p:nvSpPr>
            <p:cNvPr id="15368" name="Rectangle 10"/>
            <p:cNvSpPr>
              <a:spLocks noChangeArrowheads="1"/>
            </p:cNvSpPr>
            <p:nvPr/>
          </p:nvSpPr>
          <p:spPr bwMode="auto">
            <a:xfrm>
              <a:off x="422" y="2044"/>
              <a:ext cx="509" cy="509"/>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5369" name="Group 11"/>
            <p:cNvGrpSpPr>
              <a:grpSpLocks/>
            </p:cNvGrpSpPr>
            <p:nvPr/>
          </p:nvGrpSpPr>
          <p:grpSpPr bwMode="auto">
            <a:xfrm>
              <a:off x="546" y="2149"/>
              <a:ext cx="295" cy="318"/>
              <a:chOff x="732" y="2496"/>
              <a:chExt cx="224" cy="240"/>
            </a:xfrm>
          </p:grpSpPr>
          <p:sp>
            <p:nvSpPr>
              <p:cNvPr id="15400" name="Line 12"/>
              <p:cNvSpPr>
                <a:spLocks noChangeShapeType="1"/>
              </p:cNvSpPr>
              <p:nvPr/>
            </p:nvSpPr>
            <p:spPr bwMode="auto">
              <a:xfrm>
                <a:off x="768" y="2496"/>
                <a:ext cx="139"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01" name="Line 13"/>
              <p:cNvSpPr>
                <a:spLocks noChangeShapeType="1"/>
              </p:cNvSpPr>
              <p:nvPr/>
            </p:nvSpPr>
            <p:spPr bwMode="auto">
              <a:xfrm flipH="1">
                <a:off x="773" y="2496"/>
                <a:ext cx="139"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02" name="Line 14"/>
              <p:cNvSpPr>
                <a:spLocks noChangeShapeType="1"/>
              </p:cNvSpPr>
              <p:nvPr/>
            </p:nvSpPr>
            <p:spPr bwMode="auto">
              <a:xfrm>
                <a:off x="908" y="2736"/>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03" name="Line 15"/>
              <p:cNvSpPr>
                <a:spLocks noChangeShapeType="1"/>
              </p:cNvSpPr>
              <p:nvPr/>
            </p:nvSpPr>
            <p:spPr bwMode="auto">
              <a:xfrm>
                <a:off x="732" y="2732"/>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370" name="Rectangle 16"/>
            <p:cNvSpPr>
              <a:spLocks noChangeArrowheads="1"/>
            </p:cNvSpPr>
            <p:nvPr/>
          </p:nvSpPr>
          <p:spPr bwMode="auto">
            <a:xfrm>
              <a:off x="4862" y="2060"/>
              <a:ext cx="509" cy="509"/>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5371" name="Group 17"/>
            <p:cNvGrpSpPr>
              <a:grpSpLocks/>
            </p:cNvGrpSpPr>
            <p:nvPr/>
          </p:nvGrpSpPr>
          <p:grpSpPr bwMode="auto">
            <a:xfrm>
              <a:off x="4986" y="2165"/>
              <a:ext cx="295" cy="318"/>
              <a:chOff x="732" y="2496"/>
              <a:chExt cx="224" cy="240"/>
            </a:xfrm>
          </p:grpSpPr>
          <p:sp>
            <p:nvSpPr>
              <p:cNvPr id="15396" name="Line 18"/>
              <p:cNvSpPr>
                <a:spLocks noChangeShapeType="1"/>
              </p:cNvSpPr>
              <p:nvPr/>
            </p:nvSpPr>
            <p:spPr bwMode="auto">
              <a:xfrm>
                <a:off x="768" y="2496"/>
                <a:ext cx="139"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7" name="Line 19"/>
              <p:cNvSpPr>
                <a:spLocks noChangeShapeType="1"/>
              </p:cNvSpPr>
              <p:nvPr/>
            </p:nvSpPr>
            <p:spPr bwMode="auto">
              <a:xfrm flipH="1">
                <a:off x="773" y="2496"/>
                <a:ext cx="139"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8" name="Line 20"/>
              <p:cNvSpPr>
                <a:spLocks noChangeShapeType="1"/>
              </p:cNvSpPr>
              <p:nvPr/>
            </p:nvSpPr>
            <p:spPr bwMode="auto">
              <a:xfrm>
                <a:off x="908" y="2736"/>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9" name="Line 21"/>
              <p:cNvSpPr>
                <a:spLocks noChangeShapeType="1"/>
              </p:cNvSpPr>
              <p:nvPr/>
            </p:nvSpPr>
            <p:spPr bwMode="auto">
              <a:xfrm>
                <a:off x="732" y="2732"/>
                <a:ext cx="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372" name="Rectangle 22"/>
            <p:cNvSpPr>
              <a:spLocks noChangeArrowheads="1"/>
            </p:cNvSpPr>
            <p:nvPr/>
          </p:nvSpPr>
          <p:spPr bwMode="auto">
            <a:xfrm>
              <a:off x="1123" y="2205"/>
              <a:ext cx="3280" cy="184"/>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Line 23"/>
            <p:cNvSpPr>
              <a:spLocks noChangeShapeType="1"/>
            </p:cNvSpPr>
            <p:nvPr/>
          </p:nvSpPr>
          <p:spPr bwMode="auto">
            <a:xfrm>
              <a:off x="1723" y="2213"/>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4" name="Line 24"/>
            <p:cNvSpPr>
              <a:spLocks noChangeShapeType="1"/>
            </p:cNvSpPr>
            <p:nvPr/>
          </p:nvSpPr>
          <p:spPr bwMode="auto">
            <a:xfrm>
              <a:off x="2379" y="2213"/>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5" name="Line 25"/>
            <p:cNvSpPr>
              <a:spLocks noChangeShapeType="1"/>
            </p:cNvSpPr>
            <p:nvPr/>
          </p:nvSpPr>
          <p:spPr bwMode="auto">
            <a:xfrm>
              <a:off x="3043" y="2205"/>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6" name="Line 26"/>
            <p:cNvSpPr>
              <a:spLocks noChangeShapeType="1"/>
            </p:cNvSpPr>
            <p:nvPr/>
          </p:nvSpPr>
          <p:spPr bwMode="auto">
            <a:xfrm>
              <a:off x="3731" y="2205"/>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7" name="AutoShape 27"/>
            <p:cNvSpPr>
              <a:spLocks/>
            </p:cNvSpPr>
            <p:nvPr/>
          </p:nvSpPr>
          <p:spPr bwMode="auto">
            <a:xfrm rot="5400000">
              <a:off x="2570" y="972"/>
              <a:ext cx="386" cy="3256"/>
            </a:xfrm>
            <a:prstGeom prst="rightBrace">
              <a:avLst>
                <a:gd name="adj1" fmla="val 70294"/>
                <a:gd name="adj2" fmla="val 49782"/>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8" name="Text Box 28"/>
            <p:cNvSpPr txBox="1">
              <a:spLocks noChangeArrowheads="1"/>
            </p:cNvSpPr>
            <p:nvPr/>
          </p:nvSpPr>
          <p:spPr bwMode="auto">
            <a:xfrm>
              <a:off x="1201" y="2386"/>
              <a:ext cx="598"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i="1"/>
                <a:t>Frame 16</a:t>
              </a:r>
            </a:p>
          </p:txBody>
        </p:sp>
        <p:sp>
          <p:nvSpPr>
            <p:cNvPr id="15379" name="Text Box 29"/>
            <p:cNvSpPr txBox="1">
              <a:spLocks noChangeArrowheads="1"/>
            </p:cNvSpPr>
            <p:nvPr/>
          </p:nvSpPr>
          <p:spPr bwMode="auto">
            <a:xfrm>
              <a:off x="3785" y="2394"/>
              <a:ext cx="538"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i="1"/>
                <a:t>Frame 1</a:t>
              </a:r>
            </a:p>
          </p:txBody>
        </p:sp>
        <p:sp>
          <p:nvSpPr>
            <p:cNvPr id="15380" name="Line 30"/>
            <p:cNvSpPr>
              <a:spLocks noChangeShapeType="1"/>
            </p:cNvSpPr>
            <p:nvPr/>
          </p:nvSpPr>
          <p:spPr bwMode="auto">
            <a:xfrm>
              <a:off x="4411" y="2301"/>
              <a:ext cx="304"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1" name="Text Box 31"/>
            <p:cNvSpPr txBox="1">
              <a:spLocks noChangeArrowheads="1"/>
            </p:cNvSpPr>
            <p:nvPr/>
          </p:nvSpPr>
          <p:spPr bwMode="auto">
            <a:xfrm>
              <a:off x="2464" y="2804"/>
              <a:ext cx="76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Multiframe</a:t>
              </a:r>
            </a:p>
          </p:txBody>
        </p:sp>
        <p:sp>
          <p:nvSpPr>
            <p:cNvPr id="15382" name="Rectangle 32"/>
            <p:cNvSpPr>
              <a:spLocks noChangeArrowheads="1"/>
            </p:cNvSpPr>
            <p:nvPr/>
          </p:nvSpPr>
          <p:spPr bwMode="auto">
            <a:xfrm>
              <a:off x="1363" y="2205"/>
              <a:ext cx="128" cy="18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b="1"/>
                <a:t>16</a:t>
              </a:r>
            </a:p>
          </p:txBody>
        </p:sp>
        <p:sp>
          <p:nvSpPr>
            <p:cNvPr id="15383" name="Rectangle 33"/>
            <p:cNvSpPr>
              <a:spLocks noChangeArrowheads="1"/>
            </p:cNvSpPr>
            <p:nvPr/>
          </p:nvSpPr>
          <p:spPr bwMode="auto">
            <a:xfrm>
              <a:off x="2651" y="2205"/>
              <a:ext cx="128" cy="18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b="1"/>
                <a:t>16</a:t>
              </a:r>
              <a:endParaRPr lang="en-US" altLang="en-US" sz="2400">
                <a:latin typeface="Times New Roman" panose="02020603050405020304" pitchFamily="18" charset="0"/>
              </a:endParaRPr>
            </a:p>
          </p:txBody>
        </p:sp>
        <p:sp>
          <p:nvSpPr>
            <p:cNvPr id="15384" name="Rectangle 34"/>
            <p:cNvSpPr>
              <a:spLocks noChangeArrowheads="1"/>
            </p:cNvSpPr>
            <p:nvPr/>
          </p:nvSpPr>
          <p:spPr bwMode="auto">
            <a:xfrm>
              <a:off x="3347" y="2205"/>
              <a:ext cx="128" cy="18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b="1"/>
                <a:t>16</a:t>
              </a:r>
              <a:endParaRPr lang="en-US" altLang="en-US" sz="2400">
                <a:latin typeface="Times New Roman" panose="02020603050405020304" pitchFamily="18" charset="0"/>
              </a:endParaRPr>
            </a:p>
          </p:txBody>
        </p:sp>
        <p:sp>
          <p:nvSpPr>
            <p:cNvPr id="15385" name="Rectangle 35"/>
            <p:cNvSpPr>
              <a:spLocks noChangeArrowheads="1"/>
            </p:cNvSpPr>
            <p:nvPr/>
          </p:nvSpPr>
          <p:spPr bwMode="auto">
            <a:xfrm>
              <a:off x="3995" y="2205"/>
              <a:ext cx="128" cy="18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b="1"/>
                <a:t>16</a:t>
              </a:r>
              <a:endParaRPr lang="en-US" altLang="en-US" sz="2400">
                <a:latin typeface="Times New Roman" panose="02020603050405020304" pitchFamily="18" charset="0"/>
              </a:endParaRPr>
            </a:p>
          </p:txBody>
        </p:sp>
        <p:sp>
          <p:nvSpPr>
            <p:cNvPr id="15386" name="Rectangle 36"/>
            <p:cNvSpPr>
              <a:spLocks noChangeArrowheads="1"/>
            </p:cNvSpPr>
            <p:nvPr/>
          </p:nvSpPr>
          <p:spPr bwMode="auto">
            <a:xfrm>
              <a:off x="1963" y="2165"/>
              <a:ext cx="120" cy="2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7" name="Line 37"/>
            <p:cNvSpPr>
              <a:spLocks noChangeShapeType="1"/>
            </p:cNvSpPr>
            <p:nvPr/>
          </p:nvSpPr>
          <p:spPr bwMode="auto">
            <a:xfrm flipV="1">
              <a:off x="1435" y="1813"/>
              <a:ext cx="0" cy="38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8" name="Line 38"/>
            <p:cNvSpPr>
              <a:spLocks noChangeShapeType="1"/>
            </p:cNvSpPr>
            <p:nvPr/>
          </p:nvSpPr>
          <p:spPr bwMode="auto">
            <a:xfrm flipV="1">
              <a:off x="2699" y="1821"/>
              <a:ext cx="0" cy="37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9" name="Line 39"/>
            <p:cNvSpPr>
              <a:spLocks noChangeShapeType="1"/>
            </p:cNvSpPr>
            <p:nvPr/>
          </p:nvSpPr>
          <p:spPr bwMode="auto">
            <a:xfrm flipV="1">
              <a:off x="3435" y="1581"/>
              <a:ext cx="0" cy="61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0" name="Line 40"/>
            <p:cNvSpPr>
              <a:spLocks noChangeShapeType="1"/>
            </p:cNvSpPr>
            <p:nvPr/>
          </p:nvSpPr>
          <p:spPr bwMode="auto">
            <a:xfrm flipV="1">
              <a:off x="4067" y="1845"/>
              <a:ext cx="0" cy="36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1" name="Text Box 41"/>
            <p:cNvSpPr txBox="1">
              <a:spLocks noChangeArrowheads="1"/>
            </p:cNvSpPr>
            <p:nvPr/>
          </p:nvSpPr>
          <p:spPr bwMode="auto">
            <a:xfrm>
              <a:off x="913" y="1508"/>
              <a:ext cx="93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Signaling for time</a:t>
              </a:r>
            </a:p>
            <a:p>
              <a:pPr algn="ctr"/>
              <a:r>
                <a:rPr lang="en-US" altLang="en-US" sz="1200" b="1"/>
                <a:t>slots 15 and 31</a:t>
              </a:r>
              <a:endParaRPr lang="en-US" altLang="en-US" sz="1200" b="1">
                <a:latin typeface="Times New Roman" panose="02020603050405020304" pitchFamily="18" charset="0"/>
              </a:endParaRPr>
            </a:p>
          </p:txBody>
        </p:sp>
        <p:sp>
          <p:nvSpPr>
            <p:cNvPr id="15392" name="Text Box 42"/>
            <p:cNvSpPr txBox="1">
              <a:spLocks noChangeArrowheads="1"/>
            </p:cNvSpPr>
            <p:nvPr/>
          </p:nvSpPr>
          <p:spPr bwMode="auto">
            <a:xfrm>
              <a:off x="2177" y="1556"/>
              <a:ext cx="937"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Signaling for time</a:t>
              </a:r>
            </a:p>
            <a:p>
              <a:pPr algn="ctr"/>
              <a:r>
                <a:rPr lang="en-US" altLang="en-US" sz="1200" b="1"/>
                <a:t>slots 2 and 18</a:t>
              </a:r>
              <a:endParaRPr lang="en-US" altLang="en-US" sz="1200" b="1">
                <a:latin typeface="Times New Roman" panose="02020603050405020304" pitchFamily="18" charset="0"/>
              </a:endParaRPr>
            </a:p>
          </p:txBody>
        </p:sp>
        <p:sp>
          <p:nvSpPr>
            <p:cNvPr id="15393" name="Text Box 43"/>
            <p:cNvSpPr txBox="1">
              <a:spLocks noChangeArrowheads="1"/>
            </p:cNvSpPr>
            <p:nvPr/>
          </p:nvSpPr>
          <p:spPr bwMode="auto">
            <a:xfrm>
              <a:off x="2955" y="1300"/>
              <a:ext cx="93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Signaling for time</a:t>
              </a:r>
            </a:p>
            <a:p>
              <a:pPr algn="ctr"/>
              <a:r>
                <a:rPr lang="en-US" altLang="en-US" sz="1200" b="1"/>
                <a:t>Slots 1 and 17</a:t>
              </a:r>
              <a:endParaRPr lang="en-US" altLang="en-US" sz="1200" b="1">
                <a:latin typeface="Times New Roman" panose="02020603050405020304" pitchFamily="18" charset="0"/>
              </a:endParaRPr>
            </a:p>
          </p:txBody>
        </p:sp>
        <p:sp>
          <p:nvSpPr>
            <p:cNvPr id="15394" name="Text Box 44"/>
            <p:cNvSpPr txBox="1">
              <a:spLocks noChangeArrowheads="1"/>
            </p:cNvSpPr>
            <p:nvPr/>
          </p:nvSpPr>
          <p:spPr bwMode="auto">
            <a:xfrm>
              <a:off x="3691" y="1564"/>
              <a:ext cx="937"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Multiframe alignment</a:t>
              </a:r>
              <a:endParaRPr lang="en-US" altLang="en-US" sz="1200" b="1">
                <a:latin typeface="Times New Roman" panose="02020603050405020304" pitchFamily="18" charset="0"/>
              </a:endParaRPr>
            </a:p>
          </p:txBody>
        </p:sp>
        <p:sp>
          <p:nvSpPr>
            <p:cNvPr id="15395" name="Rectangle 81"/>
            <p:cNvSpPr>
              <a:spLocks noChangeArrowheads="1"/>
            </p:cNvSpPr>
            <p:nvPr/>
          </p:nvSpPr>
          <p:spPr bwMode="auto">
            <a:xfrm>
              <a:off x="1951" y="2205"/>
              <a:ext cx="128" cy="18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b="1"/>
                <a:t>16</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1310877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436306"/>
                                        </p:tgtEl>
                                        <p:attrNameLst>
                                          <p:attrName>style.visibility</p:attrName>
                                        </p:attrNameLst>
                                      </p:cBhvr>
                                      <p:to>
                                        <p:strVal val="visible"/>
                                      </p:to>
                                    </p:set>
                                    <p:animEffect transition="in" filter="strips(downRight)">
                                      <p:cBhvr>
                                        <p:cTn id="7" dur="1000"/>
                                        <p:tgtEl>
                                          <p:spTgt spid="436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741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283314-912F-498D-A183-8AD0956B100F}" type="slidenum">
              <a:rPr lang="en-US" altLang="en-US">
                <a:solidFill>
                  <a:schemeClr val="bg1"/>
                </a:solidFill>
              </a:rPr>
              <a:pPr/>
              <a:t>142</a:t>
            </a:fld>
            <a:endParaRPr lang="en-US" altLang="en-US">
              <a:solidFill>
                <a:schemeClr val="bg1"/>
              </a:solidFill>
            </a:endParaRPr>
          </a:p>
        </p:txBody>
      </p:sp>
      <p:sp>
        <p:nvSpPr>
          <p:cNvPr id="17412" name="Rectangle 9"/>
          <p:cNvSpPr>
            <a:spLocks noGrp="1" noChangeArrowheads="1"/>
          </p:cNvSpPr>
          <p:nvPr>
            <p:ph type="title"/>
          </p:nvPr>
        </p:nvSpPr>
        <p:spPr/>
        <p:txBody>
          <a:bodyPr/>
          <a:lstStyle/>
          <a:p>
            <a:pPr eaLnBrk="1" hangingPunct="1"/>
            <a:r>
              <a:rPr lang="en-US" altLang="en-US" smtClean="0"/>
              <a:t>Common Channel Signaling [CCS]</a:t>
            </a:r>
          </a:p>
        </p:txBody>
      </p:sp>
      <p:pic>
        <p:nvPicPr>
          <p:cNvPr id="423941" name="Picture 5" descr="a_7_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1249363"/>
            <a:ext cx="7245350" cy="3587750"/>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90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strips(upRight)">
                                      <p:cBhvr>
                                        <p:cTn id="7" dur="1000"/>
                                        <p:tgtEl>
                                          <p:spTgt spid="423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945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73900F-2101-4044-9AC6-B37A088D74E0}" type="slidenum">
              <a:rPr lang="en-US" altLang="en-US">
                <a:solidFill>
                  <a:schemeClr val="bg1"/>
                </a:solidFill>
              </a:rPr>
              <a:pPr/>
              <a:t>143</a:t>
            </a:fld>
            <a:endParaRPr lang="en-US" altLang="en-US">
              <a:solidFill>
                <a:schemeClr val="bg1"/>
              </a:solidFill>
            </a:endParaRPr>
          </a:p>
        </p:txBody>
      </p:sp>
      <p:sp>
        <p:nvSpPr>
          <p:cNvPr id="19460" name="Rectangle 2"/>
          <p:cNvSpPr>
            <a:spLocks noGrp="1" noChangeArrowheads="1"/>
          </p:cNvSpPr>
          <p:nvPr>
            <p:ph type="title"/>
          </p:nvPr>
        </p:nvSpPr>
        <p:spPr/>
        <p:txBody>
          <a:bodyPr/>
          <a:lstStyle/>
          <a:p>
            <a:pPr eaLnBrk="1" hangingPunct="1"/>
            <a:r>
              <a:rPr lang="en-US" altLang="en-US" smtClean="0"/>
              <a:t>CCS/SS7 FEATURES/Advantages</a:t>
            </a:r>
          </a:p>
        </p:txBody>
      </p:sp>
      <p:sp>
        <p:nvSpPr>
          <p:cNvPr id="1395715" name="Rectangle 3"/>
          <p:cNvSpPr>
            <a:spLocks noGrp="1" noChangeArrowheads="1"/>
          </p:cNvSpPr>
          <p:nvPr>
            <p:ph type="body" idx="1"/>
          </p:nvPr>
        </p:nvSpPr>
        <p:spPr>
          <a:xfrm>
            <a:off x="1828800" y="2365376"/>
            <a:ext cx="8229600" cy="3940175"/>
          </a:xfrm>
        </p:spPr>
        <p:txBody>
          <a:bodyPr/>
          <a:lstStyle/>
          <a:p>
            <a:pPr eaLnBrk="1" hangingPunct="1"/>
            <a:r>
              <a:rPr lang="en-US" altLang="en-US" sz="1800"/>
              <a:t>Features:</a:t>
            </a:r>
          </a:p>
          <a:p>
            <a:pPr lvl="1" eaLnBrk="1" hangingPunct="1"/>
            <a:r>
              <a:rPr lang="en-US" altLang="en-US" sz="1600"/>
              <a:t>SS7 network is a packet switched network</a:t>
            </a:r>
          </a:p>
          <a:p>
            <a:pPr lvl="1" eaLnBrk="1" hangingPunct="1"/>
            <a:r>
              <a:rPr lang="en-US" altLang="en-US" sz="1600"/>
              <a:t>Voice channel is dedicated for voice and information signals such as dial tones and announcement </a:t>
            </a:r>
          </a:p>
          <a:p>
            <a:pPr lvl="1" eaLnBrk="1" hangingPunct="1"/>
            <a:r>
              <a:rPr lang="en-US" altLang="en-US" sz="1600"/>
              <a:t>Signaling channels are on separate network</a:t>
            </a:r>
          </a:p>
          <a:p>
            <a:pPr lvl="1" eaLnBrk="1" hangingPunct="1"/>
            <a:r>
              <a:rPr lang="en-US" altLang="en-US" sz="1600"/>
              <a:t>Signaling channels carry control, address and supervisory   signals</a:t>
            </a:r>
          </a:p>
          <a:p>
            <a:pPr lvl="1" eaLnBrk="1" hangingPunct="1"/>
            <a:r>
              <a:rPr lang="en-US" altLang="en-US" sz="1600"/>
              <a:t>Signaling network is common to all voice channels</a:t>
            </a:r>
          </a:p>
          <a:p>
            <a:pPr eaLnBrk="1" hangingPunct="1"/>
            <a:r>
              <a:rPr lang="en-US" altLang="en-US" sz="1800"/>
              <a:t>Advantages:</a:t>
            </a:r>
          </a:p>
          <a:p>
            <a:pPr lvl="1" eaLnBrk="1" hangingPunct="1"/>
            <a:r>
              <a:rPr lang="en-US" altLang="en-US" sz="1600"/>
              <a:t>Greater volume of signaling information with added flexibility</a:t>
            </a:r>
          </a:p>
          <a:p>
            <a:pPr lvl="1" eaLnBrk="1" hangingPunct="1"/>
            <a:r>
              <a:rPr lang="en-US" altLang="en-US" sz="1600"/>
              <a:t>Reduction in  call set up times  </a:t>
            </a:r>
          </a:p>
          <a:p>
            <a:pPr lvl="1" eaLnBrk="1" hangingPunct="1"/>
            <a:r>
              <a:rPr lang="en-US" altLang="en-US" sz="1600"/>
              <a:t>More efficient use of trunks</a:t>
            </a:r>
          </a:p>
          <a:p>
            <a:pPr lvl="1" eaLnBrk="1" hangingPunct="1"/>
            <a:r>
              <a:rPr lang="en-US" altLang="en-US" sz="1600"/>
              <a:t>Reduction  in fraud rate due to separation of signaling and voice path </a:t>
            </a:r>
          </a:p>
          <a:p>
            <a:pPr lvl="1" eaLnBrk="1" hangingPunct="1"/>
            <a:r>
              <a:rPr lang="en-US" altLang="en-US" sz="1600"/>
              <a:t>Facilitation of additional (transaction based) services</a:t>
            </a:r>
          </a:p>
        </p:txBody>
      </p:sp>
      <p:pic>
        <p:nvPicPr>
          <p:cNvPr id="1395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11201"/>
            <a:ext cx="7239000"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353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95716"/>
                                        </p:tgtEl>
                                        <p:attrNameLst>
                                          <p:attrName>style.visibility</p:attrName>
                                        </p:attrNameLst>
                                      </p:cBhvr>
                                      <p:to>
                                        <p:strVal val="visible"/>
                                      </p:to>
                                    </p:set>
                                    <p:animEffect transition="in" filter="dissolve">
                                      <p:cBhvr>
                                        <p:cTn id="7" dur="1000"/>
                                        <p:tgtEl>
                                          <p:spTgt spid="1395716"/>
                                        </p:tgtEl>
                                      </p:cBhvr>
                                    </p:animEffect>
                                  </p:childTnLst>
                                </p:cTn>
                              </p:par>
                            </p:childTnLst>
                          </p:cTn>
                        </p:par>
                        <p:par>
                          <p:cTn id="8" fill="hold" nodeType="afterGroup">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1395715">
                                            <p:txEl>
                                              <p:pRg st="0" end="0"/>
                                            </p:txEl>
                                          </p:spTgt>
                                        </p:tgtEl>
                                        <p:attrNameLst>
                                          <p:attrName>style.visibility</p:attrName>
                                        </p:attrNameLst>
                                      </p:cBhvr>
                                      <p:to>
                                        <p:strVal val="visible"/>
                                      </p:to>
                                    </p:set>
                                    <p:animEffect transition="in" filter="blinds(horizontal)">
                                      <p:cBhvr>
                                        <p:cTn id="11" dur="1000"/>
                                        <p:tgtEl>
                                          <p:spTgt spid="1395715">
                                            <p:txEl>
                                              <p:pRg st="0" end="0"/>
                                            </p:txEl>
                                          </p:spTgt>
                                        </p:tgtEl>
                                      </p:cBhvr>
                                    </p:animEffect>
                                  </p:childTnLst>
                                </p:cTn>
                              </p:par>
                            </p:childTnLst>
                          </p:cTn>
                        </p:par>
                        <p:par>
                          <p:cTn id="12" fill="hold" nodeType="afterGroup">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1395715">
                                            <p:txEl>
                                              <p:pRg st="1" end="1"/>
                                            </p:txEl>
                                          </p:spTgt>
                                        </p:tgtEl>
                                        <p:attrNameLst>
                                          <p:attrName>style.visibility</p:attrName>
                                        </p:attrNameLst>
                                      </p:cBhvr>
                                      <p:to>
                                        <p:strVal val="visible"/>
                                      </p:to>
                                    </p:set>
                                    <p:animEffect transition="in" filter="blinds(horizontal)">
                                      <p:cBhvr>
                                        <p:cTn id="15" dur="1000"/>
                                        <p:tgtEl>
                                          <p:spTgt spid="1395715">
                                            <p:txEl>
                                              <p:pRg st="1" end="1"/>
                                            </p:txEl>
                                          </p:spTgt>
                                        </p:tgtEl>
                                      </p:cBhvr>
                                    </p:animEffect>
                                  </p:childTnLst>
                                </p:cTn>
                              </p:par>
                            </p:childTnLst>
                          </p:cTn>
                        </p:par>
                        <p:par>
                          <p:cTn id="16" fill="hold" nodeType="afterGroup">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1395715">
                                            <p:txEl>
                                              <p:pRg st="2" end="2"/>
                                            </p:txEl>
                                          </p:spTgt>
                                        </p:tgtEl>
                                        <p:attrNameLst>
                                          <p:attrName>style.visibility</p:attrName>
                                        </p:attrNameLst>
                                      </p:cBhvr>
                                      <p:to>
                                        <p:strVal val="visible"/>
                                      </p:to>
                                    </p:set>
                                    <p:animEffect transition="in" filter="blinds(horizontal)">
                                      <p:cBhvr>
                                        <p:cTn id="19" dur="1000"/>
                                        <p:tgtEl>
                                          <p:spTgt spid="1395715">
                                            <p:txEl>
                                              <p:pRg st="2" end="2"/>
                                            </p:txEl>
                                          </p:spTgt>
                                        </p:tgtEl>
                                      </p:cBhvr>
                                    </p:animEffect>
                                  </p:childTnLst>
                                </p:cTn>
                              </p:par>
                            </p:childTnLst>
                          </p:cTn>
                        </p:par>
                        <p:par>
                          <p:cTn id="20" fill="hold" nodeType="afterGroup">
                            <p:stCondLst>
                              <p:cond delay="4000"/>
                            </p:stCondLst>
                            <p:childTnLst>
                              <p:par>
                                <p:cTn id="21" presetID="3" presetClass="entr" presetSubtype="10" fill="hold" grpId="0" nodeType="afterEffect">
                                  <p:stCondLst>
                                    <p:cond delay="0"/>
                                  </p:stCondLst>
                                  <p:childTnLst>
                                    <p:set>
                                      <p:cBhvr>
                                        <p:cTn id="22" dur="1" fill="hold">
                                          <p:stCondLst>
                                            <p:cond delay="0"/>
                                          </p:stCondLst>
                                        </p:cTn>
                                        <p:tgtEl>
                                          <p:spTgt spid="1395715">
                                            <p:txEl>
                                              <p:pRg st="3" end="3"/>
                                            </p:txEl>
                                          </p:spTgt>
                                        </p:tgtEl>
                                        <p:attrNameLst>
                                          <p:attrName>style.visibility</p:attrName>
                                        </p:attrNameLst>
                                      </p:cBhvr>
                                      <p:to>
                                        <p:strVal val="visible"/>
                                      </p:to>
                                    </p:set>
                                    <p:animEffect transition="in" filter="blinds(horizontal)">
                                      <p:cBhvr>
                                        <p:cTn id="23" dur="1000"/>
                                        <p:tgtEl>
                                          <p:spTgt spid="1395715">
                                            <p:txEl>
                                              <p:pRg st="3" end="3"/>
                                            </p:txEl>
                                          </p:spTgt>
                                        </p:tgtEl>
                                      </p:cBhvr>
                                    </p:animEffect>
                                  </p:childTnLst>
                                </p:cTn>
                              </p:par>
                            </p:childTnLst>
                          </p:cTn>
                        </p:par>
                        <p:par>
                          <p:cTn id="24" fill="hold" nodeType="afterGroup">
                            <p:stCondLst>
                              <p:cond delay="5000"/>
                            </p:stCondLst>
                            <p:childTnLst>
                              <p:par>
                                <p:cTn id="25" presetID="3" presetClass="entr" presetSubtype="10" fill="hold" grpId="0" nodeType="afterEffect">
                                  <p:stCondLst>
                                    <p:cond delay="0"/>
                                  </p:stCondLst>
                                  <p:childTnLst>
                                    <p:set>
                                      <p:cBhvr>
                                        <p:cTn id="26" dur="1" fill="hold">
                                          <p:stCondLst>
                                            <p:cond delay="0"/>
                                          </p:stCondLst>
                                        </p:cTn>
                                        <p:tgtEl>
                                          <p:spTgt spid="1395715">
                                            <p:txEl>
                                              <p:pRg st="4" end="4"/>
                                            </p:txEl>
                                          </p:spTgt>
                                        </p:tgtEl>
                                        <p:attrNameLst>
                                          <p:attrName>style.visibility</p:attrName>
                                        </p:attrNameLst>
                                      </p:cBhvr>
                                      <p:to>
                                        <p:strVal val="visible"/>
                                      </p:to>
                                    </p:set>
                                    <p:animEffect transition="in" filter="blinds(horizontal)">
                                      <p:cBhvr>
                                        <p:cTn id="27" dur="1000"/>
                                        <p:tgtEl>
                                          <p:spTgt spid="1395715">
                                            <p:txEl>
                                              <p:pRg st="4" end="4"/>
                                            </p:txEl>
                                          </p:spTgt>
                                        </p:tgtEl>
                                      </p:cBhvr>
                                    </p:animEffect>
                                  </p:childTnLst>
                                </p:cTn>
                              </p:par>
                            </p:childTnLst>
                          </p:cTn>
                        </p:par>
                        <p:par>
                          <p:cTn id="28" fill="hold" nodeType="afterGroup">
                            <p:stCondLst>
                              <p:cond delay="6000"/>
                            </p:stCondLst>
                            <p:childTnLst>
                              <p:par>
                                <p:cTn id="29" presetID="3" presetClass="entr" presetSubtype="10" fill="hold" grpId="0" nodeType="afterEffect">
                                  <p:stCondLst>
                                    <p:cond delay="0"/>
                                  </p:stCondLst>
                                  <p:childTnLst>
                                    <p:set>
                                      <p:cBhvr>
                                        <p:cTn id="30" dur="1" fill="hold">
                                          <p:stCondLst>
                                            <p:cond delay="0"/>
                                          </p:stCondLst>
                                        </p:cTn>
                                        <p:tgtEl>
                                          <p:spTgt spid="1395715">
                                            <p:txEl>
                                              <p:pRg st="5" end="5"/>
                                            </p:txEl>
                                          </p:spTgt>
                                        </p:tgtEl>
                                        <p:attrNameLst>
                                          <p:attrName>style.visibility</p:attrName>
                                        </p:attrNameLst>
                                      </p:cBhvr>
                                      <p:to>
                                        <p:strVal val="visible"/>
                                      </p:to>
                                    </p:set>
                                    <p:animEffect transition="in" filter="blinds(horizontal)">
                                      <p:cBhvr>
                                        <p:cTn id="31" dur="1000"/>
                                        <p:tgtEl>
                                          <p:spTgt spid="1395715">
                                            <p:txEl>
                                              <p:pRg st="5" end="5"/>
                                            </p:txEl>
                                          </p:spTgt>
                                        </p:tgtEl>
                                      </p:cBhvr>
                                    </p:animEffect>
                                  </p:childTnLst>
                                </p:cTn>
                              </p:par>
                            </p:childTnLst>
                          </p:cTn>
                        </p:par>
                        <p:par>
                          <p:cTn id="32" fill="hold" nodeType="afterGroup">
                            <p:stCondLst>
                              <p:cond delay="7000"/>
                            </p:stCondLst>
                            <p:childTnLst>
                              <p:par>
                                <p:cTn id="33" presetID="3" presetClass="entr" presetSubtype="10" fill="hold" grpId="0" nodeType="afterEffect">
                                  <p:stCondLst>
                                    <p:cond delay="0"/>
                                  </p:stCondLst>
                                  <p:childTnLst>
                                    <p:set>
                                      <p:cBhvr>
                                        <p:cTn id="34" dur="1" fill="hold">
                                          <p:stCondLst>
                                            <p:cond delay="0"/>
                                          </p:stCondLst>
                                        </p:cTn>
                                        <p:tgtEl>
                                          <p:spTgt spid="1395715">
                                            <p:txEl>
                                              <p:pRg st="6" end="6"/>
                                            </p:txEl>
                                          </p:spTgt>
                                        </p:tgtEl>
                                        <p:attrNameLst>
                                          <p:attrName>style.visibility</p:attrName>
                                        </p:attrNameLst>
                                      </p:cBhvr>
                                      <p:to>
                                        <p:strVal val="visible"/>
                                      </p:to>
                                    </p:set>
                                    <p:animEffect transition="in" filter="blinds(horizontal)">
                                      <p:cBhvr>
                                        <p:cTn id="35" dur="1000"/>
                                        <p:tgtEl>
                                          <p:spTgt spid="1395715">
                                            <p:txEl>
                                              <p:pRg st="6" end="6"/>
                                            </p:txEl>
                                          </p:spTgt>
                                        </p:tgtEl>
                                      </p:cBhvr>
                                    </p:animEffect>
                                  </p:childTnLst>
                                </p:cTn>
                              </p:par>
                            </p:childTnLst>
                          </p:cTn>
                        </p:par>
                        <p:par>
                          <p:cTn id="36" fill="hold" nodeType="afterGroup">
                            <p:stCondLst>
                              <p:cond delay="8000"/>
                            </p:stCondLst>
                            <p:childTnLst>
                              <p:par>
                                <p:cTn id="37" presetID="3" presetClass="entr" presetSubtype="10" fill="hold" grpId="0" nodeType="afterEffect">
                                  <p:stCondLst>
                                    <p:cond delay="0"/>
                                  </p:stCondLst>
                                  <p:childTnLst>
                                    <p:set>
                                      <p:cBhvr>
                                        <p:cTn id="38" dur="1" fill="hold">
                                          <p:stCondLst>
                                            <p:cond delay="0"/>
                                          </p:stCondLst>
                                        </p:cTn>
                                        <p:tgtEl>
                                          <p:spTgt spid="1395715">
                                            <p:txEl>
                                              <p:pRg st="7" end="7"/>
                                            </p:txEl>
                                          </p:spTgt>
                                        </p:tgtEl>
                                        <p:attrNameLst>
                                          <p:attrName>style.visibility</p:attrName>
                                        </p:attrNameLst>
                                      </p:cBhvr>
                                      <p:to>
                                        <p:strVal val="visible"/>
                                      </p:to>
                                    </p:set>
                                    <p:animEffect transition="in" filter="blinds(horizontal)">
                                      <p:cBhvr>
                                        <p:cTn id="39" dur="1000"/>
                                        <p:tgtEl>
                                          <p:spTgt spid="1395715">
                                            <p:txEl>
                                              <p:pRg st="7" end="7"/>
                                            </p:txEl>
                                          </p:spTgt>
                                        </p:tgtEl>
                                      </p:cBhvr>
                                    </p:animEffect>
                                  </p:childTnLst>
                                </p:cTn>
                              </p:par>
                            </p:childTnLst>
                          </p:cTn>
                        </p:par>
                        <p:par>
                          <p:cTn id="40" fill="hold" nodeType="afterGroup">
                            <p:stCondLst>
                              <p:cond delay="9000"/>
                            </p:stCondLst>
                            <p:childTnLst>
                              <p:par>
                                <p:cTn id="41" presetID="3" presetClass="entr" presetSubtype="10" fill="hold" grpId="0" nodeType="afterEffect">
                                  <p:stCondLst>
                                    <p:cond delay="0"/>
                                  </p:stCondLst>
                                  <p:childTnLst>
                                    <p:set>
                                      <p:cBhvr>
                                        <p:cTn id="42" dur="1" fill="hold">
                                          <p:stCondLst>
                                            <p:cond delay="0"/>
                                          </p:stCondLst>
                                        </p:cTn>
                                        <p:tgtEl>
                                          <p:spTgt spid="1395715">
                                            <p:txEl>
                                              <p:pRg st="8" end="8"/>
                                            </p:txEl>
                                          </p:spTgt>
                                        </p:tgtEl>
                                        <p:attrNameLst>
                                          <p:attrName>style.visibility</p:attrName>
                                        </p:attrNameLst>
                                      </p:cBhvr>
                                      <p:to>
                                        <p:strVal val="visible"/>
                                      </p:to>
                                    </p:set>
                                    <p:animEffect transition="in" filter="blinds(horizontal)">
                                      <p:cBhvr>
                                        <p:cTn id="43" dur="1000"/>
                                        <p:tgtEl>
                                          <p:spTgt spid="1395715">
                                            <p:txEl>
                                              <p:pRg st="8" end="8"/>
                                            </p:txEl>
                                          </p:spTgt>
                                        </p:tgtEl>
                                      </p:cBhvr>
                                    </p:animEffect>
                                  </p:childTnLst>
                                </p:cTn>
                              </p:par>
                            </p:childTnLst>
                          </p:cTn>
                        </p:par>
                        <p:par>
                          <p:cTn id="44" fill="hold" nodeType="afterGroup">
                            <p:stCondLst>
                              <p:cond delay="10000"/>
                            </p:stCondLst>
                            <p:childTnLst>
                              <p:par>
                                <p:cTn id="45" presetID="3" presetClass="entr" presetSubtype="10" fill="hold" grpId="0" nodeType="afterEffect">
                                  <p:stCondLst>
                                    <p:cond delay="0"/>
                                  </p:stCondLst>
                                  <p:childTnLst>
                                    <p:set>
                                      <p:cBhvr>
                                        <p:cTn id="46" dur="1" fill="hold">
                                          <p:stCondLst>
                                            <p:cond delay="0"/>
                                          </p:stCondLst>
                                        </p:cTn>
                                        <p:tgtEl>
                                          <p:spTgt spid="1395715">
                                            <p:txEl>
                                              <p:pRg st="9" end="9"/>
                                            </p:txEl>
                                          </p:spTgt>
                                        </p:tgtEl>
                                        <p:attrNameLst>
                                          <p:attrName>style.visibility</p:attrName>
                                        </p:attrNameLst>
                                      </p:cBhvr>
                                      <p:to>
                                        <p:strVal val="visible"/>
                                      </p:to>
                                    </p:set>
                                    <p:animEffect transition="in" filter="blinds(horizontal)">
                                      <p:cBhvr>
                                        <p:cTn id="47" dur="1000"/>
                                        <p:tgtEl>
                                          <p:spTgt spid="1395715">
                                            <p:txEl>
                                              <p:pRg st="9" end="9"/>
                                            </p:txEl>
                                          </p:spTgt>
                                        </p:tgtEl>
                                      </p:cBhvr>
                                    </p:animEffect>
                                  </p:childTnLst>
                                </p:cTn>
                              </p:par>
                            </p:childTnLst>
                          </p:cTn>
                        </p:par>
                        <p:par>
                          <p:cTn id="48" fill="hold" nodeType="afterGroup">
                            <p:stCondLst>
                              <p:cond delay="11000"/>
                            </p:stCondLst>
                            <p:childTnLst>
                              <p:par>
                                <p:cTn id="49" presetID="3" presetClass="entr" presetSubtype="10" fill="hold" grpId="0" nodeType="afterEffect">
                                  <p:stCondLst>
                                    <p:cond delay="0"/>
                                  </p:stCondLst>
                                  <p:childTnLst>
                                    <p:set>
                                      <p:cBhvr>
                                        <p:cTn id="50" dur="1" fill="hold">
                                          <p:stCondLst>
                                            <p:cond delay="0"/>
                                          </p:stCondLst>
                                        </p:cTn>
                                        <p:tgtEl>
                                          <p:spTgt spid="1395715">
                                            <p:txEl>
                                              <p:pRg st="10" end="10"/>
                                            </p:txEl>
                                          </p:spTgt>
                                        </p:tgtEl>
                                        <p:attrNameLst>
                                          <p:attrName>style.visibility</p:attrName>
                                        </p:attrNameLst>
                                      </p:cBhvr>
                                      <p:to>
                                        <p:strVal val="visible"/>
                                      </p:to>
                                    </p:set>
                                    <p:animEffect transition="in" filter="blinds(horizontal)">
                                      <p:cBhvr>
                                        <p:cTn id="51" dur="1000"/>
                                        <p:tgtEl>
                                          <p:spTgt spid="1395715">
                                            <p:txEl>
                                              <p:pRg st="10" end="10"/>
                                            </p:txEl>
                                          </p:spTgt>
                                        </p:tgtEl>
                                      </p:cBhvr>
                                    </p:animEffect>
                                  </p:childTnLst>
                                </p:cTn>
                              </p:par>
                            </p:childTnLst>
                          </p:cTn>
                        </p:par>
                        <p:par>
                          <p:cTn id="52" fill="hold" nodeType="afterGroup">
                            <p:stCondLst>
                              <p:cond delay="12000"/>
                            </p:stCondLst>
                            <p:childTnLst>
                              <p:par>
                                <p:cTn id="53" presetID="3" presetClass="entr" presetSubtype="10" fill="hold" grpId="0" nodeType="afterEffect">
                                  <p:stCondLst>
                                    <p:cond delay="0"/>
                                  </p:stCondLst>
                                  <p:childTnLst>
                                    <p:set>
                                      <p:cBhvr>
                                        <p:cTn id="54" dur="1" fill="hold">
                                          <p:stCondLst>
                                            <p:cond delay="0"/>
                                          </p:stCondLst>
                                        </p:cTn>
                                        <p:tgtEl>
                                          <p:spTgt spid="1395715">
                                            <p:txEl>
                                              <p:pRg st="11" end="11"/>
                                            </p:txEl>
                                          </p:spTgt>
                                        </p:tgtEl>
                                        <p:attrNameLst>
                                          <p:attrName>style.visibility</p:attrName>
                                        </p:attrNameLst>
                                      </p:cBhvr>
                                      <p:to>
                                        <p:strVal val="visible"/>
                                      </p:to>
                                    </p:set>
                                    <p:animEffect transition="in" filter="blinds(horizontal)">
                                      <p:cBhvr>
                                        <p:cTn id="55" dur="1000"/>
                                        <p:tgtEl>
                                          <p:spTgt spid="13957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5715"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048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B86CC6-24EE-410D-BC20-9CA5D744C5D9}" type="slidenum">
              <a:rPr lang="en-US" altLang="en-US">
                <a:solidFill>
                  <a:schemeClr val="bg1"/>
                </a:solidFill>
              </a:rPr>
              <a:pPr/>
              <a:t>144</a:t>
            </a:fld>
            <a:endParaRPr lang="en-US" altLang="en-US">
              <a:solidFill>
                <a:schemeClr val="bg1"/>
              </a:solidFill>
            </a:endParaRPr>
          </a:p>
        </p:txBody>
      </p:sp>
      <p:sp>
        <p:nvSpPr>
          <p:cNvPr id="20484" name="Rectangle 12"/>
          <p:cNvSpPr>
            <a:spLocks noGrp="1" noChangeArrowheads="1"/>
          </p:cNvSpPr>
          <p:nvPr>
            <p:ph type="title"/>
          </p:nvPr>
        </p:nvSpPr>
        <p:spPr/>
        <p:txBody>
          <a:bodyPr/>
          <a:lstStyle/>
          <a:p>
            <a:pPr eaLnBrk="1" hangingPunct="1"/>
            <a:r>
              <a:rPr lang="en-US" altLang="en-US" smtClean="0"/>
              <a:t>SS7 Network Elements</a:t>
            </a:r>
          </a:p>
        </p:txBody>
      </p:sp>
      <p:grpSp>
        <p:nvGrpSpPr>
          <p:cNvPr id="1304581" name="Group 5"/>
          <p:cNvGrpSpPr>
            <a:grpSpLocks/>
          </p:cNvGrpSpPr>
          <p:nvPr/>
        </p:nvGrpSpPr>
        <p:grpSpPr bwMode="auto">
          <a:xfrm>
            <a:off x="3200400" y="1176339"/>
            <a:ext cx="5691188" cy="3978275"/>
            <a:chOff x="1056" y="1046"/>
            <a:chExt cx="3585" cy="2506"/>
          </a:xfrm>
        </p:grpSpPr>
        <p:grpSp>
          <p:nvGrpSpPr>
            <p:cNvPr id="20487" name="Group 6"/>
            <p:cNvGrpSpPr>
              <a:grpSpLocks/>
            </p:cNvGrpSpPr>
            <p:nvPr/>
          </p:nvGrpSpPr>
          <p:grpSpPr bwMode="auto">
            <a:xfrm>
              <a:off x="1056" y="1046"/>
              <a:ext cx="3585" cy="2506"/>
              <a:chOff x="1115" y="667"/>
              <a:chExt cx="3585" cy="2506"/>
            </a:xfrm>
          </p:grpSpPr>
          <p:sp>
            <p:nvSpPr>
              <p:cNvPr id="20490" name="Rectangle 7"/>
              <p:cNvSpPr>
                <a:spLocks noChangeArrowheads="1"/>
              </p:cNvSpPr>
              <p:nvPr/>
            </p:nvSpPr>
            <p:spPr bwMode="auto">
              <a:xfrm>
                <a:off x="1115" y="667"/>
                <a:ext cx="3585" cy="25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0491" name="Picture 8" descr="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 y="750"/>
                <a:ext cx="3408" cy="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8" name="Line 9"/>
            <p:cNvSpPr>
              <a:spLocks noChangeShapeType="1"/>
            </p:cNvSpPr>
            <p:nvPr/>
          </p:nvSpPr>
          <p:spPr bwMode="auto">
            <a:xfrm>
              <a:off x="3496" y="25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Rectangle 10"/>
            <p:cNvSpPr>
              <a:spLocks noChangeArrowheads="1"/>
            </p:cNvSpPr>
            <p:nvPr/>
          </p:nvSpPr>
          <p:spPr bwMode="auto">
            <a:xfrm>
              <a:off x="3600" y="2496"/>
              <a:ext cx="240" cy="240"/>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rPr>
                <a:t>IP</a:t>
              </a:r>
            </a:p>
          </p:txBody>
        </p:sp>
      </p:grpSp>
      <p:sp>
        <p:nvSpPr>
          <p:cNvPr id="1304587" name="AutoShape 11"/>
          <p:cNvSpPr>
            <a:spLocks noChangeArrowheads="1"/>
          </p:cNvSpPr>
          <p:nvPr/>
        </p:nvSpPr>
        <p:spPr bwMode="auto">
          <a:xfrm>
            <a:off x="5181600" y="3309938"/>
            <a:ext cx="2057400" cy="914400"/>
          </a:xfrm>
          <a:prstGeom prst="wedgeRoundRectCallout">
            <a:avLst>
              <a:gd name="adj1" fmla="val -43750"/>
              <a:gd name="adj2" fmla="val 70000"/>
              <a:gd name="adj3" fmla="val 16667"/>
            </a:avLst>
          </a:prstGeom>
          <a:gradFill rotWithShape="1">
            <a:gsLst>
              <a:gs pos="0">
                <a:schemeClr val="bg1"/>
              </a:gs>
              <a:gs pos="100000">
                <a:srgbClr val="75ADFF"/>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Service Switching Point</a:t>
            </a:r>
          </a:p>
        </p:txBody>
      </p:sp>
    </p:spTree>
    <p:extLst>
      <p:ext uri="{BB962C8B-B14F-4D97-AF65-F5344CB8AC3E}">
        <p14:creationId xmlns:p14="http://schemas.microsoft.com/office/powerpoint/2010/main" val="341733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04581"/>
                                        </p:tgtEl>
                                        <p:attrNameLst>
                                          <p:attrName>style.visibility</p:attrName>
                                        </p:attrNameLst>
                                      </p:cBhvr>
                                      <p:to>
                                        <p:strVal val="visible"/>
                                      </p:to>
                                    </p:set>
                                    <p:animEffect transition="in" filter="dissolve">
                                      <p:cBhvr>
                                        <p:cTn id="7" dur="1000"/>
                                        <p:tgtEl>
                                          <p:spTgt spid="1304581"/>
                                        </p:tgtEl>
                                      </p:cBhvr>
                                    </p:animEffect>
                                  </p:childTnLst>
                                </p:cTn>
                              </p:par>
                            </p:childTnLst>
                          </p:cTn>
                        </p:par>
                        <p:par>
                          <p:cTn id="8" fill="hold" nodeType="afterGroup">
                            <p:stCondLst>
                              <p:cond delay="1000"/>
                            </p:stCondLst>
                            <p:childTnLst>
                              <p:par>
                                <p:cTn id="9" presetID="18" presetClass="entr" presetSubtype="3" fill="hold" grpId="0" nodeType="afterEffect">
                                  <p:stCondLst>
                                    <p:cond delay="0"/>
                                  </p:stCondLst>
                                  <p:childTnLst>
                                    <p:set>
                                      <p:cBhvr>
                                        <p:cTn id="10" dur="1" fill="hold">
                                          <p:stCondLst>
                                            <p:cond delay="0"/>
                                          </p:stCondLst>
                                        </p:cTn>
                                        <p:tgtEl>
                                          <p:spTgt spid="1304587"/>
                                        </p:tgtEl>
                                        <p:attrNameLst>
                                          <p:attrName>style.visibility</p:attrName>
                                        </p:attrNameLst>
                                      </p:cBhvr>
                                      <p:to>
                                        <p:strVal val="visible"/>
                                      </p:to>
                                    </p:set>
                                    <p:animEffect transition="in" filter="strips(upRight)">
                                      <p:cBhvr>
                                        <p:cTn id="11" dur="1000"/>
                                        <p:tgtEl>
                                          <p:spTgt spid="130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58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253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11524D-CDE3-49D2-B6CF-F0E458DCA8CB}" type="slidenum">
              <a:rPr lang="en-US" altLang="en-US">
                <a:solidFill>
                  <a:schemeClr val="bg1"/>
                </a:solidFill>
              </a:rPr>
              <a:pPr/>
              <a:t>145</a:t>
            </a:fld>
            <a:endParaRPr lang="en-US" altLang="en-US">
              <a:solidFill>
                <a:schemeClr val="bg1"/>
              </a:solidFill>
            </a:endParaRPr>
          </a:p>
        </p:txBody>
      </p:sp>
      <p:sp>
        <p:nvSpPr>
          <p:cNvPr id="22532" name="Rectangle 11"/>
          <p:cNvSpPr>
            <a:spLocks noGrp="1" noChangeArrowheads="1"/>
          </p:cNvSpPr>
          <p:nvPr>
            <p:ph type="title"/>
          </p:nvPr>
        </p:nvSpPr>
        <p:spPr/>
        <p:txBody>
          <a:bodyPr/>
          <a:lstStyle/>
          <a:p>
            <a:pPr eaLnBrk="1" hangingPunct="1"/>
            <a:r>
              <a:rPr lang="en-US" altLang="en-US" smtClean="0"/>
              <a:t>SS7 Network Elements</a:t>
            </a:r>
          </a:p>
        </p:txBody>
      </p:sp>
      <p:grpSp>
        <p:nvGrpSpPr>
          <p:cNvPr id="1305603" name="Group 3"/>
          <p:cNvGrpSpPr>
            <a:grpSpLocks/>
          </p:cNvGrpSpPr>
          <p:nvPr/>
        </p:nvGrpSpPr>
        <p:grpSpPr bwMode="auto">
          <a:xfrm>
            <a:off x="3200400" y="1276351"/>
            <a:ext cx="5691188" cy="3978275"/>
            <a:chOff x="1056" y="1046"/>
            <a:chExt cx="3585" cy="2506"/>
          </a:xfrm>
        </p:grpSpPr>
        <p:grpSp>
          <p:nvGrpSpPr>
            <p:cNvPr id="22535" name="Group 4"/>
            <p:cNvGrpSpPr>
              <a:grpSpLocks/>
            </p:cNvGrpSpPr>
            <p:nvPr/>
          </p:nvGrpSpPr>
          <p:grpSpPr bwMode="auto">
            <a:xfrm>
              <a:off x="1056" y="1046"/>
              <a:ext cx="3585" cy="2506"/>
              <a:chOff x="1115" y="667"/>
              <a:chExt cx="3585" cy="2506"/>
            </a:xfrm>
          </p:grpSpPr>
          <p:sp>
            <p:nvSpPr>
              <p:cNvPr id="22538" name="Rectangle 5"/>
              <p:cNvSpPr>
                <a:spLocks noChangeArrowheads="1"/>
              </p:cNvSpPr>
              <p:nvPr/>
            </p:nvSpPr>
            <p:spPr bwMode="auto">
              <a:xfrm>
                <a:off x="1115" y="667"/>
                <a:ext cx="3585" cy="25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2539" name="Picture 6" descr="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 y="750"/>
                <a:ext cx="3408" cy="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6" name="Line 7"/>
            <p:cNvSpPr>
              <a:spLocks noChangeShapeType="1"/>
            </p:cNvSpPr>
            <p:nvPr/>
          </p:nvSpPr>
          <p:spPr bwMode="auto">
            <a:xfrm>
              <a:off x="3496" y="25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7" name="Rectangle 8"/>
            <p:cNvSpPr>
              <a:spLocks noChangeArrowheads="1"/>
            </p:cNvSpPr>
            <p:nvPr/>
          </p:nvSpPr>
          <p:spPr bwMode="auto">
            <a:xfrm>
              <a:off x="3600" y="2496"/>
              <a:ext cx="240" cy="240"/>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rPr>
                <a:t>IP</a:t>
              </a:r>
            </a:p>
          </p:txBody>
        </p:sp>
      </p:grpSp>
      <p:sp>
        <p:nvSpPr>
          <p:cNvPr id="1305610" name="AutoShape 10"/>
          <p:cNvSpPr>
            <a:spLocks noChangeArrowheads="1"/>
          </p:cNvSpPr>
          <p:nvPr/>
        </p:nvSpPr>
        <p:spPr bwMode="auto">
          <a:xfrm>
            <a:off x="5257800" y="2114550"/>
            <a:ext cx="2057400" cy="914400"/>
          </a:xfrm>
          <a:prstGeom prst="wedgeRoundRectCallout">
            <a:avLst>
              <a:gd name="adj1" fmla="val -43750"/>
              <a:gd name="adj2" fmla="val 70000"/>
              <a:gd name="adj3" fmla="val 16667"/>
            </a:avLst>
          </a:prstGeom>
          <a:gradFill rotWithShape="1">
            <a:gsLst>
              <a:gs pos="0">
                <a:schemeClr val="bg1"/>
              </a:gs>
              <a:gs pos="100000">
                <a:srgbClr val="9CE0AE"/>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Signaling Transfer Point</a:t>
            </a:r>
          </a:p>
        </p:txBody>
      </p:sp>
    </p:spTree>
    <p:extLst>
      <p:ext uri="{BB962C8B-B14F-4D97-AF65-F5344CB8AC3E}">
        <p14:creationId xmlns:p14="http://schemas.microsoft.com/office/powerpoint/2010/main" val="1715664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05603"/>
                                        </p:tgtEl>
                                        <p:attrNameLst>
                                          <p:attrName>style.visibility</p:attrName>
                                        </p:attrNameLst>
                                      </p:cBhvr>
                                      <p:to>
                                        <p:strVal val="visible"/>
                                      </p:to>
                                    </p:set>
                                    <p:animEffect transition="in" filter="dissolve">
                                      <p:cBhvr>
                                        <p:cTn id="7" dur="1000"/>
                                        <p:tgtEl>
                                          <p:spTgt spid="1305603"/>
                                        </p:tgtEl>
                                      </p:cBhvr>
                                    </p:animEffect>
                                  </p:childTnLst>
                                </p:cTn>
                              </p:par>
                            </p:childTnLst>
                          </p:cTn>
                        </p:par>
                        <p:par>
                          <p:cTn id="8" fill="hold" nodeType="afterGroup">
                            <p:stCondLst>
                              <p:cond delay="1000"/>
                            </p:stCondLst>
                            <p:childTnLst>
                              <p:par>
                                <p:cTn id="9" presetID="18" presetClass="entr" presetSubtype="3" fill="hold" grpId="0" nodeType="afterEffect">
                                  <p:stCondLst>
                                    <p:cond delay="0"/>
                                  </p:stCondLst>
                                  <p:childTnLst>
                                    <p:set>
                                      <p:cBhvr>
                                        <p:cTn id="10" dur="1" fill="hold">
                                          <p:stCondLst>
                                            <p:cond delay="0"/>
                                          </p:stCondLst>
                                        </p:cTn>
                                        <p:tgtEl>
                                          <p:spTgt spid="1305610"/>
                                        </p:tgtEl>
                                        <p:attrNameLst>
                                          <p:attrName>style.visibility</p:attrName>
                                        </p:attrNameLst>
                                      </p:cBhvr>
                                      <p:to>
                                        <p:strVal val="visible"/>
                                      </p:to>
                                    </p:set>
                                    <p:animEffect transition="in" filter="strips(upRight)">
                                      <p:cBhvr>
                                        <p:cTn id="11" dur="1000"/>
                                        <p:tgtEl>
                                          <p:spTgt spid="130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61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457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585824-2707-47D3-9DA4-662B8E9BC8E9}" type="slidenum">
              <a:rPr lang="en-US" altLang="en-US">
                <a:solidFill>
                  <a:schemeClr val="bg1"/>
                </a:solidFill>
              </a:rPr>
              <a:pPr/>
              <a:t>146</a:t>
            </a:fld>
            <a:endParaRPr lang="en-US" altLang="en-US">
              <a:solidFill>
                <a:schemeClr val="bg1"/>
              </a:solidFill>
            </a:endParaRPr>
          </a:p>
        </p:txBody>
      </p:sp>
      <p:sp>
        <p:nvSpPr>
          <p:cNvPr id="24580" name="Rectangle 1036"/>
          <p:cNvSpPr>
            <a:spLocks noGrp="1" noChangeArrowheads="1"/>
          </p:cNvSpPr>
          <p:nvPr>
            <p:ph type="title"/>
          </p:nvPr>
        </p:nvSpPr>
        <p:spPr/>
        <p:txBody>
          <a:bodyPr/>
          <a:lstStyle/>
          <a:p>
            <a:pPr eaLnBrk="1" hangingPunct="1"/>
            <a:r>
              <a:rPr lang="en-US" altLang="en-US" smtClean="0"/>
              <a:t>SS7 Network Elements</a:t>
            </a:r>
          </a:p>
        </p:txBody>
      </p:sp>
      <p:grpSp>
        <p:nvGrpSpPr>
          <p:cNvPr id="1306627" name="Group 1027"/>
          <p:cNvGrpSpPr>
            <a:grpSpLocks/>
          </p:cNvGrpSpPr>
          <p:nvPr/>
        </p:nvGrpSpPr>
        <p:grpSpPr bwMode="auto">
          <a:xfrm>
            <a:off x="3200400" y="1233489"/>
            <a:ext cx="5691188" cy="3978275"/>
            <a:chOff x="1056" y="1046"/>
            <a:chExt cx="3585" cy="2506"/>
          </a:xfrm>
        </p:grpSpPr>
        <p:grpSp>
          <p:nvGrpSpPr>
            <p:cNvPr id="24583" name="Group 1028"/>
            <p:cNvGrpSpPr>
              <a:grpSpLocks/>
            </p:cNvGrpSpPr>
            <p:nvPr/>
          </p:nvGrpSpPr>
          <p:grpSpPr bwMode="auto">
            <a:xfrm>
              <a:off x="1056" y="1046"/>
              <a:ext cx="3585" cy="2506"/>
              <a:chOff x="1115" y="667"/>
              <a:chExt cx="3585" cy="2506"/>
            </a:xfrm>
          </p:grpSpPr>
          <p:sp>
            <p:nvSpPr>
              <p:cNvPr id="24586" name="Rectangle 1029"/>
              <p:cNvSpPr>
                <a:spLocks noChangeArrowheads="1"/>
              </p:cNvSpPr>
              <p:nvPr/>
            </p:nvSpPr>
            <p:spPr bwMode="auto">
              <a:xfrm>
                <a:off x="1115" y="667"/>
                <a:ext cx="3585" cy="25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4587" name="Picture 1030" descr="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 y="750"/>
                <a:ext cx="3408" cy="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4" name="Line 1031"/>
            <p:cNvSpPr>
              <a:spLocks noChangeShapeType="1"/>
            </p:cNvSpPr>
            <p:nvPr/>
          </p:nvSpPr>
          <p:spPr bwMode="auto">
            <a:xfrm>
              <a:off x="3496" y="25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Rectangle 1032"/>
            <p:cNvSpPr>
              <a:spLocks noChangeArrowheads="1"/>
            </p:cNvSpPr>
            <p:nvPr/>
          </p:nvSpPr>
          <p:spPr bwMode="auto">
            <a:xfrm>
              <a:off x="3600" y="2496"/>
              <a:ext cx="240" cy="240"/>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rPr>
                <a:t>IP</a:t>
              </a:r>
            </a:p>
          </p:txBody>
        </p:sp>
      </p:grpSp>
      <p:sp>
        <p:nvSpPr>
          <p:cNvPr id="1306634" name="AutoShape 1034"/>
          <p:cNvSpPr>
            <a:spLocks noChangeArrowheads="1"/>
          </p:cNvSpPr>
          <p:nvPr/>
        </p:nvSpPr>
        <p:spPr bwMode="auto">
          <a:xfrm>
            <a:off x="5445125" y="3328988"/>
            <a:ext cx="2057400" cy="914400"/>
          </a:xfrm>
          <a:prstGeom prst="wedgeRoundRectCallout">
            <a:avLst>
              <a:gd name="adj1" fmla="val 78394"/>
              <a:gd name="adj2" fmla="val -28472"/>
              <a:gd name="adj3" fmla="val 16667"/>
            </a:avLst>
          </a:prstGeom>
          <a:gradFill rotWithShape="1">
            <a:gsLst>
              <a:gs pos="0">
                <a:schemeClr val="bg1"/>
              </a:gs>
              <a:gs pos="100000">
                <a:srgbClr val="008080"/>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Signaling Control Point</a:t>
            </a:r>
          </a:p>
        </p:txBody>
      </p:sp>
    </p:spTree>
    <p:extLst>
      <p:ext uri="{BB962C8B-B14F-4D97-AF65-F5344CB8AC3E}">
        <p14:creationId xmlns:p14="http://schemas.microsoft.com/office/powerpoint/2010/main" val="1918709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06627"/>
                                        </p:tgtEl>
                                        <p:attrNameLst>
                                          <p:attrName>style.visibility</p:attrName>
                                        </p:attrNameLst>
                                      </p:cBhvr>
                                      <p:to>
                                        <p:strVal val="visible"/>
                                      </p:to>
                                    </p:set>
                                    <p:animEffect transition="in" filter="dissolve">
                                      <p:cBhvr>
                                        <p:cTn id="7" dur="1000"/>
                                        <p:tgtEl>
                                          <p:spTgt spid="1306627"/>
                                        </p:tgtEl>
                                      </p:cBhvr>
                                    </p:animEffect>
                                  </p:childTnLst>
                                </p:cTn>
                              </p:par>
                            </p:childTnLst>
                          </p:cTn>
                        </p:par>
                        <p:par>
                          <p:cTn id="8" fill="hold" nodeType="afterGroup">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1306634"/>
                                        </p:tgtEl>
                                        <p:attrNameLst>
                                          <p:attrName>style.visibility</p:attrName>
                                        </p:attrNameLst>
                                      </p:cBhvr>
                                      <p:to>
                                        <p:strVal val="visible"/>
                                      </p:to>
                                    </p:set>
                                    <p:animEffect transition="in" filter="strips(downLeft)">
                                      <p:cBhvr>
                                        <p:cTn id="11" dur="1000"/>
                                        <p:tgtEl>
                                          <p:spTgt spid="130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63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662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5CD1A1-B0EE-43E7-810C-3A43566D7260}" type="slidenum">
              <a:rPr lang="en-US" altLang="en-US">
                <a:solidFill>
                  <a:schemeClr val="bg1"/>
                </a:solidFill>
              </a:rPr>
              <a:pPr/>
              <a:t>147</a:t>
            </a:fld>
            <a:endParaRPr lang="en-US" altLang="en-US">
              <a:solidFill>
                <a:schemeClr val="bg1"/>
              </a:solidFill>
            </a:endParaRPr>
          </a:p>
        </p:txBody>
      </p:sp>
      <p:sp>
        <p:nvSpPr>
          <p:cNvPr id="26628" name="Rectangle 13"/>
          <p:cNvSpPr>
            <a:spLocks noGrp="1" noChangeArrowheads="1"/>
          </p:cNvSpPr>
          <p:nvPr>
            <p:ph type="title"/>
          </p:nvPr>
        </p:nvSpPr>
        <p:spPr/>
        <p:txBody>
          <a:bodyPr/>
          <a:lstStyle/>
          <a:p>
            <a:pPr eaLnBrk="1" hangingPunct="1"/>
            <a:r>
              <a:rPr lang="en-US" altLang="en-US" smtClean="0"/>
              <a:t>SS7 Network Elements</a:t>
            </a:r>
          </a:p>
        </p:txBody>
      </p:sp>
      <p:grpSp>
        <p:nvGrpSpPr>
          <p:cNvPr id="1307651" name="Group 3"/>
          <p:cNvGrpSpPr>
            <a:grpSpLocks/>
          </p:cNvGrpSpPr>
          <p:nvPr/>
        </p:nvGrpSpPr>
        <p:grpSpPr bwMode="auto">
          <a:xfrm>
            <a:off x="3200400" y="1708151"/>
            <a:ext cx="5691188" cy="3978275"/>
            <a:chOff x="1056" y="1046"/>
            <a:chExt cx="3585" cy="2506"/>
          </a:xfrm>
        </p:grpSpPr>
        <p:grpSp>
          <p:nvGrpSpPr>
            <p:cNvPr id="26632" name="Group 4"/>
            <p:cNvGrpSpPr>
              <a:grpSpLocks/>
            </p:cNvGrpSpPr>
            <p:nvPr/>
          </p:nvGrpSpPr>
          <p:grpSpPr bwMode="auto">
            <a:xfrm>
              <a:off x="1056" y="1046"/>
              <a:ext cx="3585" cy="2506"/>
              <a:chOff x="1115" y="667"/>
              <a:chExt cx="3585" cy="2506"/>
            </a:xfrm>
          </p:grpSpPr>
          <p:sp>
            <p:nvSpPr>
              <p:cNvPr id="26635" name="Rectangle 5"/>
              <p:cNvSpPr>
                <a:spLocks noChangeArrowheads="1"/>
              </p:cNvSpPr>
              <p:nvPr/>
            </p:nvSpPr>
            <p:spPr bwMode="auto">
              <a:xfrm>
                <a:off x="1115" y="667"/>
                <a:ext cx="3585" cy="25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6636" name="Picture 6" descr="n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 y="750"/>
                <a:ext cx="3408" cy="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3" name="Line 7"/>
            <p:cNvSpPr>
              <a:spLocks noChangeShapeType="1"/>
            </p:cNvSpPr>
            <p:nvPr/>
          </p:nvSpPr>
          <p:spPr bwMode="auto">
            <a:xfrm>
              <a:off x="3496" y="25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4" name="Rectangle 8"/>
            <p:cNvSpPr>
              <a:spLocks noChangeArrowheads="1"/>
            </p:cNvSpPr>
            <p:nvPr/>
          </p:nvSpPr>
          <p:spPr bwMode="auto">
            <a:xfrm>
              <a:off x="3600" y="2496"/>
              <a:ext cx="240" cy="240"/>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rPr>
                <a:t>IP</a:t>
              </a:r>
            </a:p>
          </p:txBody>
        </p:sp>
      </p:grpSp>
      <p:sp>
        <p:nvSpPr>
          <p:cNvPr id="1307658" name="AutoShape 10"/>
          <p:cNvSpPr>
            <a:spLocks noChangeArrowheads="1"/>
          </p:cNvSpPr>
          <p:nvPr/>
        </p:nvSpPr>
        <p:spPr bwMode="auto">
          <a:xfrm>
            <a:off x="4610100" y="4398963"/>
            <a:ext cx="2057400" cy="914400"/>
          </a:xfrm>
          <a:prstGeom prst="wedgeRoundRectCallout">
            <a:avLst>
              <a:gd name="adj1" fmla="val 82870"/>
              <a:gd name="adj2" fmla="val -55556"/>
              <a:gd name="adj3" fmla="val 16667"/>
            </a:avLst>
          </a:prstGeom>
          <a:gradFill rotWithShape="1">
            <a:gsLst>
              <a:gs pos="0">
                <a:schemeClr val="bg1"/>
              </a:gs>
              <a:gs pos="100000">
                <a:srgbClr val="33CCCC"/>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t>Intelligent Peripheral</a:t>
            </a:r>
          </a:p>
        </p:txBody>
      </p:sp>
      <p:sp>
        <p:nvSpPr>
          <p:cNvPr id="1307659" name="AutoShape 11"/>
          <p:cNvSpPr>
            <a:spLocks noChangeArrowheads="1"/>
          </p:cNvSpPr>
          <p:nvPr/>
        </p:nvSpPr>
        <p:spPr bwMode="auto">
          <a:xfrm>
            <a:off x="4953000" y="1250950"/>
            <a:ext cx="2057400" cy="914400"/>
          </a:xfrm>
          <a:prstGeom prst="wedgeRoundRectCallout">
            <a:avLst>
              <a:gd name="adj1" fmla="val 78319"/>
              <a:gd name="adj2" fmla="val 75000"/>
              <a:gd name="adj3" fmla="val 16667"/>
            </a:avLst>
          </a:prstGeom>
          <a:gradFill rotWithShape="1">
            <a:gsLst>
              <a:gs pos="0">
                <a:schemeClr val="tx1">
                  <a:gamma/>
                  <a:tint val="0"/>
                  <a:invGamma/>
                </a:schemeClr>
              </a:gs>
              <a:gs pos="100000">
                <a:schemeClr val="tx1"/>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en-US" altLang="en-US"/>
          </a:p>
          <a:p>
            <a:pPr algn="ctr" eaLnBrk="1" hangingPunct="1">
              <a:defRPr/>
            </a:pPr>
            <a:r>
              <a:rPr lang="en-US" altLang="en-US" b="1"/>
              <a:t>Signaling Link</a:t>
            </a:r>
          </a:p>
        </p:txBody>
      </p:sp>
    </p:spTree>
    <p:extLst>
      <p:ext uri="{BB962C8B-B14F-4D97-AF65-F5344CB8AC3E}">
        <p14:creationId xmlns:p14="http://schemas.microsoft.com/office/powerpoint/2010/main" val="4192303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07651"/>
                                        </p:tgtEl>
                                        <p:attrNameLst>
                                          <p:attrName>style.visibility</p:attrName>
                                        </p:attrNameLst>
                                      </p:cBhvr>
                                      <p:to>
                                        <p:strVal val="visible"/>
                                      </p:to>
                                    </p:set>
                                    <p:animEffect transition="in" filter="dissolve">
                                      <p:cBhvr>
                                        <p:cTn id="7" dur="1000"/>
                                        <p:tgtEl>
                                          <p:spTgt spid="1307651"/>
                                        </p:tgtEl>
                                      </p:cBhvr>
                                    </p:animEffect>
                                  </p:childTnLst>
                                </p:cTn>
                              </p:par>
                            </p:childTnLst>
                          </p:cTn>
                        </p:par>
                        <p:par>
                          <p:cTn id="8" fill="hold" nodeType="afterGroup">
                            <p:stCondLst>
                              <p:cond delay="1000"/>
                            </p:stCondLst>
                            <p:childTnLst>
                              <p:par>
                                <p:cTn id="9" presetID="18" presetClass="entr" presetSubtype="9" fill="hold" grpId="0" nodeType="afterEffect">
                                  <p:stCondLst>
                                    <p:cond delay="0"/>
                                  </p:stCondLst>
                                  <p:childTnLst>
                                    <p:set>
                                      <p:cBhvr>
                                        <p:cTn id="10" dur="1" fill="hold">
                                          <p:stCondLst>
                                            <p:cond delay="0"/>
                                          </p:stCondLst>
                                        </p:cTn>
                                        <p:tgtEl>
                                          <p:spTgt spid="1307659"/>
                                        </p:tgtEl>
                                        <p:attrNameLst>
                                          <p:attrName>style.visibility</p:attrName>
                                        </p:attrNameLst>
                                      </p:cBhvr>
                                      <p:to>
                                        <p:strVal val="visible"/>
                                      </p:to>
                                    </p:set>
                                    <p:animEffect transition="in" filter="strips(upLeft)">
                                      <p:cBhvr>
                                        <p:cTn id="11" dur="1000"/>
                                        <p:tgtEl>
                                          <p:spTgt spid="1307659"/>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1307658"/>
                                        </p:tgtEl>
                                        <p:attrNameLst>
                                          <p:attrName>style.visibility</p:attrName>
                                        </p:attrNameLst>
                                      </p:cBhvr>
                                      <p:to>
                                        <p:strVal val="visible"/>
                                      </p:to>
                                    </p:set>
                                    <p:animEffect transition="in" filter="strips(downLeft)">
                                      <p:cBhvr>
                                        <p:cTn id="14" dur="1000"/>
                                        <p:tgtEl>
                                          <p:spTgt spid="1307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658" grpId="0" animBg="1"/>
      <p:bldP spid="130765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867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1DF90EF-16F3-4504-BF99-AE830F32D28A}" type="slidenum">
              <a:rPr lang="en-US" altLang="en-US">
                <a:solidFill>
                  <a:schemeClr val="bg1"/>
                </a:solidFill>
              </a:rPr>
              <a:pPr/>
              <a:t>148</a:t>
            </a:fld>
            <a:endParaRPr lang="en-US" altLang="en-US">
              <a:solidFill>
                <a:schemeClr val="bg1"/>
              </a:solidFill>
            </a:endParaRPr>
          </a:p>
        </p:txBody>
      </p:sp>
      <p:sp>
        <p:nvSpPr>
          <p:cNvPr id="28676" name="Rectangle 4"/>
          <p:cNvSpPr>
            <a:spLocks noChangeArrowheads="1"/>
          </p:cNvSpPr>
          <p:nvPr/>
        </p:nvSpPr>
        <p:spPr bwMode="auto">
          <a:xfrm>
            <a:off x="4233863" y="19050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77" name="Rectangle 5"/>
          <p:cNvSpPr>
            <a:spLocks noChangeArrowheads="1"/>
          </p:cNvSpPr>
          <p:nvPr/>
        </p:nvSpPr>
        <p:spPr bwMode="auto">
          <a:xfrm>
            <a:off x="4243388" y="187642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78" name="Rectangle 6"/>
          <p:cNvSpPr>
            <a:spLocks noChangeArrowheads="1"/>
          </p:cNvSpPr>
          <p:nvPr/>
        </p:nvSpPr>
        <p:spPr bwMode="auto">
          <a:xfrm>
            <a:off x="4248150" y="18526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79" name="Rectangle 7"/>
          <p:cNvSpPr>
            <a:spLocks noChangeArrowheads="1"/>
          </p:cNvSpPr>
          <p:nvPr/>
        </p:nvSpPr>
        <p:spPr bwMode="auto">
          <a:xfrm>
            <a:off x="4276725" y="18573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391625" name="Object 9"/>
          <p:cNvGraphicFramePr>
            <a:graphicFrameLocks noChangeAspect="1"/>
          </p:cNvGraphicFramePr>
          <p:nvPr/>
        </p:nvGraphicFramePr>
        <p:xfrm>
          <a:off x="1881188" y="815976"/>
          <a:ext cx="8450262" cy="5508625"/>
        </p:xfrm>
        <a:graphic>
          <a:graphicData uri="http://schemas.openxmlformats.org/presentationml/2006/ole">
            <mc:AlternateContent xmlns:mc="http://schemas.openxmlformats.org/markup-compatibility/2006">
              <mc:Choice xmlns:v="urn:schemas-microsoft-com:vml" Requires="v">
                <p:oleObj spid="_x0000_s17415" name="Bitmap Image" r:id="rId4" imgW="6780952" imgH="4657143" progId="Paint.Picture">
                  <p:embed/>
                </p:oleObj>
              </mc:Choice>
              <mc:Fallback>
                <p:oleObj name="Bitmap Image" r:id="rId4" imgW="6780952" imgH="465714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815976"/>
                        <a:ext cx="8450262"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1" name="Rectangle 12"/>
          <p:cNvSpPr>
            <a:spLocks noGrp="1" noChangeArrowheads="1"/>
          </p:cNvSpPr>
          <p:nvPr>
            <p:ph type="title"/>
          </p:nvPr>
        </p:nvSpPr>
        <p:spPr/>
        <p:txBody>
          <a:bodyPr/>
          <a:lstStyle/>
          <a:p>
            <a:pPr eaLnBrk="1" hangingPunct="1"/>
            <a:r>
              <a:rPr lang="en-US" altLang="en-US" smtClean="0"/>
              <a:t>Basic ISUP Signaling</a:t>
            </a:r>
          </a:p>
        </p:txBody>
      </p:sp>
    </p:spTree>
    <p:extLst>
      <p:ext uri="{BB962C8B-B14F-4D97-AF65-F5344CB8AC3E}">
        <p14:creationId xmlns:p14="http://schemas.microsoft.com/office/powerpoint/2010/main" val="3725959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91625"/>
                                        </p:tgtEl>
                                        <p:attrNameLst>
                                          <p:attrName>style.visibility</p:attrName>
                                        </p:attrNameLst>
                                      </p:cBhvr>
                                      <p:to>
                                        <p:strVal val="visible"/>
                                      </p:to>
                                    </p:set>
                                    <p:animEffect transition="in" filter="strips(downRight)">
                                      <p:cBhvr>
                                        <p:cTn id="7" dur="1000"/>
                                        <p:tgtEl>
                                          <p:spTgt spid="1391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072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7595155-1EF0-4838-ACD2-88EB36EE2270}" type="slidenum">
              <a:rPr lang="en-US" altLang="en-US">
                <a:solidFill>
                  <a:schemeClr val="bg1"/>
                </a:solidFill>
              </a:rPr>
              <a:pPr/>
              <a:t>149</a:t>
            </a:fld>
            <a:endParaRPr lang="en-US" altLang="en-US">
              <a:solidFill>
                <a:schemeClr val="bg1"/>
              </a:solidFill>
            </a:endParaRPr>
          </a:p>
        </p:txBody>
      </p:sp>
      <p:sp>
        <p:nvSpPr>
          <p:cNvPr id="30724" name="Rectangle 2"/>
          <p:cNvSpPr>
            <a:spLocks noGrp="1" noChangeArrowheads="1"/>
          </p:cNvSpPr>
          <p:nvPr>
            <p:ph type="title"/>
          </p:nvPr>
        </p:nvSpPr>
        <p:spPr/>
        <p:txBody>
          <a:bodyPr/>
          <a:lstStyle/>
          <a:p>
            <a:pPr eaLnBrk="1" hangingPunct="1"/>
            <a:r>
              <a:rPr lang="en-US" altLang="en-US" smtClean="0"/>
              <a:t>Summary</a:t>
            </a:r>
          </a:p>
        </p:txBody>
      </p:sp>
      <p:sp>
        <p:nvSpPr>
          <p:cNvPr id="30725"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Need of signaling and its categorization</a:t>
            </a:r>
          </a:p>
          <a:p>
            <a:pPr lvl="1" eaLnBrk="1" hangingPunct="1"/>
            <a:r>
              <a:rPr lang="en-US" altLang="en-US" smtClean="0"/>
              <a:t>Types of signaling used in PSTN: CAS, CCS </a:t>
            </a:r>
          </a:p>
          <a:p>
            <a:pPr lvl="1" eaLnBrk="1" hangingPunct="1"/>
            <a:r>
              <a:rPr lang="en-US" altLang="en-US" smtClean="0"/>
              <a:t>CCS v/s CAS </a:t>
            </a:r>
          </a:p>
          <a:p>
            <a:pPr lvl="1" eaLnBrk="1" hangingPunct="1"/>
            <a:r>
              <a:rPr lang="en-US" altLang="en-US" smtClean="0"/>
              <a:t>SS7 CCS: Features and advantages  </a:t>
            </a:r>
          </a:p>
          <a:p>
            <a:pPr lvl="1" eaLnBrk="1" hangingPunct="1"/>
            <a:r>
              <a:rPr lang="en-US" altLang="en-US" smtClean="0"/>
              <a:t>SS7 network architectural components such as SSP, SCP and STP and their role in networking</a:t>
            </a:r>
          </a:p>
          <a:p>
            <a:pPr lvl="1" eaLnBrk="1" hangingPunct="1"/>
            <a:r>
              <a:rPr lang="en-US" altLang="en-US" smtClean="0"/>
              <a:t>PSTN telephone call flow using SS7 network</a:t>
            </a:r>
          </a:p>
          <a:p>
            <a:pPr lvl="1" eaLnBrk="1" hangingPunct="1"/>
            <a:endParaRPr lang="en-US" altLang="en-US" smtClean="0"/>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429301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331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DE69D8-6DEC-4B9F-AC18-FEC3982B5FFC}" type="slidenum">
              <a:rPr lang="en-US" altLang="en-US" smtClean="0">
                <a:solidFill>
                  <a:schemeClr val="bg1"/>
                </a:solidFill>
              </a:rPr>
              <a:pPr/>
              <a:t>15</a:t>
            </a:fld>
            <a:endParaRPr lang="en-US" altLang="en-US" smtClean="0">
              <a:solidFill>
                <a:schemeClr val="bg1"/>
              </a:solidFill>
            </a:endParaRPr>
          </a:p>
        </p:txBody>
      </p:sp>
      <p:sp>
        <p:nvSpPr>
          <p:cNvPr id="13316" name="Rectangle 6"/>
          <p:cNvSpPr>
            <a:spLocks noGrp="1" noChangeArrowheads="1"/>
          </p:cNvSpPr>
          <p:nvPr>
            <p:ph type="title"/>
          </p:nvPr>
        </p:nvSpPr>
        <p:spPr/>
        <p:txBody>
          <a:bodyPr/>
          <a:lstStyle/>
          <a:p>
            <a:pPr eaLnBrk="1" hangingPunct="1"/>
            <a:r>
              <a:rPr lang="en-US" altLang="en-US" smtClean="0"/>
              <a:t>PSTN Characteristics</a:t>
            </a:r>
          </a:p>
        </p:txBody>
      </p:sp>
      <p:sp>
        <p:nvSpPr>
          <p:cNvPr id="552967" name="Rectangle 7"/>
          <p:cNvSpPr>
            <a:spLocks noGrp="1" noChangeArrowheads="1"/>
          </p:cNvSpPr>
          <p:nvPr>
            <p:ph type="body" idx="1"/>
          </p:nvPr>
        </p:nvSpPr>
        <p:spPr/>
        <p:txBody>
          <a:bodyPr/>
          <a:lstStyle/>
          <a:p>
            <a:pPr eaLnBrk="1" hangingPunct="1"/>
            <a:r>
              <a:rPr lang="en-US" altLang="en-US" smtClean="0"/>
              <a:t>Public Switched Telephone Network</a:t>
            </a:r>
          </a:p>
          <a:p>
            <a:pPr lvl="1" eaLnBrk="1" hangingPunct="1"/>
            <a:r>
              <a:rPr lang="en-US" altLang="en-US" smtClean="0"/>
              <a:t>Consists of transmission paths and nodes</a:t>
            </a:r>
          </a:p>
          <a:p>
            <a:pPr lvl="1" eaLnBrk="1" hangingPunct="1"/>
            <a:r>
              <a:rPr lang="en-US" altLang="en-US" smtClean="0"/>
              <a:t>Based on star or mesh topologies, but made hierarchical across countries.</a:t>
            </a:r>
          </a:p>
          <a:p>
            <a:pPr lvl="1" eaLnBrk="1" hangingPunct="1"/>
            <a:r>
              <a:rPr lang="en-US" altLang="en-US" smtClean="0"/>
              <a:t>Originally designed to carry voice but being used  to carry data also</a:t>
            </a:r>
          </a:p>
          <a:p>
            <a:pPr lvl="1" eaLnBrk="1" hangingPunct="1"/>
            <a:r>
              <a:rPr lang="en-US" altLang="en-US" smtClean="0"/>
              <a:t>Analog access , 300 Hz to 3400 Hz from Subscriber end, digital bandwidth 64 Kbps from exchange side (Extended to subscriber in ISDN).</a:t>
            </a:r>
          </a:p>
          <a:p>
            <a:pPr lvl="1" eaLnBrk="1" hangingPunct="1"/>
            <a:r>
              <a:rPr lang="en-US" altLang="en-US" smtClean="0"/>
              <a:t>Circuit switched duplex connection</a:t>
            </a:r>
          </a:p>
        </p:txBody>
      </p:sp>
    </p:spTree>
    <p:extLst>
      <p:ext uri="{BB962C8B-B14F-4D97-AF65-F5344CB8AC3E}">
        <p14:creationId xmlns:p14="http://schemas.microsoft.com/office/powerpoint/2010/main" val="2876104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52967">
                                            <p:txEl>
                                              <p:pRg st="0" end="0"/>
                                            </p:txEl>
                                          </p:spTgt>
                                        </p:tgtEl>
                                        <p:attrNameLst>
                                          <p:attrName>style.visibility</p:attrName>
                                        </p:attrNameLst>
                                      </p:cBhvr>
                                      <p:to>
                                        <p:strVal val="visible"/>
                                      </p:to>
                                    </p:set>
                                    <p:animEffect transition="in" filter="slide(fromBottom)">
                                      <p:cBhvr>
                                        <p:cTn id="7" dur="1000"/>
                                        <p:tgtEl>
                                          <p:spTgt spid="552967">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52967">
                                            <p:txEl>
                                              <p:pRg st="1" end="1"/>
                                            </p:txEl>
                                          </p:spTgt>
                                        </p:tgtEl>
                                        <p:attrNameLst>
                                          <p:attrName>style.visibility</p:attrName>
                                        </p:attrNameLst>
                                      </p:cBhvr>
                                      <p:to>
                                        <p:strVal val="visible"/>
                                      </p:to>
                                    </p:set>
                                    <p:animEffect transition="in" filter="slide(fromBottom)">
                                      <p:cBhvr>
                                        <p:cTn id="11" dur="1000"/>
                                        <p:tgtEl>
                                          <p:spTgt spid="552967">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552967">
                                            <p:txEl>
                                              <p:pRg st="2" end="2"/>
                                            </p:txEl>
                                          </p:spTgt>
                                        </p:tgtEl>
                                        <p:attrNameLst>
                                          <p:attrName>style.visibility</p:attrName>
                                        </p:attrNameLst>
                                      </p:cBhvr>
                                      <p:to>
                                        <p:strVal val="visible"/>
                                      </p:to>
                                    </p:set>
                                    <p:animEffect transition="in" filter="slide(fromBottom)">
                                      <p:cBhvr>
                                        <p:cTn id="15" dur="1000"/>
                                        <p:tgtEl>
                                          <p:spTgt spid="552967">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552967">
                                            <p:txEl>
                                              <p:pRg st="3" end="3"/>
                                            </p:txEl>
                                          </p:spTgt>
                                        </p:tgtEl>
                                        <p:attrNameLst>
                                          <p:attrName>style.visibility</p:attrName>
                                        </p:attrNameLst>
                                      </p:cBhvr>
                                      <p:to>
                                        <p:strVal val="visible"/>
                                      </p:to>
                                    </p:set>
                                    <p:animEffect transition="in" filter="slide(fromBottom)">
                                      <p:cBhvr>
                                        <p:cTn id="19" dur="1000"/>
                                        <p:tgtEl>
                                          <p:spTgt spid="552967">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552967">
                                            <p:txEl>
                                              <p:pRg st="4" end="4"/>
                                            </p:txEl>
                                          </p:spTgt>
                                        </p:tgtEl>
                                        <p:attrNameLst>
                                          <p:attrName>style.visibility</p:attrName>
                                        </p:attrNameLst>
                                      </p:cBhvr>
                                      <p:to>
                                        <p:strVal val="visible"/>
                                      </p:to>
                                    </p:set>
                                    <p:animEffect transition="in" filter="slide(fromBottom)">
                                      <p:cBhvr>
                                        <p:cTn id="23" dur="1000"/>
                                        <p:tgtEl>
                                          <p:spTgt spid="552967">
                                            <p:txEl>
                                              <p:pRg st="4" end="4"/>
                                            </p:txEl>
                                          </p:spTgt>
                                        </p:tgtEl>
                                      </p:cBhvr>
                                    </p:animEffect>
                                  </p:childTnLst>
                                </p:cTn>
                              </p:par>
                            </p:childTnLst>
                          </p:cTn>
                        </p:par>
                        <p:par>
                          <p:cTn id="24" fill="hold" nodeType="afterGroup">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552967">
                                            <p:txEl>
                                              <p:pRg st="5" end="5"/>
                                            </p:txEl>
                                          </p:spTgt>
                                        </p:tgtEl>
                                        <p:attrNameLst>
                                          <p:attrName>style.visibility</p:attrName>
                                        </p:attrNameLst>
                                      </p:cBhvr>
                                      <p:to>
                                        <p:strVal val="visible"/>
                                      </p:to>
                                    </p:set>
                                    <p:animEffect transition="in" filter="slide(fromBottom)">
                                      <p:cBhvr>
                                        <p:cTn id="27" dur="1000"/>
                                        <p:tgtEl>
                                          <p:spTgt spid="5529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7"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14481329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ctrTitle"/>
          </p:nvPr>
        </p:nvSpPr>
        <p:spPr/>
        <p:txBody>
          <a:bodyPr/>
          <a:lstStyle/>
          <a:p>
            <a:pPr eaLnBrk="1" hangingPunct="1"/>
            <a:r>
              <a:rPr lang="en-US" altLang="en-US" smtClean="0"/>
              <a:t>ISDN, GSM, GPRS and CN</a:t>
            </a:r>
          </a:p>
        </p:txBody>
      </p:sp>
      <p:sp>
        <p:nvSpPr>
          <p:cNvPr id="4099" name="Rectangle 8"/>
          <p:cNvSpPr>
            <a:spLocks noGrp="1" noChangeArrowheads="1"/>
          </p:cNvSpPr>
          <p:nvPr>
            <p:ph type="subTitle" idx="1"/>
          </p:nvPr>
        </p:nvSpPr>
        <p:spPr/>
        <p:txBody>
          <a:bodyPr/>
          <a:lstStyle/>
          <a:p>
            <a:pPr eaLnBrk="1" hangingPunct="1"/>
            <a:endParaRPr lang="en-US" altLang="en-US" smtClean="0"/>
          </a:p>
          <a:p>
            <a:pPr eaLnBrk="1" hangingPunct="1"/>
            <a:endParaRPr lang="en-US" altLang="en-US" smtClean="0"/>
          </a:p>
          <a:p>
            <a:pPr eaLnBrk="1" hangingPunct="1"/>
            <a:r>
              <a:rPr lang="en-US" altLang="en-US" smtClean="0"/>
              <a:t>		</a:t>
            </a:r>
          </a:p>
        </p:txBody>
      </p:sp>
    </p:spTree>
    <p:extLst>
      <p:ext uri="{BB962C8B-B14F-4D97-AF65-F5344CB8AC3E}">
        <p14:creationId xmlns:p14="http://schemas.microsoft.com/office/powerpoint/2010/main" val="2591828526"/>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6147" name="Rectangle 2"/>
          <p:cNvSpPr>
            <a:spLocks noGrp="1" noChangeArrowheads="1"/>
          </p:cNvSpPr>
          <p:nvPr>
            <p:ph type="title"/>
          </p:nvPr>
        </p:nvSpPr>
        <p:spPr/>
        <p:txBody>
          <a:bodyPr/>
          <a:lstStyle/>
          <a:p>
            <a:pPr eaLnBrk="1" hangingPunct="1"/>
            <a:r>
              <a:rPr lang="en-US" altLang="en-US" smtClean="0"/>
              <a:t>Objectives</a:t>
            </a:r>
          </a:p>
        </p:txBody>
      </p:sp>
      <p:sp>
        <p:nvSpPr>
          <p:cNvPr id="6148" name="Rectangle 3"/>
          <p:cNvSpPr>
            <a:spLocks noGrp="1" noChangeArrowheads="1"/>
          </p:cNvSpPr>
          <p:nvPr>
            <p:ph type="body" idx="1"/>
          </p:nvPr>
        </p:nvSpPr>
        <p:spPr/>
        <p:txBody>
          <a:bodyPr>
            <a:normAutofit fontScale="85000" lnSpcReduction="20000"/>
          </a:bodyPr>
          <a:lstStyle/>
          <a:p>
            <a:pPr eaLnBrk="1" hangingPunct="1">
              <a:lnSpc>
                <a:spcPct val="90000"/>
              </a:lnSpc>
            </a:pPr>
            <a:r>
              <a:rPr lang="en-US" altLang="en-US" smtClean="0"/>
              <a:t>At the end of this session, you will be able to:</a:t>
            </a:r>
          </a:p>
          <a:p>
            <a:pPr lvl="1" eaLnBrk="1" hangingPunct="1">
              <a:lnSpc>
                <a:spcPct val="90000"/>
              </a:lnSpc>
            </a:pPr>
            <a:r>
              <a:rPr lang="en-US" altLang="en-US" smtClean="0"/>
              <a:t>Understand ISDN network from a perspective of network components and different ISDN flavor of services</a:t>
            </a:r>
          </a:p>
          <a:p>
            <a:pPr lvl="1" eaLnBrk="1" hangingPunct="1">
              <a:lnSpc>
                <a:spcPct val="90000"/>
              </a:lnSpc>
            </a:pPr>
            <a:r>
              <a:rPr lang="en-US" altLang="en-US" smtClean="0"/>
              <a:t>Understand the concept of cell and impact of cell size in GSM</a:t>
            </a:r>
          </a:p>
          <a:p>
            <a:pPr lvl="1" eaLnBrk="1" hangingPunct="1">
              <a:lnSpc>
                <a:spcPct val="90000"/>
              </a:lnSpc>
            </a:pPr>
            <a:r>
              <a:rPr lang="en-US" altLang="en-US" smtClean="0"/>
              <a:t>Understand frequency reuse concept in GSM</a:t>
            </a:r>
          </a:p>
          <a:p>
            <a:pPr lvl="1" eaLnBrk="1" hangingPunct="1">
              <a:lnSpc>
                <a:spcPct val="90000"/>
              </a:lnSpc>
            </a:pPr>
            <a:r>
              <a:rPr lang="en-US" altLang="en-US" smtClean="0"/>
              <a:t>Understand GSM network evolution, network architectural composition and GSM identifiers </a:t>
            </a:r>
          </a:p>
          <a:p>
            <a:pPr lvl="1" eaLnBrk="1" hangingPunct="1">
              <a:lnSpc>
                <a:spcPct val="90000"/>
              </a:lnSpc>
            </a:pPr>
            <a:r>
              <a:rPr lang="en-US" altLang="en-US" smtClean="0"/>
              <a:t>Understand the steps followed in Mobile registration, mobile originated call [MOC] and mobile terminated call [MTC]</a:t>
            </a:r>
          </a:p>
          <a:p>
            <a:pPr lvl="1" eaLnBrk="1" hangingPunct="1">
              <a:lnSpc>
                <a:spcPct val="90000"/>
              </a:lnSpc>
            </a:pPr>
            <a:r>
              <a:rPr lang="en-US" altLang="en-US" smtClean="0"/>
              <a:t>Understand the concept of roaming in GSM</a:t>
            </a:r>
          </a:p>
          <a:p>
            <a:pPr lvl="1" eaLnBrk="1" hangingPunct="1">
              <a:lnSpc>
                <a:spcPct val="90000"/>
              </a:lnSpc>
            </a:pPr>
            <a:r>
              <a:rPr lang="en-US" altLang="en-US" smtClean="0"/>
              <a:t>Understand GPRS network enhancement on the top of GSM</a:t>
            </a:r>
          </a:p>
          <a:p>
            <a:pPr lvl="1" eaLnBrk="1" hangingPunct="1">
              <a:lnSpc>
                <a:spcPct val="90000"/>
              </a:lnSpc>
            </a:pPr>
            <a:r>
              <a:rPr lang="en-US" altLang="en-US" smtClean="0"/>
              <a:t>Understand the role of SGSN and GGSN in GPRS network </a:t>
            </a:r>
          </a:p>
          <a:p>
            <a:pPr lvl="1" eaLnBrk="1" hangingPunct="1">
              <a:lnSpc>
                <a:spcPct val="90000"/>
              </a:lnSpc>
            </a:pPr>
            <a:r>
              <a:rPr lang="en-US" altLang="en-US" smtClean="0"/>
              <a:t>Understand the features of GPRS network </a:t>
            </a:r>
          </a:p>
          <a:p>
            <a:pPr lvl="1" eaLnBrk="1" hangingPunct="1">
              <a:lnSpc>
                <a:spcPct val="90000"/>
              </a:lnSpc>
            </a:pPr>
            <a:r>
              <a:rPr lang="en-US" altLang="en-US" smtClean="0"/>
              <a:t>OSI and TCP/IP protocols, devices and addresses </a:t>
            </a:r>
          </a:p>
          <a:p>
            <a:pPr lvl="1" eaLnBrk="1" hangingPunct="1">
              <a:lnSpc>
                <a:spcPct val="90000"/>
              </a:lnSpc>
            </a:pPr>
            <a:r>
              <a:rPr lang="en-US" altLang="en-US" smtClean="0"/>
              <a:t>Understand the logical and physical representation of internet today </a:t>
            </a:r>
          </a:p>
          <a:p>
            <a:pPr lvl="1" eaLnBrk="1" hangingPunct="1">
              <a:lnSpc>
                <a:spcPct val="90000"/>
              </a:lnSpc>
            </a:pPr>
            <a:r>
              <a:rPr lang="en-US" altLang="en-US" smtClean="0"/>
              <a:t>Understand the dataflow transfer in computer network with applications of mail transfer</a:t>
            </a:r>
          </a:p>
          <a:p>
            <a:pPr lvl="1" eaLnBrk="1" hangingPunct="1">
              <a:lnSpc>
                <a:spcPct val="90000"/>
              </a:lnSpc>
            </a:pPr>
            <a:endParaRPr lang="en-US" altLang="en-US" smtClean="0"/>
          </a:p>
        </p:txBody>
      </p:sp>
    </p:spTree>
    <p:extLst>
      <p:ext uri="{BB962C8B-B14F-4D97-AF65-F5344CB8AC3E}">
        <p14:creationId xmlns:p14="http://schemas.microsoft.com/office/powerpoint/2010/main" val="33432979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7171" name="Rectangle 2"/>
          <p:cNvSpPr>
            <a:spLocks noGrp="1" noChangeArrowheads="1"/>
          </p:cNvSpPr>
          <p:nvPr>
            <p:ph type="title"/>
          </p:nvPr>
        </p:nvSpPr>
        <p:spPr/>
        <p:txBody>
          <a:bodyPr/>
          <a:lstStyle/>
          <a:p>
            <a:pPr eaLnBrk="1" hangingPunct="1"/>
            <a:r>
              <a:rPr lang="en-US" altLang="en-US" smtClean="0"/>
              <a:t>Agenda</a:t>
            </a:r>
          </a:p>
        </p:txBody>
      </p:sp>
      <p:sp>
        <p:nvSpPr>
          <p:cNvPr id="7172" name="Rectangle 3"/>
          <p:cNvSpPr>
            <a:spLocks noGrp="1" noChangeArrowheads="1"/>
          </p:cNvSpPr>
          <p:nvPr>
            <p:ph type="body" idx="1"/>
          </p:nvPr>
        </p:nvSpPr>
        <p:spPr/>
        <p:txBody>
          <a:bodyPr>
            <a:normAutofit fontScale="85000" lnSpcReduction="20000"/>
          </a:bodyPr>
          <a:lstStyle/>
          <a:p>
            <a:pPr eaLnBrk="1" hangingPunct="1"/>
            <a:r>
              <a:rPr lang="en-US" altLang="en-US" smtClean="0"/>
              <a:t>ISDN network: features, network, flavors </a:t>
            </a:r>
          </a:p>
          <a:p>
            <a:pPr eaLnBrk="1" hangingPunct="1"/>
            <a:r>
              <a:rPr lang="en-US" altLang="en-US" smtClean="0"/>
              <a:t>GSM Network: Cell size and its impact </a:t>
            </a:r>
          </a:p>
          <a:p>
            <a:pPr eaLnBrk="1" hangingPunct="1"/>
            <a:r>
              <a:rPr lang="en-US" altLang="en-US" smtClean="0"/>
              <a:t>GSM Network architecture </a:t>
            </a:r>
          </a:p>
          <a:p>
            <a:pPr eaLnBrk="1" hangingPunct="1"/>
            <a:r>
              <a:rPr lang="en-US" altLang="en-US" smtClean="0"/>
              <a:t>GSM identifiers </a:t>
            </a:r>
          </a:p>
          <a:p>
            <a:pPr eaLnBrk="1" hangingPunct="1"/>
            <a:r>
              <a:rPr lang="en-US" altLang="en-US" smtClean="0"/>
              <a:t>GSM call scenarios: Mobile registration, MOC and MTC </a:t>
            </a:r>
          </a:p>
          <a:p>
            <a:pPr eaLnBrk="1" hangingPunct="1"/>
            <a:r>
              <a:rPr lang="en-US" altLang="en-US" smtClean="0"/>
              <a:t>GPRS network architecture</a:t>
            </a:r>
          </a:p>
          <a:p>
            <a:pPr eaLnBrk="1" hangingPunct="1"/>
            <a:r>
              <a:rPr lang="en-US" altLang="en-US" smtClean="0"/>
              <a:t>Computer Network: LAN, MAN, WAN</a:t>
            </a:r>
          </a:p>
          <a:p>
            <a:pPr eaLnBrk="1" hangingPunct="1"/>
            <a:r>
              <a:rPr lang="en-US" altLang="en-US" smtClean="0"/>
              <a:t>OSI and TCP/IP protocol</a:t>
            </a:r>
          </a:p>
          <a:p>
            <a:pPr eaLnBrk="1" hangingPunct="1"/>
            <a:r>
              <a:rPr lang="en-US" altLang="en-US" smtClean="0"/>
              <a:t>Networking devices and addresses</a:t>
            </a:r>
          </a:p>
          <a:p>
            <a:pPr eaLnBrk="1" hangingPunct="1"/>
            <a:r>
              <a:rPr lang="en-US" altLang="en-US" smtClean="0"/>
              <a:t>Internet: Physical layout </a:t>
            </a:r>
          </a:p>
          <a:p>
            <a:pPr eaLnBrk="1" hangingPunct="1"/>
            <a:r>
              <a:rPr lang="en-US" altLang="en-US" smtClean="0"/>
              <a:t>Client and Server: Mail protocol example </a:t>
            </a:r>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3828157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grpSp>
        <p:nvGrpSpPr>
          <p:cNvPr id="267273" name="Group 9"/>
          <p:cNvGrpSpPr>
            <a:grpSpLocks/>
          </p:cNvGrpSpPr>
          <p:nvPr/>
        </p:nvGrpSpPr>
        <p:grpSpPr bwMode="auto">
          <a:xfrm>
            <a:off x="2362200" y="990600"/>
            <a:ext cx="7816850" cy="4268788"/>
            <a:chOff x="624" y="672"/>
            <a:chExt cx="4540" cy="2641"/>
          </a:xfrm>
        </p:grpSpPr>
        <p:sp>
          <p:nvSpPr>
            <p:cNvPr id="8200" name="Line 10"/>
            <p:cNvSpPr>
              <a:spLocks noChangeShapeType="1"/>
            </p:cNvSpPr>
            <p:nvPr/>
          </p:nvSpPr>
          <p:spPr bwMode="auto">
            <a:xfrm flipH="1">
              <a:off x="940" y="2949"/>
              <a:ext cx="252" cy="14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1" name="Line 11"/>
            <p:cNvSpPr>
              <a:spLocks noChangeShapeType="1"/>
            </p:cNvSpPr>
            <p:nvPr/>
          </p:nvSpPr>
          <p:spPr bwMode="auto">
            <a:xfrm>
              <a:off x="928" y="2397"/>
              <a:ext cx="24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2" name="Line 12"/>
            <p:cNvSpPr>
              <a:spLocks noChangeShapeType="1"/>
            </p:cNvSpPr>
            <p:nvPr/>
          </p:nvSpPr>
          <p:spPr bwMode="auto">
            <a:xfrm>
              <a:off x="952" y="1923"/>
              <a:ext cx="24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3" name="Line 13"/>
            <p:cNvSpPr>
              <a:spLocks noChangeShapeType="1"/>
            </p:cNvSpPr>
            <p:nvPr/>
          </p:nvSpPr>
          <p:spPr bwMode="auto">
            <a:xfrm>
              <a:off x="868" y="1473"/>
              <a:ext cx="30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4" name="Line 14"/>
            <p:cNvSpPr>
              <a:spLocks noChangeShapeType="1"/>
            </p:cNvSpPr>
            <p:nvPr/>
          </p:nvSpPr>
          <p:spPr bwMode="auto">
            <a:xfrm>
              <a:off x="3658" y="807"/>
              <a:ext cx="0" cy="80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5" name="Line 15"/>
            <p:cNvSpPr>
              <a:spLocks noChangeShapeType="1"/>
            </p:cNvSpPr>
            <p:nvPr/>
          </p:nvSpPr>
          <p:spPr bwMode="auto">
            <a:xfrm>
              <a:off x="1192" y="1611"/>
              <a:ext cx="313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6" name="Line 16"/>
            <p:cNvSpPr>
              <a:spLocks noChangeShapeType="1"/>
            </p:cNvSpPr>
            <p:nvPr/>
          </p:nvSpPr>
          <p:spPr bwMode="auto">
            <a:xfrm>
              <a:off x="1186" y="1047"/>
              <a:ext cx="0" cy="19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7" name="Line 17"/>
            <p:cNvSpPr>
              <a:spLocks noChangeShapeType="1"/>
            </p:cNvSpPr>
            <p:nvPr/>
          </p:nvSpPr>
          <p:spPr bwMode="auto">
            <a:xfrm flipH="1">
              <a:off x="4445" y="1719"/>
              <a:ext cx="148"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8" name="Line 18"/>
            <p:cNvSpPr>
              <a:spLocks noChangeShapeType="1"/>
            </p:cNvSpPr>
            <p:nvPr/>
          </p:nvSpPr>
          <p:spPr bwMode="auto">
            <a:xfrm flipH="1">
              <a:off x="4582" y="1758"/>
              <a:ext cx="114" cy="4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9" name="Line 19"/>
            <p:cNvSpPr>
              <a:spLocks noChangeShapeType="1"/>
            </p:cNvSpPr>
            <p:nvPr/>
          </p:nvSpPr>
          <p:spPr bwMode="auto">
            <a:xfrm>
              <a:off x="4738" y="1754"/>
              <a:ext cx="153" cy="2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0" name="Line 20"/>
            <p:cNvSpPr>
              <a:spLocks noChangeShapeType="1"/>
            </p:cNvSpPr>
            <p:nvPr/>
          </p:nvSpPr>
          <p:spPr bwMode="auto">
            <a:xfrm flipV="1">
              <a:off x="4660" y="1245"/>
              <a:ext cx="0" cy="2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1" name="Line 21"/>
            <p:cNvSpPr>
              <a:spLocks noChangeShapeType="1"/>
            </p:cNvSpPr>
            <p:nvPr/>
          </p:nvSpPr>
          <p:spPr bwMode="auto">
            <a:xfrm flipV="1">
              <a:off x="4756" y="941"/>
              <a:ext cx="144" cy="5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2" name="Line 22"/>
            <p:cNvSpPr>
              <a:spLocks noChangeShapeType="1"/>
            </p:cNvSpPr>
            <p:nvPr/>
          </p:nvSpPr>
          <p:spPr bwMode="auto">
            <a:xfrm flipV="1">
              <a:off x="4834" y="1293"/>
              <a:ext cx="180" cy="1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3" name="Line 23"/>
            <p:cNvSpPr>
              <a:spLocks noChangeShapeType="1"/>
            </p:cNvSpPr>
            <p:nvPr/>
          </p:nvSpPr>
          <p:spPr bwMode="auto">
            <a:xfrm flipH="1">
              <a:off x="2626" y="2097"/>
              <a:ext cx="276" cy="47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4" name="Line 24"/>
            <p:cNvSpPr>
              <a:spLocks noChangeShapeType="1"/>
            </p:cNvSpPr>
            <p:nvPr/>
          </p:nvSpPr>
          <p:spPr bwMode="auto">
            <a:xfrm>
              <a:off x="2998" y="2061"/>
              <a:ext cx="396" cy="3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215" name="Picture 25" descr="j03077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 y="852"/>
              <a:ext cx="37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6" name="Picture 26" descr="j03077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 y="2893"/>
              <a:ext cx="33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7" name="Group 27"/>
            <p:cNvGrpSpPr>
              <a:grpSpLocks/>
            </p:cNvGrpSpPr>
            <p:nvPr/>
          </p:nvGrpSpPr>
          <p:grpSpPr bwMode="auto">
            <a:xfrm>
              <a:off x="678" y="1309"/>
              <a:ext cx="364" cy="237"/>
              <a:chOff x="392" y="2398"/>
              <a:chExt cx="682" cy="369"/>
            </a:xfrm>
          </p:grpSpPr>
          <p:sp>
            <p:nvSpPr>
              <p:cNvPr id="8797" name="Freeform 28"/>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8" name="Freeform 29"/>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9" name="Freeform 30"/>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00" name="Freeform 31"/>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01" name="Freeform 32"/>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02" name="Freeform 33"/>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8218" name="Picture 34" descr="j030777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 y="1752"/>
              <a:ext cx="33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9" name="Group 35"/>
            <p:cNvGrpSpPr>
              <a:grpSpLocks/>
            </p:cNvGrpSpPr>
            <p:nvPr/>
          </p:nvGrpSpPr>
          <p:grpSpPr bwMode="auto">
            <a:xfrm flipH="1">
              <a:off x="629" y="2155"/>
              <a:ext cx="395" cy="414"/>
              <a:chOff x="1177" y="2309"/>
              <a:chExt cx="381" cy="399"/>
            </a:xfrm>
          </p:grpSpPr>
          <p:sp>
            <p:nvSpPr>
              <p:cNvPr id="8627" name="Freeform 36"/>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 name="Freeform 37"/>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 name="Freeform 38"/>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 name="Freeform 39"/>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 name="Freeform 40"/>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 name="Freeform 41"/>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 name="Freeform 42"/>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 name="Freeform 43"/>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 name="Freeform 44"/>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 name="Freeform 45"/>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 name="Freeform 46"/>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 name="Freeform 47"/>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 name="Freeform 48"/>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 name="Freeform 49"/>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 name="Freeform 50"/>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 name="Freeform 51"/>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 name="Freeform 52"/>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 name="Freeform 53"/>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 name="Freeform 54"/>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 name="Freeform 55"/>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 name="Freeform 56"/>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 name="Freeform 57"/>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 name="Freeform 58"/>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0" name="Freeform 59"/>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1" name="Freeform 60"/>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2" name="Freeform 61"/>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3" name="Freeform 62"/>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4" name="Freeform 63"/>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5" name="Freeform 64"/>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6" name="Freeform 65"/>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7" name="Freeform 66"/>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8" name="Freeform 67"/>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9" name="Freeform 68"/>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0" name="Freeform 69"/>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1" name="Freeform 70"/>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2" name="Freeform 71"/>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3" name="Freeform 72"/>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4" name="Freeform 73"/>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5" name="Freeform 74"/>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6" name="Freeform 75"/>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7" name="Freeform 76"/>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8" name="Freeform 77"/>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9" name="Freeform 78"/>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0" name="Freeform 79"/>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 name="Freeform 80"/>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 name="Freeform 81"/>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 name="Freeform 82"/>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 name="Freeform 83"/>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 name="Freeform 84"/>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 name="Freeform 85"/>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 name="Freeform 86"/>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 name="Freeform 87"/>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 name="Freeform 88"/>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 name="Freeform 89"/>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1" name="Freeform 90"/>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2" name="Freeform 91"/>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3" name="Freeform 92"/>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4" name="Freeform 93"/>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5" name="Freeform 94"/>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6" name="Freeform 95"/>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7" name="Freeform 96"/>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8" name="Freeform 97"/>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9" name="Freeform 98"/>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0" name="Freeform 99"/>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1" name="Freeform 100"/>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2" name="Freeform 101"/>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3" name="Freeform 102"/>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4" name="Freeform 103"/>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5" name="Freeform 104"/>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6" name="Freeform 105"/>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7" name="Freeform 106"/>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8" name="Freeform 107"/>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99" name="Freeform 108"/>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0" name="Freeform 109"/>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1" name="Freeform 110"/>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2" name="Freeform 111"/>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3" name="Freeform 112"/>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4" name="Freeform 113"/>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5" name="Freeform 114"/>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6" name="Freeform 115"/>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7" name="Freeform 116"/>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8" name="Freeform 117"/>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09" name="Freeform 118"/>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0" name="Freeform 119"/>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1" name="Freeform 120"/>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2" name="Freeform 121"/>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3" name="Freeform 122"/>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4" name="Freeform 123"/>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5" name="Freeform 124"/>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6" name="Freeform 125"/>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7" name="Freeform 126"/>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8" name="Freeform 127"/>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 name="Freeform 128"/>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0" name="Freeform 129"/>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1" name="Freeform 130"/>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2" name="Freeform 131"/>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3" name="Freeform 132"/>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4" name="Freeform 133"/>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5" name="Freeform 134"/>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6" name="Freeform 135"/>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 name="Freeform 136"/>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8" name="Freeform 137"/>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9" name="Freeform 138"/>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0" name="Freeform 139"/>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1" name="Freeform 140"/>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2" name="Freeform 141"/>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3" name="Freeform 142"/>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4" name="Freeform 143"/>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5" name="Freeform 144"/>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6" name="Freeform 145"/>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7" name="Freeform 146"/>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8" name="Freeform 147"/>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39" name="Freeform 148"/>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0" name="Freeform 149"/>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1" name="Freeform 150"/>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2" name="Freeform 151"/>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3" name="Freeform 152"/>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4" name="Freeform 153"/>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5" name="Freeform 154"/>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6" name="Freeform 155"/>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7" name="Freeform 156"/>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8" name="Freeform 157"/>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49" name="Freeform 158"/>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0" name="Freeform 159"/>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1" name="Freeform 160"/>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2" name="Freeform 161"/>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3" name="Freeform 162"/>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4" name="Freeform 163"/>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5" name="Freeform 164"/>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6" name="Freeform 165"/>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7" name="Freeform 166"/>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8" name="Freeform 167"/>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59" name="Freeform 168"/>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0" name="Freeform 169"/>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1" name="Freeform 170"/>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2" name="Freeform 171"/>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3" name="Freeform 172"/>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4" name="Freeform 173"/>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5" name="Freeform 174"/>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6" name="Freeform 175"/>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7" name="Freeform 176"/>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8" name="Freeform 177"/>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69" name="Freeform 178"/>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0" name="Freeform 179"/>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1" name="Freeform 180"/>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2" name="Freeform 181"/>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3" name="Freeform 182"/>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4" name="Freeform 183"/>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5" name="Freeform 184"/>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6" name="Freeform 185"/>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7" name="Freeform 186"/>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8" name="Freeform 187"/>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79" name="Freeform 188"/>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0" name="Freeform 189"/>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1" name="Freeform 190"/>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2" name="Freeform 191"/>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3" name="Freeform 192"/>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4" name="Freeform 193"/>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5" name="Freeform 194"/>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6" name="Freeform 195"/>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7" name="Freeform 196"/>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8" name="Freeform 197"/>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89" name="Freeform 198"/>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0" name="Freeform 199"/>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1" name="Freeform 200"/>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2" name="Freeform 201"/>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3" name="Freeform 202"/>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4" name="Freeform 203"/>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5" name="Freeform 204"/>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96" name="Freeform 205"/>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220" name="AutoShape 206"/>
            <p:cNvSpPr>
              <a:spLocks noChangeArrowheads="1"/>
            </p:cNvSpPr>
            <p:nvPr/>
          </p:nvSpPr>
          <p:spPr bwMode="auto">
            <a:xfrm>
              <a:off x="2334" y="2490"/>
              <a:ext cx="752" cy="541"/>
            </a:xfrm>
            <a:prstGeom prst="cloudCallout">
              <a:avLst>
                <a:gd name="adj1" fmla="val 22741"/>
                <a:gd name="adj2" fmla="val 112847"/>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pic>
          <p:nvPicPr>
            <p:cNvPr id="8221" name="Picture 207" descr="j03077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2" y="2893"/>
              <a:ext cx="339"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 name="AutoShape 208"/>
            <p:cNvSpPr>
              <a:spLocks noChangeArrowheads="1"/>
            </p:cNvSpPr>
            <p:nvPr/>
          </p:nvSpPr>
          <p:spPr bwMode="auto">
            <a:xfrm>
              <a:off x="3084" y="2289"/>
              <a:ext cx="752" cy="541"/>
            </a:xfrm>
            <a:prstGeom prst="cloudCallout">
              <a:avLst>
                <a:gd name="adj1" fmla="val 22741"/>
                <a:gd name="adj2" fmla="val 112847"/>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grpSp>
          <p:nvGrpSpPr>
            <p:cNvPr id="8223" name="Group 209"/>
            <p:cNvGrpSpPr>
              <a:grpSpLocks/>
            </p:cNvGrpSpPr>
            <p:nvPr/>
          </p:nvGrpSpPr>
          <p:grpSpPr bwMode="auto">
            <a:xfrm>
              <a:off x="3516" y="2719"/>
              <a:ext cx="364" cy="207"/>
              <a:chOff x="392" y="2398"/>
              <a:chExt cx="682" cy="369"/>
            </a:xfrm>
          </p:grpSpPr>
          <p:sp>
            <p:nvSpPr>
              <p:cNvPr id="8621" name="Freeform 210"/>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2" name="Freeform 211"/>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3" name="Freeform 212"/>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4" name="Freeform 213"/>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5" name="Freeform 214"/>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6" name="Freeform 215"/>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224" name="Rectangle 216"/>
            <p:cNvSpPr>
              <a:spLocks noChangeArrowheads="1"/>
            </p:cNvSpPr>
            <p:nvPr/>
          </p:nvSpPr>
          <p:spPr bwMode="auto">
            <a:xfrm>
              <a:off x="1324" y="1485"/>
              <a:ext cx="282" cy="282"/>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8225" name="Group 217"/>
            <p:cNvGrpSpPr>
              <a:grpSpLocks/>
            </p:cNvGrpSpPr>
            <p:nvPr/>
          </p:nvGrpSpPr>
          <p:grpSpPr bwMode="auto">
            <a:xfrm>
              <a:off x="4318" y="1473"/>
              <a:ext cx="612" cy="300"/>
              <a:chOff x="4308" y="2028"/>
              <a:chExt cx="612" cy="300"/>
            </a:xfrm>
          </p:grpSpPr>
          <p:sp>
            <p:nvSpPr>
              <p:cNvPr id="8619" name="Rectangle 218"/>
              <p:cNvSpPr>
                <a:spLocks noChangeArrowheads="1"/>
              </p:cNvSpPr>
              <p:nvPr/>
            </p:nvSpPr>
            <p:spPr bwMode="auto">
              <a:xfrm>
                <a:off x="4308" y="2028"/>
                <a:ext cx="612" cy="300"/>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620" name="Rectangle 219"/>
              <p:cNvSpPr>
                <a:spLocks noChangeArrowheads="1"/>
              </p:cNvSpPr>
              <p:nvPr/>
            </p:nvSpPr>
            <p:spPr bwMode="auto">
              <a:xfrm>
                <a:off x="4308" y="2028"/>
                <a:ext cx="174" cy="3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26" name="Group 220"/>
            <p:cNvGrpSpPr>
              <a:grpSpLocks/>
            </p:cNvGrpSpPr>
            <p:nvPr/>
          </p:nvGrpSpPr>
          <p:grpSpPr bwMode="auto">
            <a:xfrm>
              <a:off x="4470" y="2186"/>
              <a:ext cx="316" cy="206"/>
              <a:chOff x="392" y="2398"/>
              <a:chExt cx="682" cy="369"/>
            </a:xfrm>
          </p:grpSpPr>
          <p:sp>
            <p:nvSpPr>
              <p:cNvPr id="8613" name="Freeform 221"/>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4" name="Freeform 222"/>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5" name="Freeform 223"/>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6" name="Freeform 224"/>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7" name="Freeform 225"/>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8" name="Freeform 226"/>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227" name="Group 227"/>
            <p:cNvGrpSpPr>
              <a:grpSpLocks/>
            </p:cNvGrpSpPr>
            <p:nvPr/>
          </p:nvGrpSpPr>
          <p:grpSpPr bwMode="auto">
            <a:xfrm>
              <a:off x="4740" y="1958"/>
              <a:ext cx="316" cy="206"/>
              <a:chOff x="392" y="2398"/>
              <a:chExt cx="682" cy="369"/>
            </a:xfrm>
          </p:grpSpPr>
          <p:sp>
            <p:nvSpPr>
              <p:cNvPr id="8607" name="Freeform 228"/>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8" name="Freeform 229"/>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9" name="Freeform 230"/>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0" name="Freeform 231"/>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1" name="Freeform 232"/>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2" name="Freeform 233"/>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228" name="Group 234"/>
            <p:cNvGrpSpPr>
              <a:grpSpLocks/>
            </p:cNvGrpSpPr>
            <p:nvPr/>
          </p:nvGrpSpPr>
          <p:grpSpPr bwMode="auto">
            <a:xfrm flipH="1">
              <a:off x="4115" y="1947"/>
              <a:ext cx="347" cy="364"/>
              <a:chOff x="1177" y="2309"/>
              <a:chExt cx="381" cy="399"/>
            </a:xfrm>
          </p:grpSpPr>
          <p:sp>
            <p:nvSpPr>
              <p:cNvPr id="8437" name="Freeform 235"/>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8" name="Freeform 236"/>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9" name="Freeform 237"/>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0" name="Freeform 238"/>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1" name="Freeform 239"/>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2" name="Freeform 240"/>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3" name="Freeform 241"/>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4" name="Freeform 242"/>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5" name="Freeform 243"/>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6" name="Freeform 244"/>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7" name="Freeform 245"/>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8" name="Freeform 246"/>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49" name="Freeform 247"/>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0" name="Freeform 248"/>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1" name="Freeform 249"/>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2" name="Freeform 250"/>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3" name="Freeform 251"/>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4" name="Freeform 252"/>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5" name="Freeform 253"/>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6" name="Freeform 254"/>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7" name="Freeform 255"/>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8" name="Freeform 256"/>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9" name="Freeform 257"/>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0" name="Freeform 258"/>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1" name="Freeform 259"/>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2" name="Freeform 260"/>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3" name="Freeform 261"/>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4" name="Freeform 262"/>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5" name="Freeform 263"/>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6" name="Freeform 264"/>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7" name="Freeform 265"/>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8" name="Freeform 266"/>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69" name="Freeform 267"/>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0" name="Freeform 268"/>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1" name="Freeform 269"/>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2" name="Freeform 270"/>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3" name="Freeform 271"/>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4" name="Freeform 272"/>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5" name="Freeform 273"/>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6" name="Freeform 274"/>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7" name="Freeform 275"/>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8" name="Freeform 276"/>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9" name="Freeform 277"/>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0" name="Freeform 278"/>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1" name="Freeform 279"/>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2" name="Freeform 280"/>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3" name="Freeform 281"/>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4" name="Freeform 282"/>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5" name="Freeform 283"/>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6" name="Freeform 284"/>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7" name="Freeform 285"/>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8" name="Freeform 286"/>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89" name="Freeform 287"/>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0" name="Freeform 288"/>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1" name="Freeform 289"/>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2" name="Freeform 290"/>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3" name="Freeform 291"/>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4" name="Freeform 292"/>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5" name="Freeform 293"/>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6" name="Freeform 294"/>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7" name="Freeform 295"/>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8" name="Freeform 296"/>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9" name="Freeform 297"/>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0" name="Freeform 298"/>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1" name="Freeform 299"/>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2" name="Freeform 300"/>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3" name="Freeform 301"/>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4" name="Freeform 302"/>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5" name="Freeform 303"/>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6" name="Freeform 304"/>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7" name="Freeform 305"/>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8" name="Freeform 306"/>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09" name="Freeform 307"/>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0" name="Freeform 308"/>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1" name="Freeform 309"/>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2" name="Freeform 310"/>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3" name="Freeform 311"/>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4" name="Freeform 312"/>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5" name="Freeform 313"/>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6" name="Freeform 314"/>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7" name="Freeform 315"/>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8" name="Freeform 316"/>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9" name="Freeform 317"/>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0" name="Freeform 318"/>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1" name="Freeform 319"/>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 name="Freeform 320"/>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3" name="Freeform 321"/>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4" name="Freeform 322"/>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5" name="Freeform 323"/>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6" name="Freeform 324"/>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7" name="Freeform 325"/>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8" name="Freeform 326"/>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9" name="Freeform 327"/>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0" name="Freeform 328"/>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1" name="Freeform 329"/>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2" name="Freeform 330"/>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3" name="Freeform 331"/>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4" name="Freeform 332"/>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5" name="Freeform 333"/>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6" name="Freeform 334"/>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7" name="Freeform 335"/>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8" name="Freeform 336"/>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39" name="Freeform 337"/>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0" name="Freeform 338"/>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1" name="Freeform 339"/>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2" name="Freeform 340"/>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3" name="Freeform 341"/>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4" name="Freeform 342"/>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5" name="Freeform 343"/>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6" name="Freeform 344"/>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7" name="Freeform 345"/>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8" name="Freeform 346"/>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49" name="Freeform 347"/>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0" name="Freeform 348"/>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1" name="Freeform 349"/>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2" name="Freeform 350"/>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3" name="Freeform 351"/>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4" name="Freeform 352"/>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5" name="Freeform 353"/>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6" name="Freeform 354"/>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7" name="Freeform 355"/>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8" name="Freeform 356"/>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59" name="Freeform 357"/>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0" name="Freeform 358"/>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1" name="Freeform 359"/>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2" name="Freeform 360"/>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3" name="Freeform 361"/>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4" name="Freeform 362"/>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5" name="Freeform 363"/>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6" name="Freeform 364"/>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7" name="Freeform 365"/>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8" name="Freeform 366"/>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69" name="Freeform 367"/>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0" name="Freeform 368"/>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1" name="Freeform 369"/>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2" name="Freeform 370"/>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3" name="Freeform 371"/>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4" name="Freeform 372"/>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5" name="Freeform 373"/>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6" name="Freeform 374"/>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7" name="Freeform 375"/>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8" name="Freeform 376"/>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9" name="Freeform 377"/>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0" name="Freeform 378"/>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1" name="Freeform 379"/>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2" name="Freeform 380"/>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3" name="Freeform 381"/>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4" name="Freeform 382"/>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5" name="Freeform 383"/>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6" name="Freeform 384"/>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7" name="Freeform 385"/>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8" name="Freeform 386"/>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89" name="Freeform 387"/>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0" name="Freeform 388"/>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1" name="Freeform 389"/>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2" name="Freeform 390"/>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3" name="Freeform 391"/>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4" name="Freeform 392"/>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5" name="Freeform 393"/>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6" name="Freeform 394"/>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7" name="Freeform 395"/>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8" name="Freeform 396"/>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99" name="Freeform 397"/>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0" name="Freeform 398"/>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1" name="Freeform 399"/>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2" name="Freeform 400"/>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3" name="Freeform 401"/>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 name="Freeform 402"/>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 name="Freeform 403"/>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6" name="Freeform 404"/>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229" name="Group 405"/>
            <p:cNvGrpSpPr>
              <a:grpSpLocks/>
            </p:cNvGrpSpPr>
            <p:nvPr/>
          </p:nvGrpSpPr>
          <p:grpSpPr bwMode="auto">
            <a:xfrm flipH="1">
              <a:off x="4709" y="675"/>
              <a:ext cx="347" cy="364"/>
              <a:chOff x="1177" y="2309"/>
              <a:chExt cx="381" cy="399"/>
            </a:xfrm>
          </p:grpSpPr>
          <p:sp>
            <p:nvSpPr>
              <p:cNvPr id="8267" name="Freeform 406"/>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8" name="Freeform 407"/>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9" name="Freeform 408"/>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0" name="Freeform 409"/>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1" name="Freeform 410"/>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2" name="Freeform 411"/>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3" name="Freeform 412"/>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4" name="Freeform 413"/>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5" name="Freeform 414"/>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6" name="Freeform 415"/>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7" name="Freeform 416"/>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8" name="Freeform 417"/>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9" name="Freeform 418"/>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0" name="Freeform 419"/>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1" name="Freeform 420"/>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2" name="Freeform 421"/>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3" name="Freeform 422"/>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4" name="Freeform 423"/>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5" name="Freeform 424"/>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6" name="Freeform 425"/>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7" name="Freeform 426"/>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8" name="Freeform 427"/>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89" name="Freeform 428"/>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0" name="Freeform 429"/>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1" name="Freeform 430"/>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2" name="Freeform 431"/>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3" name="Freeform 432"/>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4" name="Freeform 433"/>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5" name="Freeform 434"/>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6" name="Freeform 435"/>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7" name="Freeform 436"/>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8" name="Freeform 437"/>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9" name="Freeform 438"/>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0" name="Freeform 439"/>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1" name="Freeform 440"/>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2" name="Freeform 441"/>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3" name="Freeform 442"/>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4" name="Freeform 443"/>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5" name="Freeform 444"/>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6" name="Freeform 445"/>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7" name="Freeform 446"/>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8" name="Freeform 447"/>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9" name="Freeform 448"/>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0" name="Freeform 449"/>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1" name="Freeform 450"/>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2" name="Freeform 451"/>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3" name="Freeform 452"/>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4" name="Freeform 453"/>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5" name="Freeform 454"/>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 name="Freeform 455"/>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 name="Freeform 456"/>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 name="Freeform 457"/>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9" name="Freeform 458"/>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0" name="Freeform 459"/>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1" name="Freeform 460"/>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2" name="Freeform 461"/>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3" name="Freeform 462"/>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4" name="Freeform 463"/>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5" name="Freeform 464"/>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6" name="Freeform 465"/>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7" name="Freeform 466"/>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8" name="Freeform 467"/>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29" name="Freeform 468"/>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0" name="Freeform 469"/>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1" name="Freeform 470"/>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2" name="Freeform 471"/>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3" name="Freeform 472"/>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4" name="Freeform 473"/>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5" name="Freeform 474"/>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6" name="Freeform 475"/>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7" name="Freeform 476"/>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8" name="Freeform 477"/>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9" name="Freeform 478"/>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0" name="Freeform 479"/>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1" name="Freeform 480"/>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2" name="Freeform 481"/>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3" name="Freeform 482"/>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4" name="Freeform 483"/>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5" name="Freeform 484"/>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6" name="Freeform 485"/>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7" name="Freeform 486"/>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8" name="Freeform 487"/>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49" name="Freeform 488"/>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0" name="Freeform 489"/>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1" name="Freeform 490"/>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2" name="Freeform 491"/>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3" name="Freeform 492"/>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4" name="Freeform 493"/>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5" name="Freeform 494"/>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6" name="Freeform 495"/>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7" name="Freeform 496"/>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8" name="Freeform 497"/>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9" name="Freeform 498"/>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0" name="Freeform 499"/>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1" name="Freeform 500"/>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2" name="Freeform 501"/>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3" name="Freeform 502"/>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4" name="Freeform 503"/>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5" name="Freeform 504"/>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6" name="Freeform 505"/>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7" name="Freeform 506"/>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8" name="Freeform 507"/>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69" name="Freeform 508"/>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0" name="Freeform 509"/>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1" name="Freeform 510"/>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2" name="Freeform 511"/>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3" name="Freeform 512"/>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4" name="Freeform 513"/>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5" name="Freeform 514"/>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6" name="Freeform 515"/>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7" name="Freeform 516"/>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8" name="Freeform 517"/>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9" name="Freeform 518"/>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0" name="Freeform 519"/>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1" name="Freeform 520"/>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2" name="Freeform 521"/>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3" name="Freeform 522"/>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4" name="Freeform 523"/>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5" name="Freeform 524"/>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6" name="Freeform 525"/>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7" name="Freeform 526"/>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8" name="Freeform 527"/>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89" name="Freeform 528"/>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0" name="Freeform 529"/>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1" name="Freeform 530"/>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2" name="Freeform 531"/>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3" name="Freeform 532"/>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4" name="Freeform 533"/>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5" name="Freeform 534"/>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6" name="Freeform 535"/>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7" name="Freeform 536"/>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8" name="Freeform 537"/>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9" name="Freeform 538"/>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0" name="Freeform 539"/>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1" name="Freeform 540"/>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2" name="Freeform 541"/>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3" name="Freeform 542"/>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4" name="Freeform 543"/>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5" name="Freeform 544"/>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6" name="Freeform 545"/>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7" name="Freeform 546"/>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8" name="Freeform 547"/>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09" name="Freeform 548"/>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0" name="Freeform 549"/>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1" name="Freeform 550"/>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2" name="Freeform 551"/>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3" name="Freeform 552"/>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4" name="Freeform 553"/>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5" name="Freeform 554"/>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6" name="Freeform 555"/>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7" name="Freeform 556"/>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8" name="Freeform 557"/>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9" name="Freeform 558"/>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0" name="Freeform 559"/>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1" name="Freeform 560"/>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2" name="Freeform 561"/>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3" name="Freeform 562"/>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4" name="Freeform 563"/>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5" name="Freeform 564"/>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6" name="Freeform 565"/>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7" name="Freeform 566"/>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8" name="Freeform 567"/>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29" name="Freeform 568"/>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0" name="Freeform 569"/>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1" name="Freeform 570"/>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2" name="Freeform 571"/>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3" name="Freeform 572"/>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4" name="Freeform 573"/>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5" name="Freeform 574"/>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6" name="Freeform 575"/>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230" name="Group 576"/>
            <p:cNvGrpSpPr>
              <a:grpSpLocks/>
            </p:cNvGrpSpPr>
            <p:nvPr/>
          </p:nvGrpSpPr>
          <p:grpSpPr bwMode="auto">
            <a:xfrm>
              <a:off x="4494" y="1064"/>
              <a:ext cx="316" cy="206"/>
              <a:chOff x="392" y="2398"/>
              <a:chExt cx="682" cy="369"/>
            </a:xfrm>
          </p:grpSpPr>
          <p:sp>
            <p:nvSpPr>
              <p:cNvPr id="8261" name="Freeform 577"/>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2" name="Freeform 578"/>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3" name="Freeform 579"/>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4" name="Freeform 580"/>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5" name="Freeform 581"/>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6" name="Freeform 582"/>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231" name="Group 583"/>
            <p:cNvGrpSpPr>
              <a:grpSpLocks/>
            </p:cNvGrpSpPr>
            <p:nvPr/>
          </p:nvGrpSpPr>
          <p:grpSpPr bwMode="auto">
            <a:xfrm>
              <a:off x="4848" y="1124"/>
              <a:ext cx="316" cy="206"/>
              <a:chOff x="392" y="2398"/>
              <a:chExt cx="682" cy="369"/>
            </a:xfrm>
          </p:grpSpPr>
          <p:sp>
            <p:nvSpPr>
              <p:cNvPr id="8255" name="Freeform 584"/>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6" name="Freeform 585"/>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7" name="Freeform 586"/>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8" name="Freeform 587"/>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9" name="Freeform 588"/>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60" name="Freeform 589"/>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232" name="AutoShape 590"/>
            <p:cNvSpPr>
              <a:spLocks noChangeArrowheads="1"/>
            </p:cNvSpPr>
            <p:nvPr/>
          </p:nvSpPr>
          <p:spPr bwMode="auto">
            <a:xfrm>
              <a:off x="2139" y="1070"/>
              <a:ext cx="1525" cy="1037"/>
            </a:xfrm>
            <a:prstGeom prst="cloudCallout">
              <a:avLst>
                <a:gd name="adj1" fmla="val -14917"/>
                <a:gd name="adj2" fmla="val 86838"/>
              </a:avLst>
            </a:prstGeom>
            <a:solidFill>
              <a:srgbClr val="99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8233" name="Text Box 591"/>
            <p:cNvSpPr txBox="1">
              <a:spLocks noChangeArrowheads="1"/>
            </p:cNvSpPr>
            <p:nvPr/>
          </p:nvSpPr>
          <p:spPr bwMode="auto">
            <a:xfrm>
              <a:off x="768" y="672"/>
              <a:ext cx="254"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Fax</a:t>
              </a:r>
            </a:p>
          </p:txBody>
        </p:sp>
        <p:sp>
          <p:nvSpPr>
            <p:cNvPr id="8234" name="Text Box 592"/>
            <p:cNvSpPr txBox="1">
              <a:spLocks noChangeArrowheads="1"/>
            </p:cNvSpPr>
            <p:nvPr/>
          </p:nvSpPr>
          <p:spPr bwMode="auto">
            <a:xfrm>
              <a:off x="624" y="1098"/>
              <a:ext cx="465"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(group 4)</a:t>
              </a:r>
            </a:p>
          </p:txBody>
        </p:sp>
        <p:sp>
          <p:nvSpPr>
            <p:cNvPr id="8235" name="Text Box 593"/>
            <p:cNvSpPr txBox="1">
              <a:spLocks noChangeArrowheads="1"/>
            </p:cNvSpPr>
            <p:nvPr/>
          </p:nvSpPr>
          <p:spPr bwMode="auto">
            <a:xfrm>
              <a:off x="1266" y="1182"/>
              <a:ext cx="455"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Network </a:t>
              </a:r>
            </a:p>
            <a:p>
              <a:r>
                <a:rPr lang="en-US" altLang="en-US" sz="1200"/>
                <a:t>Terminal</a:t>
              </a:r>
            </a:p>
          </p:txBody>
        </p:sp>
        <p:sp>
          <p:nvSpPr>
            <p:cNvPr id="8236" name="Text Box 594"/>
            <p:cNvSpPr txBox="1">
              <a:spLocks noChangeArrowheads="1"/>
            </p:cNvSpPr>
            <p:nvPr/>
          </p:nvSpPr>
          <p:spPr bwMode="auto">
            <a:xfrm>
              <a:off x="1455" y="744"/>
              <a:ext cx="56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Basic Rate </a:t>
              </a:r>
            </a:p>
            <a:p>
              <a:pPr algn="ctr"/>
              <a:r>
                <a:rPr lang="en-US" altLang="en-US" sz="1200"/>
                <a:t>access</a:t>
              </a:r>
            </a:p>
          </p:txBody>
        </p:sp>
        <p:sp>
          <p:nvSpPr>
            <p:cNvPr id="8237" name="Text Box 595"/>
            <p:cNvSpPr txBox="1">
              <a:spLocks noChangeArrowheads="1"/>
            </p:cNvSpPr>
            <p:nvPr/>
          </p:nvSpPr>
          <p:spPr bwMode="auto">
            <a:xfrm>
              <a:off x="1199" y="2064"/>
              <a:ext cx="416"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Passive</a:t>
              </a:r>
            </a:p>
            <a:p>
              <a:pPr algn="ctr"/>
              <a:r>
                <a:rPr lang="en-US" altLang="en-US" sz="1200"/>
                <a:t>bus</a:t>
              </a:r>
            </a:p>
          </p:txBody>
        </p:sp>
        <p:sp>
          <p:nvSpPr>
            <p:cNvPr id="8238" name="Text Box 596"/>
            <p:cNvSpPr txBox="1">
              <a:spLocks noChangeArrowheads="1"/>
            </p:cNvSpPr>
            <p:nvPr/>
          </p:nvSpPr>
          <p:spPr bwMode="auto">
            <a:xfrm>
              <a:off x="1316" y="2628"/>
              <a:ext cx="47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Terminal </a:t>
              </a:r>
            </a:p>
            <a:p>
              <a:pPr algn="ctr"/>
              <a:r>
                <a:rPr lang="en-US" altLang="en-US" sz="1200"/>
                <a:t>adapter</a:t>
              </a:r>
            </a:p>
          </p:txBody>
        </p:sp>
        <p:sp>
          <p:nvSpPr>
            <p:cNvPr id="8239" name="Text Box 597"/>
            <p:cNvSpPr txBox="1">
              <a:spLocks noChangeArrowheads="1"/>
            </p:cNvSpPr>
            <p:nvPr/>
          </p:nvSpPr>
          <p:spPr bwMode="auto">
            <a:xfrm>
              <a:off x="3758" y="708"/>
              <a:ext cx="622"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Primary Rate</a:t>
              </a:r>
            </a:p>
            <a:p>
              <a:pPr algn="ctr"/>
              <a:r>
                <a:rPr lang="en-US" altLang="en-US" sz="1200"/>
                <a:t>access</a:t>
              </a:r>
            </a:p>
          </p:txBody>
        </p:sp>
        <p:sp>
          <p:nvSpPr>
            <p:cNvPr id="8240" name="Text Box 598"/>
            <p:cNvSpPr txBox="1">
              <a:spLocks noChangeArrowheads="1"/>
            </p:cNvSpPr>
            <p:nvPr/>
          </p:nvSpPr>
          <p:spPr bwMode="auto">
            <a:xfrm>
              <a:off x="1698" y="1462"/>
              <a:ext cx="29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t>2B+D</a:t>
              </a:r>
            </a:p>
          </p:txBody>
        </p:sp>
        <p:sp>
          <p:nvSpPr>
            <p:cNvPr id="8241" name="Text Box 599"/>
            <p:cNvSpPr txBox="1">
              <a:spLocks noChangeArrowheads="1"/>
            </p:cNvSpPr>
            <p:nvPr/>
          </p:nvSpPr>
          <p:spPr bwMode="auto">
            <a:xfrm>
              <a:off x="3840" y="1462"/>
              <a:ext cx="33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t>30B+D</a:t>
              </a:r>
            </a:p>
          </p:txBody>
        </p:sp>
        <p:sp>
          <p:nvSpPr>
            <p:cNvPr id="8242" name="Text Box 600"/>
            <p:cNvSpPr txBox="1">
              <a:spLocks noChangeArrowheads="1"/>
            </p:cNvSpPr>
            <p:nvPr/>
          </p:nvSpPr>
          <p:spPr bwMode="auto">
            <a:xfrm>
              <a:off x="3252" y="2478"/>
              <a:ext cx="343"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PSTN</a:t>
              </a:r>
            </a:p>
          </p:txBody>
        </p:sp>
        <p:sp>
          <p:nvSpPr>
            <p:cNvPr id="8243" name="Text Box 601"/>
            <p:cNvSpPr txBox="1">
              <a:spLocks noChangeArrowheads="1"/>
            </p:cNvSpPr>
            <p:nvPr/>
          </p:nvSpPr>
          <p:spPr bwMode="auto">
            <a:xfrm>
              <a:off x="2450" y="2628"/>
              <a:ext cx="530"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PSPDN</a:t>
              </a:r>
            </a:p>
          </p:txBody>
        </p:sp>
        <p:sp>
          <p:nvSpPr>
            <p:cNvPr id="8244" name="Text Box 602"/>
            <p:cNvSpPr txBox="1">
              <a:spLocks noChangeArrowheads="1"/>
            </p:cNvSpPr>
            <p:nvPr/>
          </p:nvSpPr>
          <p:spPr bwMode="auto">
            <a:xfrm>
              <a:off x="2634" y="1474"/>
              <a:ext cx="520"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N - ISDN</a:t>
              </a:r>
            </a:p>
          </p:txBody>
        </p:sp>
        <p:sp>
          <p:nvSpPr>
            <p:cNvPr id="8245" name="Rectangle 603"/>
            <p:cNvSpPr>
              <a:spLocks noChangeArrowheads="1"/>
            </p:cNvSpPr>
            <p:nvPr/>
          </p:nvSpPr>
          <p:spPr bwMode="auto">
            <a:xfrm>
              <a:off x="1096" y="2649"/>
              <a:ext cx="186" cy="186"/>
            </a:xfrm>
            <a:prstGeom prst="rect">
              <a:avLst/>
            </a:prstGeom>
            <a:solidFill>
              <a:srgbClr val="FFCC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46" name="Line 604"/>
            <p:cNvSpPr>
              <a:spLocks noChangeShapeType="1"/>
            </p:cNvSpPr>
            <p:nvPr/>
          </p:nvSpPr>
          <p:spPr bwMode="auto">
            <a:xfrm flipV="1">
              <a:off x="1228" y="795"/>
              <a:ext cx="0" cy="80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7" name="Line 605"/>
            <p:cNvSpPr>
              <a:spLocks noChangeShapeType="1"/>
            </p:cNvSpPr>
            <p:nvPr/>
          </p:nvSpPr>
          <p:spPr bwMode="auto">
            <a:xfrm flipV="1">
              <a:off x="2152" y="801"/>
              <a:ext cx="0" cy="72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8" name="Line 606"/>
            <p:cNvSpPr>
              <a:spLocks noChangeShapeType="1"/>
            </p:cNvSpPr>
            <p:nvPr/>
          </p:nvSpPr>
          <p:spPr bwMode="auto">
            <a:xfrm flipV="1">
              <a:off x="4450" y="801"/>
              <a:ext cx="0" cy="67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9" name="Line 607"/>
            <p:cNvSpPr>
              <a:spLocks noChangeShapeType="1"/>
            </p:cNvSpPr>
            <p:nvPr/>
          </p:nvSpPr>
          <p:spPr bwMode="auto">
            <a:xfrm flipH="1">
              <a:off x="1018" y="1047"/>
              <a:ext cx="17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50" name="Text Box 608"/>
            <p:cNvSpPr txBox="1">
              <a:spLocks noChangeArrowheads="1"/>
            </p:cNvSpPr>
            <p:nvPr/>
          </p:nvSpPr>
          <p:spPr bwMode="auto">
            <a:xfrm>
              <a:off x="1334" y="1536"/>
              <a:ext cx="27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t>NT2</a:t>
              </a:r>
            </a:p>
          </p:txBody>
        </p:sp>
        <p:sp>
          <p:nvSpPr>
            <p:cNvPr id="8251" name="Text Box 609"/>
            <p:cNvSpPr txBox="1">
              <a:spLocks noChangeArrowheads="1"/>
            </p:cNvSpPr>
            <p:nvPr/>
          </p:nvSpPr>
          <p:spPr bwMode="auto">
            <a:xfrm>
              <a:off x="4568" y="1542"/>
              <a:ext cx="356"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PBX</a:t>
              </a:r>
            </a:p>
          </p:txBody>
        </p:sp>
        <p:sp>
          <p:nvSpPr>
            <p:cNvPr id="8252" name="Text Box 610"/>
            <p:cNvSpPr txBox="1">
              <a:spLocks noChangeArrowheads="1"/>
            </p:cNvSpPr>
            <p:nvPr/>
          </p:nvSpPr>
          <p:spPr bwMode="auto">
            <a:xfrm>
              <a:off x="1070" y="2658"/>
              <a:ext cx="278"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TA</a:t>
              </a:r>
            </a:p>
          </p:txBody>
        </p:sp>
        <p:sp>
          <p:nvSpPr>
            <p:cNvPr id="8253" name="Rectangle 611"/>
            <p:cNvSpPr>
              <a:spLocks noChangeArrowheads="1"/>
            </p:cNvSpPr>
            <p:nvPr/>
          </p:nvSpPr>
          <p:spPr bwMode="auto">
            <a:xfrm>
              <a:off x="2256" y="1488"/>
              <a:ext cx="336" cy="2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54" name="Text Box 612"/>
            <p:cNvSpPr txBox="1">
              <a:spLocks noChangeArrowheads="1"/>
            </p:cNvSpPr>
            <p:nvPr/>
          </p:nvSpPr>
          <p:spPr bwMode="auto">
            <a:xfrm>
              <a:off x="2304" y="1536"/>
              <a:ext cx="28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000"/>
                <a:t>NT1</a:t>
              </a:r>
            </a:p>
          </p:txBody>
        </p:sp>
      </p:grpSp>
      <p:sp>
        <p:nvSpPr>
          <p:cNvPr id="8196" name="Rectangle 8"/>
          <p:cNvSpPr>
            <a:spLocks noGrp="1" noChangeArrowheads="1"/>
          </p:cNvSpPr>
          <p:nvPr>
            <p:ph type="title"/>
          </p:nvPr>
        </p:nvSpPr>
        <p:spPr/>
        <p:txBody>
          <a:bodyPr/>
          <a:lstStyle/>
          <a:p>
            <a:pPr eaLnBrk="1" hangingPunct="1"/>
            <a:r>
              <a:rPr lang="en-US" altLang="en-US" smtClean="0"/>
              <a:t>ISDN</a:t>
            </a:r>
          </a:p>
        </p:txBody>
      </p:sp>
      <p:grpSp>
        <p:nvGrpSpPr>
          <p:cNvPr id="267268" name="Group 4"/>
          <p:cNvGrpSpPr>
            <a:grpSpLocks/>
          </p:cNvGrpSpPr>
          <p:nvPr/>
        </p:nvGrpSpPr>
        <p:grpSpPr bwMode="auto">
          <a:xfrm>
            <a:off x="2438400" y="990600"/>
            <a:ext cx="7772400" cy="4648200"/>
            <a:chOff x="1104" y="576"/>
            <a:chExt cx="4512" cy="3120"/>
          </a:xfrm>
        </p:grpSpPr>
        <p:sp>
          <p:nvSpPr>
            <p:cNvPr id="8198" name="Rectangle 5"/>
            <p:cNvSpPr>
              <a:spLocks noChangeArrowheads="1"/>
            </p:cNvSpPr>
            <p:nvPr/>
          </p:nvSpPr>
          <p:spPr bwMode="auto">
            <a:xfrm>
              <a:off x="1104" y="576"/>
              <a:ext cx="4512" cy="3120"/>
            </a:xfrm>
            <a:prstGeom prst="rect">
              <a:avLst/>
            </a:prstGeom>
            <a:solidFill>
              <a:srgbClr val="FFFF66">
                <a:alpha val="87057"/>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9" name="Text Box 6"/>
            <p:cNvSpPr txBox="1">
              <a:spLocks noChangeArrowheads="1"/>
            </p:cNvSpPr>
            <p:nvPr/>
          </p:nvSpPr>
          <p:spPr bwMode="auto">
            <a:xfrm>
              <a:off x="1248" y="672"/>
              <a:ext cx="4272" cy="2865"/>
            </a:xfrm>
            <a:prstGeom prst="rect">
              <a:avLst/>
            </a:prstGeom>
            <a:solidFill>
              <a:srgbClr val="FFFF66">
                <a:alpha val="8705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a:solidFill>
                    <a:srgbClr val="3C5658"/>
                  </a:solidFill>
                  <a:latin typeface="Verdana" panose="020B0604030504040204" pitchFamily="34" charset="0"/>
                </a:rPr>
                <a:t>WHY ISDN?</a:t>
              </a:r>
            </a:p>
            <a:p>
              <a:pPr eaLnBrk="1" hangingPunct="1">
                <a:spcBef>
                  <a:spcPct val="50000"/>
                </a:spcBef>
              </a:pPr>
              <a:endParaRPr lang="en-US" altLang="en-US" sz="2000">
                <a:solidFill>
                  <a:srgbClr val="3C5658"/>
                </a:solidFill>
                <a:latin typeface="Verdana" panose="020B0604030504040204" pitchFamily="34" charset="0"/>
              </a:endParaRPr>
            </a:p>
            <a:p>
              <a:pPr eaLnBrk="1" hangingPunct="1">
                <a:spcBef>
                  <a:spcPct val="50000"/>
                </a:spcBef>
              </a:pPr>
              <a:r>
                <a:rPr lang="en-US" altLang="en-US" sz="2000">
                  <a:solidFill>
                    <a:srgbClr val="3C5658"/>
                  </a:solidFill>
                  <a:latin typeface="Verdana" panose="020B0604030504040204" pitchFamily="34" charset="0"/>
                </a:rPr>
                <a:t>What is ISDN?</a:t>
              </a:r>
            </a:p>
            <a:p>
              <a:pPr eaLnBrk="1" hangingPunct="1"/>
              <a:r>
                <a:rPr lang="en-US" altLang="en-US" b="1">
                  <a:solidFill>
                    <a:srgbClr val="3C5658"/>
                  </a:solidFill>
                </a:rPr>
                <a:t>	I</a:t>
              </a:r>
              <a:r>
                <a:rPr lang="en-US" altLang="en-US">
                  <a:solidFill>
                    <a:srgbClr val="3C5658"/>
                  </a:solidFill>
                </a:rPr>
                <a:t> :  Integrated  	</a:t>
              </a:r>
              <a:r>
                <a:rPr lang="en-US" altLang="en-US" b="1">
                  <a:solidFill>
                    <a:srgbClr val="3C5658"/>
                  </a:solidFill>
                </a:rPr>
                <a:t>S </a:t>
              </a:r>
              <a:r>
                <a:rPr lang="en-US" altLang="en-US">
                  <a:solidFill>
                    <a:srgbClr val="3C5658"/>
                  </a:solidFill>
                </a:rPr>
                <a:t>: Services  	</a:t>
              </a:r>
            </a:p>
            <a:p>
              <a:pPr eaLnBrk="1" hangingPunct="1"/>
              <a:r>
                <a:rPr lang="en-US" altLang="en-US" b="1">
                  <a:solidFill>
                    <a:srgbClr val="3C5658"/>
                  </a:solidFill>
                </a:rPr>
                <a:t>	D</a:t>
              </a:r>
              <a:r>
                <a:rPr lang="en-US" altLang="en-US">
                  <a:solidFill>
                    <a:srgbClr val="3C5658"/>
                  </a:solidFill>
                </a:rPr>
                <a:t>: Digital  	</a:t>
              </a:r>
              <a:r>
                <a:rPr lang="en-US" altLang="en-US" b="1">
                  <a:solidFill>
                    <a:srgbClr val="3C5658"/>
                  </a:solidFill>
                </a:rPr>
                <a:t>N </a:t>
              </a:r>
              <a:r>
                <a:rPr lang="en-US" altLang="en-US">
                  <a:solidFill>
                    <a:srgbClr val="3C5658"/>
                  </a:solidFill>
                </a:rPr>
                <a:t>: Network </a:t>
              </a:r>
            </a:p>
            <a:p>
              <a:pPr eaLnBrk="1" hangingPunct="1"/>
              <a:endParaRPr lang="en-US" altLang="en-US">
                <a:solidFill>
                  <a:srgbClr val="3C5658"/>
                </a:solidFill>
              </a:endParaRPr>
            </a:p>
            <a:p>
              <a:pPr eaLnBrk="1" hangingPunct="1"/>
              <a:endParaRPr lang="en-US" altLang="en-US" sz="2000" b="1">
                <a:solidFill>
                  <a:srgbClr val="3C5658"/>
                </a:solidFill>
                <a:latin typeface="Verdana" panose="020B0604030504040204" pitchFamily="34" charset="0"/>
              </a:endParaRPr>
            </a:p>
            <a:p>
              <a:pPr eaLnBrk="1" hangingPunct="1"/>
              <a:r>
                <a:rPr lang="en-US" altLang="en-US" sz="2000" b="1">
                  <a:solidFill>
                    <a:srgbClr val="CC3300"/>
                  </a:solidFill>
                  <a:latin typeface="Verdana" panose="020B0604030504040204" pitchFamily="34" charset="0"/>
                </a:rPr>
                <a:t>ISDN is a  </a:t>
              </a:r>
              <a:r>
                <a:rPr lang="en-US" altLang="en-US" sz="2000">
                  <a:solidFill>
                    <a:srgbClr val="CC3300"/>
                  </a:solidFill>
                  <a:latin typeface="Verdana" panose="020B0604030504040204" pitchFamily="34" charset="0"/>
                </a:rPr>
                <a:t>High speed, Fully digital, Telephone service; Easily controllable and configurable End to End Digital service in PSTN</a:t>
              </a:r>
            </a:p>
            <a:p>
              <a:pPr eaLnBrk="1" hangingPunct="1"/>
              <a:endParaRPr lang="en-US" altLang="en-US" sz="2000">
                <a:solidFill>
                  <a:srgbClr val="CC3300"/>
                </a:solidFill>
                <a:latin typeface="Verdana" panose="020B0604030504040204" pitchFamily="34" charset="0"/>
              </a:endParaRPr>
            </a:p>
            <a:p>
              <a:pPr eaLnBrk="1" hangingPunct="1"/>
              <a:r>
                <a:rPr lang="en-US" altLang="en-US">
                  <a:solidFill>
                    <a:srgbClr val="3C5658"/>
                  </a:solidFill>
                </a:rPr>
                <a:t>	</a:t>
              </a:r>
              <a:r>
                <a:rPr lang="en-US" altLang="en-US" sz="2000">
                  <a:solidFill>
                    <a:srgbClr val="3C5658"/>
                  </a:solidFill>
                  <a:latin typeface="Verdana" panose="020B0604030504040204" pitchFamily="34" charset="0"/>
                </a:rPr>
                <a:t>All at the COST of a bit more MONEY</a:t>
              </a:r>
            </a:p>
            <a:p>
              <a:pPr eaLnBrk="1" hangingPunct="1"/>
              <a:endParaRPr lang="en-US" altLang="en-US" sz="2000">
                <a:solidFill>
                  <a:srgbClr val="3C5658"/>
                </a:solidFill>
                <a:latin typeface="Verdana" panose="020B0604030504040204" pitchFamily="34" charset="0"/>
              </a:endParaRPr>
            </a:p>
          </p:txBody>
        </p:sp>
      </p:grpSp>
    </p:spTree>
    <p:extLst>
      <p:ext uri="{BB962C8B-B14F-4D97-AF65-F5344CB8AC3E}">
        <p14:creationId xmlns:p14="http://schemas.microsoft.com/office/powerpoint/2010/main" val="327713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67273"/>
                                        </p:tgtEl>
                                        <p:attrNameLst>
                                          <p:attrName>style.visibility</p:attrName>
                                        </p:attrNameLst>
                                      </p:cBhvr>
                                      <p:to>
                                        <p:strVal val="visible"/>
                                      </p:to>
                                    </p:set>
                                    <p:animEffect transition="in" filter="strips(downLeft)">
                                      <p:cBhvr>
                                        <p:cTn id="7" dur="500"/>
                                        <p:tgtEl>
                                          <p:spTgt spid="267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67268"/>
                                        </p:tgtEl>
                                        <p:attrNameLst>
                                          <p:attrName>style.visibility</p:attrName>
                                        </p:attrNameLst>
                                      </p:cBhvr>
                                      <p:to>
                                        <p:strVal val="visible"/>
                                      </p:to>
                                    </p:set>
                                    <p:animEffect transition="in" filter="dissolve">
                                      <p:cBhvr>
                                        <p:cTn id="12" dur="500"/>
                                        <p:tgtEl>
                                          <p:spTgt spid="26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9219" name="Rectangle 7"/>
          <p:cNvSpPr>
            <a:spLocks noGrp="1" noChangeArrowheads="1"/>
          </p:cNvSpPr>
          <p:nvPr>
            <p:ph type="title"/>
          </p:nvPr>
        </p:nvSpPr>
        <p:spPr/>
        <p:txBody>
          <a:bodyPr>
            <a:normAutofit fontScale="90000"/>
          </a:bodyPr>
          <a:lstStyle/>
          <a:p>
            <a:pPr eaLnBrk="1" hangingPunct="1"/>
            <a:r>
              <a:rPr lang="en-US" altLang="en-US" smtClean="0"/>
              <a:t>ISDN Flavors </a:t>
            </a:r>
            <a:r>
              <a:rPr lang="en-US" altLang="en-US" smtClean="0">
                <a:solidFill>
                  <a:srgbClr val="CC3300"/>
                </a:solidFill>
              </a:rPr>
              <a:t>(Interfaces)</a:t>
            </a:r>
          </a:p>
        </p:txBody>
      </p:sp>
      <p:pic>
        <p:nvPicPr>
          <p:cNvPr id="26632" name="Picture 8"/>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828800" y="782638"/>
            <a:ext cx="4267200" cy="4856162"/>
          </a:xfrm>
        </p:spPr>
      </p:pic>
      <p:sp>
        <p:nvSpPr>
          <p:cNvPr id="26633" name="Rectangle 9"/>
          <p:cNvSpPr>
            <a:spLocks noGrp="1" noChangeArrowheads="1"/>
          </p:cNvSpPr>
          <p:nvPr>
            <p:ph type="body" sz="half" idx="2"/>
          </p:nvPr>
        </p:nvSpPr>
        <p:spPr/>
        <p:txBody>
          <a:bodyPr/>
          <a:lstStyle/>
          <a:p>
            <a:pPr eaLnBrk="1" hangingPunct="1"/>
            <a:r>
              <a:rPr lang="en-US" altLang="en-US" sz="1800"/>
              <a:t>Basic Access consists of two full-duplex 64Kbps B Channels and a full-duplex 16 Kbps D channel.  (2B + 1 D)</a:t>
            </a:r>
          </a:p>
          <a:p>
            <a:pPr eaLnBrk="1" hangingPunct="1"/>
            <a:r>
              <a:rPr lang="en-US" altLang="en-US" sz="1800"/>
              <a:t>The total bit rate  is 144 kbps. </a:t>
            </a:r>
          </a:p>
          <a:p>
            <a:pPr eaLnBrk="1" hangingPunct="1"/>
            <a:r>
              <a:rPr lang="en-US" altLang="en-US" sz="1800"/>
              <a:t>Framing synchronization, and other overhead bits bring the total bit rate on a basic access link to 192 Kbps. </a:t>
            </a:r>
          </a:p>
        </p:txBody>
      </p:sp>
      <p:sp>
        <p:nvSpPr>
          <p:cNvPr id="26630" name="Rectangle 6"/>
          <p:cNvSpPr>
            <a:spLocks noChangeArrowheads="1"/>
          </p:cNvSpPr>
          <p:nvPr/>
        </p:nvSpPr>
        <p:spPr bwMode="auto">
          <a:xfrm>
            <a:off x="6096000" y="3581400"/>
            <a:ext cx="4191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CC0000"/>
              </a:buClr>
              <a:buFont typeface="Wingdings" panose="05000000000000000000" pitchFamily="2" charset="2"/>
              <a:buChar char="§"/>
            </a:pPr>
            <a:r>
              <a:rPr lang="en-US" altLang="en-US">
                <a:solidFill>
                  <a:srgbClr val="CC3300"/>
                </a:solidFill>
                <a:latin typeface="Verdana" panose="020B0604030504040204" pitchFamily="34" charset="0"/>
              </a:rPr>
              <a:t>Primary Access</a:t>
            </a:r>
            <a:r>
              <a:rPr lang="en-US" altLang="en-US">
                <a:solidFill>
                  <a:srgbClr val="3C5658"/>
                </a:solidFill>
                <a:latin typeface="Verdana" panose="020B0604030504040204" pitchFamily="34" charset="0"/>
              </a:rPr>
              <a:t> is intended for users with greater capacity</a:t>
            </a:r>
          </a:p>
          <a:p>
            <a:pPr eaLnBrk="1" hangingPunct="1">
              <a:spcBef>
                <a:spcPct val="20000"/>
              </a:spcBef>
              <a:buClr>
                <a:srgbClr val="CC0000"/>
              </a:buClr>
              <a:buFont typeface="Wingdings" panose="05000000000000000000" pitchFamily="2" charset="2"/>
              <a:buChar char="§"/>
            </a:pPr>
            <a:r>
              <a:rPr lang="en-US" altLang="en-US">
                <a:solidFill>
                  <a:srgbClr val="3C5658"/>
                </a:solidFill>
                <a:latin typeface="Verdana" panose="020B0604030504040204" pitchFamily="34" charset="0"/>
              </a:rPr>
              <a:t>In </a:t>
            </a:r>
            <a:r>
              <a:rPr lang="en-US" altLang="en-US">
                <a:solidFill>
                  <a:srgbClr val="CC3300"/>
                </a:solidFill>
                <a:latin typeface="Verdana" panose="020B0604030504040204" pitchFamily="34" charset="0"/>
              </a:rPr>
              <a:t>US and Japan</a:t>
            </a:r>
            <a:r>
              <a:rPr lang="en-US" altLang="en-US">
                <a:solidFill>
                  <a:srgbClr val="3C5658"/>
                </a:solidFill>
                <a:latin typeface="Verdana" panose="020B0604030504040204" pitchFamily="34" charset="0"/>
              </a:rPr>
              <a:t>, (23 B + 1 D) 1.5 Mbps is the standard rate i.e. T1 </a:t>
            </a:r>
          </a:p>
          <a:p>
            <a:pPr eaLnBrk="1" hangingPunct="1">
              <a:spcBef>
                <a:spcPct val="20000"/>
              </a:spcBef>
              <a:buClr>
                <a:srgbClr val="CC0000"/>
              </a:buClr>
              <a:buFont typeface="Wingdings" panose="05000000000000000000" pitchFamily="2" charset="2"/>
              <a:buChar char="§"/>
            </a:pPr>
            <a:r>
              <a:rPr lang="en-US" altLang="en-US">
                <a:solidFill>
                  <a:srgbClr val="3C5658"/>
                </a:solidFill>
                <a:latin typeface="Verdana" panose="020B0604030504040204" pitchFamily="34" charset="0"/>
              </a:rPr>
              <a:t>In </a:t>
            </a:r>
            <a:r>
              <a:rPr lang="en-US" altLang="en-US">
                <a:solidFill>
                  <a:srgbClr val="CC3300"/>
                </a:solidFill>
                <a:latin typeface="Verdana" panose="020B0604030504040204" pitchFamily="34" charset="0"/>
              </a:rPr>
              <a:t>Europe</a:t>
            </a:r>
            <a:r>
              <a:rPr lang="en-US" altLang="en-US">
                <a:solidFill>
                  <a:srgbClr val="3C5658"/>
                </a:solidFill>
                <a:latin typeface="Verdana" panose="020B0604030504040204" pitchFamily="34" charset="0"/>
              </a:rPr>
              <a:t>, (30B +1 D + 1 Sync ) = 2.048 Mbps is the standard rate i.e. E1</a:t>
            </a:r>
          </a:p>
          <a:p>
            <a:pPr eaLnBrk="1" hangingPunct="1">
              <a:spcBef>
                <a:spcPct val="20000"/>
              </a:spcBef>
              <a:buClr>
                <a:srgbClr val="CC0000"/>
              </a:buClr>
              <a:buFont typeface="Wingdings" panose="05000000000000000000" pitchFamily="2" charset="2"/>
              <a:buNone/>
            </a:pPr>
            <a:endParaRPr lang="en-US" altLang="en-US">
              <a:solidFill>
                <a:srgbClr val="3C5658"/>
              </a:solidFill>
              <a:latin typeface="Verdana" panose="020B0604030504040204" pitchFamily="34" charset="0"/>
            </a:endParaRPr>
          </a:p>
        </p:txBody>
      </p:sp>
    </p:spTree>
    <p:extLst>
      <p:ext uri="{BB962C8B-B14F-4D97-AF65-F5344CB8AC3E}">
        <p14:creationId xmlns:p14="http://schemas.microsoft.com/office/powerpoint/2010/main" val="15795245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nodePh="1">
                                  <p:stCondLst>
                                    <p:cond delay="0"/>
                                  </p:stCondLst>
                                  <p:endCondLst>
                                    <p:cond evt="begin" delay="0">
                                      <p:tn val="5"/>
                                    </p:cond>
                                  </p:endCondLst>
                                  <p:childTnLst>
                                    <p:set>
                                      <p:cBhvr>
                                        <p:cTn id="6" dur="1" fill="hold">
                                          <p:stCondLst>
                                            <p:cond delay="0"/>
                                          </p:stCondLst>
                                        </p:cTn>
                                        <p:tgtEl>
                                          <p:spTgt spid="26632"/>
                                        </p:tgtEl>
                                        <p:attrNameLst>
                                          <p:attrName>style.visibility</p:attrName>
                                        </p:attrNameLst>
                                      </p:cBhvr>
                                      <p:to>
                                        <p:strVal val="visible"/>
                                      </p:to>
                                    </p:set>
                                    <p:animEffect transition="in" filter="strips(downLeft)">
                                      <p:cBhvr>
                                        <p:cTn id="7" dur="500"/>
                                        <p:tgtEl>
                                          <p:spTgt spid="26632"/>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26633">
                                            <p:txEl>
                                              <p:pRg st="0" end="0"/>
                                            </p:txEl>
                                          </p:spTgt>
                                        </p:tgtEl>
                                        <p:attrNameLst>
                                          <p:attrName>style.visibility</p:attrName>
                                        </p:attrNameLst>
                                      </p:cBhvr>
                                      <p:to>
                                        <p:strVal val="visible"/>
                                      </p:to>
                                    </p:set>
                                    <p:animEffect transition="in" filter="fade">
                                      <p:cBhvr>
                                        <p:cTn id="11" dur="1000"/>
                                        <p:tgtEl>
                                          <p:spTgt spid="26633">
                                            <p:txEl>
                                              <p:pRg st="0" end="0"/>
                                            </p:txEl>
                                          </p:spTgt>
                                        </p:tgtEl>
                                      </p:cBhvr>
                                    </p:animEffect>
                                    <p:anim calcmode="lin" valueType="num">
                                      <p:cBhvr>
                                        <p:cTn id="12" dur="1000" fill="hold"/>
                                        <p:tgtEl>
                                          <p:spTgt spid="2663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6633">
                                            <p:txEl>
                                              <p:pRg st="0" end="0"/>
                                            </p:txEl>
                                          </p:spTgt>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42" presetClass="entr" presetSubtype="0" fill="hold" nodeType="afterEffect">
                                  <p:stCondLst>
                                    <p:cond delay="0"/>
                                  </p:stCondLst>
                                  <p:childTnLst>
                                    <p:set>
                                      <p:cBhvr>
                                        <p:cTn id="16" dur="1" fill="hold">
                                          <p:stCondLst>
                                            <p:cond delay="0"/>
                                          </p:stCondLst>
                                        </p:cTn>
                                        <p:tgtEl>
                                          <p:spTgt spid="26633">
                                            <p:txEl>
                                              <p:pRg st="1" end="1"/>
                                            </p:txEl>
                                          </p:spTgt>
                                        </p:tgtEl>
                                        <p:attrNameLst>
                                          <p:attrName>style.visibility</p:attrName>
                                        </p:attrNameLst>
                                      </p:cBhvr>
                                      <p:to>
                                        <p:strVal val="visible"/>
                                      </p:to>
                                    </p:set>
                                    <p:animEffect transition="in" filter="fade">
                                      <p:cBhvr>
                                        <p:cTn id="17" dur="1000"/>
                                        <p:tgtEl>
                                          <p:spTgt spid="26633">
                                            <p:txEl>
                                              <p:pRg st="1" end="1"/>
                                            </p:txEl>
                                          </p:spTgt>
                                        </p:tgtEl>
                                      </p:cBhvr>
                                    </p:animEffect>
                                    <p:anim calcmode="lin" valueType="num">
                                      <p:cBhvr>
                                        <p:cTn id="18" dur="1000" fill="hold"/>
                                        <p:tgtEl>
                                          <p:spTgt spid="2663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6633">
                                            <p:txEl>
                                              <p:pRg st="1" end="1"/>
                                            </p:txEl>
                                          </p:spTgt>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500"/>
                            </p:stCondLst>
                            <p:childTnLst>
                              <p:par>
                                <p:cTn id="21" presetID="42" presetClass="entr" presetSubtype="0" fill="hold" nodeType="afterEffect">
                                  <p:stCondLst>
                                    <p:cond delay="0"/>
                                  </p:stCondLst>
                                  <p:childTnLst>
                                    <p:set>
                                      <p:cBhvr>
                                        <p:cTn id="22" dur="1" fill="hold">
                                          <p:stCondLst>
                                            <p:cond delay="0"/>
                                          </p:stCondLst>
                                        </p:cTn>
                                        <p:tgtEl>
                                          <p:spTgt spid="26633">
                                            <p:txEl>
                                              <p:pRg st="2" end="2"/>
                                            </p:txEl>
                                          </p:spTgt>
                                        </p:tgtEl>
                                        <p:attrNameLst>
                                          <p:attrName>style.visibility</p:attrName>
                                        </p:attrNameLst>
                                      </p:cBhvr>
                                      <p:to>
                                        <p:strVal val="visible"/>
                                      </p:to>
                                    </p:set>
                                    <p:animEffect transition="in" filter="fade">
                                      <p:cBhvr>
                                        <p:cTn id="23" dur="1000"/>
                                        <p:tgtEl>
                                          <p:spTgt spid="26633">
                                            <p:txEl>
                                              <p:pRg st="2" end="2"/>
                                            </p:txEl>
                                          </p:spTgt>
                                        </p:tgtEl>
                                      </p:cBhvr>
                                    </p:animEffect>
                                    <p:anim calcmode="lin" valueType="num">
                                      <p:cBhvr>
                                        <p:cTn id="24" dur="1000" fill="hold"/>
                                        <p:tgtEl>
                                          <p:spTgt spid="2663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633">
                                            <p:txEl>
                                              <p:pRg st="2" end="2"/>
                                            </p:txEl>
                                          </p:spTgt>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3500"/>
                            </p:stCondLst>
                            <p:childTnLst>
                              <p:par>
                                <p:cTn id="27" presetID="42" presetClass="entr" presetSubtype="0" fill="hold" nodeType="afterEffect">
                                  <p:stCondLst>
                                    <p:cond delay="0"/>
                                  </p:stCondLst>
                                  <p:childTnLst>
                                    <p:set>
                                      <p:cBhvr>
                                        <p:cTn id="28" dur="1" fill="hold">
                                          <p:stCondLst>
                                            <p:cond delay="0"/>
                                          </p:stCondLst>
                                        </p:cTn>
                                        <p:tgtEl>
                                          <p:spTgt spid="26630">
                                            <p:txEl>
                                              <p:pRg st="0" end="0"/>
                                            </p:txEl>
                                          </p:spTgt>
                                        </p:tgtEl>
                                        <p:attrNameLst>
                                          <p:attrName>style.visibility</p:attrName>
                                        </p:attrNameLst>
                                      </p:cBhvr>
                                      <p:to>
                                        <p:strVal val="visible"/>
                                      </p:to>
                                    </p:set>
                                    <p:animEffect transition="in" filter="fade">
                                      <p:cBhvr>
                                        <p:cTn id="29" dur="1000"/>
                                        <p:tgtEl>
                                          <p:spTgt spid="26630">
                                            <p:txEl>
                                              <p:pRg st="0" end="0"/>
                                            </p:txEl>
                                          </p:spTgt>
                                        </p:tgtEl>
                                      </p:cBhvr>
                                    </p:animEffect>
                                    <p:anim calcmode="lin" valueType="num">
                                      <p:cBhvr>
                                        <p:cTn id="30" dur="1000" fill="hold"/>
                                        <p:tgtEl>
                                          <p:spTgt spid="26630">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26630">
                                            <p:txEl>
                                              <p:pRg st="0" end="0"/>
                                            </p:txEl>
                                          </p:spTgt>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4500"/>
                            </p:stCondLst>
                            <p:childTnLst>
                              <p:par>
                                <p:cTn id="33" presetID="42" presetClass="entr" presetSubtype="0" fill="hold" nodeType="afterEffect">
                                  <p:stCondLst>
                                    <p:cond delay="0"/>
                                  </p:stCondLst>
                                  <p:childTnLst>
                                    <p:set>
                                      <p:cBhvr>
                                        <p:cTn id="34" dur="1" fill="hold">
                                          <p:stCondLst>
                                            <p:cond delay="0"/>
                                          </p:stCondLst>
                                        </p:cTn>
                                        <p:tgtEl>
                                          <p:spTgt spid="26630">
                                            <p:txEl>
                                              <p:pRg st="1" end="1"/>
                                            </p:txEl>
                                          </p:spTgt>
                                        </p:tgtEl>
                                        <p:attrNameLst>
                                          <p:attrName>style.visibility</p:attrName>
                                        </p:attrNameLst>
                                      </p:cBhvr>
                                      <p:to>
                                        <p:strVal val="visible"/>
                                      </p:to>
                                    </p:set>
                                    <p:animEffect transition="in" filter="fade">
                                      <p:cBhvr>
                                        <p:cTn id="35" dur="1000"/>
                                        <p:tgtEl>
                                          <p:spTgt spid="26630">
                                            <p:txEl>
                                              <p:pRg st="1" end="1"/>
                                            </p:txEl>
                                          </p:spTgt>
                                        </p:tgtEl>
                                      </p:cBhvr>
                                    </p:animEffect>
                                    <p:anim calcmode="lin" valueType="num">
                                      <p:cBhvr>
                                        <p:cTn id="36" dur="1000" fill="hold"/>
                                        <p:tgtEl>
                                          <p:spTgt spid="26630">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26630">
                                            <p:txEl>
                                              <p:pRg st="1" end="1"/>
                                            </p:txEl>
                                          </p:spTgt>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5500"/>
                            </p:stCondLst>
                            <p:childTnLst>
                              <p:par>
                                <p:cTn id="39" presetID="42" presetClass="entr" presetSubtype="0" fill="hold" nodeType="afterEffect">
                                  <p:stCondLst>
                                    <p:cond delay="0"/>
                                  </p:stCondLst>
                                  <p:childTnLst>
                                    <p:set>
                                      <p:cBhvr>
                                        <p:cTn id="40" dur="1" fill="hold">
                                          <p:stCondLst>
                                            <p:cond delay="0"/>
                                          </p:stCondLst>
                                        </p:cTn>
                                        <p:tgtEl>
                                          <p:spTgt spid="26630">
                                            <p:txEl>
                                              <p:pRg st="2" end="2"/>
                                            </p:txEl>
                                          </p:spTgt>
                                        </p:tgtEl>
                                        <p:attrNameLst>
                                          <p:attrName>style.visibility</p:attrName>
                                        </p:attrNameLst>
                                      </p:cBhvr>
                                      <p:to>
                                        <p:strVal val="visible"/>
                                      </p:to>
                                    </p:set>
                                    <p:animEffect transition="in" filter="fade">
                                      <p:cBhvr>
                                        <p:cTn id="41" dur="1000"/>
                                        <p:tgtEl>
                                          <p:spTgt spid="26630">
                                            <p:txEl>
                                              <p:pRg st="2" end="2"/>
                                            </p:txEl>
                                          </p:spTgt>
                                        </p:tgtEl>
                                      </p:cBhvr>
                                    </p:animEffect>
                                    <p:anim calcmode="lin" valueType="num">
                                      <p:cBhvr>
                                        <p:cTn id="42" dur="1000" fill="hold"/>
                                        <p:tgtEl>
                                          <p:spTgt spid="26630">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2663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1267" name="Rectangle 798"/>
          <p:cNvSpPr>
            <a:spLocks noGrp="1" noChangeArrowheads="1"/>
          </p:cNvSpPr>
          <p:nvPr>
            <p:ph type="title"/>
          </p:nvPr>
        </p:nvSpPr>
        <p:spPr/>
        <p:txBody>
          <a:bodyPr/>
          <a:lstStyle/>
          <a:p>
            <a:pPr eaLnBrk="1" hangingPunct="1"/>
            <a:r>
              <a:rPr lang="en-US" altLang="en-US" smtClean="0"/>
              <a:t>ISDN Interfaces</a:t>
            </a:r>
          </a:p>
        </p:txBody>
      </p:sp>
      <p:sp>
        <p:nvSpPr>
          <p:cNvPr id="11268" name="Line 4"/>
          <p:cNvSpPr>
            <a:spLocks noChangeShapeType="1"/>
          </p:cNvSpPr>
          <p:nvPr/>
        </p:nvSpPr>
        <p:spPr bwMode="auto">
          <a:xfrm flipH="1">
            <a:off x="3016250" y="4948239"/>
            <a:ext cx="400050" cy="230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9" name="Line 5"/>
          <p:cNvSpPr>
            <a:spLocks noChangeShapeType="1"/>
          </p:cNvSpPr>
          <p:nvPr/>
        </p:nvSpPr>
        <p:spPr bwMode="auto">
          <a:xfrm>
            <a:off x="2997201" y="4071938"/>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0" name="Line 6"/>
          <p:cNvSpPr>
            <a:spLocks noChangeShapeType="1"/>
          </p:cNvSpPr>
          <p:nvPr/>
        </p:nvSpPr>
        <p:spPr bwMode="auto">
          <a:xfrm>
            <a:off x="3035301" y="3319463"/>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1" name="Line 7"/>
          <p:cNvSpPr>
            <a:spLocks noChangeShapeType="1"/>
          </p:cNvSpPr>
          <p:nvPr/>
        </p:nvSpPr>
        <p:spPr bwMode="auto">
          <a:xfrm>
            <a:off x="2901951" y="2605088"/>
            <a:ext cx="4857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2" name="Line 8"/>
          <p:cNvSpPr>
            <a:spLocks noChangeShapeType="1"/>
          </p:cNvSpPr>
          <p:nvPr/>
        </p:nvSpPr>
        <p:spPr bwMode="auto">
          <a:xfrm>
            <a:off x="7331075" y="1547813"/>
            <a:ext cx="0" cy="12763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3" name="Line 9"/>
          <p:cNvSpPr>
            <a:spLocks noChangeShapeType="1"/>
          </p:cNvSpPr>
          <p:nvPr/>
        </p:nvSpPr>
        <p:spPr bwMode="auto">
          <a:xfrm>
            <a:off x="3416300" y="2824163"/>
            <a:ext cx="49720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4" name="Line 10"/>
          <p:cNvSpPr>
            <a:spLocks noChangeShapeType="1"/>
          </p:cNvSpPr>
          <p:nvPr/>
        </p:nvSpPr>
        <p:spPr bwMode="auto">
          <a:xfrm>
            <a:off x="3406775" y="1928813"/>
            <a:ext cx="0" cy="30289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5" name="Line 11"/>
          <p:cNvSpPr>
            <a:spLocks noChangeShapeType="1"/>
          </p:cNvSpPr>
          <p:nvPr/>
        </p:nvSpPr>
        <p:spPr bwMode="auto">
          <a:xfrm flipH="1">
            <a:off x="8580438" y="2995614"/>
            <a:ext cx="234950" cy="409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6" name="Line 12"/>
          <p:cNvSpPr>
            <a:spLocks noChangeShapeType="1"/>
          </p:cNvSpPr>
          <p:nvPr/>
        </p:nvSpPr>
        <p:spPr bwMode="auto">
          <a:xfrm flipH="1">
            <a:off x="8797926" y="3057526"/>
            <a:ext cx="180975" cy="6762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7" name="Line 13"/>
          <p:cNvSpPr>
            <a:spLocks noChangeShapeType="1"/>
          </p:cNvSpPr>
          <p:nvPr/>
        </p:nvSpPr>
        <p:spPr bwMode="auto">
          <a:xfrm>
            <a:off x="9045575" y="3051175"/>
            <a:ext cx="242888" cy="420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8" name="Line 14"/>
          <p:cNvSpPr>
            <a:spLocks noChangeShapeType="1"/>
          </p:cNvSpPr>
          <p:nvPr/>
        </p:nvSpPr>
        <p:spPr bwMode="auto">
          <a:xfrm flipV="1">
            <a:off x="8921750" y="2243139"/>
            <a:ext cx="0" cy="3714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9" name="Line 15"/>
          <p:cNvSpPr>
            <a:spLocks noChangeShapeType="1"/>
          </p:cNvSpPr>
          <p:nvPr/>
        </p:nvSpPr>
        <p:spPr bwMode="auto">
          <a:xfrm flipV="1">
            <a:off x="9074150" y="1760539"/>
            <a:ext cx="228600" cy="854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0" name="Line 16"/>
          <p:cNvSpPr>
            <a:spLocks noChangeShapeType="1"/>
          </p:cNvSpPr>
          <p:nvPr/>
        </p:nvSpPr>
        <p:spPr bwMode="auto">
          <a:xfrm flipV="1">
            <a:off x="9197975" y="2319338"/>
            <a:ext cx="28575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1" name="Line 17"/>
          <p:cNvSpPr>
            <a:spLocks noChangeShapeType="1"/>
          </p:cNvSpPr>
          <p:nvPr/>
        </p:nvSpPr>
        <p:spPr bwMode="auto">
          <a:xfrm flipH="1">
            <a:off x="5692775" y="3595689"/>
            <a:ext cx="438150" cy="757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2" name="Line 18"/>
          <p:cNvSpPr>
            <a:spLocks noChangeShapeType="1"/>
          </p:cNvSpPr>
          <p:nvPr/>
        </p:nvSpPr>
        <p:spPr bwMode="auto">
          <a:xfrm>
            <a:off x="6283325" y="3538538"/>
            <a:ext cx="628650" cy="6286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283" name="Picture 19" descr="j03077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6675" y="1619251"/>
            <a:ext cx="59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4" name="Picture 20" descr="j03077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6" y="4859338"/>
            <a:ext cx="5381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5" name="Group 21"/>
          <p:cNvGrpSpPr>
            <a:grpSpLocks/>
          </p:cNvGrpSpPr>
          <p:nvPr/>
        </p:nvGrpSpPr>
        <p:grpSpPr bwMode="auto">
          <a:xfrm>
            <a:off x="2600325" y="2344739"/>
            <a:ext cx="577850" cy="376237"/>
            <a:chOff x="392" y="2398"/>
            <a:chExt cx="682" cy="369"/>
          </a:xfrm>
        </p:grpSpPr>
        <p:sp>
          <p:nvSpPr>
            <p:cNvPr id="11865" name="Freeform 22"/>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6" name="Freeform 23"/>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7" name="Freeform 24"/>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8" name="Freeform 25"/>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9" name="Freeform 26"/>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70" name="Freeform 27"/>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1286" name="Picture 28" descr="j030777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388" y="3048001"/>
            <a:ext cx="5381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87" name="Group 29"/>
          <p:cNvGrpSpPr>
            <a:grpSpLocks/>
          </p:cNvGrpSpPr>
          <p:nvPr/>
        </p:nvGrpSpPr>
        <p:grpSpPr bwMode="auto">
          <a:xfrm flipH="1">
            <a:off x="2522538" y="3687764"/>
            <a:ext cx="627062" cy="657225"/>
            <a:chOff x="1177" y="2309"/>
            <a:chExt cx="381" cy="399"/>
          </a:xfrm>
        </p:grpSpPr>
        <p:sp>
          <p:nvSpPr>
            <p:cNvPr id="11695" name="Freeform 30"/>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6" name="Freeform 31"/>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7" name="Freeform 32"/>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8" name="Freeform 33"/>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9" name="Freeform 34"/>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0" name="Freeform 35"/>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1" name="Freeform 36"/>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2" name="Freeform 37"/>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3" name="Freeform 38"/>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4" name="Freeform 39"/>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5" name="Freeform 40"/>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6" name="Freeform 41"/>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7" name="Freeform 42"/>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8" name="Freeform 43"/>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9" name="Freeform 44"/>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0" name="Freeform 45"/>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1" name="Freeform 46"/>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2" name="Freeform 47"/>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3" name="Freeform 48"/>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4" name="Freeform 49"/>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5" name="Freeform 50"/>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6" name="Freeform 51"/>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7" name="Freeform 52"/>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8" name="Freeform 53"/>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9" name="Freeform 54"/>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0" name="Freeform 55"/>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1" name="Freeform 56"/>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2" name="Freeform 57"/>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3" name="Freeform 58"/>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4" name="Freeform 59"/>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5" name="Freeform 60"/>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6" name="Freeform 61"/>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7" name="Freeform 62"/>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8" name="Freeform 63"/>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9" name="Freeform 64"/>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0" name="Freeform 65"/>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1" name="Freeform 66"/>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2" name="Freeform 67"/>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3" name="Freeform 68"/>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4" name="Freeform 69"/>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5" name="Freeform 70"/>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6" name="Freeform 71"/>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7" name="Freeform 72"/>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8" name="Freeform 73"/>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9" name="Freeform 74"/>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0" name="Freeform 75"/>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1" name="Freeform 76"/>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2" name="Freeform 77"/>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3" name="Freeform 78"/>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4" name="Freeform 79"/>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5" name="Freeform 80"/>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6" name="Freeform 81"/>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7" name="Freeform 82"/>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8" name="Freeform 83"/>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9" name="Freeform 84"/>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0" name="Freeform 85"/>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1" name="Freeform 86"/>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2" name="Freeform 87"/>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3" name="Freeform 88"/>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4" name="Freeform 89"/>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5" name="Freeform 90"/>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6" name="Freeform 91"/>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7" name="Freeform 92"/>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8" name="Freeform 93"/>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9" name="Freeform 94"/>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0" name="Freeform 95"/>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1" name="Freeform 96"/>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2" name="Freeform 97"/>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3" name="Freeform 98"/>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4" name="Freeform 99"/>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5" name="Freeform 100"/>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6" name="Freeform 101"/>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7" name="Freeform 102"/>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8" name="Freeform 103"/>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9" name="Freeform 104"/>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0" name="Freeform 105"/>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1" name="Freeform 106"/>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2" name="Freeform 107"/>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3" name="Freeform 108"/>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4" name="Freeform 109"/>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5" name="Freeform 110"/>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6" name="Freeform 111"/>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7" name="Freeform 112"/>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8" name="Freeform 113"/>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9" name="Freeform 114"/>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0" name="Freeform 115"/>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1" name="Freeform 116"/>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2" name="Freeform 117"/>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3" name="Freeform 118"/>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4" name="Freeform 119"/>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5" name="Freeform 120"/>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6" name="Freeform 121"/>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7" name="Freeform 122"/>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8" name="Freeform 123"/>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9" name="Freeform 124"/>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0" name="Freeform 125"/>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1" name="Freeform 126"/>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2" name="Freeform 127"/>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3" name="Freeform 128"/>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4" name="Freeform 129"/>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5" name="Freeform 130"/>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6" name="Freeform 131"/>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7" name="Freeform 132"/>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8" name="Freeform 133"/>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9" name="Freeform 134"/>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0" name="Freeform 135"/>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1" name="Freeform 136"/>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2" name="Freeform 137"/>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3" name="Freeform 138"/>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4" name="Freeform 139"/>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5" name="Freeform 140"/>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6" name="Freeform 141"/>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7" name="Freeform 142"/>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8" name="Freeform 143"/>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9" name="Freeform 144"/>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0" name="Freeform 145"/>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1" name="Freeform 146"/>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2" name="Freeform 147"/>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3" name="Freeform 148"/>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4" name="Freeform 149"/>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5" name="Freeform 150"/>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6" name="Freeform 151"/>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7" name="Freeform 152"/>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8" name="Freeform 153"/>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9" name="Freeform 154"/>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0" name="Freeform 155"/>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1" name="Freeform 156"/>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2" name="Freeform 157"/>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3" name="Freeform 158"/>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4" name="Freeform 159"/>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5" name="Freeform 160"/>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6" name="Freeform 161"/>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7" name="Freeform 162"/>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8" name="Freeform 163"/>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9" name="Freeform 164"/>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0" name="Freeform 165"/>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1" name="Freeform 166"/>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2" name="Freeform 167"/>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3" name="Freeform 168"/>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4" name="Freeform 169"/>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5" name="Freeform 170"/>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6" name="Freeform 171"/>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7" name="Freeform 172"/>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8" name="Freeform 173"/>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39" name="Freeform 174"/>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0" name="Freeform 175"/>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1" name="Freeform 176"/>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2" name="Freeform 177"/>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3" name="Freeform 178"/>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4" name="Freeform 179"/>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5" name="Freeform 180"/>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6" name="Freeform 181"/>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7" name="Freeform 182"/>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8" name="Freeform 183"/>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9" name="Freeform 184"/>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0" name="Freeform 185"/>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1" name="Freeform 186"/>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2" name="Freeform 187"/>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3" name="Freeform 188"/>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4" name="Freeform 189"/>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5" name="Freeform 190"/>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6" name="Freeform 191"/>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7" name="Freeform 192"/>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8" name="Freeform 193"/>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9" name="Freeform 194"/>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0" name="Freeform 195"/>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1" name="Freeform 196"/>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2" name="Freeform 197"/>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3" name="Freeform 198"/>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4" name="Freeform 199"/>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288" name="AutoShape 200"/>
          <p:cNvSpPr>
            <a:spLocks noChangeArrowheads="1"/>
          </p:cNvSpPr>
          <p:nvPr/>
        </p:nvSpPr>
        <p:spPr bwMode="auto">
          <a:xfrm>
            <a:off x="5229225" y="4219575"/>
            <a:ext cx="1193800" cy="858838"/>
          </a:xfrm>
          <a:prstGeom prst="cloudCallout">
            <a:avLst>
              <a:gd name="adj1" fmla="val 22741"/>
              <a:gd name="adj2" fmla="val 41866"/>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pic>
        <p:nvPicPr>
          <p:cNvPr id="11289" name="Picture 201" descr="j03077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051" y="4859338"/>
            <a:ext cx="5381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AutoShape 202"/>
          <p:cNvSpPr>
            <a:spLocks noChangeArrowheads="1"/>
          </p:cNvSpPr>
          <p:nvPr/>
        </p:nvSpPr>
        <p:spPr bwMode="auto">
          <a:xfrm>
            <a:off x="6419850" y="3900489"/>
            <a:ext cx="1193800" cy="858837"/>
          </a:xfrm>
          <a:prstGeom prst="cloudCallout">
            <a:avLst>
              <a:gd name="adj1" fmla="val 22741"/>
              <a:gd name="adj2" fmla="val 41866"/>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grpSp>
        <p:nvGrpSpPr>
          <p:cNvPr id="11291" name="Group 203"/>
          <p:cNvGrpSpPr>
            <a:grpSpLocks/>
          </p:cNvGrpSpPr>
          <p:nvPr/>
        </p:nvGrpSpPr>
        <p:grpSpPr bwMode="auto">
          <a:xfrm>
            <a:off x="7105650" y="4583113"/>
            <a:ext cx="577850" cy="328612"/>
            <a:chOff x="392" y="2398"/>
            <a:chExt cx="682" cy="369"/>
          </a:xfrm>
        </p:grpSpPr>
        <p:sp>
          <p:nvSpPr>
            <p:cNvPr id="11689" name="Freeform 204"/>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0" name="Freeform 205"/>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1" name="Freeform 206"/>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2" name="Freeform 207"/>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3" name="Freeform 208"/>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4" name="Freeform 209"/>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292" name="Rectangle 210"/>
          <p:cNvSpPr>
            <a:spLocks noChangeArrowheads="1"/>
          </p:cNvSpPr>
          <p:nvPr/>
        </p:nvSpPr>
        <p:spPr bwMode="auto">
          <a:xfrm>
            <a:off x="3413126" y="2624139"/>
            <a:ext cx="447675" cy="447675"/>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293" name="Group 211"/>
          <p:cNvGrpSpPr>
            <a:grpSpLocks/>
          </p:cNvGrpSpPr>
          <p:nvPr/>
        </p:nvGrpSpPr>
        <p:grpSpPr bwMode="auto">
          <a:xfrm>
            <a:off x="8378825" y="2605088"/>
            <a:ext cx="971550" cy="476250"/>
            <a:chOff x="4308" y="2028"/>
            <a:chExt cx="612" cy="300"/>
          </a:xfrm>
        </p:grpSpPr>
        <p:sp>
          <p:nvSpPr>
            <p:cNvPr id="11687" name="Rectangle 212"/>
            <p:cNvSpPr>
              <a:spLocks noChangeArrowheads="1"/>
            </p:cNvSpPr>
            <p:nvPr/>
          </p:nvSpPr>
          <p:spPr bwMode="auto">
            <a:xfrm>
              <a:off x="4308" y="2028"/>
              <a:ext cx="612" cy="300"/>
            </a:xfrm>
            <a:prstGeom prst="rect">
              <a:avLst/>
            </a:prstGeom>
            <a:solidFill>
              <a:srgbClr val="FF99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688" name="Rectangle 213"/>
            <p:cNvSpPr>
              <a:spLocks noChangeArrowheads="1"/>
            </p:cNvSpPr>
            <p:nvPr/>
          </p:nvSpPr>
          <p:spPr bwMode="auto">
            <a:xfrm>
              <a:off x="4308" y="2028"/>
              <a:ext cx="174" cy="3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294" name="Group 214"/>
          <p:cNvGrpSpPr>
            <a:grpSpLocks/>
          </p:cNvGrpSpPr>
          <p:nvPr/>
        </p:nvGrpSpPr>
        <p:grpSpPr bwMode="auto">
          <a:xfrm>
            <a:off x="8620125" y="3736976"/>
            <a:ext cx="501650" cy="327025"/>
            <a:chOff x="392" y="2398"/>
            <a:chExt cx="682" cy="369"/>
          </a:xfrm>
        </p:grpSpPr>
        <p:sp>
          <p:nvSpPr>
            <p:cNvPr id="11681" name="Freeform 215"/>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2" name="Freeform 216"/>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3" name="Freeform 217"/>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4" name="Freeform 218"/>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5" name="Freeform 219"/>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6" name="Freeform 220"/>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95" name="Group 221"/>
          <p:cNvGrpSpPr>
            <a:grpSpLocks/>
          </p:cNvGrpSpPr>
          <p:nvPr/>
        </p:nvGrpSpPr>
        <p:grpSpPr bwMode="auto">
          <a:xfrm>
            <a:off x="9048750" y="3375026"/>
            <a:ext cx="501650" cy="327025"/>
            <a:chOff x="392" y="2398"/>
            <a:chExt cx="682" cy="369"/>
          </a:xfrm>
        </p:grpSpPr>
        <p:sp>
          <p:nvSpPr>
            <p:cNvPr id="11675" name="Freeform 222"/>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6" name="Freeform 223"/>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7" name="Freeform 224"/>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8" name="Freeform 225"/>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9" name="Freeform 226"/>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0" name="Freeform 227"/>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96" name="Group 228"/>
          <p:cNvGrpSpPr>
            <a:grpSpLocks/>
          </p:cNvGrpSpPr>
          <p:nvPr/>
        </p:nvGrpSpPr>
        <p:grpSpPr bwMode="auto">
          <a:xfrm flipH="1">
            <a:off x="8056563" y="3357563"/>
            <a:ext cx="550862" cy="577850"/>
            <a:chOff x="1177" y="2309"/>
            <a:chExt cx="381" cy="399"/>
          </a:xfrm>
        </p:grpSpPr>
        <p:sp>
          <p:nvSpPr>
            <p:cNvPr id="11505" name="Freeform 229"/>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6" name="Freeform 230"/>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7" name="Freeform 231"/>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8" name="Freeform 232"/>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9" name="Freeform 233"/>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0" name="Freeform 234"/>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1" name="Freeform 235"/>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2" name="Freeform 236"/>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3" name="Freeform 237"/>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4" name="Freeform 238"/>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5" name="Freeform 239"/>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6" name="Freeform 240"/>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7" name="Freeform 241"/>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8" name="Freeform 242"/>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9" name="Freeform 243"/>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0" name="Freeform 244"/>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1" name="Freeform 245"/>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2" name="Freeform 246"/>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3" name="Freeform 247"/>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4" name="Freeform 248"/>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5" name="Freeform 249"/>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6" name="Freeform 250"/>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7" name="Freeform 251"/>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8" name="Freeform 252"/>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9" name="Freeform 253"/>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0" name="Freeform 254"/>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1" name="Freeform 255"/>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2" name="Freeform 256"/>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3" name="Freeform 257"/>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4" name="Freeform 258"/>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5" name="Freeform 259"/>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6" name="Freeform 260"/>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7" name="Freeform 261"/>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8" name="Freeform 262"/>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9" name="Freeform 263"/>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0" name="Freeform 264"/>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1" name="Freeform 265"/>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2" name="Freeform 266"/>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3" name="Freeform 267"/>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4" name="Freeform 268"/>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5" name="Freeform 269"/>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6" name="Freeform 270"/>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7" name="Freeform 271"/>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8" name="Freeform 272"/>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9" name="Freeform 273"/>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0" name="Freeform 274"/>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1" name="Freeform 275"/>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2" name="Freeform 276"/>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3" name="Freeform 277"/>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4" name="Freeform 278"/>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5" name="Freeform 279"/>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6" name="Freeform 280"/>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7" name="Freeform 281"/>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8" name="Freeform 282"/>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9" name="Freeform 283"/>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0" name="Freeform 284"/>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1" name="Freeform 285"/>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2" name="Freeform 286"/>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3" name="Freeform 287"/>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4" name="Freeform 288"/>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5" name="Freeform 289"/>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6" name="Freeform 290"/>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7" name="Freeform 291"/>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8" name="Freeform 292"/>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9" name="Freeform 293"/>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0" name="Freeform 294"/>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1" name="Freeform 295"/>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2" name="Freeform 296"/>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3" name="Freeform 297"/>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4" name="Freeform 298"/>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5" name="Freeform 299"/>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6" name="Freeform 300"/>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7" name="Freeform 301"/>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8" name="Freeform 302"/>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9" name="Freeform 303"/>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0" name="Freeform 304"/>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1" name="Freeform 305"/>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2" name="Freeform 306"/>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3" name="Freeform 307"/>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4" name="Freeform 308"/>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5" name="Freeform 309"/>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6" name="Freeform 310"/>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7" name="Freeform 311"/>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8" name="Freeform 312"/>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9" name="Freeform 313"/>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0" name="Freeform 314"/>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1" name="Freeform 315"/>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2" name="Freeform 316"/>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3" name="Freeform 317"/>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4" name="Freeform 318"/>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5" name="Freeform 319"/>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6" name="Freeform 320"/>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7" name="Freeform 321"/>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8" name="Freeform 322"/>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9" name="Freeform 323"/>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0" name="Freeform 324"/>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1" name="Freeform 325"/>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2" name="Freeform 326"/>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3" name="Freeform 327"/>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4" name="Freeform 328"/>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5" name="Freeform 329"/>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6" name="Freeform 330"/>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7" name="Freeform 331"/>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8" name="Freeform 332"/>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9" name="Freeform 333"/>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0" name="Freeform 334"/>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1" name="Freeform 335"/>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2" name="Freeform 336"/>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3" name="Freeform 337"/>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4" name="Freeform 338"/>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5" name="Freeform 339"/>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6" name="Freeform 340"/>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7" name="Freeform 341"/>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8" name="Freeform 342"/>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9" name="Freeform 343"/>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0" name="Freeform 344"/>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1" name="Freeform 345"/>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2" name="Freeform 346"/>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3" name="Freeform 347"/>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4" name="Freeform 348"/>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5" name="Freeform 349"/>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6" name="Freeform 350"/>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7" name="Freeform 351"/>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8" name="Freeform 352"/>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9" name="Freeform 353"/>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0" name="Freeform 354"/>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1" name="Freeform 355"/>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2" name="Freeform 356"/>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3" name="Freeform 357"/>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4" name="Freeform 358"/>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5" name="Freeform 359"/>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6" name="Freeform 360"/>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7" name="Freeform 361"/>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8" name="Freeform 362"/>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9" name="Freeform 363"/>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0" name="Freeform 364"/>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1" name="Freeform 365"/>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2" name="Freeform 366"/>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3" name="Freeform 367"/>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4" name="Freeform 368"/>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5" name="Freeform 369"/>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6" name="Freeform 370"/>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7" name="Freeform 371"/>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8" name="Freeform 372"/>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49" name="Freeform 373"/>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0" name="Freeform 374"/>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1" name="Freeform 375"/>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2" name="Freeform 376"/>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 name="Freeform 377"/>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4" name="Freeform 378"/>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5" name="Freeform 379"/>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6" name="Freeform 380"/>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7" name="Freeform 381"/>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8" name="Freeform 382"/>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9" name="Freeform 383"/>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0" name="Freeform 384"/>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1" name="Freeform 385"/>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2" name="Freeform 386"/>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3" name="Freeform 387"/>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4" name="Freeform 388"/>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5" name="Freeform 389"/>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6" name="Freeform 390"/>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7" name="Freeform 391"/>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8" name="Freeform 392"/>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9" name="Freeform 393"/>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0" name="Freeform 394"/>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1" name="Freeform 395"/>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2" name="Freeform 396"/>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3" name="Freeform 397"/>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4" name="Freeform 398"/>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97" name="Group 399"/>
          <p:cNvGrpSpPr>
            <a:grpSpLocks/>
          </p:cNvGrpSpPr>
          <p:nvPr/>
        </p:nvGrpSpPr>
        <p:grpSpPr bwMode="auto">
          <a:xfrm flipH="1">
            <a:off x="8999538" y="1338263"/>
            <a:ext cx="550862" cy="577850"/>
            <a:chOff x="1177" y="2309"/>
            <a:chExt cx="381" cy="399"/>
          </a:xfrm>
        </p:grpSpPr>
        <p:sp>
          <p:nvSpPr>
            <p:cNvPr id="11335" name="Freeform 400"/>
            <p:cNvSpPr>
              <a:spLocks/>
            </p:cNvSpPr>
            <p:nvPr/>
          </p:nvSpPr>
          <p:spPr bwMode="auto">
            <a:xfrm>
              <a:off x="1177" y="2309"/>
              <a:ext cx="380" cy="399"/>
            </a:xfrm>
            <a:custGeom>
              <a:avLst/>
              <a:gdLst>
                <a:gd name="T0" fmla="*/ 64 w 1900"/>
                <a:gd name="T1" fmla="*/ 216 h 1995"/>
                <a:gd name="T2" fmla="*/ 45 w 1900"/>
                <a:gd name="T3" fmla="*/ 221 h 1995"/>
                <a:gd name="T4" fmla="*/ 39 w 1900"/>
                <a:gd name="T5" fmla="*/ 218 h 1995"/>
                <a:gd name="T6" fmla="*/ 0 w 1900"/>
                <a:gd name="T7" fmla="*/ 31 h 1995"/>
                <a:gd name="T8" fmla="*/ 5 w 1900"/>
                <a:gd name="T9" fmla="*/ 22 h 1995"/>
                <a:gd name="T10" fmla="*/ 219 w 1900"/>
                <a:gd name="T11" fmla="*/ 0 h 1995"/>
                <a:gd name="T12" fmla="*/ 228 w 1900"/>
                <a:gd name="T13" fmla="*/ 5 h 1995"/>
                <a:gd name="T14" fmla="*/ 266 w 1900"/>
                <a:gd name="T15" fmla="*/ 170 h 1995"/>
                <a:gd name="T16" fmla="*/ 265 w 1900"/>
                <a:gd name="T17" fmla="*/ 179 h 1995"/>
                <a:gd name="T18" fmla="*/ 245 w 1900"/>
                <a:gd name="T19" fmla="*/ 182 h 1995"/>
                <a:gd name="T20" fmla="*/ 247 w 1900"/>
                <a:gd name="T21" fmla="*/ 189 h 1995"/>
                <a:gd name="T22" fmla="*/ 266 w 1900"/>
                <a:gd name="T23" fmla="*/ 186 h 1995"/>
                <a:gd name="T24" fmla="*/ 377 w 1900"/>
                <a:gd name="T25" fmla="*/ 274 h 1995"/>
                <a:gd name="T26" fmla="*/ 380 w 1900"/>
                <a:gd name="T27" fmla="*/ 281 h 1995"/>
                <a:gd name="T28" fmla="*/ 380 w 1900"/>
                <a:gd name="T29" fmla="*/ 284 h 1995"/>
                <a:gd name="T30" fmla="*/ 379 w 1900"/>
                <a:gd name="T31" fmla="*/ 288 h 1995"/>
                <a:gd name="T32" fmla="*/ 378 w 1900"/>
                <a:gd name="T33" fmla="*/ 291 h 1995"/>
                <a:gd name="T34" fmla="*/ 376 w 1900"/>
                <a:gd name="T35" fmla="*/ 295 h 1995"/>
                <a:gd name="T36" fmla="*/ 373 w 1900"/>
                <a:gd name="T37" fmla="*/ 298 h 1995"/>
                <a:gd name="T38" fmla="*/ 370 w 1900"/>
                <a:gd name="T39" fmla="*/ 301 h 1995"/>
                <a:gd name="T40" fmla="*/ 367 w 1900"/>
                <a:gd name="T41" fmla="*/ 303 h 1995"/>
                <a:gd name="T42" fmla="*/ 362 w 1900"/>
                <a:gd name="T43" fmla="*/ 305 h 1995"/>
                <a:gd name="T44" fmla="*/ 323 w 1900"/>
                <a:gd name="T45" fmla="*/ 318 h 1995"/>
                <a:gd name="T46" fmla="*/ 352 w 1900"/>
                <a:gd name="T47" fmla="*/ 345 h 1995"/>
                <a:gd name="T48" fmla="*/ 358 w 1900"/>
                <a:gd name="T49" fmla="*/ 343 h 1995"/>
                <a:gd name="T50" fmla="*/ 362 w 1900"/>
                <a:gd name="T51" fmla="*/ 345 h 1995"/>
                <a:gd name="T52" fmla="*/ 363 w 1900"/>
                <a:gd name="T53" fmla="*/ 354 h 1995"/>
                <a:gd name="T54" fmla="*/ 227 w 1900"/>
                <a:gd name="T55" fmla="*/ 399 h 1995"/>
                <a:gd name="T56" fmla="*/ 192 w 1900"/>
                <a:gd name="T57" fmla="*/ 350 h 1995"/>
                <a:gd name="T58" fmla="*/ 130 w 1900"/>
                <a:gd name="T59" fmla="*/ 368 h 1995"/>
                <a:gd name="T60" fmla="*/ 126 w 1900"/>
                <a:gd name="T61" fmla="*/ 369 h 1995"/>
                <a:gd name="T62" fmla="*/ 121 w 1900"/>
                <a:gd name="T63" fmla="*/ 370 h 1995"/>
                <a:gd name="T64" fmla="*/ 116 w 1900"/>
                <a:gd name="T65" fmla="*/ 369 h 1995"/>
                <a:gd name="T66" fmla="*/ 111 w 1900"/>
                <a:gd name="T67" fmla="*/ 368 h 1995"/>
                <a:gd name="T68" fmla="*/ 106 w 1900"/>
                <a:gd name="T69" fmla="*/ 367 h 1995"/>
                <a:gd name="T70" fmla="*/ 101 w 1900"/>
                <a:gd name="T71" fmla="*/ 365 h 1995"/>
                <a:gd name="T72" fmla="*/ 98 w 1900"/>
                <a:gd name="T73" fmla="*/ 362 h 1995"/>
                <a:gd name="T74" fmla="*/ 97 w 1900"/>
                <a:gd name="T75" fmla="*/ 360 h 1995"/>
                <a:gd name="T76" fmla="*/ 45 w 1900"/>
                <a:gd name="T77" fmla="*/ 250 h 1995"/>
                <a:gd name="T78" fmla="*/ 44 w 1900"/>
                <a:gd name="T79" fmla="*/ 238 h 1995"/>
                <a:gd name="T80" fmla="*/ 44 w 1900"/>
                <a:gd name="T81" fmla="*/ 228 h 1995"/>
                <a:gd name="T82" fmla="*/ 67 w 1900"/>
                <a:gd name="T83" fmla="*/ 222 h 1995"/>
                <a:gd name="T84" fmla="*/ 64 w 1900"/>
                <a:gd name="T85" fmla="*/ 216 h 19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0" h="1995">
                  <a:moveTo>
                    <a:pt x="321" y="1082"/>
                  </a:moveTo>
                  <a:lnTo>
                    <a:pt x="227" y="1104"/>
                  </a:lnTo>
                  <a:lnTo>
                    <a:pt x="197" y="1089"/>
                  </a:lnTo>
                  <a:lnTo>
                    <a:pt x="0" y="156"/>
                  </a:lnTo>
                  <a:lnTo>
                    <a:pt x="25" y="112"/>
                  </a:lnTo>
                  <a:lnTo>
                    <a:pt x="1094" y="0"/>
                  </a:lnTo>
                  <a:lnTo>
                    <a:pt x="1139" y="26"/>
                  </a:lnTo>
                  <a:lnTo>
                    <a:pt x="1332" y="851"/>
                  </a:lnTo>
                  <a:lnTo>
                    <a:pt x="1324" y="894"/>
                  </a:lnTo>
                  <a:lnTo>
                    <a:pt x="1226" y="911"/>
                  </a:lnTo>
                  <a:lnTo>
                    <a:pt x="1235" y="947"/>
                  </a:lnTo>
                  <a:lnTo>
                    <a:pt x="1328" y="932"/>
                  </a:lnTo>
                  <a:lnTo>
                    <a:pt x="1883" y="1372"/>
                  </a:lnTo>
                  <a:lnTo>
                    <a:pt x="1900" y="1407"/>
                  </a:lnTo>
                  <a:lnTo>
                    <a:pt x="1899" y="1422"/>
                  </a:lnTo>
                  <a:lnTo>
                    <a:pt x="1895" y="1439"/>
                  </a:lnTo>
                  <a:lnTo>
                    <a:pt x="1889" y="1456"/>
                  </a:lnTo>
                  <a:lnTo>
                    <a:pt x="1879" y="1473"/>
                  </a:lnTo>
                  <a:lnTo>
                    <a:pt x="1866" y="1490"/>
                  </a:lnTo>
                  <a:lnTo>
                    <a:pt x="1851" y="1504"/>
                  </a:lnTo>
                  <a:lnTo>
                    <a:pt x="1833" y="1517"/>
                  </a:lnTo>
                  <a:lnTo>
                    <a:pt x="1812" y="1526"/>
                  </a:lnTo>
                  <a:lnTo>
                    <a:pt x="1615" y="1588"/>
                  </a:lnTo>
                  <a:lnTo>
                    <a:pt x="1761" y="1723"/>
                  </a:lnTo>
                  <a:lnTo>
                    <a:pt x="1792" y="1713"/>
                  </a:lnTo>
                  <a:lnTo>
                    <a:pt x="1810" y="1723"/>
                  </a:lnTo>
                  <a:lnTo>
                    <a:pt x="1814" y="1771"/>
                  </a:lnTo>
                  <a:lnTo>
                    <a:pt x="1135" y="1995"/>
                  </a:lnTo>
                  <a:lnTo>
                    <a:pt x="960" y="1749"/>
                  </a:lnTo>
                  <a:lnTo>
                    <a:pt x="650" y="1841"/>
                  </a:lnTo>
                  <a:lnTo>
                    <a:pt x="630" y="1845"/>
                  </a:lnTo>
                  <a:lnTo>
                    <a:pt x="605" y="1848"/>
                  </a:lnTo>
                  <a:lnTo>
                    <a:pt x="580" y="1845"/>
                  </a:lnTo>
                  <a:lnTo>
                    <a:pt x="553" y="1840"/>
                  </a:lnTo>
                  <a:lnTo>
                    <a:pt x="528" y="1834"/>
                  </a:lnTo>
                  <a:lnTo>
                    <a:pt x="507" y="1824"/>
                  </a:lnTo>
                  <a:lnTo>
                    <a:pt x="492" y="1812"/>
                  </a:lnTo>
                  <a:lnTo>
                    <a:pt x="483" y="1798"/>
                  </a:lnTo>
                  <a:lnTo>
                    <a:pt x="225" y="1250"/>
                  </a:lnTo>
                  <a:lnTo>
                    <a:pt x="221" y="1189"/>
                  </a:lnTo>
                  <a:lnTo>
                    <a:pt x="222" y="1139"/>
                  </a:lnTo>
                  <a:lnTo>
                    <a:pt x="333" y="1108"/>
                  </a:lnTo>
                  <a:lnTo>
                    <a:pt x="321" y="10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6" name="Freeform 401"/>
            <p:cNvSpPr>
              <a:spLocks/>
            </p:cNvSpPr>
            <p:nvPr/>
          </p:nvSpPr>
          <p:spPr bwMode="auto">
            <a:xfrm>
              <a:off x="1230" y="2494"/>
              <a:ext cx="321" cy="162"/>
            </a:xfrm>
            <a:custGeom>
              <a:avLst/>
              <a:gdLst>
                <a:gd name="T0" fmla="*/ 0 w 1603"/>
                <a:gd name="T1" fmla="*/ 50 h 806"/>
                <a:gd name="T2" fmla="*/ 56 w 1603"/>
                <a:gd name="T3" fmla="*/ 162 h 806"/>
                <a:gd name="T4" fmla="*/ 321 w 1603"/>
                <a:gd name="T5" fmla="*/ 90 h 806"/>
                <a:gd name="T6" fmla="*/ 212 w 1603"/>
                <a:gd name="T7" fmla="*/ 0 h 806"/>
                <a:gd name="T8" fmla="*/ 3 w 1603"/>
                <a:gd name="T9" fmla="*/ 42 h 806"/>
                <a:gd name="T10" fmla="*/ 0 w 1603"/>
                <a:gd name="T11" fmla="*/ 50 h 8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3" h="806">
                  <a:moveTo>
                    <a:pt x="0" y="250"/>
                  </a:moveTo>
                  <a:lnTo>
                    <a:pt x="279" y="806"/>
                  </a:lnTo>
                  <a:lnTo>
                    <a:pt x="1603" y="446"/>
                  </a:lnTo>
                  <a:lnTo>
                    <a:pt x="1060" y="0"/>
                  </a:lnTo>
                  <a:lnTo>
                    <a:pt x="16" y="210"/>
                  </a:lnTo>
                  <a:lnTo>
                    <a:pt x="0" y="250"/>
                  </a:ln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7" name="Freeform 402"/>
            <p:cNvSpPr>
              <a:spLocks/>
            </p:cNvSpPr>
            <p:nvPr/>
          </p:nvSpPr>
          <p:spPr bwMode="auto">
            <a:xfrm>
              <a:off x="1231" y="2503"/>
              <a:ext cx="308" cy="153"/>
            </a:xfrm>
            <a:custGeom>
              <a:avLst/>
              <a:gdLst>
                <a:gd name="T0" fmla="*/ 3 w 1538"/>
                <a:gd name="T1" fmla="*/ 50 h 761"/>
                <a:gd name="T2" fmla="*/ 10 w 1538"/>
                <a:gd name="T3" fmla="*/ 64 h 761"/>
                <a:gd name="T4" fmla="*/ 17 w 1538"/>
                <a:gd name="T5" fmla="*/ 78 h 761"/>
                <a:gd name="T6" fmla="*/ 24 w 1538"/>
                <a:gd name="T7" fmla="*/ 91 h 761"/>
                <a:gd name="T8" fmla="*/ 31 w 1538"/>
                <a:gd name="T9" fmla="*/ 105 h 761"/>
                <a:gd name="T10" fmla="*/ 37 w 1538"/>
                <a:gd name="T11" fmla="*/ 119 h 761"/>
                <a:gd name="T12" fmla="*/ 44 w 1538"/>
                <a:gd name="T13" fmla="*/ 132 h 761"/>
                <a:gd name="T14" fmla="*/ 51 w 1538"/>
                <a:gd name="T15" fmla="*/ 146 h 761"/>
                <a:gd name="T16" fmla="*/ 63 w 1538"/>
                <a:gd name="T17" fmla="*/ 151 h 761"/>
                <a:gd name="T18" fmla="*/ 79 w 1538"/>
                <a:gd name="T19" fmla="*/ 147 h 761"/>
                <a:gd name="T20" fmla="*/ 95 w 1538"/>
                <a:gd name="T21" fmla="*/ 142 h 761"/>
                <a:gd name="T22" fmla="*/ 110 w 1538"/>
                <a:gd name="T23" fmla="*/ 138 h 761"/>
                <a:gd name="T24" fmla="*/ 126 w 1538"/>
                <a:gd name="T25" fmla="*/ 134 h 761"/>
                <a:gd name="T26" fmla="*/ 142 w 1538"/>
                <a:gd name="T27" fmla="*/ 129 h 761"/>
                <a:gd name="T28" fmla="*/ 158 w 1538"/>
                <a:gd name="T29" fmla="*/ 125 h 761"/>
                <a:gd name="T30" fmla="*/ 174 w 1538"/>
                <a:gd name="T31" fmla="*/ 121 h 761"/>
                <a:gd name="T32" fmla="*/ 190 w 1538"/>
                <a:gd name="T33" fmla="*/ 116 h 761"/>
                <a:gd name="T34" fmla="*/ 205 w 1538"/>
                <a:gd name="T35" fmla="*/ 112 h 761"/>
                <a:gd name="T36" fmla="*/ 221 w 1538"/>
                <a:gd name="T37" fmla="*/ 108 h 761"/>
                <a:gd name="T38" fmla="*/ 237 w 1538"/>
                <a:gd name="T39" fmla="*/ 103 h 761"/>
                <a:gd name="T40" fmla="*/ 253 w 1538"/>
                <a:gd name="T41" fmla="*/ 99 h 761"/>
                <a:gd name="T42" fmla="*/ 269 w 1538"/>
                <a:gd name="T43" fmla="*/ 95 h 761"/>
                <a:gd name="T44" fmla="*/ 284 w 1538"/>
                <a:gd name="T45" fmla="*/ 90 h 761"/>
                <a:gd name="T46" fmla="*/ 300 w 1538"/>
                <a:gd name="T47" fmla="*/ 86 h 761"/>
                <a:gd name="T48" fmla="*/ 301 w 1538"/>
                <a:gd name="T49" fmla="*/ 79 h 761"/>
                <a:gd name="T50" fmla="*/ 288 w 1538"/>
                <a:gd name="T51" fmla="*/ 68 h 761"/>
                <a:gd name="T52" fmla="*/ 275 w 1538"/>
                <a:gd name="T53" fmla="*/ 58 h 761"/>
                <a:gd name="T54" fmla="*/ 262 w 1538"/>
                <a:gd name="T55" fmla="*/ 47 h 761"/>
                <a:gd name="T56" fmla="*/ 249 w 1538"/>
                <a:gd name="T57" fmla="*/ 36 h 761"/>
                <a:gd name="T58" fmla="*/ 235 w 1538"/>
                <a:gd name="T59" fmla="*/ 26 h 761"/>
                <a:gd name="T60" fmla="*/ 222 w 1538"/>
                <a:gd name="T61" fmla="*/ 16 h 761"/>
                <a:gd name="T62" fmla="*/ 209 w 1538"/>
                <a:gd name="T63" fmla="*/ 5 h 761"/>
                <a:gd name="T64" fmla="*/ 196 w 1538"/>
                <a:gd name="T65" fmla="*/ 1 h 761"/>
                <a:gd name="T66" fmla="*/ 183 w 1538"/>
                <a:gd name="T67" fmla="*/ 3 h 761"/>
                <a:gd name="T68" fmla="*/ 171 w 1538"/>
                <a:gd name="T69" fmla="*/ 6 h 761"/>
                <a:gd name="T70" fmla="*/ 159 w 1538"/>
                <a:gd name="T71" fmla="*/ 8 h 761"/>
                <a:gd name="T72" fmla="*/ 147 w 1538"/>
                <a:gd name="T73" fmla="*/ 10 h 761"/>
                <a:gd name="T74" fmla="*/ 134 w 1538"/>
                <a:gd name="T75" fmla="*/ 13 h 761"/>
                <a:gd name="T76" fmla="*/ 122 w 1538"/>
                <a:gd name="T77" fmla="*/ 15 h 761"/>
                <a:gd name="T78" fmla="*/ 109 w 1538"/>
                <a:gd name="T79" fmla="*/ 17 h 761"/>
                <a:gd name="T80" fmla="*/ 97 w 1538"/>
                <a:gd name="T81" fmla="*/ 20 h 761"/>
                <a:gd name="T82" fmla="*/ 85 w 1538"/>
                <a:gd name="T83" fmla="*/ 22 h 761"/>
                <a:gd name="T84" fmla="*/ 72 w 1538"/>
                <a:gd name="T85" fmla="*/ 24 h 761"/>
                <a:gd name="T86" fmla="*/ 60 w 1538"/>
                <a:gd name="T87" fmla="*/ 27 h 761"/>
                <a:gd name="T88" fmla="*/ 47 w 1538"/>
                <a:gd name="T89" fmla="*/ 29 h 761"/>
                <a:gd name="T90" fmla="*/ 35 w 1538"/>
                <a:gd name="T91" fmla="*/ 31 h 761"/>
                <a:gd name="T92" fmla="*/ 23 w 1538"/>
                <a:gd name="T93" fmla="*/ 33 h 761"/>
                <a:gd name="T94" fmla="*/ 10 w 1538"/>
                <a:gd name="T95" fmla="*/ 36 h 761"/>
                <a:gd name="T96" fmla="*/ 3 w 1538"/>
                <a:gd name="T97" fmla="*/ 38 h 761"/>
                <a:gd name="T98" fmla="*/ 1 w 1538"/>
                <a:gd name="T99" fmla="*/ 42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538" h="761">
                  <a:moveTo>
                    <a:pt x="0" y="216"/>
                  </a:moveTo>
                  <a:lnTo>
                    <a:pt x="17" y="250"/>
                  </a:lnTo>
                  <a:lnTo>
                    <a:pt x="35" y="284"/>
                  </a:lnTo>
                  <a:lnTo>
                    <a:pt x="51" y="318"/>
                  </a:lnTo>
                  <a:lnTo>
                    <a:pt x="68" y="353"/>
                  </a:lnTo>
                  <a:lnTo>
                    <a:pt x="85" y="386"/>
                  </a:lnTo>
                  <a:lnTo>
                    <a:pt x="102" y="420"/>
                  </a:lnTo>
                  <a:lnTo>
                    <a:pt x="120" y="455"/>
                  </a:lnTo>
                  <a:lnTo>
                    <a:pt x="137" y="488"/>
                  </a:lnTo>
                  <a:lnTo>
                    <a:pt x="154" y="523"/>
                  </a:lnTo>
                  <a:lnTo>
                    <a:pt x="170" y="557"/>
                  </a:lnTo>
                  <a:lnTo>
                    <a:pt x="187" y="591"/>
                  </a:lnTo>
                  <a:lnTo>
                    <a:pt x="204" y="625"/>
                  </a:lnTo>
                  <a:lnTo>
                    <a:pt x="222" y="659"/>
                  </a:lnTo>
                  <a:lnTo>
                    <a:pt x="239" y="694"/>
                  </a:lnTo>
                  <a:lnTo>
                    <a:pt x="256" y="727"/>
                  </a:lnTo>
                  <a:lnTo>
                    <a:pt x="273" y="761"/>
                  </a:lnTo>
                  <a:lnTo>
                    <a:pt x="313" y="751"/>
                  </a:lnTo>
                  <a:lnTo>
                    <a:pt x="353" y="740"/>
                  </a:lnTo>
                  <a:lnTo>
                    <a:pt x="392" y="729"/>
                  </a:lnTo>
                  <a:lnTo>
                    <a:pt x="432" y="718"/>
                  </a:lnTo>
                  <a:lnTo>
                    <a:pt x="472" y="708"/>
                  </a:lnTo>
                  <a:lnTo>
                    <a:pt x="512" y="697"/>
                  </a:lnTo>
                  <a:lnTo>
                    <a:pt x="550" y="686"/>
                  </a:lnTo>
                  <a:lnTo>
                    <a:pt x="590" y="675"/>
                  </a:lnTo>
                  <a:lnTo>
                    <a:pt x="630" y="665"/>
                  </a:lnTo>
                  <a:lnTo>
                    <a:pt x="669" y="654"/>
                  </a:lnTo>
                  <a:lnTo>
                    <a:pt x="709" y="643"/>
                  </a:lnTo>
                  <a:lnTo>
                    <a:pt x="749" y="632"/>
                  </a:lnTo>
                  <a:lnTo>
                    <a:pt x="789" y="622"/>
                  </a:lnTo>
                  <a:lnTo>
                    <a:pt x="827" y="611"/>
                  </a:lnTo>
                  <a:lnTo>
                    <a:pt x="867" y="600"/>
                  </a:lnTo>
                  <a:lnTo>
                    <a:pt x="907" y="589"/>
                  </a:lnTo>
                  <a:lnTo>
                    <a:pt x="947" y="579"/>
                  </a:lnTo>
                  <a:lnTo>
                    <a:pt x="986" y="568"/>
                  </a:lnTo>
                  <a:lnTo>
                    <a:pt x="1026" y="557"/>
                  </a:lnTo>
                  <a:lnTo>
                    <a:pt x="1065" y="546"/>
                  </a:lnTo>
                  <a:lnTo>
                    <a:pt x="1104" y="535"/>
                  </a:lnTo>
                  <a:lnTo>
                    <a:pt x="1144" y="525"/>
                  </a:lnTo>
                  <a:lnTo>
                    <a:pt x="1184" y="514"/>
                  </a:lnTo>
                  <a:lnTo>
                    <a:pt x="1223" y="503"/>
                  </a:lnTo>
                  <a:lnTo>
                    <a:pt x="1262" y="492"/>
                  </a:lnTo>
                  <a:lnTo>
                    <a:pt x="1302" y="482"/>
                  </a:lnTo>
                  <a:lnTo>
                    <a:pt x="1342" y="471"/>
                  </a:lnTo>
                  <a:lnTo>
                    <a:pt x="1381" y="460"/>
                  </a:lnTo>
                  <a:lnTo>
                    <a:pt x="1420" y="449"/>
                  </a:lnTo>
                  <a:lnTo>
                    <a:pt x="1460" y="439"/>
                  </a:lnTo>
                  <a:lnTo>
                    <a:pt x="1499" y="428"/>
                  </a:lnTo>
                  <a:lnTo>
                    <a:pt x="1538" y="417"/>
                  </a:lnTo>
                  <a:lnTo>
                    <a:pt x="1505" y="391"/>
                  </a:lnTo>
                  <a:lnTo>
                    <a:pt x="1473" y="364"/>
                  </a:lnTo>
                  <a:lnTo>
                    <a:pt x="1440" y="339"/>
                  </a:lnTo>
                  <a:lnTo>
                    <a:pt x="1407" y="313"/>
                  </a:lnTo>
                  <a:lnTo>
                    <a:pt x="1374" y="286"/>
                  </a:lnTo>
                  <a:lnTo>
                    <a:pt x="1341" y="260"/>
                  </a:lnTo>
                  <a:lnTo>
                    <a:pt x="1307" y="234"/>
                  </a:lnTo>
                  <a:lnTo>
                    <a:pt x="1275" y="208"/>
                  </a:lnTo>
                  <a:lnTo>
                    <a:pt x="1242" y="181"/>
                  </a:lnTo>
                  <a:lnTo>
                    <a:pt x="1209" y="156"/>
                  </a:lnTo>
                  <a:lnTo>
                    <a:pt x="1175" y="130"/>
                  </a:lnTo>
                  <a:lnTo>
                    <a:pt x="1143" y="104"/>
                  </a:lnTo>
                  <a:lnTo>
                    <a:pt x="1110" y="78"/>
                  </a:lnTo>
                  <a:lnTo>
                    <a:pt x="1077" y="51"/>
                  </a:lnTo>
                  <a:lnTo>
                    <a:pt x="1043" y="25"/>
                  </a:lnTo>
                  <a:lnTo>
                    <a:pt x="1010" y="0"/>
                  </a:lnTo>
                  <a:lnTo>
                    <a:pt x="979" y="5"/>
                  </a:lnTo>
                  <a:lnTo>
                    <a:pt x="948" y="11"/>
                  </a:lnTo>
                  <a:lnTo>
                    <a:pt x="916" y="17"/>
                  </a:lnTo>
                  <a:lnTo>
                    <a:pt x="886" y="22"/>
                  </a:lnTo>
                  <a:lnTo>
                    <a:pt x="855" y="29"/>
                  </a:lnTo>
                  <a:lnTo>
                    <a:pt x="824" y="34"/>
                  </a:lnTo>
                  <a:lnTo>
                    <a:pt x="793" y="39"/>
                  </a:lnTo>
                  <a:lnTo>
                    <a:pt x="762" y="46"/>
                  </a:lnTo>
                  <a:lnTo>
                    <a:pt x="732" y="51"/>
                  </a:lnTo>
                  <a:lnTo>
                    <a:pt x="701" y="57"/>
                  </a:lnTo>
                  <a:lnTo>
                    <a:pt x="669" y="63"/>
                  </a:lnTo>
                  <a:lnTo>
                    <a:pt x="638" y="68"/>
                  </a:lnTo>
                  <a:lnTo>
                    <a:pt x="607" y="74"/>
                  </a:lnTo>
                  <a:lnTo>
                    <a:pt x="577" y="80"/>
                  </a:lnTo>
                  <a:lnTo>
                    <a:pt x="546" y="86"/>
                  </a:lnTo>
                  <a:lnTo>
                    <a:pt x="515" y="91"/>
                  </a:lnTo>
                  <a:lnTo>
                    <a:pt x="484" y="97"/>
                  </a:lnTo>
                  <a:lnTo>
                    <a:pt x="454" y="103"/>
                  </a:lnTo>
                  <a:lnTo>
                    <a:pt x="422" y="109"/>
                  </a:lnTo>
                  <a:lnTo>
                    <a:pt x="391" y="115"/>
                  </a:lnTo>
                  <a:lnTo>
                    <a:pt x="360" y="120"/>
                  </a:lnTo>
                  <a:lnTo>
                    <a:pt x="330" y="127"/>
                  </a:lnTo>
                  <a:lnTo>
                    <a:pt x="299" y="132"/>
                  </a:lnTo>
                  <a:lnTo>
                    <a:pt x="268" y="137"/>
                  </a:lnTo>
                  <a:lnTo>
                    <a:pt x="237" y="144"/>
                  </a:lnTo>
                  <a:lnTo>
                    <a:pt x="207" y="149"/>
                  </a:lnTo>
                  <a:lnTo>
                    <a:pt x="175" y="154"/>
                  </a:lnTo>
                  <a:lnTo>
                    <a:pt x="144" y="161"/>
                  </a:lnTo>
                  <a:lnTo>
                    <a:pt x="113" y="166"/>
                  </a:lnTo>
                  <a:lnTo>
                    <a:pt x="83" y="172"/>
                  </a:lnTo>
                  <a:lnTo>
                    <a:pt x="52" y="178"/>
                  </a:lnTo>
                  <a:lnTo>
                    <a:pt x="21" y="184"/>
                  </a:lnTo>
                  <a:lnTo>
                    <a:pt x="15" y="191"/>
                  </a:lnTo>
                  <a:lnTo>
                    <a:pt x="11" y="200"/>
                  </a:lnTo>
                  <a:lnTo>
                    <a:pt x="6" y="207"/>
                  </a:lnTo>
                  <a:lnTo>
                    <a:pt x="0" y="216"/>
                  </a:lnTo>
                  <a:close/>
                </a:path>
              </a:pathLst>
            </a:custGeom>
            <a:solidFill>
              <a:srgbClr val="0026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8" name="Freeform 403"/>
            <p:cNvSpPr>
              <a:spLocks/>
            </p:cNvSpPr>
            <p:nvPr/>
          </p:nvSpPr>
          <p:spPr bwMode="auto">
            <a:xfrm>
              <a:off x="1232" y="2512"/>
              <a:ext cx="296" cy="144"/>
            </a:xfrm>
            <a:custGeom>
              <a:avLst/>
              <a:gdLst>
                <a:gd name="T0" fmla="*/ 3 w 1477"/>
                <a:gd name="T1" fmla="*/ 44 h 717"/>
                <a:gd name="T2" fmla="*/ 10 w 1477"/>
                <a:gd name="T3" fmla="*/ 57 h 717"/>
                <a:gd name="T4" fmla="*/ 17 w 1477"/>
                <a:gd name="T5" fmla="*/ 70 h 717"/>
                <a:gd name="T6" fmla="*/ 23 w 1477"/>
                <a:gd name="T7" fmla="*/ 84 h 717"/>
                <a:gd name="T8" fmla="*/ 30 w 1477"/>
                <a:gd name="T9" fmla="*/ 97 h 717"/>
                <a:gd name="T10" fmla="*/ 37 w 1477"/>
                <a:gd name="T11" fmla="*/ 111 h 717"/>
                <a:gd name="T12" fmla="*/ 43 w 1477"/>
                <a:gd name="T13" fmla="*/ 124 h 717"/>
                <a:gd name="T14" fmla="*/ 50 w 1477"/>
                <a:gd name="T15" fmla="*/ 137 h 717"/>
                <a:gd name="T16" fmla="*/ 61 w 1477"/>
                <a:gd name="T17" fmla="*/ 142 h 717"/>
                <a:gd name="T18" fmla="*/ 76 w 1477"/>
                <a:gd name="T19" fmla="*/ 138 h 717"/>
                <a:gd name="T20" fmla="*/ 91 w 1477"/>
                <a:gd name="T21" fmla="*/ 134 h 717"/>
                <a:gd name="T22" fmla="*/ 106 w 1477"/>
                <a:gd name="T23" fmla="*/ 130 h 717"/>
                <a:gd name="T24" fmla="*/ 122 w 1477"/>
                <a:gd name="T25" fmla="*/ 126 h 717"/>
                <a:gd name="T26" fmla="*/ 137 w 1477"/>
                <a:gd name="T27" fmla="*/ 121 h 717"/>
                <a:gd name="T28" fmla="*/ 152 w 1477"/>
                <a:gd name="T29" fmla="*/ 117 h 717"/>
                <a:gd name="T30" fmla="*/ 167 w 1477"/>
                <a:gd name="T31" fmla="*/ 113 h 717"/>
                <a:gd name="T32" fmla="*/ 182 w 1477"/>
                <a:gd name="T33" fmla="*/ 109 h 717"/>
                <a:gd name="T34" fmla="*/ 198 w 1477"/>
                <a:gd name="T35" fmla="*/ 105 h 717"/>
                <a:gd name="T36" fmla="*/ 213 w 1477"/>
                <a:gd name="T37" fmla="*/ 101 h 717"/>
                <a:gd name="T38" fmla="*/ 228 w 1477"/>
                <a:gd name="T39" fmla="*/ 97 h 717"/>
                <a:gd name="T40" fmla="*/ 243 w 1477"/>
                <a:gd name="T41" fmla="*/ 92 h 717"/>
                <a:gd name="T42" fmla="*/ 258 w 1477"/>
                <a:gd name="T43" fmla="*/ 88 h 717"/>
                <a:gd name="T44" fmla="*/ 273 w 1477"/>
                <a:gd name="T45" fmla="*/ 84 h 717"/>
                <a:gd name="T46" fmla="*/ 288 w 1477"/>
                <a:gd name="T47" fmla="*/ 80 h 717"/>
                <a:gd name="T48" fmla="*/ 289 w 1477"/>
                <a:gd name="T49" fmla="*/ 73 h 717"/>
                <a:gd name="T50" fmla="*/ 276 w 1477"/>
                <a:gd name="T51" fmla="*/ 63 h 717"/>
                <a:gd name="T52" fmla="*/ 263 w 1477"/>
                <a:gd name="T53" fmla="*/ 54 h 717"/>
                <a:gd name="T54" fmla="*/ 251 w 1477"/>
                <a:gd name="T55" fmla="*/ 44 h 717"/>
                <a:gd name="T56" fmla="*/ 237 w 1477"/>
                <a:gd name="T57" fmla="*/ 34 h 717"/>
                <a:gd name="T58" fmla="*/ 225 w 1477"/>
                <a:gd name="T59" fmla="*/ 24 h 717"/>
                <a:gd name="T60" fmla="*/ 212 w 1477"/>
                <a:gd name="T61" fmla="*/ 15 h 717"/>
                <a:gd name="T62" fmla="*/ 199 w 1477"/>
                <a:gd name="T63" fmla="*/ 5 h 717"/>
                <a:gd name="T64" fmla="*/ 187 w 1477"/>
                <a:gd name="T65" fmla="*/ 1 h 717"/>
                <a:gd name="T66" fmla="*/ 175 w 1477"/>
                <a:gd name="T67" fmla="*/ 3 h 717"/>
                <a:gd name="T68" fmla="*/ 163 w 1477"/>
                <a:gd name="T69" fmla="*/ 5 h 717"/>
                <a:gd name="T70" fmla="*/ 151 w 1477"/>
                <a:gd name="T71" fmla="*/ 7 h 717"/>
                <a:gd name="T72" fmla="*/ 140 w 1477"/>
                <a:gd name="T73" fmla="*/ 9 h 717"/>
                <a:gd name="T74" fmla="*/ 128 w 1477"/>
                <a:gd name="T75" fmla="*/ 11 h 717"/>
                <a:gd name="T76" fmla="*/ 116 w 1477"/>
                <a:gd name="T77" fmla="*/ 13 h 717"/>
                <a:gd name="T78" fmla="*/ 105 w 1477"/>
                <a:gd name="T79" fmla="*/ 15 h 717"/>
                <a:gd name="T80" fmla="*/ 93 w 1477"/>
                <a:gd name="T81" fmla="*/ 17 h 717"/>
                <a:gd name="T82" fmla="*/ 81 w 1477"/>
                <a:gd name="T83" fmla="*/ 19 h 717"/>
                <a:gd name="T84" fmla="*/ 70 w 1477"/>
                <a:gd name="T85" fmla="*/ 21 h 717"/>
                <a:gd name="T86" fmla="*/ 58 w 1477"/>
                <a:gd name="T87" fmla="*/ 23 h 717"/>
                <a:gd name="T88" fmla="*/ 46 w 1477"/>
                <a:gd name="T89" fmla="*/ 25 h 717"/>
                <a:gd name="T90" fmla="*/ 34 w 1477"/>
                <a:gd name="T91" fmla="*/ 27 h 717"/>
                <a:gd name="T92" fmla="*/ 23 w 1477"/>
                <a:gd name="T93" fmla="*/ 29 h 717"/>
                <a:gd name="T94" fmla="*/ 11 w 1477"/>
                <a:gd name="T95" fmla="*/ 30 h 717"/>
                <a:gd name="T96" fmla="*/ 4 w 1477"/>
                <a:gd name="T97" fmla="*/ 33 h 717"/>
                <a:gd name="T98" fmla="*/ 1 w 1477"/>
                <a:gd name="T99" fmla="*/ 35 h 7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77" h="717">
                  <a:moveTo>
                    <a:pt x="0" y="184"/>
                  </a:moveTo>
                  <a:lnTo>
                    <a:pt x="17" y="217"/>
                  </a:lnTo>
                  <a:lnTo>
                    <a:pt x="33" y="250"/>
                  </a:lnTo>
                  <a:lnTo>
                    <a:pt x="50" y="284"/>
                  </a:lnTo>
                  <a:lnTo>
                    <a:pt x="66" y="317"/>
                  </a:lnTo>
                  <a:lnTo>
                    <a:pt x="83" y="350"/>
                  </a:lnTo>
                  <a:lnTo>
                    <a:pt x="100" y="384"/>
                  </a:lnTo>
                  <a:lnTo>
                    <a:pt x="117" y="417"/>
                  </a:lnTo>
                  <a:lnTo>
                    <a:pt x="134" y="451"/>
                  </a:lnTo>
                  <a:lnTo>
                    <a:pt x="150" y="484"/>
                  </a:lnTo>
                  <a:lnTo>
                    <a:pt x="167" y="517"/>
                  </a:lnTo>
                  <a:lnTo>
                    <a:pt x="183" y="551"/>
                  </a:lnTo>
                  <a:lnTo>
                    <a:pt x="201" y="584"/>
                  </a:lnTo>
                  <a:lnTo>
                    <a:pt x="217" y="617"/>
                  </a:lnTo>
                  <a:lnTo>
                    <a:pt x="234" y="651"/>
                  </a:lnTo>
                  <a:lnTo>
                    <a:pt x="250" y="684"/>
                  </a:lnTo>
                  <a:lnTo>
                    <a:pt x="267" y="717"/>
                  </a:lnTo>
                  <a:lnTo>
                    <a:pt x="305" y="707"/>
                  </a:lnTo>
                  <a:lnTo>
                    <a:pt x="342" y="697"/>
                  </a:lnTo>
                  <a:lnTo>
                    <a:pt x="380" y="686"/>
                  </a:lnTo>
                  <a:lnTo>
                    <a:pt x="419" y="677"/>
                  </a:lnTo>
                  <a:lnTo>
                    <a:pt x="456" y="666"/>
                  </a:lnTo>
                  <a:lnTo>
                    <a:pt x="494" y="656"/>
                  </a:lnTo>
                  <a:lnTo>
                    <a:pt x="531" y="645"/>
                  </a:lnTo>
                  <a:lnTo>
                    <a:pt x="569" y="635"/>
                  </a:lnTo>
                  <a:lnTo>
                    <a:pt x="608" y="625"/>
                  </a:lnTo>
                  <a:lnTo>
                    <a:pt x="645" y="614"/>
                  </a:lnTo>
                  <a:lnTo>
                    <a:pt x="683" y="604"/>
                  </a:lnTo>
                  <a:lnTo>
                    <a:pt x="720" y="594"/>
                  </a:lnTo>
                  <a:lnTo>
                    <a:pt x="758" y="584"/>
                  </a:lnTo>
                  <a:lnTo>
                    <a:pt x="797" y="573"/>
                  </a:lnTo>
                  <a:lnTo>
                    <a:pt x="834" y="564"/>
                  </a:lnTo>
                  <a:lnTo>
                    <a:pt x="872" y="553"/>
                  </a:lnTo>
                  <a:lnTo>
                    <a:pt x="909" y="542"/>
                  </a:lnTo>
                  <a:lnTo>
                    <a:pt x="947" y="532"/>
                  </a:lnTo>
                  <a:lnTo>
                    <a:pt x="986" y="522"/>
                  </a:lnTo>
                  <a:lnTo>
                    <a:pt x="1023" y="512"/>
                  </a:lnTo>
                  <a:lnTo>
                    <a:pt x="1061" y="501"/>
                  </a:lnTo>
                  <a:lnTo>
                    <a:pt x="1098" y="491"/>
                  </a:lnTo>
                  <a:lnTo>
                    <a:pt x="1136" y="481"/>
                  </a:lnTo>
                  <a:lnTo>
                    <a:pt x="1175" y="470"/>
                  </a:lnTo>
                  <a:lnTo>
                    <a:pt x="1212" y="460"/>
                  </a:lnTo>
                  <a:lnTo>
                    <a:pt x="1250" y="449"/>
                  </a:lnTo>
                  <a:lnTo>
                    <a:pt x="1288" y="440"/>
                  </a:lnTo>
                  <a:lnTo>
                    <a:pt x="1325" y="429"/>
                  </a:lnTo>
                  <a:lnTo>
                    <a:pt x="1364" y="419"/>
                  </a:lnTo>
                  <a:lnTo>
                    <a:pt x="1401" y="409"/>
                  </a:lnTo>
                  <a:lnTo>
                    <a:pt x="1439" y="399"/>
                  </a:lnTo>
                  <a:lnTo>
                    <a:pt x="1477" y="388"/>
                  </a:lnTo>
                  <a:lnTo>
                    <a:pt x="1444" y="363"/>
                  </a:lnTo>
                  <a:lnTo>
                    <a:pt x="1412" y="340"/>
                  </a:lnTo>
                  <a:lnTo>
                    <a:pt x="1379" y="315"/>
                  </a:lnTo>
                  <a:lnTo>
                    <a:pt x="1347" y="291"/>
                  </a:lnTo>
                  <a:lnTo>
                    <a:pt x="1314" y="267"/>
                  </a:lnTo>
                  <a:lnTo>
                    <a:pt x="1282" y="243"/>
                  </a:lnTo>
                  <a:lnTo>
                    <a:pt x="1250" y="218"/>
                  </a:lnTo>
                  <a:lnTo>
                    <a:pt x="1218" y="194"/>
                  </a:lnTo>
                  <a:lnTo>
                    <a:pt x="1185" y="170"/>
                  </a:lnTo>
                  <a:lnTo>
                    <a:pt x="1153" y="146"/>
                  </a:lnTo>
                  <a:lnTo>
                    <a:pt x="1121" y="121"/>
                  </a:lnTo>
                  <a:lnTo>
                    <a:pt x="1089" y="98"/>
                  </a:lnTo>
                  <a:lnTo>
                    <a:pt x="1057" y="73"/>
                  </a:lnTo>
                  <a:lnTo>
                    <a:pt x="1024" y="48"/>
                  </a:lnTo>
                  <a:lnTo>
                    <a:pt x="992" y="24"/>
                  </a:lnTo>
                  <a:lnTo>
                    <a:pt x="960" y="0"/>
                  </a:lnTo>
                  <a:lnTo>
                    <a:pt x="931" y="5"/>
                  </a:lnTo>
                  <a:lnTo>
                    <a:pt x="901" y="9"/>
                  </a:lnTo>
                  <a:lnTo>
                    <a:pt x="872" y="15"/>
                  </a:lnTo>
                  <a:lnTo>
                    <a:pt x="843" y="19"/>
                  </a:lnTo>
                  <a:lnTo>
                    <a:pt x="814" y="24"/>
                  </a:lnTo>
                  <a:lnTo>
                    <a:pt x="785" y="29"/>
                  </a:lnTo>
                  <a:lnTo>
                    <a:pt x="755" y="34"/>
                  </a:lnTo>
                  <a:lnTo>
                    <a:pt x="726" y="39"/>
                  </a:lnTo>
                  <a:lnTo>
                    <a:pt x="697" y="44"/>
                  </a:lnTo>
                  <a:lnTo>
                    <a:pt x="668" y="49"/>
                  </a:lnTo>
                  <a:lnTo>
                    <a:pt x="638" y="53"/>
                  </a:lnTo>
                  <a:lnTo>
                    <a:pt x="609" y="59"/>
                  </a:lnTo>
                  <a:lnTo>
                    <a:pt x="580" y="63"/>
                  </a:lnTo>
                  <a:lnTo>
                    <a:pt x="551" y="69"/>
                  </a:lnTo>
                  <a:lnTo>
                    <a:pt x="522" y="73"/>
                  </a:lnTo>
                  <a:lnTo>
                    <a:pt x="493" y="78"/>
                  </a:lnTo>
                  <a:lnTo>
                    <a:pt x="463" y="84"/>
                  </a:lnTo>
                  <a:lnTo>
                    <a:pt x="434" y="88"/>
                  </a:lnTo>
                  <a:lnTo>
                    <a:pt x="405" y="93"/>
                  </a:lnTo>
                  <a:lnTo>
                    <a:pt x="376" y="98"/>
                  </a:lnTo>
                  <a:lnTo>
                    <a:pt x="347" y="103"/>
                  </a:lnTo>
                  <a:lnTo>
                    <a:pt x="318" y="107"/>
                  </a:lnTo>
                  <a:lnTo>
                    <a:pt x="289" y="113"/>
                  </a:lnTo>
                  <a:lnTo>
                    <a:pt x="259" y="117"/>
                  </a:lnTo>
                  <a:lnTo>
                    <a:pt x="230" y="122"/>
                  </a:lnTo>
                  <a:lnTo>
                    <a:pt x="201" y="128"/>
                  </a:lnTo>
                  <a:lnTo>
                    <a:pt x="172" y="132"/>
                  </a:lnTo>
                  <a:lnTo>
                    <a:pt x="143" y="137"/>
                  </a:lnTo>
                  <a:lnTo>
                    <a:pt x="114" y="142"/>
                  </a:lnTo>
                  <a:lnTo>
                    <a:pt x="83" y="147"/>
                  </a:lnTo>
                  <a:lnTo>
                    <a:pt x="54" y="151"/>
                  </a:lnTo>
                  <a:lnTo>
                    <a:pt x="25" y="157"/>
                  </a:lnTo>
                  <a:lnTo>
                    <a:pt x="19" y="163"/>
                  </a:lnTo>
                  <a:lnTo>
                    <a:pt x="13" y="170"/>
                  </a:lnTo>
                  <a:lnTo>
                    <a:pt x="6" y="176"/>
                  </a:lnTo>
                  <a:lnTo>
                    <a:pt x="0" y="184"/>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9" name="Freeform 404"/>
            <p:cNvSpPr>
              <a:spLocks/>
            </p:cNvSpPr>
            <p:nvPr/>
          </p:nvSpPr>
          <p:spPr bwMode="auto">
            <a:xfrm>
              <a:off x="1233" y="2521"/>
              <a:ext cx="283" cy="135"/>
            </a:xfrm>
            <a:custGeom>
              <a:avLst/>
              <a:gdLst>
                <a:gd name="T0" fmla="*/ 3 w 1412"/>
                <a:gd name="T1" fmla="*/ 37 h 673"/>
                <a:gd name="T2" fmla="*/ 10 w 1412"/>
                <a:gd name="T3" fmla="*/ 50 h 673"/>
                <a:gd name="T4" fmla="*/ 16 w 1412"/>
                <a:gd name="T5" fmla="*/ 63 h 673"/>
                <a:gd name="T6" fmla="*/ 23 w 1412"/>
                <a:gd name="T7" fmla="*/ 76 h 673"/>
                <a:gd name="T8" fmla="*/ 29 w 1412"/>
                <a:gd name="T9" fmla="*/ 89 h 673"/>
                <a:gd name="T10" fmla="*/ 36 w 1412"/>
                <a:gd name="T11" fmla="*/ 102 h 673"/>
                <a:gd name="T12" fmla="*/ 43 w 1412"/>
                <a:gd name="T13" fmla="*/ 116 h 673"/>
                <a:gd name="T14" fmla="*/ 49 w 1412"/>
                <a:gd name="T15" fmla="*/ 129 h 673"/>
                <a:gd name="T16" fmla="*/ 60 w 1412"/>
                <a:gd name="T17" fmla="*/ 133 h 673"/>
                <a:gd name="T18" fmla="*/ 74 w 1412"/>
                <a:gd name="T19" fmla="*/ 129 h 673"/>
                <a:gd name="T20" fmla="*/ 88 w 1412"/>
                <a:gd name="T21" fmla="*/ 125 h 673"/>
                <a:gd name="T22" fmla="*/ 103 w 1412"/>
                <a:gd name="T23" fmla="*/ 121 h 673"/>
                <a:gd name="T24" fmla="*/ 117 w 1412"/>
                <a:gd name="T25" fmla="*/ 117 h 673"/>
                <a:gd name="T26" fmla="*/ 132 w 1412"/>
                <a:gd name="T27" fmla="*/ 114 h 673"/>
                <a:gd name="T28" fmla="*/ 146 w 1412"/>
                <a:gd name="T29" fmla="*/ 110 h 673"/>
                <a:gd name="T30" fmla="*/ 161 w 1412"/>
                <a:gd name="T31" fmla="*/ 106 h 673"/>
                <a:gd name="T32" fmla="*/ 175 w 1412"/>
                <a:gd name="T33" fmla="*/ 102 h 673"/>
                <a:gd name="T34" fmla="*/ 189 w 1412"/>
                <a:gd name="T35" fmla="*/ 98 h 673"/>
                <a:gd name="T36" fmla="*/ 204 w 1412"/>
                <a:gd name="T37" fmla="*/ 94 h 673"/>
                <a:gd name="T38" fmla="*/ 218 w 1412"/>
                <a:gd name="T39" fmla="*/ 90 h 673"/>
                <a:gd name="T40" fmla="*/ 233 w 1412"/>
                <a:gd name="T41" fmla="*/ 86 h 673"/>
                <a:gd name="T42" fmla="*/ 247 w 1412"/>
                <a:gd name="T43" fmla="*/ 82 h 673"/>
                <a:gd name="T44" fmla="*/ 262 w 1412"/>
                <a:gd name="T45" fmla="*/ 78 h 673"/>
                <a:gd name="T46" fmla="*/ 276 w 1412"/>
                <a:gd name="T47" fmla="*/ 74 h 673"/>
                <a:gd name="T48" fmla="*/ 277 w 1412"/>
                <a:gd name="T49" fmla="*/ 68 h 673"/>
                <a:gd name="T50" fmla="*/ 264 w 1412"/>
                <a:gd name="T51" fmla="*/ 59 h 673"/>
                <a:gd name="T52" fmla="*/ 252 w 1412"/>
                <a:gd name="T53" fmla="*/ 50 h 673"/>
                <a:gd name="T54" fmla="*/ 239 w 1412"/>
                <a:gd name="T55" fmla="*/ 41 h 673"/>
                <a:gd name="T56" fmla="*/ 226 w 1412"/>
                <a:gd name="T57" fmla="*/ 32 h 673"/>
                <a:gd name="T58" fmla="*/ 214 w 1412"/>
                <a:gd name="T59" fmla="*/ 23 h 673"/>
                <a:gd name="T60" fmla="*/ 201 w 1412"/>
                <a:gd name="T61" fmla="*/ 14 h 673"/>
                <a:gd name="T62" fmla="*/ 188 w 1412"/>
                <a:gd name="T63" fmla="*/ 4 h 673"/>
                <a:gd name="T64" fmla="*/ 177 w 1412"/>
                <a:gd name="T65" fmla="*/ 1 h 673"/>
                <a:gd name="T66" fmla="*/ 166 w 1412"/>
                <a:gd name="T67" fmla="*/ 2 h 673"/>
                <a:gd name="T68" fmla="*/ 155 w 1412"/>
                <a:gd name="T69" fmla="*/ 4 h 673"/>
                <a:gd name="T70" fmla="*/ 144 w 1412"/>
                <a:gd name="T71" fmla="*/ 6 h 673"/>
                <a:gd name="T72" fmla="*/ 133 w 1412"/>
                <a:gd name="T73" fmla="*/ 7 h 673"/>
                <a:gd name="T74" fmla="*/ 122 w 1412"/>
                <a:gd name="T75" fmla="*/ 9 h 673"/>
                <a:gd name="T76" fmla="*/ 111 w 1412"/>
                <a:gd name="T77" fmla="*/ 10 h 673"/>
                <a:gd name="T78" fmla="*/ 100 w 1412"/>
                <a:gd name="T79" fmla="*/ 12 h 673"/>
                <a:gd name="T80" fmla="*/ 89 w 1412"/>
                <a:gd name="T81" fmla="*/ 14 h 673"/>
                <a:gd name="T82" fmla="*/ 78 w 1412"/>
                <a:gd name="T83" fmla="*/ 15 h 673"/>
                <a:gd name="T84" fmla="*/ 67 w 1412"/>
                <a:gd name="T85" fmla="*/ 17 h 673"/>
                <a:gd name="T86" fmla="*/ 56 w 1412"/>
                <a:gd name="T87" fmla="*/ 19 h 673"/>
                <a:gd name="T88" fmla="*/ 45 w 1412"/>
                <a:gd name="T89" fmla="*/ 20 h 673"/>
                <a:gd name="T90" fmla="*/ 34 w 1412"/>
                <a:gd name="T91" fmla="*/ 22 h 673"/>
                <a:gd name="T92" fmla="*/ 23 w 1412"/>
                <a:gd name="T93" fmla="*/ 24 h 673"/>
                <a:gd name="T94" fmla="*/ 12 w 1412"/>
                <a:gd name="T95" fmla="*/ 25 h 673"/>
                <a:gd name="T96" fmla="*/ 6 w 1412"/>
                <a:gd name="T97" fmla="*/ 26 h 673"/>
                <a:gd name="T98" fmla="*/ 4 w 1412"/>
                <a:gd name="T99" fmla="*/ 28 h 673"/>
                <a:gd name="T100" fmla="*/ 2 w 1412"/>
                <a:gd name="T101" fmla="*/ 29 h 673"/>
                <a:gd name="T102" fmla="*/ 1 w 1412"/>
                <a:gd name="T103" fmla="*/ 30 h 6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12" h="673">
                  <a:moveTo>
                    <a:pt x="0" y="150"/>
                  </a:moveTo>
                  <a:lnTo>
                    <a:pt x="16" y="183"/>
                  </a:lnTo>
                  <a:lnTo>
                    <a:pt x="32" y="216"/>
                  </a:lnTo>
                  <a:lnTo>
                    <a:pt x="49" y="248"/>
                  </a:lnTo>
                  <a:lnTo>
                    <a:pt x="66" y="281"/>
                  </a:lnTo>
                  <a:lnTo>
                    <a:pt x="82" y="314"/>
                  </a:lnTo>
                  <a:lnTo>
                    <a:pt x="98" y="346"/>
                  </a:lnTo>
                  <a:lnTo>
                    <a:pt x="115" y="380"/>
                  </a:lnTo>
                  <a:lnTo>
                    <a:pt x="131" y="412"/>
                  </a:lnTo>
                  <a:lnTo>
                    <a:pt x="147" y="444"/>
                  </a:lnTo>
                  <a:lnTo>
                    <a:pt x="164" y="478"/>
                  </a:lnTo>
                  <a:lnTo>
                    <a:pt x="180" y="510"/>
                  </a:lnTo>
                  <a:lnTo>
                    <a:pt x="197" y="542"/>
                  </a:lnTo>
                  <a:lnTo>
                    <a:pt x="213" y="576"/>
                  </a:lnTo>
                  <a:lnTo>
                    <a:pt x="230" y="608"/>
                  </a:lnTo>
                  <a:lnTo>
                    <a:pt x="246" y="641"/>
                  </a:lnTo>
                  <a:lnTo>
                    <a:pt x="262" y="673"/>
                  </a:lnTo>
                  <a:lnTo>
                    <a:pt x="298" y="664"/>
                  </a:lnTo>
                  <a:lnTo>
                    <a:pt x="334" y="654"/>
                  </a:lnTo>
                  <a:lnTo>
                    <a:pt x="370" y="644"/>
                  </a:lnTo>
                  <a:lnTo>
                    <a:pt x="406" y="635"/>
                  </a:lnTo>
                  <a:lnTo>
                    <a:pt x="441" y="625"/>
                  </a:lnTo>
                  <a:lnTo>
                    <a:pt x="478" y="614"/>
                  </a:lnTo>
                  <a:lnTo>
                    <a:pt x="513" y="605"/>
                  </a:lnTo>
                  <a:lnTo>
                    <a:pt x="550" y="595"/>
                  </a:lnTo>
                  <a:lnTo>
                    <a:pt x="585" y="585"/>
                  </a:lnTo>
                  <a:lnTo>
                    <a:pt x="622" y="576"/>
                  </a:lnTo>
                  <a:lnTo>
                    <a:pt x="657" y="566"/>
                  </a:lnTo>
                  <a:lnTo>
                    <a:pt x="694" y="556"/>
                  </a:lnTo>
                  <a:lnTo>
                    <a:pt x="729" y="546"/>
                  </a:lnTo>
                  <a:lnTo>
                    <a:pt x="766" y="537"/>
                  </a:lnTo>
                  <a:lnTo>
                    <a:pt x="801" y="527"/>
                  </a:lnTo>
                  <a:lnTo>
                    <a:pt x="838" y="516"/>
                  </a:lnTo>
                  <a:lnTo>
                    <a:pt x="873" y="507"/>
                  </a:lnTo>
                  <a:lnTo>
                    <a:pt x="909" y="497"/>
                  </a:lnTo>
                  <a:lnTo>
                    <a:pt x="945" y="487"/>
                  </a:lnTo>
                  <a:lnTo>
                    <a:pt x="981" y="478"/>
                  </a:lnTo>
                  <a:lnTo>
                    <a:pt x="1017" y="468"/>
                  </a:lnTo>
                  <a:lnTo>
                    <a:pt x="1053" y="458"/>
                  </a:lnTo>
                  <a:lnTo>
                    <a:pt x="1089" y="449"/>
                  </a:lnTo>
                  <a:lnTo>
                    <a:pt x="1125" y="439"/>
                  </a:lnTo>
                  <a:lnTo>
                    <a:pt x="1161" y="429"/>
                  </a:lnTo>
                  <a:lnTo>
                    <a:pt x="1197" y="419"/>
                  </a:lnTo>
                  <a:lnTo>
                    <a:pt x="1233" y="409"/>
                  </a:lnTo>
                  <a:lnTo>
                    <a:pt x="1269" y="399"/>
                  </a:lnTo>
                  <a:lnTo>
                    <a:pt x="1305" y="389"/>
                  </a:lnTo>
                  <a:lnTo>
                    <a:pt x="1341" y="380"/>
                  </a:lnTo>
                  <a:lnTo>
                    <a:pt x="1377" y="370"/>
                  </a:lnTo>
                  <a:lnTo>
                    <a:pt x="1412" y="360"/>
                  </a:lnTo>
                  <a:lnTo>
                    <a:pt x="1381" y="338"/>
                  </a:lnTo>
                  <a:lnTo>
                    <a:pt x="1349" y="315"/>
                  </a:lnTo>
                  <a:lnTo>
                    <a:pt x="1318" y="292"/>
                  </a:lnTo>
                  <a:lnTo>
                    <a:pt x="1287" y="270"/>
                  </a:lnTo>
                  <a:lnTo>
                    <a:pt x="1256" y="247"/>
                  </a:lnTo>
                  <a:lnTo>
                    <a:pt x="1223" y="225"/>
                  </a:lnTo>
                  <a:lnTo>
                    <a:pt x="1192" y="202"/>
                  </a:lnTo>
                  <a:lnTo>
                    <a:pt x="1161" y="179"/>
                  </a:lnTo>
                  <a:lnTo>
                    <a:pt x="1129" y="158"/>
                  </a:lnTo>
                  <a:lnTo>
                    <a:pt x="1098" y="135"/>
                  </a:lnTo>
                  <a:lnTo>
                    <a:pt x="1066" y="113"/>
                  </a:lnTo>
                  <a:lnTo>
                    <a:pt x="1034" y="90"/>
                  </a:lnTo>
                  <a:lnTo>
                    <a:pt x="1003" y="68"/>
                  </a:lnTo>
                  <a:lnTo>
                    <a:pt x="972" y="45"/>
                  </a:lnTo>
                  <a:lnTo>
                    <a:pt x="940" y="22"/>
                  </a:lnTo>
                  <a:lnTo>
                    <a:pt x="909" y="0"/>
                  </a:lnTo>
                  <a:lnTo>
                    <a:pt x="882" y="4"/>
                  </a:lnTo>
                  <a:lnTo>
                    <a:pt x="854" y="8"/>
                  </a:lnTo>
                  <a:lnTo>
                    <a:pt x="827" y="12"/>
                  </a:lnTo>
                  <a:lnTo>
                    <a:pt x="799" y="16"/>
                  </a:lnTo>
                  <a:lnTo>
                    <a:pt x="772" y="20"/>
                  </a:lnTo>
                  <a:lnTo>
                    <a:pt x="744" y="25"/>
                  </a:lnTo>
                  <a:lnTo>
                    <a:pt x="718" y="28"/>
                  </a:lnTo>
                  <a:lnTo>
                    <a:pt x="690" y="32"/>
                  </a:lnTo>
                  <a:lnTo>
                    <a:pt x="663" y="36"/>
                  </a:lnTo>
                  <a:lnTo>
                    <a:pt x="635" y="41"/>
                  </a:lnTo>
                  <a:lnTo>
                    <a:pt x="608" y="45"/>
                  </a:lnTo>
                  <a:lnTo>
                    <a:pt x="580" y="48"/>
                  </a:lnTo>
                  <a:lnTo>
                    <a:pt x="553" y="52"/>
                  </a:lnTo>
                  <a:lnTo>
                    <a:pt x="525" y="57"/>
                  </a:lnTo>
                  <a:lnTo>
                    <a:pt x="498" y="61"/>
                  </a:lnTo>
                  <a:lnTo>
                    <a:pt x="470" y="64"/>
                  </a:lnTo>
                  <a:lnTo>
                    <a:pt x="444" y="69"/>
                  </a:lnTo>
                  <a:lnTo>
                    <a:pt x="416" y="73"/>
                  </a:lnTo>
                  <a:lnTo>
                    <a:pt x="389" y="77"/>
                  </a:lnTo>
                  <a:lnTo>
                    <a:pt x="361" y="82"/>
                  </a:lnTo>
                  <a:lnTo>
                    <a:pt x="334" y="85"/>
                  </a:lnTo>
                  <a:lnTo>
                    <a:pt x="306" y="89"/>
                  </a:lnTo>
                  <a:lnTo>
                    <a:pt x="279" y="93"/>
                  </a:lnTo>
                  <a:lnTo>
                    <a:pt x="251" y="98"/>
                  </a:lnTo>
                  <a:lnTo>
                    <a:pt x="225" y="102"/>
                  </a:lnTo>
                  <a:lnTo>
                    <a:pt x="197" y="105"/>
                  </a:lnTo>
                  <a:lnTo>
                    <a:pt x="170" y="110"/>
                  </a:lnTo>
                  <a:lnTo>
                    <a:pt x="142" y="114"/>
                  </a:lnTo>
                  <a:lnTo>
                    <a:pt x="115" y="118"/>
                  </a:lnTo>
                  <a:lnTo>
                    <a:pt x="87" y="121"/>
                  </a:lnTo>
                  <a:lnTo>
                    <a:pt x="60" y="126"/>
                  </a:lnTo>
                  <a:lnTo>
                    <a:pt x="32" y="130"/>
                  </a:lnTo>
                  <a:lnTo>
                    <a:pt x="28" y="132"/>
                  </a:lnTo>
                  <a:lnTo>
                    <a:pt x="25" y="135"/>
                  </a:lnTo>
                  <a:lnTo>
                    <a:pt x="20" y="138"/>
                  </a:lnTo>
                  <a:lnTo>
                    <a:pt x="16" y="140"/>
                  </a:lnTo>
                  <a:lnTo>
                    <a:pt x="12" y="143"/>
                  </a:lnTo>
                  <a:lnTo>
                    <a:pt x="9" y="145"/>
                  </a:lnTo>
                  <a:lnTo>
                    <a:pt x="4" y="148"/>
                  </a:lnTo>
                  <a:lnTo>
                    <a:pt x="0" y="150"/>
                  </a:lnTo>
                  <a:close/>
                </a:path>
              </a:pathLst>
            </a:custGeom>
            <a:solidFill>
              <a:srgbClr val="0030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0" name="Freeform 405"/>
            <p:cNvSpPr>
              <a:spLocks/>
            </p:cNvSpPr>
            <p:nvPr/>
          </p:nvSpPr>
          <p:spPr bwMode="auto">
            <a:xfrm>
              <a:off x="1234" y="2530"/>
              <a:ext cx="270" cy="126"/>
            </a:xfrm>
            <a:custGeom>
              <a:avLst/>
              <a:gdLst>
                <a:gd name="T0" fmla="*/ 3 w 1348"/>
                <a:gd name="T1" fmla="*/ 30 h 629"/>
                <a:gd name="T2" fmla="*/ 10 w 1348"/>
                <a:gd name="T3" fmla="*/ 43 h 629"/>
                <a:gd name="T4" fmla="*/ 16 w 1348"/>
                <a:gd name="T5" fmla="*/ 56 h 629"/>
                <a:gd name="T6" fmla="*/ 23 w 1348"/>
                <a:gd name="T7" fmla="*/ 69 h 629"/>
                <a:gd name="T8" fmla="*/ 29 w 1348"/>
                <a:gd name="T9" fmla="*/ 81 h 629"/>
                <a:gd name="T10" fmla="*/ 36 w 1348"/>
                <a:gd name="T11" fmla="*/ 94 h 629"/>
                <a:gd name="T12" fmla="*/ 42 w 1348"/>
                <a:gd name="T13" fmla="*/ 107 h 629"/>
                <a:gd name="T14" fmla="*/ 48 w 1348"/>
                <a:gd name="T15" fmla="*/ 120 h 629"/>
                <a:gd name="T16" fmla="*/ 58 w 1348"/>
                <a:gd name="T17" fmla="*/ 124 h 629"/>
                <a:gd name="T18" fmla="*/ 72 w 1348"/>
                <a:gd name="T19" fmla="*/ 120 h 629"/>
                <a:gd name="T20" fmla="*/ 86 w 1348"/>
                <a:gd name="T21" fmla="*/ 117 h 629"/>
                <a:gd name="T22" fmla="*/ 99 w 1348"/>
                <a:gd name="T23" fmla="*/ 113 h 629"/>
                <a:gd name="T24" fmla="*/ 113 w 1348"/>
                <a:gd name="T25" fmla="*/ 109 h 629"/>
                <a:gd name="T26" fmla="*/ 127 w 1348"/>
                <a:gd name="T27" fmla="*/ 106 h 629"/>
                <a:gd name="T28" fmla="*/ 140 w 1348"/>
                <a:gd name="T29" fmla="*/ 102 h 629"/>
                <a:gd name="T30" fmla="*/ 154 w 1348"/>
                <a:gd name="T31" fmla="*/ 98 h 629"/>
                <a:gd name="T32" fmla="*/ 168 w 1348"/>
                <a:gd name="T33" fmla="*/ 94 h 629"/>
                <a:gd name="T34" fmla="*/ 181 w 1348"/>
                <a:gd name="T35" fmla="*/ 91 h 629"/>
                <a:gd name="T36" fmla="*/ 195 w 1348"/>
                <a:gd name="T37" fmla="*/ 87 h 629"/>
                <a:gd name="T38" fmla="*/ 209 w 1348"/>
                <a:gd name="T39" fmla="*/ 83 h 629"/>
                <a:gd name="T40" fmla="*/ 222 w 1348"/>
                <a:gd name="T41" fmla="*/ 80 h 629"/>
                <a:gd name="T42" fmla="*/ 236 w 1348"/>
                <a:gd name="T43" fmla="*/ 76 h 629"/>
                <a:gd name="T44" fmla="*/ 250 w 1348"/>
                <a:gd name="T45" fmla="*/ 72 h 629"/>
                <a:gd name="T46" fmla="*/ 263 w 1348"/>
                <a:gd name="T47" fmla="*/ 68 h 629"/>
                <a:gd name="T48" fmla="*/ 264 w 1348"/>
                <a:gd name="T49" fmla="*/ 62 h 629"/>
                <a:gd name="T50" fmla="*/ 252 w 1348"/>
                <a:gd name="T51" fmla="*/ 54 h 629"/>
                <a:gd name="T52" fmla="*/ 240 w 1348"/>
                <a:gd name="T53" fmla="*/ 46 h 629"/>
                <a:gd name="T54" fmla="*/ 227 w 1348"/>
                <a:gd name="T55" fmla="*/ 37 h 629"/>
                <a:gd name="T56" fmla="*/ 215 w 1348"/>
                <a:gd name="T57" fmla="*/ 29 h 629"/>
                <a:gd name="T58" fmla="*/ 203 w 1348"/>
                <a:gd name="T59" fmla="*/ 21 h 629"/>
                <a:gd name="T60" fmla="*/ 190 w 1348"/>
                <a:gd name="T61" fmla="*/ 12 h 629"/>
                <a:gd name="T62" fmla="*/ 178 w 1348"/>
                <a:gd name="T63" fmla="*/ 4 h 629"/>
                <a:gd name="T64" fmla="*/ 167 w 1348"/>
                <a:gd name="T65" fmla="*/ 1 h 629"/>
                <a:gd name="T66" fmla="*/ 157 w 1348"/>
                <a:gd name="T67" fmla="*/ 2 h 629"/>
                <a:gd name="T68" fmla="*/ 146 w 1348"/>
                <a:gd name="T69" fmla="*/ 3 h 629"/>
                <a:gd name="T70" fmla="*/ 136 w 1348"/>
                <a:gd name="T71" fmla="*/ 4 h 629"/>
                <a:gd name="T72" fmla="*/ 126 w 1348"/>
                <a:gd name="T73" fmla="*/ 6 h 629"/>
                <a:gd name="T74" fmla="*/ 116 w 1348"/>
                <a:gd name="T75" fmla="*/ 7 h 629"/>
                <a:gd name="T76" fmla="*/ 105 w 1348"/>
                <a:gd name="T77" fmla="*/ 8 h 629"/>
                <a:gd name="T78" fmla="*/ 95 w 1348"/>
                <a:gd name="T79" fmla="*/ 10 h 629"/>
                <a:gd name="T80" fmla="*/ 85 w 1348"/>
                <a:gd name="T81" fmla="*/ 11 h 629"/>
                <a:gd name="T82" fmla="*/ 75 w 1348"/>
                <a:gd name="T83" fmla="*/ 12 h 629"/>
                <a:gd name="T84" fmla="*/ 64 w 1348"/>
                <a:gd name="T85" fmla="*/ 14 h 629"/>
                <a:gd name="T86" fmla="*/ 54 w 1348"/>
                <a:gd name="T87" fmla="*/ 15 h 629"/>
                <a:gd name="T88" fmla="*/ 43 w 1348"/>
                <a:gd name="T89" fmla="*/ 16 h 629"/>
                <a:gd name="T90" fmla="*/ 33 w 1348"/>
                <a:gd name="T91" fmla="*/ 17 h 629"/>
                <a:gd name="T92" fmla="*/ 23 w 1348"/>
                <a:gd name="T93" fmla="*/ 19 h 629"/>
                <a:gd name="T94" fmla="*/ 13 w 1348"/>
                <a:gd name="T95" fmla="*/ 20 h 629"/>
                <a:gd name="T96" fmla="*/ 7 w 1348"/>
                <a:gd name="T97" fmla="*/ 21 h 629"/>
                <a:gd name="T98" fmla="*/ 5 w 1348"/>
                <a:gd name="T99" fmla="*/ 22 h 629"/>
                <a:gd name="T100" fmla="*/ 3 w 1348"/>
                <a:gd name="T101" fmla="*/ 23 h 629"/>
                <a:gd name="T102" fmla="*/ 1 w 1348"/>
                <a:gd name="T103" fmla="*/ 23 h 6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8" h="629">
                  <a:moveTo>
                    <a:pt x="0" y="118"/>
                  </a:moveTo>
                  <a:lnTo>
                    <a:pt x="17" y="151"/>
                  </a:lnTo>
                  <a:lnTo>
                    <a:pt x="33" y="182"/>
                  </a:lnTo>
                  <a:lnTo>
                    <a:pt x="49" y="214"/>
                  </a:lnTo>
                  <a:lnTo>
                    <a:pt x="65" y="246"/>
                  </a:lnTo>
                  <a:lnTo>
                    <a:pt x="81" y="278"/>
                  </a:lnTo>
                  <a:lnTo>
                    <a:pt x="97" y="310"/>
                  </a:lnTo>
                  <a:lnTo>
                    <a:pt x="113" y="342"/>
                  </a:lnTo>
                  <a:lnTo>
                    <a:pt x="129" y="373"/>
                  </a:lnTo>
                  <a:lnTo>
                    <a:pt x="145" y="406"/>
                  </a:lnTo>
                  <a:lnTo>
                    <a:pt x="162" y="438"/>
                  </a:lnTo>
                  <a:lnTo>
                    <a:pt x="178" y="470"/>
                  </a:lnTo>
                  <a:lnTo>
                    <a:pt x="194" y="501"/>
                  </a:lnTo>
                  <a:lnTo>
                    <a:pt x="209" y="534"/>
                  </a:lnTo>
                  <a:lnTo>
                    <a:pt x="225" y="566"/>
                  </a:lnTo>
                  <a:lnTo>
                    <a:pt x="241" y="597"/>
                  </a:lnTo>
                  <a:lnTo>
                    <a:pt x="257" y="629"/>
                  </a:lnTo>
                  <a:lnTo>
                    <a:pt x="291" y="620"/>
                  </a:lnTo>
                  <a:lnTo>
                    <a:pt x="326" y="611"/>
                  </a:lnTo>
                  <a:lnTo>
                    <a:pt x="359" y="601"/>
                  </a:lnTo>
                  <a:lnTo>
                    <a:pt x="394" y="592"/>
                  </a:lnTo>
                  <a:lnTo>
                    <a:pt x="428" y="583"/>
                  </a:lnTo>
                  <a:lnTo>
                    <a:pt x="462" y="574"/>
                  </a:lnTo>
                  <a:lnTo>
                    <a:pt x="496" y="565"/>
                  </a:lnTo>
                  <a:lnTo>
                    <a:pt x="530" y="555"/>
                  </a:lnTo>
                  <a:lnTo>
                    <a:pt x="564" y="546"/>
                  </a:lnTo>
                  <a:lnTo>
                    <a:pt x="599" y="537"/>
                  </a:lnTo>
                  <a:lnTo>
                    <a:pt x="633" y="527"/>
                  </a:lnTo>
                  <a:lnTo>
                    <a:pt x="666" y="518"/>
                  </a:lnTo>
                  <a:lnTo>
                    <a:pt x="701" y="509"/>
                  </a:lnTo>
                  <a:lnTo>
                    <a:pt x="735" y="499"/>
                  </a:lnTo>
                  <a:lnTo>
                    <a:pt x="769" y="491"/>
                  </a:lnTo>
                  <a:lnTo>
                    <a:pt x="803" y="481"/>
                  </a:lnTo>
                  <a:lnTo>
                    <a:pt x="837" y="471"/>
                  </a:lnTo>
                  <a:lnTo>
                    <a:pt x="871" y="463"/>
                  </a:lnTo>
                  <a:lnTo>
                    <a:pt x="906" y="453"/>
                  </a:lnTo>
                  <a:lnTo>
                    <a:pt x="939" y="443"/>
                  </a:lnTo>
                  <a:lnTo>
                    <a:pt x="974" y="435"/>
                  </a:lnTo>
                  <a:lnTo>
                    <a:pt x="1008" y="425"/>
                  </a:lnTo>
                  <a:lnTo>
                    <a:pt x="1042" y="415"/>
                  </a:lnTo>
                  <a:lnTo>
                    <a:pt x="1076" y="407"/>
                  </a:lnTo>
                  <a:lnTo>
                    <a:pt x="1110" y="397"/>
                  </a:lnTo>
                  <a:lnTo>
                    <a:pt x="1144" y="387"/>
                  </a:lnTo>
                  <a:lnTo>
                    <a:pt x="1178" y="379"/>
                  </a:lnTo>
                  <a:lnTo>
                    <a:pt x="1212" y="369"/>
                  </a:lnTo>
                  <a:lnTo>
                    <a:pt x="1246" y="359"/>
                  </a:lnTo>
                  <a:lnTo>
                    <a:pt x="1281" y="350"/>
                  </a:lnTo>
                  <a:lnTo>
                    <a:pt x="1314" y="341"/>
                  </a:lnTo>
                  <a:lnTo>
                    <a:pt x="1348" y="331"/>
                  </a:lnTo>
                  <a:lnTo>
                    <a:pt x="1318" y="311"/>
                  </a:lnTo>
                  <a:lnTo>
                    <a:pt x="1287" y="290"/>
                  </a:lnTo>
                  <a:lnTo>
                    <a:pt x="1257" y="270"/>
                  </a:lnTo>
                  <a:lnTo>
                    <a:pt x="1226" y="248"/>
                  </a:lnTo>
                  <a:lnTo>
                    <a:pt x="1196" y="228"/>
                  </a:lnTo>
                  <a:lnTo>
                    <a:pt x="1165" y="208"/>
                  </a:lnTo>
                  <a:lnTo>
                    <a:pt x="1135" y="187"/>
                  </a:lnTo>
                  <a:lnTo>
                    <a:pt x="1104" y="166"/>
                  </a:lnTo>
                  <a:lnTo>
                    <a:pt x="1073" y="145"/>
                  </a:lnTo>
                  <a:lnTo>
                    <a:pt x="1042" y="125"/>
                  </a:lnTo>
                  <a:lnTo>
                    <a:pt x="1012" y="104"/>
                  </a:lnTo>
                  <a:lnTo>
                    <a:pt x="981" y="83"/>
                  </a:lnTo>
                  <a:lnTo>
                    <a:pt x="951" y="62"/>
                  </a:lnTo>
                  <a:lnTo>
                    <a:pt x="921" y="42"/>
                  </a:lnTo>
                  <a:lnTo>
                    <a:pt x="890" y="20"/>
                  </a:lnTo>
                  <a:lnTo>
                    <a:pt x="860" y="0"/>
                  </a:lnTo>
                  <a:lnTo>
                    <a:pt x="834" y="3"/>
                  </a:lnTo>
                  <a:lnTo>
                    <a:pt x="808" y="6"/>
                  </a:lnTo>
                  <a:lnTo>
                    <a:pt x="782" y="10"/>
                  </a:lnTo>
                  <a:lnTo>
                    <a:pt x="757" y="13"/>
                  </a:lnTo>
                  <a:lnTo>
                    <a:pt x="731" y="16"/>
                  </a:lnTo>
                  <a:lnTo>
                    <a:pt x="706" y="19"/>
                  </a:lnTo>
                  <a:lnTo>
                    <a:pt x="680" y="22"/>
                  </a:lnTo>
                  <a:lnTo>
                    <a:pt x="655" y="26"/>
                  </a:lnTo>
                  <a:lnTo>
                    <a:pt x="629" y="29"/>
                  </a:lnTo>
                  <a:lnTo>
                    <a:pt x="603" y="32"/>
                  </a:lnTo>
                  <a:lnTo>
                    <a:pt x="577" y="35"/>
                  </a:lnTo>
                  <a:lnTo>
                    <a:pt x="551" y="39"/>
                  </a:lnTo>
                  <a:lnTo>
                    <a:pt x="526" y="42"/>
                  </a:lnTo>
                  <a:lnTo>
                    <a:pt x="500" y="45"/>
                  </a:lnTo>
                  <a:lnTo>
                    <a:pt x="474" y="48"/>
                  </a:lnTo>
                  <a:lnTo>
                    <a:pt x="449" y="52"/>
                  </a:lnTo>
                  <a:lnTo>
                    <a:pt x="424" y="55"/>
                  </a:lnTo>
                  <a:lnTo>
                    <a:pt x="398" y="58"/>
                  </a:lnTo>
                  <a:lnTo>
                    <a:pt x="372" y="61"/>
                  </a:lnTo>
                  <a:lnTo>
                    <a:pt x="346" y="64"/>
                  </a:lnTo>
                  <a:lnTo>
                    <a:pt x="320" y="68"/>
                  </a:lnTo>
                  <a:lnTo>
                    <a:pt x="295" y="71"/>
                  </a:lnTo>
                  <a:lnTo>
                    <a:pt x="269" y="74"/>
                  </a:lnTo>
                  <a:lnTo>
                    <a:pt x="243" y="77"/>
                  </a:lnTo>
                  <a:lnTo>
                    <a:pt x="217" y="81"/>
                  </a:lnTo>
                  <a:lnTo>
                    <a:pt x="192" y="84"/>
                  </a:lnTo>
                  <a:lnTo>
                    <a:pt x="167" y="87"/>
                  </a:lnTo>
                  <a:lnTo>
                    <a:pt x="141" y="90"/>
                  </a:lnTo>
                  <a:lnTo>
                    <a:pt x="115" y="94"/>
                  </a:lnTo>
                  <a:lnTo>
                    <a:pt x="90" y="97"/>
                  </a:lnTo>
                  <a:lnTo>
                    <a:pt x="64" y="100"/>
                  </a:lnTo>
                  <a:lnTo>
                    <a:pt x="38" y="103"/>
                  </a:lnTo>
                  <a:lnTo>
                    <a:pt x="34" y="105"/>
                  </a:lnTo>
                  <a:lnTo>
                    <a:pt x="28" y="108"/>
                  </a:lnTo>
                  <a:lnTo>
                    <a:pt x="24" y="109"/>
                  </a:lnTo>
                  <a:lnTo>
                    <a:pt x="20" y="111"/>
                  </a:lnTo>
                  <a:lnTo>
                    <a:pt x="14" y="113"/>
                  </a:lnTo>
                  <a:lnTo>
                    <a:pt x="10" y="114"/>
                  </a:lnTo>
                  <a:lnTo>
                    <a:pt x="5" y="116"/>
                  </a:lnTo>
                  <a:lnTo>
                    <a:pt x="0" y="118"/>
                  </a:lnTo>
                  <a:close/>
                </a:path>
              </a:pathLst>
            </a:custGeom>
            <a:solidFill>
              <a:srgbClr val="0038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1" name="Freeform 406"/>
            <p:cNvSpPr>
              <a:spLocks/>
            </p:cNvSpPr>
            <p:nvPr/>
          </p:nvSpPr>
          <p:spPr bwMode="auto">
            <a:xfrm>
              <a:off x="1236" y="2539"/>
              <a:ext cx="256" cy="117"/>
            </a:xfrm>
            <a:custGeom>
              <a:avLst/>
              <a:gdLst>
                <a:gd name="T0" fmla="*/ 3 w 1284"/>
                <a:gd name="T1" fmla="*/ 23 h 585"/>
                <a:gd name="T2" fmla="*/ 9 w 1284"/>
                <a:gd name="T3" fmla="*/ 36 h 585"/>
                <a:gd name="T4" fmla="*/ 16 w 1284"/>
                <a:gd name="T5" fmla="*/ 48 h 585"/>
                <a:gd name="T6" fmla="*/ 22 w 1284"/>
                <a:gd name="T7" fmla="*/ 61 h 585"/>
                <a:gd name="T8" fmla="*/ 28 w 1284"/>
                <a:gd name="T9" fmla="*/ 73 h 585"/>
                <a:gd name="T10" fmla="*/ 34 w 1284"/>
                <a:gd name="T11" fmla="*/ 86 h 585"/>
                <a:gd name="T12" fmla="*/ 41 w 1284"/>
                <a:gd name="T13" fmla="*/ 98 h 585"/>
                <a:gd name="T14" fmla="*/ 47 w 1284"/>
                <a:gd name="T15" fmla="*/ 111 h 585"/>
                <a:gd name="T16" fmla="*/ 56 w 1284"/>
                <a:gd name="T17" fmla="*/ 115 h 585"/>
                <a:gd name="T18" fmla="*/ 69 w 1284"/>
                <a:gd name="T19" fmla="*/ 112 h 585"/>
                <a:gd name="T20" fmla="*/ 82 w 1284"/>
                <a:gd name="T21" fmla="*/ 108 h 585"/>
                <a:gd name="T22" fmla="*/ 95 w 1284"/>
                <a:gd name="T23" fmla="*/ 105 h 585"/>
                <a:gd name="T24" fmla="*/ 108 w 1284"/>
                <a:gd name="T25" fmla="*/ 101 h 585"/>
                <a:gd name="T26" fmla="*/ 121 w 1284"/>
                <a:gd name="T27" fmla="*/ 98 h 585"/>
                <a:gd name="T28" fmla="*/ 134 w 1284"/>
                <a:gd name="T29" fmla="*/ 94 h 585"/>
                <a:gd name="T30" fmla="*/ 147 w 1284"/>
                <a:gd name="T31" fmla="*/ 91 h 585"/>
                <a:gd name="T32" fmla="*/ 160 w 1284"/>
                <a:gd name="T33" fmla="*/ 87 h 585"/>
                <a:gd name="T34" fmla="*/ 172 w 1284"/>
                <a:gd name="T35" fmla="*/ 84 h 585"/>
                <a:gd name="T36" fmla="*/ 185 w 1284"/>
                <a:gd name="T37" fmla="*/ 80 h 585"/>
                <a:gd name="T38" fmla="*/ 198 w 1284"/>
                <a:gd name="T39" fmla="*/ 77 h 585"/>
                <a:gd name="T40" fmla="*/ 211 w 1284"/>
                <a:gd name="T41" fmla="*/ 73 h 585"/>
                <a:gd name="T42" fmla="*/ 224 w 1284"/>
                <a:gd name="T43" fmla="*/ 70 h 585"/>
                <a:gd name="T44" fmla="*/ 237 w 1284"/>
                <a:gd name="T45" fmla="*/ 66 h 585"/>
                <a:gd name="T46" fmla="*/ 250 w 1284"/>
                <a:gd name="T47" fmla="*/ 62 h 585"/>
                <a:gd name="T48" fmla="*/ 250 w 1284"/>
                <a:gd name="T49" fmla="*/ 57 h 585"/>
                <a:gd name="T50" fmla="*/ 238 w 1284"/>
                <a:gd name="T51" fmla="*/ 49 h 585"/>
                <a:gd name="T52" fmla="*/ 226 w 1284"/>
                <a:gd name="T53" fmla="*/ 42 h 585"/>
                <a:gd name="T54" fmla="*/ 215 w 1284"/>
                <a:gd name="T55" fmla="*/ 34 h 585"/>
                <a:gd name="T56" fmla="*/ 203 w 1284"/>
                <a:gd name="T57" fmla="*/ 26 h 585"/>
                <a:gd name="T58" fmla="*/ 191 w 1284"/>
                <a:gd name="T59" fmla="*/ 19 h 585"/>
                <a:gd name="T60" fmla="*/ 179 w 1284"/>
                <a:gd name="T61" fmla="*/ 11 h 585"/>
                <a:gd name="T62" fmla="*/ 167 w 1284"/>
                <a:gd name="T63" fmla="*/ 4 h 585"/>
                <a:gd name="T64" fmla="*/ 157 w 1284"/>
                <a:gd name="T65" fmla="*/ 0 h 585"/>
                <a:gd name="T66" fmla="*/ 147 w 1284"/>
                <a:gd name="T67" fmla="*/ 2 h 585"/>
                <a:gd name="T68" fmla="*/ 137 w 1284"/>
                <a:gd name="T69" fmla="*/ 2 h 585"/>
                <a:gd name="T70" fmla="*/ 128 w 1284"/>
                <a:gd name="T71" fmla="*/ 3 h 585"/>
                <a:gd name="T72" fmla="*/ 118 w 1284"/>
                <a:gd name="T73" fmla="*/ 4 h 585"/>
                <a:gd name="T74" fmla="*/ 109 w 1284"/>
                <a:gd name="T75" fmla="*/ 5 h 585"/>
                <a:gd name="T76" fmla="*/ 99 w 1284"/>
                <a:gd name="T77" fmla="*/ 6 h 585"/>
                <a:gd name="T78" fmla="*/ 90 w 1284"/>
                <a:gd name="T79" fmla="*/ 7 h 585"/>
                <a:gd name="T80" fmla="*/ 80 w 1284"/>
                <a:gd name="T81" fmla="*/ 8 h 585"/>
                <a:gd name="T82" fmla="*/ 71 w 1284"/>
                <a:gd name="T83" fmla="*/ 9 h 585"/>
                <a:gd name="T84" fmla="*/ 61 w 1284"/>
                <a:gd name="T85" fmla="*/ 10 h 585"/>
                <a:gd name="T86" fmla="*/ 52 w 1284"/>
                <a:gd name="T87" fmla="*/ 11 h 585"/>
                <a:gd name="T88" fmla="*/ 42 w 1284"/>
                <a:gd name="T89" fmla="*/ 12 h 585"/>
                <a:gd name="T90" fmla="*/ 32 w 1284"/>
                <a:gd name="T91" fmla="*/ 13 h 585"/>
                <a:gd name="T92" fmla="*/ 23 w 1284"/>
                <a:gd name="T93" fmla="*/ 14 h 585"/>
                <a:gd name="T94" fmla="*/ 13 w 1284"/>
                <a:gd name="T95" fmla="*/ 15 h 585"/>
                <a:gd name="T96" fmla="*/ 7 w 1284"/>
                <a:gd name="T97" fmla="*/ 16 h 585"/>
                <a:gd name="T98" fmla="*/ 5 w 1284"/>
                <a:gd name="T99" fmla="*/ 16 h 585"/>
                <a:gd name="T100" fmla="*/ 3 w 1284"/>
                <a:gd name="T101" fmla="*/ 16 h 585"/>
                <a:gd name="T102" fmla="*/ 1 w 1284"/>
                <a:gd name="T103" fmla="*/ 17 h 5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84" h="585">
                  <a:moveTo>
                    <a:pt x="0" y="85"/>
                  </a:moveTo>
                  <a:lnTo>
                    <a:pt x="16" y="116"/>
                  </a:lnTo>
                  <a:lnTo>
                    <a:pt x="31" y="147"/>
                  </a:lnTo>
                  <a:lnTo>
                    <a:pt x="47" y="179"/>
                  </a:lnTo>
                  <a:lnTo>
                    <a:pt x="63" y="210"/>
                  </a:lnTo>
                  <a:lnTo>
                    <a:pt x="78" y="241"/>
                  </a:lnTo>
                  <a:lnTo>
                    <a:pt x="94" y="272"/>
                  </a:lnTo>
                  <a:lnTo>
                    <a:pt x="109" y="304"/>
                  </a:lnTo>
                  <a:lnTo>
                    <a:pt x="125" y="335"/>
                  </a:lnTo>
                  <a:lnTo>
                    <a:pt x="142" y="367"/>
                  </a:lnTo>
                  <a:lnTo>
                    <a:pt x="157" y="398"/>
                  </a:lnTo>
                  <a:lnTo>
                    <a:pt x="173" y="429"/>
                  </a:lnTo>
                  <a:lnTo>
                    <a:pt x="189" y="461"/>
                  </a:lnTo>
                  <a:lnTo>
                    <a:pt x="204" y="492"/>
                  </a:lnTo>
                  <a:lnTo>
                    <a:pt x="220" y="523"/>
                  </a:lnTo>
                  <a:lnTo>
                    <a:pt x="235" y="554"/>
                  </a:lnTo>
                  <a:lnTo>
                    <a:pt x="251" y="585"/>
                  </a:lnTo>
                  <a:lnTo>
                    <a:pt x="283" y="577"/>
                  </a:lnTo>
                  <a:lnTo>
                    <a:pt x="316" y="568"/>
                  </a:lnTo>
                  <a:lnTo>
                    <a:pt x="348" y="560"/>
                  </a:lnTo>
                  <a:lnTo>
                    <a:pt x="380" y="550"/>
                  </a:lnTo>
                  <a:lnTo>
                    <a:pt x="412" y="541"/>
                  </a:lnTo>
                  <a:lnTo>
                    <a:pt x="444" y="533"/>
                  </a:lnTo>
                  <a:lnTo>
                    <a:pt x="478" y="524"/>
                  </a:lnTo>
                  <a:lnTo>
                    <a:pt x="510" y="516"/>
                  </a:lnTo>
                  <a:lnTo>
                    <a:pt x="542" y="506"/>
                  </a:lnTo>
                  <a:lnTo>
                    <a:pt x="574" y="497"/>
                  </a:lnTo>
                  <a:lnTo>
                    <a:pt x="607" y="489"/>
                  </a:lnTo>
                  <a:lnTo>
                    <a:pt x="639" y="480"/>
                  </a:lnTo>
                  <a:lnTo>
                    <a:pt x="671" y="471"/>
                  </a:lnTo>
                  <a:lnTo>
                    <a:pt x="703" y="462"/>
                  </a:lnTo>
                  <a:lnTo>
                    <a:pt x="736" y="453"/>
                  </a:lnTo>
                  <a:lnTo>
                    <a:pt x="768" y="444"/>
                  </a:lnTo>
                  <a:lnTo>
                    <a:pt x="800" y="436"/>
                  </a:lnTo>
                  <a:lnTo>
                    <a:pt x="832" y="427"/>
                  </a:lnTo>
                  <a:lnTo>
                    <a:pt x="864" y="418"/>
                  </a:lnTo>
                  <a:lnTo>
                    <a:pt x="897" y="409"/>
                  </a:lnTo>
                  <a:lnTo>
                    <a:pt x="929" y="400"/>
                  </a:lnTo>
                  <a:lnTo>
                    <a:pt x="961" y="392"/>
                  </a:lnTo>
                  <a:lnTo>
                    <a:pt x="993" y="383"/>
                  </a:lnTo>
                  <a:lnTo>
                    <a:pt x="1026" y="373"/>
                  </a:lnTo>
                  <a:lnTo>
                    <a:pt x="1058" y="365"/>
                  </a:lnTo>
                  <a:lnTo>
                    <a:pt x="1091" y="356"/>
                  </a:lnTo>
                  <a:lnTo>
                    <a:pt x="1123" y="348"/>
                  </a:lnTo>
                  <a:lnTo>
                    <a:pt x="1156" y="339"/>
                  </a:lnTo>
                  <a:lnTo>
                    <a:pt x="1188" y="329"/>
                  </a:lnTo>
                  <a:lnTo>
                    <a:pt x="1220" y="321"/>
                  </a:lnTo>
                  <a:lnTo>
                    <a:pt x="1252" y="312"/>
                  </a:lnTo>
                  <a:lnTo>
                    <a:pt x="1284" y="304"/>
                  </a:lnTo>
                  <a:lnTo>
                    <a:pt x="1254" y="284"/>
                  </a:lnTo>
                  <a:lnTo>
                    <a:pt x="1225" y="266"/>
                  </a:lnTo>
                  <a:lnTo>
                    <a:pt x="1195" y="246"/>
                  </a:lnTo>
                  <a:lnTo>
                    <a:pt x="1165" y="227"/>
                  </a:lnTo>
                  <a:lnTo>
                    <a:pt x="1135" y="209"/>
                  </a:lnTo>
                  <a:lnTo>
                    <a:pt x="1106" y="189"/>
                  </a:lnTo>
                  <a:lnTo>
                    <a:pt x="1076" y="171"/>
                  </a:lnTo>
                  <a:lnTo>
                    <a:pt x="1046" y="152"/>
                  </a:lnTo>
                  <a:lnTo>
                    <a:pt x="1017" y="132"/>
                  </a:lnTo>
                  <a:lnTo>
                    <a:pt x="987" y="114"/>
                  </a:lnTo>
                  <a:lnTo>
                    <a:pt x="957" y="95"/>
                  </a:lnTo>
                  <a:lnTo>
                    <a:pt x="928" y="75"/>
                  </a:lnTo>
                  <a:lnTo>
                    <a:pt x="898" y="57"/>
                  </a:lnTo>
                  <a:lnTo>
                    <a:pt x="869" y="38"/>
                  </a:lnTo>
                  <a:lnTo>
                    <a:pt x="839" y="19"/>
                  </a:lnTo>
                  <a:lnTo>
                    <a:pt x="810" y="0"/>
                  </a:lnTo>
                  <a:lnTo>
                    <a:pt x="786" y="2"/>
                  </a:lnTo>
                  <a:lnTo>
                    <a:pt x="761" y="4"/>
                  </a:lnTo>
                  <a:lnTo>
                    <a:pt x="738" y="8"/>
                  </a:lnTo>
                  <a:lnTo>
                    <a:pt x="713" y="10"/>
                  </a:lnTo>
                  <a:lnTo>
                    <a:pt x="689" y="12"/>
                  </a:lnTo>
                  <a:lnTo>
                    <a:pt x="666" y="14"/>
                  </a:lnTo>
                  <a:lnTo>
                    <a:pt x="641" y="17"/>
                  </a:lnTo>
                  <a:lnTo>
                    <a:pt x="617" y="19"/>
                  </a:lnTo>
                  <a:lnTo>
                    <a:pt x="594" y="22"/>
                  </a:lnTo>
                  <a:lnTo>
                    <a:pt x="569" y="24"/>
                  </a:lnTo>
                  <a:lnTo>
                    <a:pt x="545" y="27"/>
                  </a:lnTo>
                  <a:lnTo>
                    <a:pt x="522" y="29"/>
                  </a:lnTo>
                  <a:lnTo>
                    <a:pt x="498" y="31"/>
                  </a:lnTo>
                  <a:lnTo>
                    <a:pt x="473" y="33"/>
                  </a:lnTo>
                  <a:lnTo>
                    <a:pt x="450" y="37"/>
                  </a:lnTo>
                  <a:lnTo>
                    <a:pt x="426" y="39"/>
                  </a:lnTo>
                  <a:lnTo>
                    <a:pt x="401" y="41"/>
                  </a:lnTo>
                  <a:lnTo>
                    <a:pt x="378" y="43"/>
                  </a:lnTo>
                  <a:lnTo>
                    <a:pt x="354" y="46"/>
                  </a:lnTo>
                  <a:lnTo>
                    <a:pt x="330" y="48"/>
                  </a:lnTo>
                  <a:lnTo>
                    <a:pt x="306" y="51"/>
                  </a:lnTo>
                  <a:lnTo>
                    <a:pt x="282" y="53"/>
                  </a:lnTo>
                  <a:lnTo>
                    <a:pt x="259" y="55"/>
                  </a:lnTo>
                  <a:lnTo>
                    <a:pt x="234" y="58"/>
                  </a:lnTo>
                  <a:lnTo>
                    <a:pt x="210" y="60"/>
                  </a:lnTo>
                  <a:lnTo>
                    <a:pt x="187" y="62"/>
                  </a:lnTo>
                  <a:lnTo>
                    <a:pt x="163" y="65"/>
                  </a:lnTo>
                  <a:lnTo>
                    <a:pt x="138" y="67"/>
                  </a:lnTo>
                  <a:lnTo>
                    <a:pt x="115" y="70"/>
                  </a:lnTo>
                  <a:lnTo>
                    <a:pt x="91" y="72"/>
                  </a:lnTo>
                  <a:lnTo>
                    <a:pt x="66" y="74"/>
                  </a:lnTo>
                  <a:lnTo>
                    <a:pt x="43" y="76"/>
                  </a:lnTo>
                  <a:lnTo>
                    <a:pt x="37" y="78"/>
                  </a:lnTo>
                  <a:lnTo>
                    <a:pt x="32" y="79"/>
                  </a:lnTo>
                  <a:lnTo>
                    <a:pt x="27" y="80"/>
                  </a:lnTo>
                  <a:lnTo>
                    <a:pt x="21" y="81"/>
                  </a:lnTo>
                  <a:lnTo>
                    <a:pt x="16" y="82"/>
                  </a:lnTo>
                  <a:lnTo>
                    <a:pt x="11" y="83"/>
                  </a:lnTo>
                  <a:lnTo>
                    <a:pt x="5" y="84"/>
                  </a:lnTo>
                  <a:lnTo>
                    <a:pt x="0" y="85"/>
                  </a:lnTo>
                  <a:close/>
                </a:path>
              </a:pathLst>
            </a:custGeom>
            <a:solidFill>
              <a:srgbClr val="00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2" name="Freeform 407"/>
            <p:cNvSpPr>
              <a:spLocks/>
            </p:cNvSpPr>
            <p:nvPr/>
          </p:nvSpPr>
          <p:spPr bwMode="auto">
            <a:xfrm>
              <a:off x="1237" y="2547"/>
              <a:ext cx="244" cy="109"/>
            </a:xfrm>
            <a:custGeom>
              <a:avLst/>
              <a:gdLst>
                <a:gd name="T0" fmla="*/ 3 w 1220"/>
                <a:gd name="T1" fmla="*/ 17 h 541"/>
                <a:gd name="T2" fmla="*/ 9 w 1220"/>
                <a:gd name="T3" fmla="*/ 29 h 541"/>
                <a:gd name="T4" fmla="*/ 15 w 1220"/>
                <a:gd name="T5" fmla="*/ 41 h 541"/>
                <a:gd name="T6" fmla="*/ 22 w 1220"/>
                <a:gd name="T7" fmla="*/ 54 h 541"/>
                <a:gd name="T8" fmla="*/ 28 w 1220"/>
                <a:gd name="T9" fmla="*/ 66 h 541"/>
                <a:gd name="T10" fmla="*/ 34 w 1220"/>
                <a:gd name="T11" fmla="*/ 78 h 541"/>
                <a:gd name="T12" fmla="*/ 40 w 1220"/>
                <a:gd name="T13" fmla="*/ 91 h 541"/>
                <a:gd name="T14" fmla="*/ 46 w 1220"/>
                <a:gd name="T15" fmla="*/ 103 h 541"/>
                <a:gd name="T16" fmla="*/ 55 w 1220"/>
                <a:gd name="T17" fmla="*/ 107 h 541"/>
                <a:gd name="T18" fmla="*/ 67 w 1220"/>
                <a:gd name="T19" fmla="*/ 104 h 541"/>
                <a:gd name="T20" fmla="*/ 80 w 1220"/>
                <a:gd name="T21" fmla="*/ 101 h 541"/>
                <a:gd name="T22" fmla="*/ 92 w 1220"/>
                <a:gd name="T23" fmla="*/ 97 h 541"/>
                <a:gd name="T24" fmla="*/ 104 w 1220"/>
                <a:gd name="T25" fmla="*/ 94 h 541"/>
                <a:gd name="T26" fmla="*/ 116 w 1220"/>
                <a:gd name="T27" fmla="*/ 91 h 541"/>
                <a:gd name="T28" fmla="*/ 128 w 1220"/>
                <a:gd name="T29" fmla="*/ 87 h 541"/>
                <a:gd name="T30" fmla="*/ 141 w 1220"/>
                <a:gd name="T31" fmla="*/ 84 h 541"/>
                <a:gd name="T32" fmla="*/ 153 w 1220"/>
                <a:gd name="T33" fmla="*/ 81 h 541"/>
                <a:gd name="T34" fmla="*/ 165 w 1220"/>
                <a:gd name="T35" fmla="*/ 77 h 541"/>
                <a:gd name="T36" fmla="*/ 177 w 1220"/>
                <a:gd name="T37" fmla="*/ 74 h 541"/>
                <a:gd name="T38" fmla="*/ 189 w 1220"/>
                <a:gd name="T39" fmla="*/ 71 h 541"/>
                <a:gd name="T40" fmla="*/ 202 w 1220"/>
                <a:gd name="T41" fmla="*/ 67 h 541"/>
                <a:gd name="T42" fmla="*/ 214 w 1220"/>
                <a:gd name="T43" fmla="*/ 64 h 541"/>
                <a:gd name="T44" fmla="*/ 226 w 1220"/>
                <a:gd name="T45" fmla="*/ 60 h 541"/>
                <a:gd name="T46" fmla="*/ 238 w 1220"/>
                <a:gd name="T47" fmla="*/ 57 h 541"/>
                <a:gd name="T48" fmla="*/ 238 w 1220"/>
                <a:gd name="T49" fmla="*/ 52 h 541"/>
                <a:gd name="T50" fmla="*/ 227 w 1220"/>
                <a:gd name="T51" fmla="*/ 45 h 541"/>
                <a:gd name="T52" fmla="*/ 215 w 1220"/>
                <a:gd name="T53" fmla="*/ 38 h 541"/>
                <a:gd name="T54" fmla="*/ 204 w 1220"/>
                <a:gd name="T55" fmla="*/ 31 h 541"/>
                <a:gd name="T56" fmla="*/ 192 w 1220"/>
                <a:gd name="T57" fmla="*/ 24 h 541"/>
                <a:gd name="T58" fmla="*/ 181 w 1220"/>
                <a:gd name="T59" fmla="*/ 17 h 541"/>
                <a:gd name="T60" fmla="*/ 169 w 1220"/>
                <a:gd name="T61" fmla="*/ 10 h 541"/>
                <a:gd name="T62" fmla="*/ 157 w 1220"/>
                <a:gd name="T63" fmla="*/ 3 h 541"/>
                <a:gd name="T64" fmla="*/ 147 w 1220"/>
                <a:gd name="T65" fmla="*/ 0 h 541"/>
                <a:gd name="T66" fmla="*/ 138 w 1220"/>
                <a:gd name="T67" fmla="*/ 1 h 541"/>
                <a:gd name="T68" fmla="*/ 130 w 1220"/>
                <a:gd name="T69" fmla="*/ 2 h 541"/>
                <a:gd name="T70" fmla="*/ 121 w 1220"/>
                <a:gd name="T71" fmla="*/ 2 h 541"/>
                <a:gd name="T72" fmla="*/ 112 w 1220"/>
                <a:gd name="T73" fmla="*/ 3 h 541"/>
                <a:gd name="T74" fmla="*/ 103 w 1220"/>
                <a:gd name="T75" fmla="*/ 3 h 541"/>
                <a:gd name="T76" fmla="*/ 94 w 1220"/>
                <a:gd name="T77" fmla="*/ 4 h 541"/>
                <a:gd name="T78" fmla="*/ 85 w 1220"/>
                <a:gd name="T79" fmla="*/ 5 h 541"/>
                <a:gd name="T80" fmla="*/ 76 w 1220"/>
                <a:gd name="T81" fmla="*/ 5 h 541"/>
                <a:gd name="T82" fmla="*/ 67 w 1220"/>
                <a:gd name="T83" fmla="*/ 6 h 541"/>
                <a:gd name="T84" fmla="*/ 59 w 1220"/>
                <a:gd name="T85" fmla="*/ 6 h 541"/>
                <a:gd name="T86" fmla="*/ 50 w 1220"/>
                <a:gd name="T87" fmla="*/ 7 h 541"/>
                <a:gd name="T88" fmla="*/ 41 w 1220"/>
                <a:gd name="T89" fmla="*/ 8 h 541"/>
                <a:gd name="T90" fmla="*/ 32 w 1220"/>
                <a:gd name="T91" fmla="*/ 8 h 541"/>
                <a:gd name="T92" fmla="*/ 23 w 1220"/>
                <a:gd name="T93" fmla="*/ 9 h 541"/>
                <a:gd name="T94" fmla="*/ 14 w 1220"/>
                <a:gd name="T95" fmla="*/ 10 h 541"/>
                <a:gd name="T96" fmla="*/ 9 w 1220"/>
                <a:gd name="T97" fmla="*/ 10 h 541"/>
                <a:gd name="T98" fmla="*/ 6 w 1220"/>
                <a:gd name="T99" fmla="*/ 10 h 541"/>
                <a:gd name="T100" fmla="*/ 4 w 1220"/>
                <a:gd name="T101" fmla="*/ 10 h 541"/>
                <a:gd name="T102" fmla="*/ 1 w 1220"/>
                <a:gd name="T103" fmla="*/ 10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20" h="541">
                  <a:moveTo>
                    <a:pt x="0" y="52"/>
                  </a:moveTo>
                  <a:lnTo>
                    <a:pt x="15" y="82"/>
                  </a:lnTo>
                  <a:lnTo>
                    <a:pt x="31" y="113"/>
                  </a:lnTo>
                  <a:lnTo>
                    <a:pt x="46" y="143"/>
                  </a:lnTo>
                  <a:lnTo>
                    <a:pt x="62" y="174"/>
                  </a:lnTo>
                  <a:lnTo>
                    <a:pt x="77" y="205"/>
                  </a:lnTo>
                  <a:lnTo>
                    <a:pt x="93" y="236"/>
                  </a:lnTo>
                  <a:lnTo>
                    <a:pt x="109" y="266"/>
                  </a:lnTo>
                  <a:lnTo>
                    <a:pt x="124" y="297"/>
                  </a:lnTo>
                  <a:lnTo>
                    <a:pt x="139" y="327"/>
                  </a:lnTo>
                  <a:lnTo>
                    <a:pt x="154" y="359"/>
                  </a:lnTo>
                  <a:lnTo>
                    <a:pt x="170" y="389"/>
                  </a:lnTo>
                  <a:lnTo>
                    <a:pt x="185" y="420"/>
                  </a:lnTo>
                  <a:lnTo>
                    <a:pt x="200" y="450"/>
                  </a:lnTo>
                  <a:lnTo>
                    <a:pt x="215" y="480"/>
                  </a:lnTo>
                  <a:lnTo>
                    <a:pt x="231" y="511"/>
                  </a:lnTo>
                  <a:lnTo>
                    <a:pt x="246" y="541"/>
                  </a:lnTo>
                  <a:lnTo>
                    <a:pt x="276" y="533"/>
                  </a:lnTo>
                  <a:lnTo>
                    <a:pt x="307" y="525"/>
                  </a:lnTo>
                  <a:lnTo>
                    <a:pt x="337" y="517"/>
                  </a:lnTo>
                  <a:lnTo>
                    <a:pt x="369" y="508"/>
                  </a:lnTo>
                  <a:lnTo>
                    <a:pt x="399" y="500"/>
                  </a:lnTo>
                  <a:lnTo>
                    <a:pt x="429" y="492"/>
                  </a:lnTo>
                  <a:lnTo>
                    <a:pt x="460" y="483"/>
                  </a:lnTo>
                  <a:lnTo>
                    <a:pt x="490" y="475"/>
                  </a:lnTo>
                  <a:lnTo>
                    <a:pt x="520" y="467"/>
                  </a:lnTo>
                  <a:lnTo>
                    <a:pt x="551" y="459"/>
                  </a:lnTo>
                  <a:lnTo>
                    <a:pt x="581" y="450"/>
                  </a:lnTo>
                  <a:lnTo>
                    <a:pt x="612" y="441"/>
                  </a:lnTo>
                  <a:lnTo>
                    <a:pt x="642" y="434"/>
                  </a:lnTo>
                  <a:lnTo>
                    <a:pt x="673" y="425"/>
                  </a:lnTo>
                  <a:lnTo>
                    <a:pt x="704" y="417"/>
                  </a:lnTo>
                  <a:lnTo>
                    <a:pt x="734" y="408"/>
                  </a:lnTo>
                  <a:lnTo>
                    <a:pt x="764" y="400"/>
                  </a:lnTo>
                  <a:lnTo>
                    <a:pt x="795" y="392"/>
                  </a:lnTo>
                  <a:lnTo>
                    <a:pt x="825" y="383"/>
                  </a:lnTo>
                  <a:lnTo>
                    <a:pt x="855" y="376"/>
                  </a:lnTo>
                  <a:lnTo>
                    <a:pt x="886" y="367"/>
                  </a:lnTo>
                  <a:lnTo>
                    <a:pt x="916" y="359"/>
                  </a:lnTo>
                  <a:lnTo>
                    <a:pt x="946" y="350"/>
                  </a:lnTo>
                  <a:lnTo>
                    <a:pt x="976" y="342"/>
                  </a:lnTo>
                  <a:lnTo>
                    <a:pt x="1008" y="334"/>
                  </a:lnTo>
                  <a:lnTo>
                    <a:pt x="1038" y="325"/>
                  </a:lnTo>
                  <a:lnTo>
                    <a:pt x="1068" y="318"/>
                  </a:lnTo>
                  <a:lnTo>
                    <a:pt x="1099" y="309"/>
                  </a:lnTo>
                  <a:lnTo>
                    <a:pt x="1129" y="300"/>
                  </a:lnTo>
                  <a:lnTo>
                    <a:pt x="1159" y="292"/>
                  </a:lnTo>
                  <a:lnTo>
                    <a:pt x="1190" y="284"/>
                  </a:lnTo>
                  <a:lnTo>
                    <a:pt x="1220" y="276"/>
                  </a:lnTo>
                  <a:lnTo>
                    <a:pt x="1191" y="258"/>
                  </a:lnTo>
                  <a:lnTo>
                    <a:pt x="1162" y="241"/>
                  </a:lnTo>
                  <a:lnTo>
                    <a:pt x="1134" y="224"/>
                  </a:lnTo>
                  <a:lnTo>
                    <a:pt x="1105" y="207"/>
                  </a:lnTo>
                  <a:lnTo>
                    <a:pt x="1076" y="190"/>
                  </a:lnTo>
                  <a:lnTo>
                    <a:pt x="1047" y="172"/>
                  </a:lnTo>
                  <a:lnTo>
                    <a:pt x="1019" y="155"/>
                  </a:lnTo>
                  <a:lnTo>
                    <a:pt x="990" y="138"/>
                  </a:lnTo>
                  <a:lnTo>
                    <a:pt x="961" y="121"/>
                  </a:lnTo>
                  <a:lnTo>
                    <a:pt x="932" y="103"/>
                  </a:lnTo>
                  <a:lnTo>
                    <a:pt x="903" y="86"/>
                  </a:lnTo>
                  <a:lnTo>
                    <a:pt x="874" y="69"/>
                  </a:lnTo>
                  <a:lnTo>
                    <a:pt x="845" y="52"/>
                  </a:lnTo>
                  <a:lnTo>
                    <a:pt x="816" y="35"/>
                  </a:lnTo>
                  <a:lnTo>
                    <a:pt x="787" y="17"/>
                  </a:lnTo>
                  <a:lnTo>
                    <a:pt x="758" y="0"/>
                  </a:lnTo>
                  <a:lnTo>
                    <a:pt x="736" y="1"/>
                  </a:lnTo>
                  <a:lnTo>
                    <a:pt x="714" y="3"/>
                  </a:lnTo>
                  <a:lnTo>
                    <a:pt x="692" y="4"/>
                  </a:lnTo>
                  <a:lnTo>
                    <a:pt x="670" y="7"/>
                  </a:lnTo>
                  <a:lnTo>
                    <a:pt x="648" y="8"/>
                  </a:lnTo>
                  <a:lnTo>
                    <a:pt x="625" y="10"/>
                  </a:lnTo>
                  <a:lnTo>
                    <a:pt x="604" y="11"/>
                  </a:lnTo>
                  <a:lnTo>
                    <a:pt x="581" y="13"/>
                  </a:lnTo>
                  <a:lnTo>
                    <a:pt x="559" y="14"/>
                  </a:lnTo>
                  <a:lnTo>
                    <a:pt x="537" y="16"/>
                  </a:lnTo>
                  <a:lnTo>
                    <a:pt x="515" y="17"/>
                  </a:lnTo>
                  <a:lnTo>
                    <a:pt x="493" y="20"/>
                  </a:lnTo>
                  <a:lnTo>
                    <a:pt x="471" y="21"/>
                  </a:lnTo>
                  <a:lnTo>
                    <a:pt x="448" y="23"/>
                  </a:lnTo>
                  <a:lnTo>
                    <a:pt x="427" y="24"/>
                  </a:lnTo>
                  <a:lnTo>
                    <a:pt x="404" y="25"/>
                  </a:lnTo>
                  <a:lnTo>
                    <a:pt x="381" y="27"/>
                  </a:lnTo>
                  <a:lnTo>
                    <a:pt x="360" y="28"/>
                  </a:lnTo>
                  <a:lnTo>
                    <a:pt x="337" y="30"/>
                  </a:lnTo>
                  <a:lnTo>
                    <a:pt x="316" y="31"/>
                  </a:lnTo>
                  <a:lnTo>
                    <a:pt x="293" y="32"/>
                  </a:lnTo>
                  <a:lnTo>
                    <a:pt x="271" y="35"/>
                  </a:lnTo>
                  <a:lnTo>
                    <a:pt x="249" y="36"/>
                  </a:lnTo>
                  <a:lnTo>
                    <a:pt x="227" y="38"/>
                  </a:lnTo>
                  <a:lnTo>
                    <a:pt x="204" y="39"/>
                  </a:lnTo>
                  <a:lnTo>
                    <a:pt x="183" y="41"/>
                  </a:lnTo>
                  <a:lnTo>
                    <a:pt x="160" y="42"/>
                  </a:lnTo>
                  <a:lnTo>
                    <a:pt x="139" y="43"/>
                  </a:lnTo>
                  <a:lnTo>
                    <a:pt x="116" y="45"/>
                  </a:lnTo>
                  <a:lnTo>
                    <a:pt x="94" y="46"/>
                  </a:lnTo>
                  <a:lnTo>
                    <a:pt x="72" y="49"/>
                  </a:lnTo>
                  <a:lnTo>
                    <a:pt x="50" y="50"/>
                  </a:lnTo>
                  <a:lnTo>
                    <a:pt x="43" y="50"/>
                  </a:lnTo>
                  <a:lnTo>
                    <a:pt x="38" y="51"/>
                  </a:lnTo>
                  <a:lnTo>
                    <a:pt x="31" y="51"/>
                  </a:lnTo>
                  <a:lnTo>
                    <a:pt x="25" y="51"/>
                  </a:lnTo>
                  <a:lnTo>
                    <a:pt x="18" y="52"/>
                  </a:lnTo>
                  <a:lnTo>
                    <a:pt x="12" y="52"/>
                  </a:lnTo>
                  <a:lnTo>
                    <a:pt x="7" y="52"/>
                  </a:lnTo>
                  <a:lnTo>
                    <a:pt x="0" y="52"/>
                  </a:lnTo>
                  <a:close/>
                </a:path>
              </a:pathLst>
            </a:custGeom>
            <a:solidFill>
              <a:srgbClr val="00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3" name="Freeform 408"/>
            <p:cNvSpPr>
              <a:spLocks/>
            </p:cNvSpPr>
            <p:nvPr/>
          </p:nvSpPr>
          <p:spPr bwMode="auto">
            <a:xfrm>
              <a:off x="1238" y="2556"/>
              <a:ext cx="231" cy="100"/>
            </a:xfrm>
            <a:custGeom>
              <a:avLst/>
              <a:gdLst>
                <a:gd name="T0" fmla="*/ 3 w 1155"/>
                <a:gd name="T1" fmla="*/ 10 h 497"/>
                <a:gd name="T2" fmla="*/ 9 w 1155"/>
                <a:gd name="T3" fmla="*/ 22 h 497"/>
                <a:gd name="T4" fmla="*/ 15 w 1155"/>
                <a:gd name="T5" fmla="*/ 34 h 497"/>
                <a:gd name="T6" fmla="*/ 21 w 1155"/>
                <a:gd name="T7" fmla="*/ 46 h 497"/>
                <a:gd name="T8" fmla="*/ 27 w 1155"/>
                <a:gd name="T9" fmla="*/ 58 h 497"/>
                <a:gd name="T10" fmla="*/ 33 w 1155"/>
                <a:gd name="T11" fmla="*/ 70 h 497"/>
                <a:gd name="T12" fmla="*/ 39 w 1155"/>
                <a:gd name="T13" fmla="*/ 82 h 497"/>
                <a:gd name="T14" fmla="*/ 45 w 1155"/>
                <a:gd name="T15" fmla="*/ 94 h 497"/>
                <a:gd name="T16" fmla="*/ 54 w 1155"/>
                <a:gd name="T17" fmla="*/ 99 h 497"/>
                <a:gd name="T18" fmla="*/ 65 w 1155"/>
                <a:gd name="T19" fmla="*/ 95 h 497"/>
                <a:gd name="T20" fmla="*/ 77 w 1155"/>
                <a:gd name="T21" fmla="*/ 92 h 497"/>
                <a:gd name="T22" fmla="*/ 88 w 1155"/>
                <a:gd name="T23" fmla="*/ 89 h 497"/>
                <a:gd name="T24" fmla="*/ 100 w 1155"/>
                <a:gd name="T25" fmla="*/ 86 h 497"/>
                <a:gd name="T26" fmla="*/ 111 w 1155"/>
                <a:gd name="T27" fmla="*/ 83 h 497"/>
                <a:gd name="T28" fmla="*/ 122 w 1155"/>
                <a:gd name="T29" fmla="*/ 80 h 497"/>
                <a:gd name="T30" fmla="*/ 134 w 1155"/>
                <a:gd name="T31" fmla="*/ 76 h 497"/>
                <a:gd name="T32" fmla="*/ 145 w 1155"/>
                <a:gd name="T33" fmla="*/ 73 h 497"/>
                <a:gd name="T34" fmla="*/ 157 w 1155"/>
                <a:gd name="T35" fmla="*/ 70 h 497"/>
                <a:gd name="T36" fmla="*/ 168 w 1155"/>
                <a:gd name="T37" fmla="*/ 67 h 497"/>
                <a:gd name="T38" fmla="*/ 179 w 1155"/>
                <a:gd name="T39" fmla="*/ 64 h 497"/>
                <a:gd name="T40" fmla="*/ 191 w 1155"/>
                <a:gd name="T41" fmla="*/ 61 h 497"/>
                <a:gd name="T42" fmla="*/ 202 w 1155"/>
                <a:gd name="T43" fmla="*/ 58 h 497"/>
                <a:gd name="T44" fmla="*/ 214 w 1155"/>
                <a:gd name="T45" fmla="*/ 54 h 497"/>
                <a:gd name="T46" fmla="*/ 225 w 1155"/>
                <a:gd name="T47" fmla="*/ 51 h 497"/>
                <a:gd name="T48" fmla="*/ 225 w 1155"/>
                <a:gd name="T49" fmla="*/ 47 h 497"/>
                <a:gd name="T50" fmla="*/ 214 w 1155"/>
                <a:gd name="T51" fmla="*/ 40 h 497"/>
                <a:gd name="T52" fmla="*/ 203 w 1155"/>
                <a:gd name="T53" fmla="*/ 34 h 497"/>
                <a:gd name="T54" fmla="*/ 192 w 1155"/>
                <a:gd name="T55" fmla="*/ 28 h 497"/>
                <a:gd name="T56" fmla="*/ 181 w 1155"/>
                <a:gd name="T57" fmla="*/ 22 h 497"/>
                <a:gd name="T58" fmla="*/ 170 w 1155"/>
                <a:gd name="T59" fmla="*/ 16 h 497"/>
                <a:gd name="T60" fmla="*/ 158 w 1155"/>
                <a:gd name="T61" fmla="*/ 9 h 497"/>
                <a:gd name="T62" fmla="*/ 147 w 1155"/>
                <a:gd name="T63" fmla="*/ 3 h 497"/>
                <a:gd name="T64" fmla="*/ 134 w 1155"/>
                <a:gd name="T65" fmla="*/ 0 h 497"/>
                <a:gd name="T66" fmla="*/ 117 w 1155"/>
                <a:gd name="T67" fmla="*/ 1 h 497"/>
                <a:gd name="T68" fmla="*/ 101 w 1155"/>
                <a:gd name="T69" fmla="*/ 2 h 497"/>
                <a:gd name="T70" fmla="*/ 85 w 1155"/>
                <a:gd name="T71" fmla="*/ 2 h 497"/>
                <a:gd name="T72" fmla="*/ 68 w 1155"/>
                <a:gd name="T73" fmla="*/ 3 h 497"/>
                <a:gd name="T74" fmla="*/ 52 w 1155"/>
                <a:gd name="T75" fmla="*/ 3 h 497"/>
                <a:gd name="T76" fmla="*/ 35 w 1155"/>
                <a:gd name="T77" fmla="*/ 4 h 497"/>
                <a:gd name="T78" fmla="*/ 19 w 1155"/>
                <a:gd name="T79" fmla="*/ 4 h 497"/>
                <a:gd name="T80" fmla="*/ 10 w 1155"/>
                <a:gd name="T81" fmla="*/ 5 h 497"/>
                <a:gd name="T82" fmla="*/ 7 w 1155"/>
                <a:gd name="T83" fmla="*/ 4 h 497"/>
                <a:gd name="T84" fmla="*/ 4 w 1155"/>
                <a:gd name="T85" fmla="*/ 4 h 497"/>
                <a:gd name="T86" fmla="*/ 1 w 1155"/>
                <a:gd name="T87" fmla="*/ 4 h 4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55" h="497">
                  <a:moveTo>
                    <a:pt x="0" y="20"/>
                  </a:moveTo>
                  <a:lnTo>
                    <a:pt x="15" y="50"/>
                  </a:lnTo>
                  <a:lnTo>
                    <a:pt x="30" y="79"/>
                  </a:lnTo>
                  <a:lnTo>
                    <a:pt x="45" y="109"/>
                  </a:lnTo>
                  <a:lnTo>
                    <a:pt x="60" y="139"/>
                  </a:lnTo>
                  <a:lnTo>
                    <a:pt x="75" y="169"/>
                  </a:lnTo>
                  <a:lnTo>
                    <a:pt x="90" y="198"/>
                  </a:lnTo>
                  <a:lnTo>
                    <a:pt x="105" y="228"/>
                  </a:lnTo>
                  <a:lnTo>
                    <a:pt x="120" y="259"/>
                  </a:lnTo>
                  <a:lnTo>
                    <a:pt x="135" y="289"/>
                  </a:lnTo>
                  <a:lnTo>
                    <a:pt x="150" y="318"/>
                  </a:lnTo>
                  <a:lnTo>
                    <a:pt x="165" y="348"/>
                  </a:lnTo>
                  <a:lnTo>
                    <a:pt x="180" y="378"/>
                  </a:lnTo>
                  <a:lnTo>
                    <a:pt x="195" y="408"/>
                  </a:lnTo>
                  <a:lnTo>
                    <a:pt x="210" y="437"/>
                  </a:lnTo>
                  <a:lnTo>
                    <a:pt x="225" y="467"/>
                  </a:lnTo>
                  <a:lnTo>
                    <a:pt x="240" y="497"/>
                  </a:lnTo>
                  <a:lnTo>
                    <a:pt x="269" y="490"/>
                  </a:lnTo>
                  <a:lnTo>
                    <a:pt x="297" y="482"/>
                  </a:lnTo>
                  <a:lnTo>
                    <a:pt x="326" y="474"/>
                  </a:lnTo>
                  <a:lnTo>
                    <a:pt x="355" y="466"/>
                  </a:lnTo>
                  <a:lnTo>
                    <a:pt x="383" y="459"/>
                  </a:lnTo>
                  <a:lnTo>
                    <a:pt x="412" y="451"/>
                  </a:lnTo>
                  <a:lnTo>
                    <a:pt x="440" y="443"/>
                  </a:lnTo>
                  <a:lnTo>
                    <a:pt x="469" y="435"/>
                  </a:lnTo>
                  <a:lnTo>
                    <a:pt x="498" y="428"/>
                  </a:lnTo>
                  <a:lnTo>
                    <a:pt x="526" y="420"/>
                  </a:lnTo>
                  <a:lnTo>
                    <a:pt x="555" y="411"/>
                  </a:lnTo>
                  <a:lnTo>
                    <a:pt x="584" y="404"/>
                  </a:lnTo>
                  <a:lnTo>
                    <a:pt x="612" y="396"/>
                  </a:lnTo>
                  <a:lnTo>
                    <a:pt x="641" y="388"/>
                  </a:lnTo>
                  <a:lnTo>
                    <a:pt x="669" y="380"/>
                  </a:lnTo>
                  <a:lnTo>
                    <a:pt x="698" y="373"/>
                  </a:lnTo>
                  <a:lnTo>
                    <a:pt x="727" y="365"/>
                  </a:lnTo>
                  <a:lnTo>
                    <a:pt x="755" y="356"/>
                  </a:lnTo>
                  <a:lnTo>
                    <a:pt x="784" y="349"/>
                  </a:lnTo>
                  <a:lnTo>
                    <a:pt x="813" y="341"/>
                  </a:lnTo>
                  <a:lnTo>
                    <a:pt x="841" y="333"/>
                  </a:lnTo>
                  <a:lnTo>
                    <a:pt x="870" y="325"/>
                  </a:lnTo>
                  <a:lnTo>
                    <a:pt x="897" y="318"/>
                  </a:lnTo>
                  <a:lnTo>
                    <a:pt x="926" y="309"/>
                  </a:lnTo>
                  <a:lnTo>
                    <a:pt x="955" y="302"/>
                  </a:lnTo>
                  <a:lnTo>
                    <a:pt x="983" y="294"/>
                  </a:lnTo>
                  <a:lnTo>
                    <a:pt x="1012" y="287"/>
                  </a:lnTo>
                  <a:lnTo>
                    <a:pt x="1041" y="278"/>
                  </a:lnTo>
                  <a:lnTo>
                    <a:pt x="1069" y="270"/>
                  </a:lnTo>
                  <a:lnTo>
                    <a:pt x="1098" y="263"/>
                  </a:lnTo>
                  <a:lnTo>
                    <a:pt x="1126" y="254"/>
                  </a:lnTo>
                  <a:lnTo>
                    <a:pt x="1155" y="247"/>
                  </a:lnTo>
                  <a:lnTo>
                    <a:pt x="1127" y="232"/>
                  </a:lnTo>
                  <a:lnTo>
                    <a:pt x="1099" y="216"/>
                  </a:lnTo>
                  <a:lnTo>
                    <a:pt x="1071" y="200"/>
                  </a:lnTo>
                  <a:lnTo>
                    <a:pt x="1044" y="185"/>
                  </a:lnTo>
                  <a:lnTo>
                    <a:pt x="1016" y="170"/>
                  </a:lnTo>
                  <a:lnTo>
                    <a:pt x="988" y="154"/>
                  </a:lnTo>
                  <a:lnTo>
                    <a:pt x="960" y="139"/>
                  </a:lnTo>
                  <a:lnTo>
                    <a:pt x="932" y="124"/>
                  </a:lnTo>
                  <a:lnTo>
                    <a:pt x="904" y="109"/>
                  </a:lnTo>
                  <a:lnTo>
                    <a:pt x="876" y="93"/>
                  </a:lnTo>
                  <a:lnTo>
                    <a:pt x="848" y="78"/>
                  </a:lnTo>
                  <a:lnTo>
                    <a:pt x="820" y="63"/>
                  </a:lnTo>
                  <a:lnTo>
                    <a:pt x="792" y="47"/>
                  </a:lnTo>
                  <a:lnTo>
                    <a:pt x="764" y="31"/>
                  </a:lnTo>
                  <a:lnTo>
                    <a:pt x="736" y="15"/>
                  </a:lnTo>
                  <a:lnTo>
                    <a:pt x="708" y="0"/>
                  </a:lnTo>
                  <a:lnTo>
                    <a:pt x="668" y="1"/>
                  </a:lnTo>
                  <a:lnTo>
                    <a:pt x="627" y="3"/>
                  </a:lnTo>
                  <a:lnTo>
                    <a:pt x="586" y="5"/>
                  </a:lnTo>
                  <a:lnTo>
                    <a:pt x="545" y="6"/>
                  </a:lnTo>
                  <a:lnTo>
                    <a:pt x="504" y="8"/>
                  </a:lnTo>
                  <a:lnTo>
                    <a:pt x="464" y="9"/>
                  </a:lnTo>
                  <a:lnTo>
                    <a:pt x="423" y="10"/>
                  </a:lnTo>
                  <a:lnTo>
                    <a:pt x="382" y="11"/>
                  </a:lnTo>
                  <a:lnTo>
                    <a:pt x="340" y="13"/>
                  </a:lnTo>
                  <a:lnTo>
                    <a:pt x="299" y="14"/>
                  </a:lnTo>
                  <a:lnTo>
                    <a:pt x="258" y="15"/>
                  </a:lnTo>
                  <a:lnTo>
                    <a:pt x="218" y="17"/>
                  </a:lnTo>
                  <a:lnTo>
                    <a:pt x="177" y="19"/>
                  </a:lnTo>
                  <a:lnTo>
                    <a:pt x="136" y="20"/>
                  </a:lnTo>
                  <a:lnTo>
                    <a:pt x="95" y="22"/>
                  </a:lnTo>
                  <a:lnTo>
                    <a:pt x="54" y="23"/>
                  </a:lnTo>
                  <a:lnTo>
                    <a:pt x="48" y="23"/>
                  </a:lnTo>
                  <a:lnTo>
                    <a:pt x="40" y="22"/>
                  </a:lnTo>
                  <a:lnTo>
                    <a:pt x="34" y="22"/>
                  </a:lnTo>
                  <a:lnTo>
                    <a:pt x="27" y="21"/>
                  </a:lnTo>
                  <a:lnTo>
                    <a:pt x="20" y="21"/>
                  </a:lnTo>
                  <a:lnTo>
                    <a:pt x="13" y="21"/>
                  </a:lnTo>
                  <a:lnTo>
                    <a:pt x="6" y="20"/>
                  </a:lnTo>
                  <a:lnTo>
                    <a:pt x="0" y="20"/>
                  </a:lnTo>
                  <a:close/>
                </a:path>
              </a:pathLst>
            </a:custGeom>
            <a:solidFill>
              <a:srgbClr val="004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4" name="Freeform 409"/>
            <p:cNvSpPr>
              <a:spLocks/>
            </p:cNvSpPr>
            <p:nvPr/>
          </p:nvSpPr>
          <p:spPr bwMode="auto">
            <a:xfrm>
              <a:off x="1239" y="2562"/>
              <a:ext cx="218" cy="94"/>
            </a:xfrm>
            <a:custGeom>
              <a:avLst/>
              <a:gdLst>
                <a:gd name="T0" fmla="*/ 3 w 1091"/>
                <a:gd name="T1" fmla="*/ 6 h 467"/>
                <a:gd name="T2" fmla="*/ 9 w 1091"/>
                <a:gd name="T3" fmla="*/ 18 h 467"/>
                <a:gd name="T4" fmla="*/ 15 w 1091"/>
                <a:gd name="T5" fmla="*/ 30 h 467"/>
                <a:gd name="T6" fmla="*/ 20 w 1091"/>
                <a:gd name="T7" fmla="*/ 41 h 467"/>
                <a:gd name="T8" fmla="*/ 26 w 1091"/>
                <a:gd name="T9" fmla="*/ 53 h 467"/>
                <a:gd name="T10" fmla="*/ 32 w 1091"/>
                <a:gd name="T11" fmla="*/ 65 h 467"/>
                <a:gd name="T12" fmla="*/ 38 w 1091"/>
                <a:gd name="T13" fmla="*/ 76 h 467"/>
                <a:gd name="T14" fmla="*/ 44 w 1091"/>
                <a:gd name="T15" fmla="*/ 88 h 467"/>
                <a:gd name="T16" fmla="*/ 52 w 1091"/>
                <a:gd name="T17" fmla="*/ 93 h 467"/>
                <a:gd name="T18" fmla="*/ 63 w 1091"/>
                <a:gd name="T19" fmla="*/ 90 h 467"/>
                <a:gd name="T20" fmla="*/ 74 w 1091"/>
                <a:gd name="T21" fmla="*/ 87 h 467"/>
                <a:gd name="T22" fmla="*/ 84 w 1091"/>
                <a:gd name="T23" fmla="*/ 84 h 467"/>
                <a:gd name="T24" fmla="*/ 95 w 1091"/>
                <a:gd name="T25" fmla="*/ 81 h 467"/>
                <a:gd name="T26" fmla="*/ 106 w 1091"/>
                <a:gd name="T27" fmla="*/ 78 h 467"/>
                <a:gd name="T28" fmla="*/ 116 w 1091"/>
                <a:gd name="T29" fmla="*/ 75 h 467"/>
                <a:gd name="T30" fmla="*/ 127 w 1091"/>
                <a:gd name="T31" fmla="*/ 72 h 467"/>
                <a:gd name="T32" fmla="*/ 138 w 1091"/>
                <a:gd name="T33" fmla="*/ 69 h 467"/>
                <a:gd name="T34" fmla="*/ 148 w 1091"/>
                <a:gd name="T35" fmla="*/ 66 h 467"/>
                <a:gd name="T36" fmla="*/ 159 w 1091"/>
                <a:gd name="T37" fmla="*/ 63 h 467"/>
                <a:gd name="T38" fmla="*/ 170 w 1091"/>
                <a:gd name="T39" fmla="*/ 60 h 467"/>
                <a:gd name="T40" fmla="*/ 180 w 1091"/>
                <a:gd name="T41" fmla="*/ 57 h 467"/>
                <a:gd name="T42" fmla="*/ 191 w 1091"/>
                <a:gd name="T43" fmla="*/ 54 h 467"/>
                <a:gd name="T44" fmla="*/ 202 w 1091"/>
                <a:gd name="T45" fmla="*/ 51 h 467"/>
                <a:gd name="T46" fmla="*/ 213 w 1091"/>
                <a:gd name="T47" fmla="*/ 48 h 467"/>
                <a:gd name="T48" fmla="*/ 213 w 1091"/>
                <a:gd name="T49" fmla="*/ 44 h 467"/>
                <a:gd name="T50" fmla="*/ 202 w 1091"/>
                <a:gd name="T51" fmla="*/ 39 h 467"/>
                <a:gd name="T52" fmla="*/ 191 w 1091"/>
                <a:gd name="T53" fmla="*/ 33 h 467"/>
                <a:gd name="T54" fmla="*/ 180 w 1091"/>
                <a:gd name="T55" fmla="*/ 28 h 467"/>
                <a:gd name="T56" fmla="*/ 169 w 1091"/>
                <a:gd name="T57" fmla="*/ 22 h 467"/>
                <a:gd name="T58" fmla="*/ 158 w 1091"/>
                <a:gd name="T59" fmla="*/ 17 h 467"/>
                <a:gd name="T60" fmla="*/ 148 w 1091"/>
                <a:gd name="T61" fmla="*/ 11 h 467"/>
                <a:gd name="T62" fmla="*/ 137 w 1091"/>
                <a:gd name="T63" fmla="*/ 6 h 467"/>
                <a:gd name="T64" fmla="*/ 124 w 1091"/>
                <a:gd name="T65" fmla="*/ 3 h 467"/>
                <a:gd name="T66" fmla="*/ 109 w 1091"/>
                <a:gd name="T67" fmla="*/ 3 h 467"/>
                <a:gd name="T68" fmla="*/ 94 w 1091"/>
                <a:gd name="T69" fmla="*/ 3 h 467"/>
                <a:gd name="T70" fmla="*/ 79 w 1091"/>
                <a:gd name="T71" fmla="*/ 3 h 467"/>
                <a:gd name="T72" fmla="*/ 64 w 1091"/>
                <a:gd name="T73" fmla="*/ 2 h 467"/>
                <a:gd name="T74" fmla="*/ 49 w 1091"/>
                <a:gd name="T75" fmla="*/ 2 h 467"/>
                <a:gd name="T76" fmla="*/ 34 w 1091"/>
                <a:gd name="T77" fmla="*/ 2 h 467"/>
                <a:gd name="T78" fmla="*/ 19 w 1091"/>
                <a:gd name="T79" fmla="*/ 2 h 467"/>
                <a:gd name="T80" fmla="*/ 10 w 1091"/>
                <a:gd name="T81" fmla="*/ 2 h 467"/>
                <a:gd name="T82" fmla="*/ 7 w 1091"/>
                <a:gd name="T83" fmla="*/ 1 h 467"/>
                <a:gd name="T84" fmla="*/ 5 w 1091"/>
                <a:gd name="T85" fmla="*/ 1 h 467"/>
                <a:gd name="T86" fmla="*/ 1 w 1091"/>
                <a:gd name="T87" fmla="*/ 0 h 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91" h="467">
                  <a:moveTo>
                    <a:pt x="0" y="0"/>
                  </a:moveTo>
                  <a:lnTo>
                    <a:pt x="15" y="29"/>
                  </a:lnTo>
                  <a:lnTo>
                    <a:pt x="29" y="59"/>
                  </a:lnTo>
                  <a:lnTo>
                    <a:pt x="44" y="89"/>
                  </a:lnTo>
                  <a:lnTo>
                    <a:pt x="59" y="118"/>
                  </a:lnTo>
                  <a:lnTo>
                    <a:pt x="73" y="147"/>
                  </a:lnTo>
                  <a:lnTo>
                    <a:pt x="88" y="176"/>
                  </a:lnTo>
                  <a:lnTo>
                    <a:pt x="102" y="205"/>
                  </a:lnTo>
                  <a:lnTo>
                    <a:pt x="117" y="234"/>
                  </a:lnTo>
                  <a:lnTo>
                    <a:pt x="132" y="264"/>
                  </a:lnTo>
                  <a:lnTo>
                    <a:pt x="146" y="293"/>
                  </a:lnTo>
                  <a:lnTo>
                    <a:pt x="161" y="322"/>
                  </a:lnTo>
                  <a:lnTo>
                    <a:pt x="175" y="351"/>
                  </a:lnTo>
                  <a:lnTo>
                    <a:pt x="190" y="380"/>
                  </a:lnTo>
                  <a:lnTo>
                    <a:pt x="205" y="409"/>
                  </a:lnTo>
                  <a:lnTo>
                    <a:pt x="219" y="438"/>
                  </a:lnTo>
                  <a:lnTo>
                    <a:pt x="234" y="467"/>
                  </a:lnTo>
                  <a:lnTo>
                    <a:pt x="261" y="460"/>
                  </a:lnTo>
                  <a:lnTo>
                    <a:pt x="288" y="452"/>
                  </a:lnTo>
                  <a:lnTo>
                    <a:pt x="315" y="445"/>
                  </a:lnTo>
                  <a:lnTo>
                    <a:pt x="342" y="438"/>
                  </a:lnTo>
                  <a:lnTo>
                    <a:pt x="368" y="431"/>
                  </a:lnTo>
                  <a:lnTo>
                    <a:pt x="395" y="423"/>
                  </a:lnTo>
                  <a:lnTo>
                    <a:pt x="422" y="416"/>
                  </a:lnTo>
                  <a:lnTo>
                    <a:pt x="449" y="408"/>
                  </a:lnTo>
                  <a:lnTo>
                    <a:pt x="475" y="402"/>
                  </a:lnTo>
                  <a:lnTo>
                    <a:pt x="502" y="394"/>
                  </a:lnTo>
                  <a:lnTo>
                    <a:pt x="528" y="387"/>
                  </a:lnTo>
                  <a:lnTo>
                    <a:pt x="555" y="379"/>
                  </a:lnTo>
                  <a:lnTo>
                    <a:pt x="582" y="372"/>
                  </a:lnTo>
                  <a:lnTo>
                    <a:pt x="609" y="365"/>
                  </a:lnTo>
                  <a:lnTo>
                    <a:pt x="636" y="358"/>
                  </a:lnTo>
                  <a:lnTo>
                    <a:pt x="663" y="350"/>
                  </a:lnTo>
                  <a:lnTo>
                    <a:pt x="690" y="343"/>
                  </a:lnTo>
                  <a:lnTo>
                    <a:pt x="716" y="335"/>
                  </a:lnTo>
                  <a:lnTo>
                    <a:pt x="743" y="329"/>
                  </a:lnTo>
                  <a:lnTo>
                    <a:pt x="770" y="321"/>
                  </a:lnTo>
                  <a:lnTo>
                    <a:pt x="797" y="314"/>
                  </a:lnTo>
                  <a:lnTo>
                    <a:pt x="824" y="306"/>
                  </a:lnTo>
                  <a:lnTo>
                    <a:pt x="851" y="299"/>
                  </a:lnTo>
                  <a:lnTo>
                    <a:pt x="877" y="292"/>
                  </a:lnTo>
                  <a:lnTo>
                    <a:pt x="903" y="285"/>
                  </a:lnTo>
                  <a:lnTo>
                    <a:pt x="930" y="277"/>
                  </a:lnTo>
                  <a:lnTo>
                    <a:pt x="957" y="269"/>
                  </a:lnTo>
                  <a:lnTo>
                    <a:pt x="984" y="262"/>
                  </a:lnTo>
                  <a:lnTo>
                    <a:pt x="1011" y="255"/>
                  </a:lnTo>
                  <a:lnTo>
                    <a:pt x="1038" y="248"/>
                  </a:lnTo>
                  <a:lnTo>
                    <a:pt x="1064" y="240"/>
                  </a:lnTo>
                  <a:lnTo>
                    <a:pt x="1091" y="233"/>
                  </a:lnTo>
                  <a:lnTo>
                    <a:pt x="1064" y="219"/>
                  </a:lnTo>
                  <a:lnTo>
                    <a:pt x="1036" y="206"/>
                  </a:lnTo>
                  <a:lnTo>
                    <a:pt x="1010" y="192"/>
                  </a:lnTo>
                  <a:lnTo>
                    <a:pt x="983" y="178"/>
                  </a:lnTo>
                  <a:lnTo>
                    <a:pt x="956" y="164"/>
                  </a:lnTo>
                  <a:lnTo>
                    <a:pt x="928" y="151"/>
                  </a:lnTo>
                  <a:lnTo>
                    <a:pt x="901" y="137"/>
                  </a:lnTo>
                  <a:lnTo>
                    <a:pt x="874" y="123"/>
                  </a:lnTo>
                  <a:lnTo>
                    <a:pt x="847" y="110"/>
                  </a:lnTo>
                  <a:lnTo>
                    <a:pt x="821" y="96"/>
                  </a:lnTo>
                  <a:lnTo>
                    <a:pt x="793" y="83"/>
                  </a:lnTo>
                  <a:lnTo>
                    <a:pt x="766" y="69"/>
                  </a:lnTo>
                  <a:lnTo>
                    <a:pt x="739" y="55"/>
                  </a:lnTo>
                  <a:lnTo>
                    <a:pt x="712" y="41"/>
                  </a:lnTo>
                  <a:lnTo>
                    <a:pt x="684" y="28"/>
                  </a:lnTo>
                  <a:lnTo>
                    <a:pt x="657" y="14"/>
                  </a:lnTo>
                  <a:lnTo>
                    <a:pt x="620" y="14"/>
                  </a:lnTo>
                  <a:lnTo>
                    <a:pt x="583" y="14"/>
                  </a:lnTo>
                  <a:lnTo>
                    <a:pt x="546" y="13"/>
                  </a:lnTo>
                  <a:lnTo>
                    <a:pt x="508" y="13"/>
                  </a:lnTo>
                  <a:lnTo>
                    <a:pt x="470" y="13"/>
                  </a:lnTo>
                  <a:lnTo>
                    <a:pt x="434" y="13"/>
                  </a:lnTo>
                  <a:lnTo>
                    <a:pt x="396" y="13"/>
                  </a:lnTo>
                  <a:lnTo>
                    <a:pt x="359" y="12"/>
                  </a:lnTo>
                  <a:lnTo>
                    <a:pt x="321" y="12"/>
                  </a:lnTo>
                  <a:lnTo>
                    <a:pt x="284" y="12"/>
                  </a:lnTo>
                  <a:lnTo>
                    <a:pt x="246" y="12"/>
                  </a:lnTo>
                  <a:lnTo>
                    <a:pt x="208" y="12"/>
                  </a:lnTo>
                  <a:lnTo>
                    <a:pt x="172" y="12"/>
                  </a:lnTo>
                  <a:lnTo>
                    <a:pt x="134" y="11"/>
                  </a:lnTo>
                  <a:lnTo>
                    <a:pt x="97" y="11"/>
                  </a:lnTo>
                  <a:lnTo>
                    <a:pt x="59" y="11"/>
                  </a:lnTo>
                  <a:lnTo>
                    <a:pt x="52" y="10"/>
                  </a:lnTo>
                  <a:lnTo>
                    <a:pt x="44" y="8"/>
                  </a:lnTo>
                  <a:lnTo>
                    <a:pt x="36" y="7"/>
                  </a:lnTo>
                  <a:lnTo>
                    <a:pt x="30" y="6"/>
                  </a:lnTo>
                  <a:lnTo>
                    <a:pt x="23" y="4"/>
                  </a:lnTo>
                  <a:lnTo>
                    <a:pt x="15" y="3"/>
                  </a:lnTo>
                  <a:lnTo>
                    <a:pt x="7" y="1"/>
                  </a:lnTo>
                  <a:lnTo>
                    <a:pt x="0" y="0"/>
                  </a:lnTo>
                  <a:close/>
                </a:path>
              </a:pathLst>
            </a:custGeom>
            <a:solidFill>
              <a:srgbClr val="0047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5" name="Freeform 410"/>
            <p:cNvSpPr>
              <a:spLocks/>
            </p:cNvSpPr>
            <p:nvPr/>
          </p:nvSpPr>
          <p:spPr bwMode="auto">
            <a:xfrm>
              <a:off x="1240" y="2565"/>
              <a:ext cx="205" cy="91"/>
            </a:xfrm>
            <a:custGeom>
              <a:avLst/>
              <a:gdLst>
                <a:gd name="T0" fmla="*/ 3 w 1027"/>
                <a:gd name="T1" fmla="*/ 6 h 455"/>
                <a:gd name="T2" fmla="*/ 9 w 1027"/>
                <a:gd name="T3" fmla="*/ 17 h 455"/>
                <a:gd name="T4" fmla="*/ 14 w 1027"/>
                <a:gd name="T5" fmla="*/ 28 h 455"/>
                <a:gd name="T6" fmla="*/ 20 w 1027"/>
                <a:gd name="T7" fmla="*/ 40 h 455"/>
                <a:gd name="T8" fmla="*/ 26 w 1027"/>
                <a:gd name="T9" fmla="*/ 51 h 455"/>
                <a:gd name="T10" fmla="*/ 31 w 1027"/>
                <a:gd name="T11" fmla="*/ 63 h 455"/>
                <a:gd name="T12" fmla="*/ 37 w 1027"/>
                <a:gd name="T13" fmla="*/ 74 h 455"/>
                <a:gd name="T14" fmla="*/ 43 w 1027"/>
                <a:gd name="T15" fmla="*/ 85 h 455"/>
                <a:gd name="T16" fmla="*/ 51 w 1027"/>
                <a:gd name="T17" fmla="*/ 90 h 455"/>
                <a:gd name="T18" fmla="*/ 61 w 1027"/>
                <a:gd name="T19" fmla="*/ 87 h 455"/>
                <a:gd name="T20" fmla="*/ 71 w 1027"/>
                <a:gd name="T21" fmla="*/ 84 h 455"/>
                <a:gd name="T22" fmla="*/ 81 w 1027"/>
                <a:gd name="T23" fmla="*/ 81 h 455"/>
                <a:gd name="T24" fmla="*/ 91 w 1027"/>
                <a:gd name="T25" fmla="*/ 79 h 455"/>
                <a:gd name="T26" fmla="*/ 100 w 1027"/>
                <a:gd name="T27" fmla="*/ 76 h 455"/>
                <a:gd name="T28" fmla="*/ 110 w 1027"/>
                <a:gd name="T29" fmla="*/ 73 h 455"/>
                <a:gd name="T30" fmla="*/ 120 w 1027"/>
                <a:gd name="T31" fmla="*/ 70 h 455"/>
                <a:gd name="T32" fmla="*/ 130 w 1027"/>
                <a:gd name="T33" fmla="*/ 68 h 455"/>
                <a:gd name="T34" fmla="*/ 140 w 1027"/>
                <a:gd name="T35" fmla="*/ 65 h 455"/>
                <a:gd name="T36" fmla="*/ 150 w 1027"/>
                <a:gd name="T37" fmla="*/ 62 h 455"/>
                <a:gd name="T38" fmla="*/ 160 w 1027"/>
                <a:gd name="T39" fmla="*/ 59 h 455"/>
                <a:gd name="T40" fmla="*/ 170 w 1027"/>
                <a:gd name="T41" fmla="*/ 57 h 455"/>
                <a:gd name="T42" fmla="*/ 180 w 1027"/>
                <a:gd name="T43" fmla="*/ 54 h 455"/>
                <a:gd name="T44" fmla="*/ 190 w 1027"/>
                <a:gd name="T45" fmla="*/ 51 h 455"/>
                <a:gd name="T46" fmla="*/ 200 w 1027"/>
                <a:gd name="T47" fmla="*/ 48 h 455"/>
                <a:gd name="T48" fmla="*/ 200 w 1027"/>
                <a:gd name="T49" fmla="*/ 45 h 455"/>
                <a:gd name="T50" fmla="*/ 189 w 1027"/>
                <a:gd name="T51" fmla="*/ 40 h 455"/>
                <a:gd name="T52" fmla="*/ 179 w 1027"/>
                <a:gd name="T53" fmla="*/ 35 h 455"/>
                <a:gd name="T54" fmla="*/ 168 w 1027"/>
                <a:gd name="T55" fmla="*/ 31 h 455"/>
                <a:gd name="T56" fmla="*/ 158 w 1027"/>
                <a:gd name="T57" fmla="*/ 26 h 455"/>
                <a:gd name="T58" fmla="*/ 148 w 1027"/>
                <a:gd name="T59" fmla="*/ 21 h 455"/>
                <a:gd name="T60" fmla="*/ 137 w 1027"/>
                <a:gd name="T61" fmla="*/ 16 h 455"/>
                <a:gd name="T62" fmla="*/ 127 w 1027"/>
                <a:gd name="T63" fmla="*/ 12 h 455"/>
                <a:gd name="T64" fmla="*/ 115 w 1027"/>
                <a:gd name="T65" fmla="*/ 9 h 455"/>
                <a:gd name="T66" fmla="*/ 101 w 1027"/>
                <a:gd name="T67" fmla="*/ 8 h 455"/>
                <a:gd name="T68" fmla="*/ 88 w 1027"/>
                <a:gd name="T69" fmla="*/ 7 h 455"/>
                <a:gd name="T70" fmla="*/ 74 w 1027"/>
                <a:gd name="T71" fmla="*/ 7 h 455"/>
                <a:gd name="T72" fmla="*/ 60 w 1027"/>
                <a:gd name="T73" fmla="*/ 6 h 455"/>
                <a:gd name="T74" fmla="*/ 47 w 1027"/>
                <a:gd name="T75" fmla="*/ 5 h 455"/>
                <a:gd name="T76" fmla="*/ 34 w 1027"/>
                <a:gd name="T77" fmla="*/ 4 h 455"/>
                <a:gd name="T78" fmla="*/ 20 w 1027"/>
                <a:gd name="T79" fmla="*/ 4 h 455"/>
                <a:gd name="T80" fmla="*/ 11 w 1027"/>
                <a:gd name="T81" fmla="*/ 3 h 455"/>
                <a:gd name="T82" fmla="*/ 8 w 1027"/>
                <a:gd name="T83" fmla="*/ 2 h 455"/>
                <a:gd name="T84" fmla="*/ 5 w 1027"/>
                <a:gd name="T85" fmla="*/ 1 h 455"/>
                <a:gd name="T86" fmla="*/ 2 w 1027"/>
                <a:gd name="T87" fmla="*/ 0 h 4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7" h="455">
                  <a:moveTo>
                    <a:pt x="0" y="0"/>
                  </a:moveTo>
                  <a:lnTo>
                    <a:pt x="14" y="28"/>
                  </a:lnTo>
                  <a:lnTo>
                    <a:pt x="29" y="57"/>
                  </a:lnTo>
                  <a:lnTo>
                    <a:pt x="43" y="85"/>
                  </a:lnTo>
                  <a:lnTo>
                    <a:pt x="57" y="114"/>
                  </a:lnTo>
                  <a:lnTo>
                    <a:pt x="72" y="142"/>
                  </a:lnTo>
                  <a:lnTo>
                    <a:pt x="86" y="171"/>
                  </a:lnTo>
                  <a:lnTo>
                    <a:pt x="100" y="199"/>
                  </a:lnTo>
                  <a:lnTo>
                    <a:pt x="115" y="227"/>
                  </a:lnTo>
                  <a:lnTo>
                    <a:pt x="129" y="256"/>
                  </a:lnTo>
                  <a:lnTo>
                    <a:pt x="143" y="284"/>
                  </a:lnTo>
                  <a:lnTo>
                    <a:pt x="157" y="313"/>
                  </a:lnTo>
                  <a:lnTo>
                    <a:pt x="172" y="341"/>
                  </a:lnTo>
                  <a:lnTo>
                    <a:pt x="186" y="370"/>
                  </a:lnTo>
                  <a:lnTo>
                    <a:pt x="200" y="398"/>
                  </a:lnTo>
                  <a:lnTo>
                    <a:pt x="215" y="427"/>
                  </a:lnTo>
                  <a:lnTo>
                    <a:pt x="229" y="455"/>
                  </a:lnTo>
                  <a:lnTo>
                    <a:pt x="254" y="449"/>
                  </a:lnTo>
                  <a:lnTo>
                    <a:pt x="279" y="441"/>
                  </a:lnTo>
                  <a:lnTo>
                    <a:pt x="304" y="435"/>
                  </a:lnTo>
                  <a:lnTo>
                    <a:pt x="329" y="427"/>
                  </a:lnTo>
                  <a:lnTo>
                    <a:pt x="354" y="421"/>
                  </a:lnTo>
                  <a:lnTo>
                    <a:pt x="378" y="415"/>
                  </a:lnTo>
                  <a:lnTo>
                    <a:pt x="404" y="407"/>
                  </a:lnTo>
                  <a:lnTo>
                    <a:pt x="429" y="401"/>
                  </a:lnTo>
                  <a:lnTo>
                    <a:pt x="454" y="394"/>
                  </a:lnTo>
                  <a:lnTo>
                    <a:pt x="478" y="387"/>
                  </a:lnTo>
                  <a:lnTo>
                    <a:pt x="503" y="380"/>
                  </a:lnTo>
                  <a:lnTo>
                    <a:pt x="529" y="373"/>
                  </a:lnTo>
                  <a:lnTo>
                    <a:pt x="553" y="366"/>
                  </a:lnTo>
                  <a:lnTo>
                    <a:pt x="578" y="360"/>
                  </a:lnTo>
                  <a:lnTo>
                    <a:pt x="603" y="352"/>
                  </a:lnTo>
                  <a:lnTo>
                    <a:pt x="629" y="346"/>
                  </a:lnTo>
                  <a:lnTo>
                    <a:pt x="653" y="339"/>
                  </a:lnTo>
                  <a:lnTo>
                    <a:pt x="678" y="332"/>
                  </a:lnTo>
                  <a:lnTo>
                    <a:pt x="703" y="325"/>
                  </a:lnTo>
                  <a:lnTo>
                    <a:pt x="727" y="318"/>
                  </a:lnTo>
                  <a:lnTo>
                    <a:pt x="753" y="311"/>
                  </a:lnTo>
                  <a:lnTo>
                    <a:pt x="778" y="305"/>
                  </a:lnTo>
                  <a:lnTo>
                    <a:pt x="803" y="297"/>
                  </a:lnTo>
                  <a:lnTo>
                    <a:pt x="827" y="291"/>
                  </a:lnTo>
                  <a:lnTo>
                    <a:pt x="852" y="284"/>
                  </a:lnTo>
                  <a:lnTo>
                    <a:pt x="878" y="277"/>
                  </a:lnTo>
                  <a:lnTo>
                    <a:pt x="903" y="270"/>
                  </a:lnTo>
                  <a:lnTo>
                    <a:pt x="927" y="263"/>
                  </a:lnTo>
                  <a:lnTo>
                    <a:pt x="952" y="256"/>
                  </a:lnTo>
                  <a:lnTo>
                    <a:pt x="978" y="250"/>
                  </a:lnTo>
                  <a:lnTo>
                    <a:pt x="1002" y="242"/>
                  </a:lnTo>
                  <a:lnTo>
                    <a:pt x="1027" y="236"/>
                  </a:lnTo>
                  <a:lnTo>
                    <a:pt x="1001" y="224"/>
                  </a:lnTo>
                  <a:lnTo>
                    <a:pt x="975" y="212"/>
                  </a:lnTo>
                  <a:lnTo>
                    <a:pt x="949" y="200"/>
                  </a:lnTo>
                  <a:lnTo>
                    <a:pt x="923" y="189"/>
                  </a:lnTo>
                  <a:lnTo>
                    <a:pt x="896" y="177"/>
                  </a:lnTo>
                  <a:lnTo>
                    <a:pt x="870" y="165"/>
                  </a:lnTo>
                  <a:lnTo>
                    <a:pt x="843" y="153"/>
                  </a:lnTo>
                  <a:lnTo>
                    <a:pt x="818" y="141"/>
                  </a:lnTo>
                  <a:lnTo>
                    <a:pt x="792" y="129"/>
                  </a:lnTo>
                  <a:lnTo>
                    <a:pt x="765" y="118"/>
                  </a:lnTo>
                  <a:lnTo>
                    <a:pt x="739" y="106"/>
                  </a:lnTo>
                  <a:lnTo>
                    <a:pt x="714" y="94"/>
                  </a:lnTo>
                  <a:lnTo>
                    <a:pt x="687" y="82"/>
                  </a:lnTo>
                  <a:lnTo>
                    <a:pt x="661" y="70"/>
                  </a:lnTo>
                  <a:lnTo>
                    <a:pt x="634" y="58"/>
                  </a:lnTo>
                  <a:lnTo>
                    <a:pt x="608" y="47"/>
                  </a:lnTo>
                  <a:lnTo>
                    <a:pt x="574" y="44"/>
                  </a:lnTo>
                  <a:lnTo>
                    <a:pt x="541" y="43"/>
                  </a:lnTo>
                  <a:lnTo>
                    <a:pt x="506" y="41"/>
                  </a:lnTo>
                  <a:lnTo>
                    <a:pt x="472" y="39"/>
                  </a:lnTo>
                  <a:lnTo>
                    <a:pt x="439" y="37"/>
                  </a:lnTo>
                  <a:lnTo>
                    <a:pt x="404" y="36"/>
                  </a:lnTo>
                  <a:lnTo>
                    <a:pt x="371" y="34"/>
                  </a:lnTo>
                  <a:lnTo>
                    <a:pt x="337" y="31"/>
                  </a:lnTo>
                  <a:lnTo>
                    <a:pt x="303" y="29"/>
                  </a:lnTo>
                  <a:lnTo>
                    <a:pt x="269" y="27"/>
                  </a:lnTo>
                  <a:lnTo>
                    <a:pt x="236" y="26"/>
                  </a:lnTo>
                  <a:lnTo>
                    <a:pt x="201" y="24"/>
                  </a:lnTo>
                  <a:lnTo>
                    <a:pt x="168" y="22"/>
                  </a:lnTo>
                  <a:lnTo>
                    <a:pt x="134" y="20"/>
                  </a:lnTo>
                  <a:lnTo>
                    <a:pt x="100" y="19"/>
                  </a:lnTo>
                  <a:lnTo>
                    <a:pt x="66" y="16"/>
                  </a:lnTo>
                  <a:lnTo>
                    <a:pt x="57" y="14"/>
                  </a:lnTo>
                  <a:lnTo>
                    <a:pt x="49" y="12"/>
                  </a:lnTo>
                  <a:lnTo>
                    <a:pt x="41" y="10"/>
                  </a:lnTo>
                  <a:lnTo>
                    <a:pt x="33" y="8"/>
                  </a:lnTo>
                  <a:lnTo>
                    <a:pt x="25" y="7"/>
                  </a:lnTo>
                  <a:lnTo>
                    <a:pt x="16" y="5"/>
                  </a:lnTo>
                  <a:lnTo>
                    <a:pt x="9" y="2"/>
                  </a:lnTo>
                  <a:lnTo>
                    <a:pt x="0" y="0"/>
                  </a:lnTo>
                  <a:close/>
                </a:path>
              </a:pathLst>
            </a:custGeom>
            <a:solidFill>
              <a:srgbClr val="0F4F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6" name="Freeform 411"/>
            <p:cNvSpPr>
              <a:spLocks/>
            </p:cNvSpPr>
            <p:nvPr/>
          </p:nvSpPr>
          <p:spPr bwMode="auto">
            <a:xfrm>
              <a:off x="1241" y="2567"/>
              <a:ext cx="193" cy="89"/>
            </a:xfrm>
            <a:custGeom>
              <a:avLst/>
              <a:gdLst>
                <a:gd name="T0" fmla="*/ 3 w 962"/>
                <a:gd name="T1" fmla="*/ 6 h 444"/>
                <a:gd name="T2" fmla="*/ 8 w 962"/>
                <a:gd name="T3" fmla="*/ 17 h 444"/>
                <a:gd name="T4" fmla="*/ 14 w 962"/>
                <a:gd name="T5" fmla="*/ 28 h 444"/>
                <a:gd name="T6" fmla="*/ 19 w 962"/>
                <a:gd name="T7" fmla="*/ 39 h 444"/>
                <a:gd name="T8" fmla="*/ 25 w 962"/>
                <a:gd name="T9" fmla="*/ 50 h 444"/>
                <a:gd name="T10" fmla="*/ 31 w 962"/>
                <a:gd name="T11" fmla="*/ 61 h 444"/>
                <a:gd name="T12" fmla="*/ 36 w 962"/>
                <a:gd name="T13" fmla="*/ 73 h 444"/>
                <a:gd name="T14" fmla="*/ 42 w 962"/>
                <a:gd name="T15" fmla="*/ 83 h 444"/>
                <a:gd name="T16" fmla="*/ 50 w 962"/>
                <a:gd name="T17" fmla="*/ 88 h 444"/>
                <a:gd name="T18" fmla="*/ 59 w 962"/>
                <a:gd name="T19" fmla="*/ 85 h 444"/>
                <a:gd name="T20" fmla="*/ 68 w 962"/>
                <a:gd name="T21" fmla="*/ 83 h 444"/>
                <a:gd name="T22" fmla="*/ 77 w 962"/>
                <a:gd name="T23" fmla="*/ 80 h 444"/>
                <a:gd name="T24" fmla="*/ 86 w 962"/>
                <a:gd name="T25" fmla="*/ 78 h 444"/>
                <a:gd name="T26" fmla="*/ 96 w 962"/>
                <a:gd name="T27" fmla="*/ 75 h 444"/>
                <a:gd name="T28" fmla="*/ 105 w 962"/>
                <a:gd name="T29" fmla="*/ 73 h 444"/>
                <a:gd name="T30" fmla="*/ 114 w 962"/>
                <a:gd name="T31" fmla="*/ 70 h 444"/>
                <a:gd name="T32" fmla="*/ 124 w 962"/>
                <a:gd name="T33" fmla="*/ 68 h 444"/>
                <a:gd name="T34" fmla="*/ 133 w 962"/>
                <a:gd name="T35" fmla="*/ 65 h 444"/>
                <a:gd name="T36" fmla="*/ 142 w 962"/>
                <a:gd name="T37" fmla="*/ 62 h 444"/>
                <a:gd name="T38" fmla="*/ 151 w 962"/>
                <a:gd name="T39" fmla="*/ 60 h 444"/>
                <a:gd name="T40" fmla="*/ 161 w 962"/>
                <a:gd name="T41" fmla="*/ 57 h 444"/>
                <a:gd name="T42" fmla="*/ 170 w 962"/>
                <a:gd name="T43" fmla="*/ 55 h 444"/>
                <a:gd name="T44" fmla="*/ 179 w 962"/>
                <a:gd name="T45" fmla="*/ 52 h 444"/>
                <a:gd name="T46" fmla="*/ 189 w 962"/>
                <a:gd name="T47" fmla="*/ 50 h 444"/>
                <a:gd name="T48" fmla="*/ 188 w 962"/>
                <a:gd name="T49" fmla="*/ 46 h 444"/>
                <a:gd name="T50" fmla="*/ 178 w 962"/>
                <a:gd name="T51" fmla="*/ 42 h 444"/>
                <a:gd name="T52" fmla="*/ 168 w 962"/>
                <a:gd name="T53" fmla="*/ 38 h 444"/>
                <a:gd name="T54" fmla="*/ 157 w 962"/>
                <a:gd name="T55" fmla="*/ 34 h 444"/>
                <a:gd name="T56" fmla="*/ 147 w 962"/>
                <a:gd name="T57" fmla="*/ 30 h 444"/>
                <a:gd name="T58" fmla="*/ 137 w 962"/>
                <a:gd name="T59" fmla="*/ 26 h 444"/>
                <a:gd name="T60" fmla="*/ 127 w 962"/>
                <a:gd name="T61" fmla="*/ 22 h 444"/>
                <a:gd name="T62" fmla="*/ 117 w 962"/>
                <a:gd name="T63" fmla="*/ 18 h 444"/>
                <a:gd name="T64" fmla="*/ 106 w 962"/>
                <a:gd name="T65" fmla="*/ 15 h 444"/>
                <a:gd name="T66" fmla="*/ 93 w 962"/>
                <a:gd name="T67" fmla="*/ 14 h 444"/>
                <a:gd name="T68" fmla="*/ 81 w 962"/>
                <a:gd name="T69" fmla="*/ 12 h 444"/>
                <a:gd name="T70" fmla="*/ 69 w 962"/>
                <a:gd name="T71" fmla="*/ 11 h 444"/>
                <a:gd name="T72" fmla="*/ 57 w 962"/>
                <a:gd name="T73" fmla="*/ 10 h 444"/>
                <a:gd name="T74" fmla="*/ 45 w 962"/>
                <a:gd name="T75" fmla="*/ 8 h 444"/>
                <a:gd name="T76" fmla="*/ 33 w 962"/>
                <a:gd name="T77" fmla="*/ 7 h 444"/>
                <a:gd name="T78" fmla="*/ 20 w 962"/>
                <a:gd name="T79" fmla="*/ 5 h 444"/>
                <a:gd name="T80" fmla="*/ 12 w 962"/>
                <a:gd name="T81" fmla="*/ 4 h 444"/>
                <a:gd name="T82" fmla="*/ 9 w 962"/>
                <a:gd name="T83" fmla="*/ 3 h 444"/>
                <a:gd name="T84" fmla="*/ 5 w 962"/>
                <a:gd name="T85" fmla="*/ 2 h 444"/>
                <a:gd name="T86" fmla="*/ 2 w 962"/>
                <a:gd name="T87" fmla="*/ 1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2" h="444">
                  <a:moveTo>
                    <a:pt x="0" y="0"/>
                  </a:moveTo>
                  <a:lnTo>
                    <a:pt x="14" y="28"/>
                  </a:lnTo>
                  <a:lnTo>
                    <a:pt x="28" y="56"/>
                  </a:lnTo>
                  <a:lnTo>
                    <a:pt x="42" y="84"/>
                  </a:lnTo>
                  <a:lnTo>
                    <a:pt x="56" y="111"/>
                  </a:lnTo>
                  <a:lnTo>
                    <a:pt x="70" y="139"/>
                  </a:lnTo>
                  <a:lnTo>
                    <a:pt x="83" y="167"/>
                  </a:lnTo>
                  <a:lnTo>
                    <a:pt x="97" y="195"/>
                  </a:lnTo>
                  <a:lnTo>
                    <a:pt x="111" y="223"/>
                  </a:lnTo>
                  <a:lnTo>
                    <a:pt x="125" y="251"/>
                  </a:lnTo>
                  <a:lnTo>
                    <a:pt x="139" y="279"/>
                  </a:lnTo>
                  <a:lnTo>
                    <a:pt x="153" y="306"/>
                  </a:lnTo>
                  <a:lnTo>
                    <a:pt x="167" y="334"/>
                  </a:lnTo>
                  <a:lnTo>
                    <a:pt x="181" y="362"/>
                  </a:lnTo>
                  <a:lnTo>
                    <a:pt x="195" y="390"/>
                  </a:lnTo>
                  <a:lnTo>
                    <a:pt x="209" y="416"/>
                  </a:lnTo>
                  <a:lnTo>
                    <a:pt x="223" y="444"/>
                  </a:lnTo>
                  <a:lnTo>
                    <a:pt x="247" y="438"/>
                  </a:lnTo>
                  <a:lnTo>
                    <a:pt x="269" y="432"/>
                  </a:lnTo>
                  <a:lnTo>
                    <a:pt x="293" y="425"/>
                  </a:lnTo>
                  <a:lnTo>
                    <a:pt x="315" y="419"/>
                  </a:lnTo>
                  <a:lnTo>
                    <a:pt x="339" y="412"/>
                  </a:lnTo>
                  <a:lnTo>
                    <a:pt x="362" y="407"/>
                  </a:lnTo>
                  <a:lnTo>
                    <a:pt x="385" y="400"/>
                  </a:lnTo>
                  <a:lnTo>
                    <a:pt x="408" y="394"/>
                  </a:lnTo>
                  <a:lnTo>
                    <a:pt x="431" y="387"/>
                  </a:lnTo>
                  <a:lnTo>
                    <a:pt x="454" y="381"/>
                  </a:lnTo>
                  <a:lnTo>
                    <a:pt x="478" y="375"/>
                  </a:lnTo>
                  <a:lnTo>
                    <a:pt x="500" y="368"/>
                  </a:lnTo>
                  <a:lnTo>
                    <a:pt x="524" y="362"/>
                  </a:lnTo>
                  <a:lnTo>
                    <a:pt x="546" y="355"/>
                  </a:lnTo>
                  <a:lnTo>
                    <a:pt x="570" y="349"/>
                  </a:lnTo>
                  <a:lnTo>
                    <a:pt x="593" y="342"/>
                  </a:lnTo>
                  <a:lnTo>
                    <a:pt x="616" y="337"/>
                  </a:lnTo>
                  <a:lnTo>
                    <a:pt x="639" y="330"/>
                  </a:lnTo>
                  <a:lnTo>
                    <a:pt x="662" y="324"/>
                  </a:lnTo>
                  <a:lnTo>
                    <a:pt x="685" y="317"/>
                  </a:lnTo>
                  <a:lnTo>
                    <a:pt x="709" y="311"/>
                  </a:lnTo>
                  <a:lnTo>
                    <a:pt x="731" y="305"/>
                  </a:lnTo>
                  <a:lnTo>
                    <a:pt x="755" y="298"/>
                  </a:lnTo>
                  <a:lnTo>
                    <a:pt x="777" y="292"/>
                  </a:lnTo>
                  <a:lnTo>
                    <a:pt x="801" y="285"/>
                  </a:lnTo>
                  <a:lnTo>
                    <a:pt x="824" y="279"/>
                  </a:lnTo>
                  <a:lnTo>
                    <a:pt x="847" y="273"/>
                  </a:lnTo>
                  <a:lnTo>
                    <a:pt x="870" y="267"/>
                  </a:lnTo>
                  <a:lnTo>
                    <a:pt x="893" y="260"/>
                  </a:lnTo>
                  <a:lnTo>
                    <a:pt x="916" y="254"/>
                  </a:lnTo>
                  <a:lnTo>
                    <a:pt x="940" y="248"/>
                  </a:lnTo>
                  <a:lnTo>
                    <a:pt x="962" y="241"/>
                  </a:lnTo>
                  <a:lnTo>
                    <a:pt x="937" y="231"/>
                  </a:lnTo>
                  <a:lnTo>
                    <a:pt x="912" y="221"/>
                  </a:lnTo>
                  <a:lnTo>
                    <a:pt x="887" y="211"/>
                  </a:lnTo>
                  <a:lnTo>
                    <a:pt x="861" y="200"/>
                  </a:lnTo>
                  <a:lnTo>
                    <a:pt x="836" y="190"/>
                  </a:lnTo>
                  <a:lnTo>
                    <a:pt x="811" y="181"/>
                  </a:lnTo>
                  <a:lnTo>
                    <a:pt x="785" y="170"/>
                  </a:lnTo>
                  <a:lnTo>
                    <a:pt x="760" y="160"/>
                  </a:lnTo>
                  <a:lnTo>
                    <a:pt x="734" y="151"/>
                  </a:lnTo>
                  <a:lnTo>
                    <a:pt x="710" y="140"/>
                  </a:lnTo>
                  <a:lnTo>
                    <a:pt x="684" y="130"/>
                  </a:lnTo>
                  <a:lnTo>
                    <a:pt x="658" y="119"/>
                  </a:lnTo>
                  <a:lnTo>
                    <a:pt x="633" y="110"/>
                  </a:lnTo>
                  <a:lnTo>
                    <a:pt x="608" y="100"/>
                  </a:lnTo>
                  <a:lnTo>
                    <a:pt x="583" y="89"/>
                  </a:lnTo>
                  <a:lnTo>
                    <a:pt x="557" y="80"/>
                  </a:lnTo>
                  <a:lnTo>
                    <a:pt x="527" y="76"/>
                  </a:lnTo>
                  <a:lnTo>
                    <a:pt x="496" y="73"/>
                  </a:lnTo>
                  <a:lnTo>
                    <a:pt x="466" y="69"/>
                  </a:lnTo>
                  <a:lnTo>
                    <a:pt x="436" y="66"/>
                  </a:lnTo>
                  <a:lnTo>
                    <a:pt x="405" y="62"/>
                  </a:lnTo>
                  <a:lnTo>
                    <a:pt x="375" y="59"/>
                  </a:lnTo>
                  <a:lnTo>
                    <a:pt x="344" y="55"/>
                  </a:lnTo>
                  <a:lnTo>
                    <a:pt x="314" y="52"/>
                  </a:lnTo>
                  <a:lnTo>
                    <a:pt x="283" y="48"/>
                  </a:lnTo>
                  <a:lnTo>
                    <a:pt x="253" y="44"/>
                  </a:lnTo>
                  <a:lnTo>
                    <a:pt x="223" y="41"/>
                  </a:lnTo>
                  <a:lnTo>
                    <a:pt x="192" y="37"/>
                  </a:lnTo>
                  <a:lnTo>
                    <a:pt x="162" y="33"/>
                  </a:lnTo>
                  <a:lnTo>
                    <a:pt x="132" y="30"/>
                  </a:lnTo>
                  <a:lnTo>
                    <a:pt x="101" y="26"/>
                  </a:lnTo>
                  <a:lnTo>
                    <a:pt x="71" y="23"/>
                  </a:lnTo>
                  <a:lnTo>
                    <a:pt x="62" y="19"/>
                  </a:lnTo>
                  <a:lnTo>
                    <a:pt x="53" y="17"/>
                  </a:lnTo>
                  <a:lnTo>
                    <a:pt x="44" y="14"/>
                  </a:lnTo>
                  <a:lnTo>
                    <a:pt x="35" y="11"/>
                  </a:lnTo>
                  <a:lnTo>
                    <a:pt x="27" y="9"/>
                  </a:lnTo>
                  <a:lnTo>
                    <a:pt x="18" y="5"/>
                  </a:lnTo>
                  <a:lnTo>
                    <a:pt x="8" y="3"/>
                  </a:lnTo>
                  <a:lnTo>
                    <a:pt x="0" y="0"/>
                  </a:lnTo>
                  <a:close/>
                </a:path>
              </a:pathLst>
            </a:custGeom>
            <a:solidFill>
              <a:srgbClr val="1E5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7" name="Freeform 412"/>
            <p:cNvSpPr>
              <a:spLocks/>
            </p:cNvSpPr>
            <p:nvPr/>
          </p:nvSpPr>
          <p:spPr bwMode="auto">
            <a:xfrm>
              <a:off x="1242" y="2569"/>
              <a:ext cx="180" cy="87"/>
            </a:xfrm>
            <a:custGeom>
              <a:avLst/>
              <a:gdLst>
                <a:gd name="T0" fmla="*/ 3 w 899"/>
                <a:gd name="T1" fmla="*/ 5 h 433"/>
                <a:gd name="T2" fmla="*/ 8 w 899"/>
                <a:gd name="T3" fmla="*/ 16 h 433"/>
                <a:gd name="T4" fmla="*/ 14 w 899"/>
                <a:gd name="T5" fmla="*/ 27 h 433"/>
                <a:gd name="T6" fmla="*/ 19 w 899"/>
                <a:gd name="T7" fmla="*/ 38 h 433"/>
                <a:gd name="T8" fmla="*/ 25 w 899"/>
                <a:gd name="T9" fmla="*/ 49 h 433"/>
                <a:gd name="T10" fmla="*/ 30 w 899"/>
                <a:gd name="T11" fmla="*/ 60 h 433"/>
                <a:gd name="T12" fmla="*/ 35 w 899"/>
                <a:gd name="T13" fmla="*/ 71 h 433"/>
                <a:gd name="T14" fmla="*/ 41 w 899"/>
                <a:gd name="T15" fmla="*/ 82 h 433"/>
                <a:gd name="T16" fmla="*/ 52 w 899"/>
                <a:gd name="T17" fmla="*/ 85 h 433"/>
                <a:gd name="T18" fmla="*/ 69 w 899"/>
                <a:gd name="T19" fmla="*/ 80 h 433"/>
                <a:gd name="T20" fmla="*/ 86 w 899"/>
                <a:gd name="T21" fmla="*/ 75 h 433"/>
                <a:gd name="T22" fmla="*/ 103 w 899"/>
                <a:gd name="T23" fmla="*/ 71 h 433"/>
                <a:gd name="T24" fmla="*/ 121 w 899"/>
                <a:gd name="T25" fmla="*/ 66 h 433"/>
                <a:gd name="T26" fmla="*/ 137 w 899"/>
                <a:gd name="T27" fmla="*/ 61 h 433"/>
                <a:gd name="T28" fmla="*/ 154 w 899"/>
                <a:gd name="T29" fmla="*/ 56 h 433"/>
                <a:gd name="T30" fmla="*/ 171 w 899"/>
                <a:gd name="T31" fmla="*/ 52 h 433"/>
                <a:gd name="T32" fmla="*/ 175 w 899"/>
                <a:gd name="T33" fmla="*/ 48 h 433"/>
                <a:gd name="T34" fmla="*/ 165 w 899"/>
                <a:gd name="T35" fmla="*/ 44 h 433"/>
                <a:gd name="T36" fmla="*/ 156 w 899"/>
                <a:gd name="T37" fmla="*/ 41 h 433"/>
                <a:gd name="T38" fmla="*/ 146 w 899"/>
                <a:gd name="T39" fmla="*/ 38 h 433"/>
                <a:gd name="T40" fmla="*/ 136 w 899"/>
                <a:gd name="T41" fmla="*/ 34 h 433"/>
                <a:gd name="T42" fmla="*/ 126 w 899"/>
                <a:gd name="T43" fmla="*/ 31 h 433"/>
                <a:gd name="T44" fmla="*/ 116 w 899"/>
                <a:gd name="T45" fmla="*/ 28 h 433"/>
                <a:gd name="T46" fmla="*/ 107 w 899"/>
                <a:gd name="T47" fmla="*/ 24 h 433"/>
                <a:gd name="T48" fmla="*/ 96 w 899"/>
                <a:gd name="T49" fmla="*/ 21 h 433"/>
                <a:gd name="T50" fmla="*/ 85 w 899"/>
                <a:gd name="T51" fmla="*/ 19 h 433"/>
                <a:gd name="T52" fmla="*/ 75 w 899"/>
                <a:gd name="T53" fmla="*/ 17 h 433"/>
                <a:gd name="T54" fmla="*/ 64 w 899"/>
                <a:gd name="T55" fmla="*/ 15 h 433"/>
                <a:gd name="T56" fmla="*/ 53 w 899"/>
                <a:gd name="T57" fmla="*/ 13 h 433"/>
                <a:gd name="T58" fmla="*/ 42 w 899"/>
                <a:gd name="T59" fmla="*/ 11 h 433"/>
                <a:gd name="T60" fmla="*/ 31 w 899"/>
                <a:gd name="T61" fmla="*/ 9 h 433"/>
                <a:gd name="T62" fmla="*/ 21 w 899"/>
                <a:gd name="T63" fmla="*/ 7 h 433"/>
                <a:gd name="T64" fmla="*/ 13 w 899"/>
                <a:gd name="T65" fmla="*/ 5 h 433"/>
                <a:gd name="T66" fmla="*/ 10 w 899"/>
                <a:gd name="T67" fmla="*/ 4 h 433"/>
                <a:gd name="T68" fmla="*/ 6 w 899"/>
                <a:gd name="T69" fmla="*/ 2 h 433"/>
                <a:gd name="T70" fmla="*/ 2 w 899"/>
                <a:gd name="T71" fmla="*/ 1 h 4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 h="433">
                  <a:moveTo>
                    <a:pt x="0" y="0"/>
                  </a:moveTo>
                  <a:lnTo>
                    <a:pt x="14" y="27"/>
                  </a:lnTo>
                  <a:lnTo>
                    <a:pt x="27" y="55"/>
                  </a:lnTo>
                  <a:lnTo>
                    <a:pt x="41" y="82"/>
                  </a:lnTo>
                  <a:lnTo>
                    <a:pt x="55" y="108"/>
                  </a:lnTo>
                  <a:lnTo>
                    <a:pt x="69" y="135"/>
                  </a:lnTo>
                  <a:lnTo>
                    <a:pt x="82" y="163"/>
                  </a:lnTo>
                  <a:lnTo>
                    <a:pt x="96" y="190"/>
                  </a:lnTo>
                  <a:lnTo>
                    <a:pt x="110" y="217"/>
                  </a:lnTo>
                  <a:lnTo>
                    <a:pt x="124" y="244"/>
                  </a:lnTo>
                  <a:lnTo>
                    <a:pt x="136" y="271"/>
                  </a:lnTo>
                  <a:lnTo>
                    <a:pt x="150" y="298"/>
                  </a:lnTo>
                  <a:lnTo>
                    <a:pt x="164" y="325"/>
                  </a:lnTo>
                  <a:lnTo>
                    <a:pt x="177" y="353"/>
                  </a:lnTo>
                  <a:lnTo>
                    <a:pt x="191" y="380"/>
                  </a:lnTo>
                  <a:lnTo>
                    <a:pt x="204" y="407"/>
                  </a:lnTo>
                  <a:lnTo>
                    <a:pt x="218" y="433"/>
                  </a:lnTo>
                  <a:lnTo>
                    <a:pt x="261" y="422"/>
                  </a:lnTo>
                  <a:lnTo>
                    <a:pt x="303" y="410"/>
                  </a:lnTo>
                  <a:lnTo>
                    <a:pt x="346" y="398"/>
                  </a:lnTo>
                  <a:lnTo>
                    <a:pt x="388" y="386"/>
                  </a:lnTo>
                  <a:lnTo>
                    <a:pt x="431" y="375"/>
                  </a:lnTo>
                  <a:lnTo>
                    <a:pt x="474" y="364"/>
                  </a:lnTo>
                  <a:lnTo>
                    <a:pt x="516" y="352"/>
                  </a:lnTo>
                  <a:lnTo>
                    <a:pt x="559" y="340"/>
                  </a:lnTo>
                  <a:lnTo>
                    <a:pt x="602" y="328"/>
                  </a:lnTo>
                  <a:lnTo>
                    <a:pt x="643" y="316"/>
                  </a:lnTo>
                  <a:lnTo>
                    <a:pt x="686" y="304"/>
                  </a:lnTo>
                  <a:lnTo>
                    <a:pt x="729" y="292"/>
                  </a:lnTo>
                  <a:lnTo>
                    <a:pt x="771" y="281"/>
                  </a:lnTo>
                  <a:lnTo>
                    <a:pt x="814" y="269"/>
                  </a:lnTo>
                  <a:lnTo>
                    <a:pt x="856" y="257"/>
                  </a:lnTo>
                  <a:lnTo>
                    <a:pt x="899" y="245"/>
                  </a:lnTo>
                  <a:lnTo>
                    <a:pt x="874" y="237"/>
                  </a:lnTo>
                  <a:lnTo>
                    <a:pt x="850" y="229"/>
                  </a:lnTo>
                  <a:lnTo>
                    <a:pt x="825" y="220"/>
                  </a:lnTo>
                  <a:lnTo>
                    <a:pt x="801" y="212"/>
                  </a:lnTo>
                  <a:lnTo>
                    <a:pt x="777" y="204"/>
                  </a:lnTo>
                  <a:lnTo>
                    <a:pt x="752" y="196"/>
                  </a:lnTo>
                  <a:lnTo>
                    <a:pt x="727" y="187"/>
                  </a:lnTo>
                  <a:lnTo>
                    <a:pt x="704" y="178"/>
                  </a:lnTo>
                  <a:lnTo>
                    <a:pt x="679" y="171"/>
                  </a:lnTo>
                  <a:lnTo>
                    <a:pt x="654" y="162"/>
                  </a:lnTo>
                  <a:lnTo>
                    <a:pt x="629" y="154"/>
                  </a:lnTo>
                  <a:lnTo>
                    <a:pt x="605" y="146"/>
                  </a:lnTo>
                  <a:lnTo>
                    <a:pt x="581" y="138"/>
                  </a:lnTo>
                  <a:lnTo>
                    <a:pt x="556" y="129"/>
                  </a:lnTo>
                  <a:lnTo>
                    <a:pt x="532" y="121"/>
                  </a:lnTo>
                  <a:lnTo>
                    <a:pt x="507" y="113"/>
                  </a:lnTo>
                  <a:lnTo>
                    <a:pt x="480" y="107"/>
                  </a:lnTo>
                  <a:lnTo>
                    <a:pt x="453" y="102"/>
                  </a:lnTo>
                  <a:lnTo>
                    <a:pt x="426" y="97"/>
                  </a:lnTo>
                  <a:lnTo>
                    <a:pt x="400" y="91"/>
                  </a:lnTo>
                  <a:lnTo>
                    <a:pt x="373" y="87"/>
                  </a:lnTo>
                  <a:lnTo>
                    <a:pt x="346" y="82"/>
                  </a:lnTo>
                  <a:lnTo>
                    <a:pt x="319" y="76"/>
                  </a:lnTo>
                  <a:lnTo>
                    <a:pt x="292" y="71"/>
                  </a:lnTo>
                  <a:lnTo>
                    <a:pt x="265" y="65"/>
                  </a:lnTo>
                  <a:lnTo>
                    <a:pt x="239" y="60"/>
                  </a:lnTo>
                  <a:lnTo>
                    <a:pt x="212" y="55"/>
                  </a:lnTo>
                  <a:lnTo>
                    <a:pt x="184" y="49"/>
                  </a:lnTo>
                  <a:lnTo>
                    <a:pt x="157" y="45"/>
                  </a:lnTo>
                  <a:lnTo>
                    <a:pt x="130" y="40"/>
                  </a:lnTo>
                  <a:lnTo>
                    <a:pt x="103" y="34"/>
                  </a:lnTo>
                  <a:lnTo>
                    <a:pt x="76" y="29"/>
                  </a:lnTo>
                  <a:lnTo>
                    <a:pt x="67" y="26"/>
                  </a:lnTo>
                  <a:lnTo>
                    <a:pt x="58" y="21"/>
                  </a:lnTo>
                  <a:lnTo>
                    <a:pt x="48" y="18"/>
                  </a:lnTo>
                  <a:lnTo>
                    <a:pt x="39" y="14"/>
                  </a:lnTo>
                  <a:lnTo>
                    <a:pt x="29" y="11"/>
                  </a:lnTo>
                  <a:lnTo>
                    <a:pt x="19" y="7"/>
                  </a:lnTo>
                  <a:lnTo>
                    <a:pt x="10" y="3"/>
                  </a:lnTo>
                  <a:lnTo>
                    <a:pt x="0" y="0"/>
                  </a:lnTo>
                  <a:close/>
                </a:path>
              </a:pathLst>
            </a:custGeom>
            <a:solidFill>
              <a:srgbClr val="2D59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8" name="Freeform 413"/>
            <p:cNvSpPr>
              <a:spLocks/>
            </p:cNvSpPr>
            <p:nvPr/>
          </p:nvSpPr>
          <p:spPr bwMode="auto">
            <a:xfrm>
              <a:off x="1243" y="2571"/>
              <a:ext cx="167" cy="85"/>
            </a:xfrm>
            <a:custGeom>
              <a:avLst/>
              <a:gdLst>
                <a:gd name="T0" fmla="*/ 3 w 835"/>
                <a:gd name="T1" fmla="*/ 5 h 421"/>
                <a:gd name="T2" fmla="*/ 8 w 835"/>
                <a:gd name="T3" fmla="*/ 16 h 421"/>
                <a:gd name="T4" fmla="*/ 13 w 835"/>
                <a:gd name="T5" fmla="*/ 27 h 421"/>
                <a:gd name="T6" fmla="*/ 19 w 835"/>
                <a:gd name="T7" fmla="*/ 37 h 421"/>
                <a:gd name="T8" fmla="*/ 24 w 835"/>
                <a:gd name="T9" fmla="*/ 48 h 421"/>
                <a:gd name="T10" fmla="*/ 29 w 835"/>
                <a:gd name="T11" fmla="*/ 58 h 421"/>
                <a:gd name="T12" fmla="*/ 35 w 835"/>
                <a:gd name="T13" fmla="*/ 69 h 421"/>
                <a:gd name="T14" fmla="*/ 40 w 835"/>
                <a:gd name="T15" fmla="*/ 80 h 421"/>
                <a:gd name="T16" fmla="*/ 50 w 835"/>
                <a:gd name="T17" fmla="*/ 83 h 421"/>
                <a:gd name="T18" fmla="*/ 66 w 835"/>
                <a:gd name="T19" fmla="*/ 79 h 421"/>
                <a:gd name="T20" fmla="*/ 82 w 835"/>
                <a:gd name="T21" fmla="*/ 74 h 421"/>
                <a:gd name="T22" fmla="*/ 97 w 835"/>
                <a:gd name="T23" fmla="*/ 70 h 421"/>
                <a:gd name="T24" fmla="*/ 113 w 835"/>
                <a:gd name="T25" fmla="*/ 66 h 421"/>
                <a:gd name="T26" fmla="*/ 128 w 835"/>
                <a:gd name="T27" fmla="*/ 61 h 421"/>
                <a:gd name="T28" fmla="*/ 144 w 835"/>
                <a:gd name="T29" fmla="*/ 57 h 421"/>
                <a:gd name="T30" fmla="*/ 159 w 835"/>
                <a:gd name="T31" fmla="*/ 52 h 421"/>
                <a:gd name="T32" fmla="*/ 162 w 835"/>
                <a:gd name="T33" fmla="*/ 49 h 421"/>
                <a:gd name="T34" fmla="*/ 153 w 835"/>
                <a:gd name="T35" fmla="*/ 46 h 421"/>
                <a:gd name="T36" fmla="*/ 143 w 835"/>
                <a:gd name="T37" fmla="*/ 44 h 421"/>
                <a:gd name="T38" fmla="*/ 134 w 835"/>
                <a:gd name="T39" fmla="*/ 41 h 421"/>
                <a:gd name="T40" fmla="*/ 125 w 835"/>
                <a:gd name="T41" fmla="*/ 39 h 421"/>
                <a:gd name="T42" fmla="*/ 115 w 835"/>
                <a:gd name="T43" fmla="*/ 36 h 421"/>
                <a:gd name="T44" fmla="*/ 106 w 835"/>
                <a:gd name="T45" fmla="*/ 33 h 421"/>
                <a:gd name="T46" fmla="*/ 96 w 835"/>
                <a:gd name="T47" fmla="*/ 30 h 421"/>
                <a:gd name="T48" fmla="*/ 87 w 835"/>
                <a:gd name="T49" fmla="*/ 28 h 421"/>
                <a:gd name="T50" fmla="*/ 77 w 835"/>
                <a:gd name="T51" fmla="*/ 25 h 421"/>
                <a:gd name="T52" fmla="*/ 68 w 835"/>
                <a:gd name="T53" fmla="*/ 22 h 421"/>
                <a:gd name="T54" fmla="*/ 59 w 835"/>
                <a:gd name="T55" fmla="*/ 19 h 421"/>
                <a:gd name="T56" fmla="*/ 49 w 835"/>
                <a:gd name="T57" fmla="*/ 17 h 421"/>
                <a:gd name="T58" fmla="*/ 40 w 835"/>
                <a:gd name="T59" fmla="*/ 14 h 421"/>
                <a:gd name="T60" fmla="*/ 31 w 835"/>
                <a:gd name="T61" fmla="*/ 11 h 421"/>
                <a:gd name="T62" fmla="*/ 21 w 835"/>
                <a:gd name="T63" fmla="*/ 8 h 421"/>
                <a:gd name="T64" fmla="*/ 14 w 835"/>
                <a:gd name="T65" fmla="*/ 6 h 421"/>
                <a:gd name="T66" fmla="*/ 10 w 835"/>
                <a:gd name="T67" fmla="*/ 4 h 421"/>
                <a:gd name="T68" fmla="*/ 6 w 835"/>
                <a:gd name="T69" fmla="*/ 3 h 421"/>
                <a:gd name="T70" fmla="*/ 2 w 835"/>
                <a:gd name="T71" fmla="*/ 1 h 4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5" h="421">
                  <a:moveTo>
                    <a:pt x="0" y="0"/>
                  </a:moveTo>
                  <a:lnTo>
                    <a:pt x="13" y="27"/>
                  </a:lnTo>
                  <a:lnTo>
                    <a:pt x="27" y="52"/>
                  </a:lnTo>
                  <a:lnTo>
                    <a:pt x="40" y="79"/>
                  </a:lnTo>
                  <a:lnTo>
                    <a:pt x="54" y="105"/>
                  </a:lnTo>
                  <a:lnTo>
                    <a:pt x="67" y="132"/>
                  </a:lnTo>
                  <a:lnTo>
                    <a:pt x="80" y="158"/>
                  </a:lnTo>
                  <a:lnTo>
                    <a:pt x="94" y="185"/>
                  </a:lnTo>
                  <a:lnTo>
                    <a:pt x="107" y="211"/>
                  </a:lnTo>
                  <a:lnTo>
                    <a:pt x="120" y="236"/>
                  </a:lnTo>
                  <a:lnTo>
                    <a:pt x="134" y="263"/>
                  </a:lnTo>
                  <a:lnTo>
                    <a:pt x="147" y="289"/>
                  </a:lnTo>
                  <a:lnTo>
                    <a:pt x="160" y="316"/>
                  </a:lnTo>
                  <a:lnTo>
                    <a:pt x="173" y="342"/>
                  </a:lnTo>
                  <a:lnTo>
                    <a:pt x="186" y="369"/>
                  </a:lnTo>
                  <a:lnTo>
                    <a:pt x="200" y="395"/>
                  </a:lnTo>
                  <a:lnTo>
                    <a:pt x="213" y="421"/>
                  </a:lnTo>
                  <a:lnTo>
                    <a:pt x="252" y="411"/>
                  </a:lnTo>
                  <a:lnTo>
                    <a:pt x="290" y="400"/>
                  </a:lnTo>
                  <a:lnTo>
                    <a:pt x="330" y="389"/>
                  </a:lnTo>
                  <a:lnTo>
                    <a:pt x="369" y="378"/>
                  </a:lnTo>
                  <a:lnTo>
                    <a:pt x="408" y="368"/>
                  </a:lnTo>
                  <a:lnTo>
                    <a:pt x="446" y="357"/>
                  </a:lnTo>
                  <a:lnTo>
                    <a:pt x="485" y="346"/>
                  </a:lnTo>
                  <a:lnTo>
                    <a:pt x="525" y="335"/>
                  </a:lnTo>
                  <a:lnTo>
                    <a:pt x="563" y="325"/>
                  </a:lnTo>
                  <a:lnTo>
                    <a:pt x="602" y="314"/>
                  </a:lnTo>
                  <a:lnTo>
                    <a:pt x="641" y="303"/>
                  </a:lnTo>
                  <a:lnTo>
                    <a:pt x="679" y="292"/>
                  </a:lnTo>
                  <a:lnTo>
                    <a:pt x="718" y="282"/>
                  </a:lnTo>
                  <a:lnTo>
                    <a:pt x="758" y="271"/>
                  </a:lnTo>
                  <a:lnTo>
                    <a:pt x="796" y="260"/>
                  </a:lnTo>
                  <a:lnTo>
                    <a:pt x="835" y="249"/>
                  </a:lnTo>
                  <a:lnTo>
                    <a:pt x="811" y="243"/>
                  </a:lnTo>
                  <a:lnTo>
                    <a:pt x="788" y="236"/>
                  </a:lnTo>
                  <a:lnTo>
                    <a:pt x="764" y="230"/>
                  </a:lnTo>
                  <a:lnTo>
                    <a:pt x="740" y="223"/>
                  </a:lnTo>
                  <a:lnTo>
                    <a:pt x="717" y="217"/>
                  </a:lnTo>
                  <a:lnTo>
                    <a:pt x="693" y="211"/>
                  </a:lnTo>
                  <a:lnTo>
                    <a:pt x="670" y="204"/>
                  </a:lnTo>
                  <a:lnTo>
                    <a:pt x="647" y="198"/>
                  </a:lnTo>
                  <a:lnTo>
                    <a:pt x="623" y="191"/>
                  </a:lnTo>
                  <a:lnTo>
                    <a:pt x="600" y="185"/>
                  </a:lnTo>
                  <a:lnTo>
                    <a:pt x="576" y="178"/>
                  </a:lnTo>
                  <a:lnTo>
                    <a:pt x="553" y="172"/>
                  </a:lnTo>
                  <a:lnTo>
                    <a:pt x="529" y="164"/>
                  </a:lnTo>
                  <a:lnTo>
                    <a:pt x="505" y="158"/>
                  </a:lnTo>
                  <a:lnTo>
                    <a:pt x="482" y="151"/>
                  </a:lnTo>
                  <a:lnTo>
                    <a:pt x="458" y="145"/>
                  </a:lnTo>
                  <a:lnTo>
                    <a:pt x="434" y="138"/>
                  </a:lnTo>
                  <a:lnTo>
                    <a:pt x="411" y="131"/>
                  </a:lnTo>
                  <a:lnTo>
                    <a:pt x="387" y="124"/>
                  </a:lnTo>
                  <a:lnTo>
                    <a:pt x="363" y="117"/>
                  </a:lnTo>
                  <a:lnTo>
                    <a:pt x="341" y="110"/>
                  </a:lnTo>
                  <a:lnTo>
                    <a:pt x="317" y="104"/>
                  </a:lnTo>
                  <a:lnTo>
                    <a:pt x="294" y="96"/>
                  </a:lnTo>
                  <a:lnTo>
                    <a:pt x="270" y="90"/>
                  </a:lnTo>
                  <a:lnTo>
                    <a:pt x="246" y="82"/>
                  </a:lnTo>
                  <a:lnTo>
                    <a:pt x="224" y="76"/>
                  </a:lnTo>
                  <a:lnTo>
                    <a:pt x="200" y="70"/>
                  </a:lnTo>
                  <a:lnTo>
                    <a:pt x="177" y="62"/>
                  </a:lnTo>
                  <a:lnTo>
                    <a:pt x="153" y="56"/>
                  </a:lnTo>
                  <a:lnTo>
                    <a:pt x="130" y="48"/>
                  </a:lnTo>
                  <a:lnTo>
                    <a:pt x="107" y="42"/>
                  </a:lnTo>
                  <a:lnTo>
                    <a:pt x="83" y="34"/>
                  </a:lnTo>
                  <a:lnTo>
                    <a:pt x="72" y="30"/>
                  </a:lnTo>
                  <a:lnTo>
                    <a:pt x="63" y="25"/>
                  </a:lnTo>
                  <a:lnTo>
                    <a:pt x="52" y="21"/>
                  </a:lnTo>
                  <a:lnTo>
                    <a:pt x="42" y="17"/>
                  </a:lnTo>
                  <a:lnTo>
                    <a:pt x="32" y="13"/>
                  </a:lnTo>
                  <a:lnTo>
                    <a:pt x="21" y="8"/>
                  </a:lnTo>
                  <a:lnTo>
                    <a:pt x="11" y="4"/>
                  </a:lnTo>
                  <a:lnTo>
                    <a:pt x="0" y="0"/>
                  </a:lnTo>
                  <a:close/>
                </a:path>
              </a:pathLst>
            </a:custGeom>
            <a:solidFill>
              <a:srgbClr val="3D5B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49" name="Freeform 414"/>
            <p:cNvSpPr>
              <a:spLocks/>
            </p:cNvSpPr>
            <p:nvPr/>
          </p:nvSpPr>
          <p:spPr bwMode="auto">
            <a:xfrm>
              <a:off x="1244" y="2573"/>
              <a:ext cx="154" cy="83"/>
            </a:xfrm>
            <a:custGeom>
              <a:avLst/>
              <a:gdLst>
                <a:gd name="T0" fmla="*/ 3 w 770"/>
                <a:gd name="T1" fmla="*/ 5 h 411"/>
                <a:gd name="T2" fmla="*/ 8 w 770"/>
                <a:gd name="T3" fmla="*/ 16 h 411"/>
                <a:gd name="T4" fmla="*/ 13 w 770"/>
                <a:gd name="T5" fmla="*/ 26 h 411"/>
                <a:gd name="T6" fmla="*/ 18 w 770"/>
                <a:gd name="T7" fmla="*/ 37 h 411"/>
                <a:gd name="T8" fmla="*/ 23 w 770"/>
                <a:gd name="T9" fmla="*/ 47 h 411"/>
                <a:gd name="T10" fmla="*/ 29 w 770"/>
                <a:gd name="T11" fmla="*/ 57 h 411"/>
                <a:gd name="T12" fmla="*/ 34 w 770"/>
                <a:gd name="T13" fmla="*/ 68 h 411"/>
                <a:gd name="T14" fmla="*/ 39 w 770"/>
                <a:gd name="T15" fmla="*/ 78 h 411"/>
                <a:gd name="T16" fmla="*/ 49 w 770"/>
                <a:gd name="T17" fmla="*/ 81 h 411"/>
                <a:gd name="T18" fmla="*/ 62 w 770"/>
                <a:gd name="T19" fmla="*/ 77 h 411"/>
                <a:gd name="T20" fmla="*/ 77 w 770"/>
                <a:gd name="T21" fmla="*/ 73 h 411"/>
                <a:gd name="T22" fmla="*/ 91 w 770"/>
                <a:gd name="T23" fmla="*/ 69 h 411"/>
                <a:gd name="T24" fmla="*/ 105 w 770"/>
                <a:gd name="T25" fmla="*/ 65 h 411"/>
                <a:gd name="T26" fmla="*/ 119 w 770"/>
                <a:gd name="T27" fmla="*/ 61 h 411"/>
                <a:gd name="T28" fmla="*/ 133 w 770"/>
                <a:gd name="T29" fmla="*/ 57 h 411"/>
                <a:gd name="T30" fmla="*/ 147 w 770"/>
                <a:gd name="T31" fmla="*/ 54 h 411"/>
                <a:gd name="T32" fmla="*/ 149 w 770"/>
                <a:gd name="T33" fmla="*/ 51 h 411"/>
                <a:gd name="T34" fmla="*/ 140 w 770"/>
                <a:gd name="T35" fmla="*/ 49 h 411"/>
                <a:gd name="T36" fmla="*/ 131 w 770"/>
                <a:gd name="T37" fmla="*/ 47 h 411"/>
                <a:gd name="T38" fmla="*/ 122 w 770"/>
                <a:gd name="T39" fmla="*/ 45 h 411"/>
                <a:gd name="T40" fmla="*/ 113 w 770"/>
                <a:gd name="T41" fmla="*/ 43 h 411"/>
                <a:gd name="T42" fmla="*/ 104 w 770"/>
                <a:gd name="T43" fmla="*/ 41 h 411"/>
                <a:gd name="T44" fmla="*/ 95 w 770"/>
                <a:gd name="T45" fmla="*/ 39 h 411"/>
                <a:gd name="T46" fmla="*/ 86 w 770"/>
                <a:gd name="T47" fmla="*/ 37 h 411"/>
                <a:gd name="T48" fmla="*/ 77 w 770"/>
                <a:gd name="T49" fmla="*/ 34 h 411"/>
                <a:gd name="T50" fmla="*/ 69 w 770"/>
                <a:gd name="T51" fmla="*/ 31 h 411"/>
                <a:gd name="T52" fmla="*/ 61 w 770"/>
                <a:gd name="T53" fmla="*/ 27 h 411"/>
                <a:gd name="T54" fmla="*/ 53 w 770"/>
                <a:gd name="T55" fmla="*/ 24 h 411"/>
                <a:gd name="T56" fmla="*/ 46 w 770"/>
                <a:gd name="T57" fmla="*/ 21 h 411"/>
                <a:gd name="T58" fmla="*/ 38 w 770"/>
                <a:gd name="T59" fmla="*/ 17 h 411"/>
                <a:gd name="T60" fmla="*/ 30 w 770"/>
                <a:gd name="T61" fmla="*/ 14 h 411"/>
                <a:gd name="T62" fmla="*/ 22 w 770"/>
                <a:gd name="T63" fmla="*/ 10 h 411"/>
                <a:gd name="T64" fmla="*/ 15 w 770"/>
                <a:gd name="T65" fmla="*/ 7 h 411"/>
                <a:gd name="T66" fmla="*/ 11 w 770"/>
                <a:gd name="T67" fmla="*/ 5 h 411"/>
                <a:gd name="T68" fmla="*/ 7 w 770"/>
                <a:gd name="T69" fmla="*/ 3 h 411"/>
                <a:gd name="T70" fmla="*/ 2 w 770"/>
                <a:gd name="T71" fmla="*/ 1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70" h="411">
                  <a:moveTo>
                    <a:pt x="0" y="0"/>
                  </a:moveTo>
                  <a:lnTo>
                    <a:pt x="13" y="26"/>
                  </a:lnTo>
                  <a:lnTo>
                    <a:pt x="26" y="52"/>
                  </a:lnTo>
                  <a:lnTo>
                    <a:pt x="38" y="78"/>
                  </a:lnTo>
                  <a:lnTo>
                    <a:pt x="52" y="104"/>
                  </a:lnTo>
                  <a:lnTo>
                    <a:pt x="65" y="130"/>
                  </a:lnTo>
                  <a:lnTo>
                    <a:pt x="78" y="155"/>
                  </a:lnTo>
                  <a:lnTo>
                    <a:pt x="91" y="181"/>
                  </a:lnTo>
                  <a:lnTo>
                    <a:pt x="104" y="206"/>
                  </a:lnTo>
                  <a:lnTo>
                    <a:pt x="117" y="232"/>
                  </a:lnTo>
                  <a:lnTo>
                    <a:pt x="130" y="258"/>
                  </a:lnTo>
                  <a:lnTo>
                    <a:pt x="143" y="283"/>
                  </a:lnTo>
                  <a:lnTo>
                    <a:pt x="156" y="309"/>
                  </a:lnTo>
                  <a:lnTo>
                    <a:pt x="168" y="335"/>
                  </a:lnTo>
                  <a:lnTo>
                    <a:pt x="181" y="360"/>
                  </a:lnTo>
                  <a:lnTo>
                    <a:pt x="194" y="386"/>
                  </a:lnTo>
                  <a:lnTo>
                    <a:pt x="207" y="411"/>
                  </a:lnTo>
                  <a:lnTo>
                    <a:pt x="243" y="402"/>
                  </a:lnTo>
                  <a:lnTo>
                    <a:pt x="278" y="392"/>
                  </a:lnTo>
                  <a:lnTo>
                    <a:pt x="312" y="382"/>
                  </a:lnTo>
                  <a:lnTo>
                    <a:pt x="348" y="373"/>
                  </a:lnTo>
                  <a:lnTo>
                    <a:pt x="383" y="363"/>
                  </a:lnTo>
                  <a:lnTo>
                    <a:pt x="419" y="353"/>
                  </a:lnTo>
                  <a:lnTo>
                    <a:pt x="454" y="344"/>
                  </a:lnTo>
                  <a:lnTo>
                    <a:pt x="489" y="333"/>
                  </a:lnTo>
                  <a:lnTo>
                    <a:pt x="524" y="323"/>
                  </a:lnTo>
                  <a:lnTo>
                    <a:pt x="559" y="314"/>
                  </a:lnTo>
                  <a:lnTo>
                    <a:pt x="595" y="304"/>
                  </a:lnTo>
                  <a:lnTo>
                    <a:pt x="629" y="294"/>
                  </a:lnTo>
                  <a:lnTo>
                    <a:pt x="665" y="284"/>
                  </a:lnTo>
                  <a:lnTo>
                    <a:pt x="700" y="275"/>
                  </a:lnTo>
                  <a:lnTo>
                    <a:pt x="734" y="265"/>
                  </a:lnTo>
                  <a:lnTo>
                    <a:pt x="770" y="255"/>
                  </a:lnTo>
                  <a:lnTo>
                    <a:pt x="747" y="251"/>
                  </a:lnTo>
                  <a:lnTo>
                    <a:pt x="725" y="246"/>
                  </a:lnTo>
                  <a:lnTo>
                    <a:pt x="702" y="241"/>
                  </a:lnTo>
                  <a:lnTo>
                    <a:pt x="680" y="236"/>
                  </a:lnTo>
                  <a:lnTo>
                    <a:pt x="657" y="232"/>
                  </a:lnTo>
                  <a:lnTo>
                    <a:pt x="635" y="226"/>
                  </a:lnTo>
                  <a:lnTo>
                    <a:pt x="612" y="222"/>
                  </a:lnTo>
                  <a:lnTo>
                    <a:pt x="588" y="217"/>
                  </a:lnTo>
                  <a:lnTo>
                    <a:pt x="566" y="212"/>
                  </a:lnTo>
                  <a:lnTo>
                    <a:pt x="543" y="208"/>
                  </a:lnTo>
                  <a:lnTo>
                    <a:pt x="521" y="203"/>
                  </a:lnTo>
                  <a:lnTo>
                    <a:pt x="498" y="198"/>
                  </a:lnTo>
                  <a:lnTo>
                    <a:pt x="476" y="193"/>
                  </a:lnTo>
                  <a:lnTo>
                    <a:pt x="452" y="189"/>
                  </a:lnTo>
                  <a:lnTo>
                    <a:pt x="429" y="183"/>
                  </a:lnTo>
                  <a:lnTo>
                    <a:pt x="407" y="179"/>
                  </a:lnTo>
                  <a:lnTo>
                    <a:pt x="386" y="170"/>
                  </a:lnTo>
                  <a:lnTo>
                    <a:pt x="367" y="162"/>
                  </a:lnTo>
                  <a:lnTo>
                    <a:pt x="347" y="153"/>
                  </a:lnTo>
                  <a:lnTo>
                    <a:pt x="327" y="145"/>
                  </a:lnTo>
                  <a:lnTo>
                    <a:pt x="307" y="136"/>
                  </a:lnTo>
                  <a:lnTo>
                    <a:pt x="288" y="127"/>
                  </a:lnTo>
                  <a:lnTo>
                    <a:pt x="267" y="119"/>
                  </a:lnTo>
                  <a:lnTo>
                    <a:pt x="248" y="110"/>
                  </a:lnTo>
                  <a:lnTo>
                    <a:pt x="228" y="102"/>
                  </a:lnTo>
                  <a:lnTo>
                    <a:pt x="207" y="93"/>
                  </a:lnTo>
                  <a:lnTo>
                    <a:pt x="188" y="84"/>
                  </a:lnTo>
                  <a:lnTo>
                    <a:pt x="167" y="76"/>
                  </a:lnTo>
                  <a:lnTo>
                    <a:pt x="148" y="67"/>
                  </a:lnTo>
                  <a:lnTo>
                    <a:pt x="128" y="58"/>
                  </a:lnTo>
                  <a:lnTo>
                    <a:pt x="108" y="50"/>
                  </a:lnTo>
                  <a:lnTo>
                    <a:pt x="88" y="41"/>
                  </a:lnTo>
                  <a:lnTo>
                    <a:pt x="77" y="36"/>
                  </a:lnTo>
                  <a:lnTo>
                    <a:pt x="66" y="32"/>
                  </a:lnTo>
                  <a:lnTo>
                    <a:pt x="56" y="26"/>
                  </a:lnTo>
                  <a:lnTo>
                    <a:pt x="44" y="21"/>
                  </a:lnTo>
                  <a:lnTo>
                    <a:pt x="33" y="17"/>
                  </a:lnTo>
                  <a:lnTo>
                    <a:pt x="22" y="11"/>
                  </a:lnTo>
                  <a:lnTo>
                    <a:pt x="11" y="6"/>
                  </a:lnTo>
                  <a:lnTo>
                    <a:pt x="0" y="0"/>
                  </a:lnTo>
                  <a:close/>
                </a:path>
              </a:pathLst>
            </a:custGeom>
            <a:solidFill>
              <a:srgbClr val="4C63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0" name="Freeform 415"/>
            <p:cNvSpPr>
              <a:spLocks/>
            </p:cNvSpPr>
            <p:nvPr/>
          </p:nvSpPr>
          <p:spPr bwMode="auto">
            <a:xfrm>
              <a:off x="1246" y="2576"/>
              <a:ext cx="141" cy="80"/>
            </a:xfrm>
            <a:custGeom>
              <a:avLst/>
              <a:gdLst>
                <a:gd name="T0" fmla="*/ 0 w 706"/>
                <a:gd name="T1" fmla="*/ 0 h 399"/>
                <a:gd name="T2" fmla="*/ 40 w 706"/>
                <a:gd name="T3" fmla="*/ 80 h 399"/>
                <a:gd name="T4" fmla="*/ 141 w 706"/>
                <a:gd name="T5" fmla="*/ 52 h 399"/>
                <a:gd name="T6" fmla="*/ 71 w 706"/>
                <a:gd name="T7" fmla="*/ 42 h 399"/>
                <a:gd name="T8" fmla="*/ 19 w 706"/>
                <a:gd name="T9" fmla="*/ 9 h 399"/>
                <a:gd name="T10" fmla="*/ 0 w 706"/>
                <a:gd name="T11" fmla="*/ 0 h 3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6" h="399">
                  <a:moveTo>
                    <a:pt x="0" y="0"/>
                  </a:moveTo>
                  <a:lnTo>
                    <a:pt x="201" y="399"/>
                  </a:lnTo>
                  <a:lnTo>
                    <a:pt x="706" y="258"/>
                  </a:lnTo>
                  <a:lnTo>
                    <a:pt x="357" y="211"/>
                  </a:lnTo>
                  <a:lnTo>
                    <a:pt x="93" y="46"/>
                  </a:lnTo>
                  <a:lnTo>
                    <a:pt x="0"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1" name="Freeform 416"/>
            <p:cNvSpPr>
              <a:spLocks/>
            </p:cNvSpPr>
            <p:nvPr/>
          </p:nvSpPr>
          <p:spPr bwMode="auto">
            <a:xfrm>
              <a:off x="1238" y="2501"/>
              <a:ext cx="262" cy="110"/>
            </a:xfrm>
            <a:custGeom>
              <a:avLst/>
              <a:gdLst>
                <a:gd name="T0" fmla="*/ 262 w 1311"/>
                <a:gd name="T1" fmla="*/ 45 h 548"/>
                <a:gd name="T2" fmla="*/ 257 w 1311"/>
                <a:gd name="T3" fmla="*/ 56 h 548"/>
                <a:gd name="T4" fmla="*/ 40 w 1311"/>
                <a:gd name="T5" fmla="*/ 110 h 548"/>
                <a:gd name="T6" fmla="*/ 33 w 1311"/>
                <a:gd name="T7" fmla="*/ 109 h 548"/>
                <a:gd name="T8" fmla="*/ 0 w 1311"/>
                <a:gd name="T9" fmla="*/ 50 h 548"/>
                <a:gd name="T10" fmla="*/ 6 w 1311"/>
                <a:gd name="T11" fmla="*/ 42 h 548"/>
                <a:gd name="T12" fmla="*/ 195 w 1311"/>
                <a:gd name="T13" fmla="*/ 0 h 548"/>
                <a:gd name="T14" fmla="*/ 206 w 1311"/>
                <a:gd name="T15" fmla="*/ 1 h 548"/>
                <a:gd name="T16" fmla="*/ 262 w 1311"/>
                <a:gd name="T17" fmla="*/ 45 h 5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1" h="548">
                  <a:moveTo>
                    <a:pt x="1311" y="224"/>
                  </a:moveTo>
                  <a:lnTo>
                    <a:pt x="1288" y="278"/>
                  </a:lnTo>
                  <a:lnTo>
                    <a:pt x="198" y="548"/>
                  </a:lnTo>
                  <a:lnTo>
                    <a:pt x="163" y="541"/>
                  </a:lnTo>
                  <a:lnTo>
                    <a:pt x="0" y="247"/>
                  </a:lnTo>
                  <a:lnTo>
                    <a:pt x="31" y="209"/>
                  </a:lnTo>
                  <a:lnTo>
                    <a:pt x="974" y="0"/>
                  </a:lnTo>
                  <a:lnTo>
                    <a:pt x="1032" y="4"/>
                  </a:lnTo>
                  <a:lnTo>
                    <a:pt x="1311"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2" name="Freeform 417"/>
            <p:cNvSpPr>
              <a:spLocks/>
            </p:cNvSpPr>
            <p:nvPr/>
          </p:nvSpPr>
          <p:spPr bwMode="auto">
            <a:xfrm>
              <a:off x="1242" y="2504"/>
              <a:ext cx="253" cy="102"/>
            </a:xfrm>
            <a:custGeom>
              <a:avLst/>
              <a:gdLst>
                <a:gd name="T0" fmla="*/ 253 w 1261"/>
                <a:gd name="T1" fmla="*/ 48 h 510"/>
                <a:gd name="T2" fmla="*/ 33 w 1261"/>
                <a:gd name="T3" fmla="*/ 102 h 510"/>
                <a:gd name="T4" fmla="*/ 0 w 1261"/>
                <a:gd name="T5" fmla="*/ 44 h 510"/>
                <a:gd name="T6" fmla="*/ 193 w 1261"/>
                <a:gd name="T7" fmla="*/ 0 h 510"/>
                <a:gd name="T8" fmla="*/ 253 w 1261"/>
                <a:gd name="T9" fmla="*/ 48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510">
                  <a:moveTo>
                    <a:pt x="1261" y="240"/>
                  </a:moveTo>
                  <a:lnTo>
                    <a:pt x="163" y="510"/>
                  </a:lnTo>
                  <a:lnTo>
                    <a:pt x="0" y="219"/>
                  </a:lnTo>
                  <a:lnTo>
                    <a:pt x="963" y="0"/>
                  </a:lnTo>
                  <a:lnTo>
                    <a:pt x="1261" y="24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3" name="Freeform 418"/>
            <p:cNvSpPr>
              <a:spLocks/>
            </p:cNvSpPr>
            <p:nvPr/>
          </p:nvSpPr>
          <p:spPr bwMode="auto">
            <a:xfrm>
              <a:off x="1243" y="2507"/>
              <a:ext cx="243" cy="99"/>
            </a:xfrm>
            <a:custGeom>
              <a:avLst/>
              <a:gdLst>
                <a:gd name="T0" fmla="*/ 236 w 1214"/>
                <a:gd name="T1" fmla="*/ 49 h 496"/>
                <a:gd name="T2" fmla="*/ 223 w 1214"/>
                <a:gd name="T3" fmla="*/ 52 h 496"/>
                <a:gd name="T4" fmla="*/ 210 w 1214"/>
                <a:gd name="T5" fmla="*/ 55 h 496"/>
                <a:gd name="T6" fmla="*/ 197 w 1214"/>
                <a:gd name="T7" fmla="*/ 58 h 496"/>
                <a:gd name="T8" fmla="*/ 184 w 1214"/>
                <a:gd name="T9" fmla="*/ 62 h 496"/>
                <a:gd name="T10" fmla="*/ 171 w 1214"/>
                <a:gd name="T11" fmla="*/ 65 h 496"/>
                <a:gd name="T12" fmla="*/ 158 w 1214"/>
                <a:gd name="T13" fmla="*/ 68 h 496"/>
                <a:gd name="T14" fmla="*/ 144 w 1214"/>
                <a:gd name="T15" fmla="*/ 71 h 496"/>
                <a:gd name="T16" fmla="*/ 131 w 1214"/>
                <a:gd name="T17" fmla="*/ 75 h 496"/>
                <a:gd name="T18" fmla="*/ 118 w 1214"/>
                <a:gd name="T19" fmla="*/ 78 h 496"/>
                <a:gd name="T20" fmla="*/ 105 w 1214"/>
                <a:gd name="T21" fmla="*/ 81 h 496"/>
                <a:gd name="T22" fmla="*/ 92 w 1214"/>
                <a:gd name="T23" fmla="*/ 84 h 496"/>
                <a:gd name="T24" fmla="*/ 78 w 1214"/>
                <a:gd name="T25" fmla="*/ 88 h 496"/>
                <a:gd name="T26" fmla="*/ 65 w 1214"/>
                <a:gd name="T27" fmla="*/ 91 h 496"/>
                <a:gd name="T28" fmla="*/ 52 w 1214"/>
                <a:gd name="T29" fmla="*/ 94 h 496"/>
                <a:gd name="T30" fmla="*/ 39 w 1214"/>
                <a:gd name="T31" fmla="*/ 97 h 496"/>
                <a:gd name="T32" fmla="*/ 28 w 1214"/>
                <a:gd name="T33" fmla="*/ 92 h 496"/>
                <a:gd name="T34" fmla="*/ 20 w 1214"/>
                <a:gd name="T35" fmla="*/ 77 h 496"/>
                <a:gd name="T36" fmla="*/ 12 w 1214"/>
                <a:gd name="T37" fmla="*/ 63 h 496"/>
                <a:gd name="T38" fmla="*/ 4 w 1214"/>
                <a:gd name="T39" fmla="*/ 49 h 496"/>
                <a:gd name="T40" fmla="*/ 6 w 1214"/>
                <a:gd name="T41" fmla="*/ 40 h 496"/>
                <a:gd name="T42" fmla="*/ 17 w 1214"/>
                <a:gd name="T43" fmla="*/ 38 h 496"/>
                <a:gd name="T44" fmla="*/ 29 w 1214"/>
                <a:gd name="T45" fmla="*/ 35 h 496"/>
                <a:gd name="T46" fmla="*/ 40 w 1214"/>
                <a:gd name="T47" fmla="*/ 32 h 496"/>
                <a:gd name="T48" fmla="*/ 52 w 1214"/>
                <a:gd name="T49" fmla="*/ 30 h 496"/>
                <a:gd name="T50" fmla="*/ 63 w 1214"/>
                <a:gd name="T51" fmla="*/ 27 h 496"/>
                <a:gd name="T52" fmla="*/ 75 w 1214"/>
                <a:gd name="T53" fmla="*/ 25 h 496"/>
                <a:gd name="T54" fmla="*/ 86 w 1214"/>
                <a:gd name="T55" fmla="*/ 22 h 496"/>
                <a:gd name="T56" fmla="*/ 98 w 1214"/>
                <a:gd name="T57" fmla="*/ 19 h 496"/>
                <a:gd name="T58" fmla="*/ 109 w 1214"/>
                <a:gd name="T59" fmla="*/ 17 h 496"/>
                <a:gd name="T60" fmla="*/ 121 w 1214"/>
                <a:gd name="T61" fmla="*/ 14 h 496"/>
                <a:gd name="T62" fmla="*/ 132 w 1214"/>
                <a:gd name="T63" fmla="*/ 12 h 496"/>
                <a:gd name="T64" fmla="*/ 144 w 1214"/>
                <a:gd name="T65" fmla="*/ 9 h 496"/>
                <a:gd name="T66" fmla="*/ 155 w 1214"/>
                <a:gd name="T67" fmla="*/ 6 h 496"/>
                <a:gd name="T68" fmla="*/ 167 w 1214"/>
                <a:gd name="T69" fmla="*/ 4 h 496"/>
                <a:gd name="T70" fmla="*/ 178 w 1214"/>
                <a:gd name="T71" fmla="*/ 1 h 496"/>
                <a:gd name="T72" fmla="*/ 188 w 1214"/>
                <a:gd name="T73" fmla="*/ 3 h 496"/>
                <a:gd name="T74" fmla="*/ 195 w 1214"/>
                <a:gd name="T75" fmla="*/ 9 h 496"/>
                <a:gd name="T76" fmla="*/ 202 w 1214"/>
                <a:gd name="T77" fmla="*/ 15 h 496"/>
                <a:gd name="T78" fmla="*/ 210 w 1214"/>
                <a:gd name="T79" fmla="*/ 21 h 496"/>
                <a:gd name="T80" fmla="*/ 217 w 1214"/>
                <a:gd name="T81" fmla="*/ 26 h 496"/>
                <a:gd name="T82" fmla="*/ 225 w 1214"/>
                <a:gd name="T83" fmla="*/ 32 h 496"/>
                <a:gd name="T84" fmla="*/ 232 w 1214"/>
                <a:gd name="T85" fmla="*/ 38 h 496"/>
                <a:gd name="T86" fmla="*/ 239 w 1214"/>
                <a:gd name="T87" fmla="*/ 44 h 4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4" h="496">
                  <a:moveTo>
                    <a:pt x="1214" y="235"/>
                  </a:moveTo>
                  <a:lnTo>
                    <a:pt x="1181" y="244"/>
                  </a:lnTo>
                  <a:lnTo>
                    <a:pt x="1149" y="251"/>
                  </a:lnTo>
                  <a:lnTo>
                    <a:pt x="1115" y="260"/>
                  </a:lnTo>
                  <a:lnTo>
                    <a:pt x="1082" y="268"/>
                  </a:lnTo>
                  <a:lnTo>
                    <a:pt x="1050" y="276"/>
                  </a:lnTo>
                  <a:lnTo>
                    <a:pt x="1016" y="284"/>
                  </a:lnTo>
                  <a:lnTo>
                    <a:pt x="984" y="292"/>
                  </a:lnTo>
                  <a:lnTo>
                    <a:pt x="951" y="301"/>
                  </a:lnTo>
                  <a:lnTo>
                    <a:pt x="918" y="309"/>
                  </a:lnTo>
                  <a:lnTo>
                    <a:pt x="885" y="317"/>
                  </a:lnTo>
                  <a:lnTo>
                    <a:pt x="852" y="325"/>
                  </a:lnTo>
                  <a:lnTo>
                    <a:pt x="819" y="333"/>
                  </a:lnTo>
                  <a:lnTo>
                    <a:pt x="787" y="341"/>
                  </a:lnTo>
                  <a:lnTo>
                    <a:pt x="753" y="349"/>
                  </a:lnTo>
                  <a:lnTo>
                    <a:pt x="721" y="357"/>
                  </a:lnTo>
                  <a:lnTo>
                    <a:pt x="688" y="366"/>
                  </a:lnTo>
                  <a:lnTo>
                    <a:pt x="654" y="374"/>
                  </a:lnTo>
                  <a:lnTo>
                    <a:pt x="622" y="382"/>
                  </a:lnTo>
                  <a:lnTo>
                    <a:pt x="589" y="390"/>
                  </a:lnTo>
                  <a:lnTo>
                    <a:pt x="557" y="398"/>
                  </a:lnTo>
                  <a:lnTo>
                    <a:pt x="523" y="406"/>
                  </a:lnTo>
                  <a:lnTo>
                    <a:pt x="490" y="414"/>
                  </a:lnTo>
                  <a:lnTo>
                    <a:pt x="458" y="423"/>
                  </a:lnTo>
                  <a:lnTo>
                    <a:pt x="425" y="430"/>
                  </a:lnTo>
                  <a:lnTo>
                    <a:pt x="391" y="439"/>
                  </a:lnTo>
                  <a:lnTo>
                    <a:pt x="359" y="447"/>
                  </a:lnTo>
                  <a:lnTo>
                    <a:pt x="326" y="455"/>
                  </a:lnTo>
                  <a:lnTo>
                    <a:pt x="294" y="464"/>
                  </a:lnTo>
                  <a:lnTo>
                    <a:pt x="260" y="471"/>
                  </a:lnTo>
                  <a:lnTo>
                    <a:pt x="227" y="480"/>
                  </a:lnTo>
                  <a:lnTo>
                    <a:pt x="195" y="487"/>
                  </a:lnTo>
                  <a:lnTo>
                    <a:pt x="161" y="496"/>
                  </a:lnTo>
                  <a:lnTo>
                    <a:pt x="141" y="459"/>
                  </a:lnTo>
                  <a:lnTo>
                    <a:pt x="122" y="424"/>
                  </a:lnTo>
                  <a:lnTo>
                    <a:pt x="101" y="387"/>
                  </a:lnTo>
                  <a:lnTo>
                    <a:pt x="81" y="352"/>
                  </a:lnTo>
                  <a:lnTo>
                    <a:pt x="60" y="315"/>
                  </a:lnTo>
                  <a:lnTo>
                    <a:pt x="41" y="279"/>
                  </a:lnTo>
                  <a:lnTo>
                    <a:pt x="21" y="243"/>
                  </a:lnTo>
                  <a:lnTo>
                    <a:pt x="0" y="207"/>
                  </a:lnTo>
                  <a:lnTo>
                    <a:pt x="29" y="201"/>
                  </a:lnTo>
                  <a:lnTo>
                    <a:pt x="57" y="194"/>
                  </a:lnTo>
                  <a:lnTo>
                    <a:pt x="86" y="188"/>
                  </a:lnTo>
                  <a:lnTo>
                    <a:pt x="115" y="182"/>
                  </a:lnTo>
                  <a:lnTo>
                    <a:pt x="144" y="175"/>
                  </a:lnTo>
                  <a:lnTo>
                    <a:pt x="172" y="169"/>
                  </a:lnTo>
                  <a:lnTo>
                    <a:pt x="201" y="162"/>
                  </a:lnTo>
                  <a:lnTo>
                    <a:pt x="230" y="156"/>
                  </a:lnTo>
                  <a:lnTo>
                    <a:pt x="258" y="149"/>
                  </a:lnTo>
                  <a:lnTo>
                    <a:pt x="287" y="143"/>
                  </a:lnTo>
                  <a:lnTo>
                    <a:pt x="316" y="136"/>
                  </a:lnTo>
                  <a:lnTo>
                    <a:pt x="345" y="130"/>
                  </a:lnTo>
                  <a:lnTo>
                    <a:pt x="373" y="123"/>
                  </a:lnTo>
                  <a:lnTo>
                    <a:pt x="402" y="117"/>
                  </a:lnTo>
                  <a:lnTo>
                    <a:pt x="431" y="111"/>
                  </a:lnTo>
                  <a:lnTo>
                    <a:pt x="460" y="103"/>
                  </a:lnTo>
                  <a:lnTo>
                    <a:pt x="488" y="97"/>
                  </a:lnTo>
                  <a:lnTo>
                    <a:pt x="517" y="90"/>
                  </a:lnTo>
                  <a:lnTo>
                    <a:pt x="546" y="84"/>
                  </a:lnTo>
                  <a:lnTo>
                    <a:pt x="574" y="77"/>
                  </a:lnTo>
                  <a:lnTo>
                    <a:pt x="603" y="71"/>
                  </a:lnTo>
                  <a:lnTo>
                    <a:pt x="632" y="64"/>
                  </a:lnTo>
                  <a:lnTo>
                    <a:pt x="661" y="58"/>
                  </a:lnTo>
                  <a:lnTo>
                    <a:pt x="689" y="51"/>
                  </a:lnTo>
                  <a:lnTo>
                    <a:pt x="718" y="45"/>
                  </a:lnTo>
                  <a:lnTo>
                    <a:pt x="747" y="38"/>
                  </a:lnTo>
                  <a:lnTo>
                    <a:pt x="775" y="32"/>
                  </a:lnTo>
                  <a:lnTo>
                    <a:pt x="804" y="25"/>
                  </a:lnTo>
                  <a:lnTo>
                    <a:pt x="833" y="19"/>
                  </a:lnTo>
                  <a:lnTo>
                    <a:pt x="862" y="13"/>
                  </a:lnTo>
                  <a:lnTo>
                    <a:pt x="890" y="6"/>
                  </a:lnTo>
                  <a:lnTo>
                    <a:pt x="919" y="0"/>
                  </a:lnTo>
                  <a:lnTo>
                    <a:pt x="937" y="15"/>
                  </a:lnTo>
                  <a:lnTo>
                    <a:pt x="955" y="29"/>
                  </a:lnTo>
                  <a:lnTo>
                    <a:pt x="974" y="44"/>
                  </a:lnTo>
                  <a:lnTo>
                    <a:pt x="993" y="59"/>
                  </a:lnTo>
                  <a:lnTo>
                    <a:pt x="1011" y="73"/>
                  </a:lnTo>
                  <a:lnTo>
                    <a:pt x="1029" y="88"/>
                  </a:lnTo>
                  <a:lnTo>
                    <a:pt x="1048" y="103"/>
                  </a:lnTo>
                  <a:lnTo>
                    <a:pt x="1067" y="117"/>
                  </a:lnTo>
                  <a:lnTo>
                    <a:pt x="1085" y="132"/>
                  </a:lnTo>
                  <a:lnTo>
                    <a:pt x="1103" y="147"/>
                  </a:lnTo>
                  <a:lnTo>
                    <a:pt x="1122" y="162"/>
                  </a:lnTo>
                  <a:lnTo>
                    <a:pt x="1140" y="176"/>
                  </a:lnTo>
                  <a:lnTo>
                    <a:pt x="1158" y="191"/>
                  </a:lnTo>
                  <a:lnTo>
                    <a:pt x="1178" y="206"/>
                  </a:lnTo>
                  <a:lnTo>
                    <a:pt x="1196" y="220"/>
                  </a:lnTo>
                  <a:lnTo>
                    <a:pt x="1214" y="235"/>
                  </a:lnTo>
                  <a:close/>
                </a:path>
              </a:pathLst>
            </a:custGeom>
            <a:solidFill>
              <a:srgbClr val="0014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4" name="Freeform 419"/>
            <p:cNvSpPr>
              <a:spLocks/>
            </p:cNvSpPr>
            <p:nvPr/>
          </p:nvSpPr>
          <p:spPr bwMode="auto">
            <a:xfrm>
              <a:off x="1243" y="2510"/>
              <a:ext cx="234" cy="96"/>
            </a:xfrm>
            <a:custGeom>
              <a:avLst/>
              <a:gdLst>
                <a:gd name="T0" fmla="*/ 228 w 1169"/>
                <a:gd name="T1" fmla="*/ 48 h 480"/>
                <a:gd name="T2" fmla="*/ 215 w 1169"/>
                <a:gd name="T3" fmla="*/ 51 h 480"/>
                <a:gd name="T4" fmla="*/ 202 w 1169"/>
                <a:gd name="T5" fmla="*/ 54 h 480"/>
                <a:gd name="T6" fmla="*/ 190 w 1169"/>
                <a:gd name="T7" fmla="*/ 57 h 480"/>
                <a:gd name="T8" fmla="*/ 177 w 1169"/>
                <a:gd name="T9" fmla="*/ 60 h 480"/>
                <a:gd name="T10" fmla="*/ 165 w 1169"/>
                <a:gd name="T11" fmla="*/ 63 h 480"/>
                <a:gd name="T12" fmla="*/ 152 w 1169"/>
                <a:gd name="T13" fmla="*/ 66 h 480"/>
                <a:gd name="T14" fmla="*/ 139 w 1169"/>
                <a:gd name="T15" fmla="*/ 69 h 480"/>
                <a:gd name="T16" fmla="*/ 127 w 1169"/>
                <a:gd name="T17" fmla="*/ 73 h 480"/>
                <a:gd name="T18" fmla="*/ 114 w 1169"/>
                <a:gd name="T19" fmla="*/ 76 h 480"/>
                <a:gd name="T20" fmla="*/ 101 w 1169"/>
                <a:gd name="T21" fmla="*/ 79 h 480"/>
                <a:gd name="T22" fmla="*/ 89 w 1169"/>
                <a:gd name="T23" fmla="*/ 82 h 480"/>
                <a:gd name="T24" fmla="*/ 76 w 1169"/>
                <a:gd name="T25" fmla="*/ 85 h 480"/>
                <a:gd name="T26" fmla="*/ 64 w 1169"/>
                <a:gd name="T27" fmla="*/ 88 h 480"/>
                <a:gd name="T28" fmla="*/ 51 w 1169"/>
                <a:gd name="T29" fmla="*/ 91 h 480"/>
                <a:gd name="T30" fmla="*/ 38 w 1169"/>
                <a:gd name="T31" fmla="*/ 94 h 480"/>
                <a:gd name="T32" fmla="*/ 28 w 1169"/>
                <a:gd name="T33" fmla="*/ 89 h 480"/>
                <a:gd name="T34" fmla="*/ 20 w 1169"/>
                <a:gd name="T35" fmla="*/ 74 h 480"/>
                <a:gd name="T36" fmla="*/ 12 w 1169"/>
                <a:gd name="T37" fmla="*/ 60 h 480"/>
                <a:gd name="T38" fmla="*/ 4 w 1169"/>
                <a:gd name="T39" fmla="*/ 46 h 480"/>
                <a:gd name="T40" fmla="*/ 5 w 1169"/>
                <a:gd name="T41" fmla="*/ 37 h 480"/>
                <a:gd name="T42" fmla="*/ 16 w 1169"/>
                <a:gd name="T43" fmla="*/ 35 h 480"/>
                <a:gd name="T44" fmla="*/ 27 w 1169"/>
                <a:gd name="T45" fmla="*/ 33 h 480"/>
                <a:gd name="T46" fmla="*/ 38 w 1169"/>
                <a:gd name="T47" fmla="*/ 30 h 480"/>
                <a:gd name="T48" fmla="*/ 49 w 1169"/>
                <a:gd name="T49" fmla="*/ 28 h 480"/>
                <a:gd name="T50" fmla="*/ 60 w 1169"/>
                <a:gd name="T51" fmla="*/ 25 h 480"/>
                <a:gd name="T52" fmla="*/ 71 w 1169"/>
                <a:gd name="T53" fmla="*/ 23 h 480"/>
                <a:gd name="T54" fmla="*/ 82 w 1169"/>
                <a:gd name="T55" fmla="*/ 21 h 480"/>
                <a:gd name="T56" fmla="*/ 93 w 1169"/>
                <a:gd name="T57" fmla="*/ 18 h 480"/>
                <a:gd name="T58" fmla="*/ 104 w 1169"/>
                <a:gd name="T59" fmla="*/ 16 h 480"/>
                <a:gd name="T60" fmla="*/ 115 w 1169"/>
                <a:gd name="T61" fmla="*/ 13 h 480"/>
                <a:gd name="T62" fmla="*/ 126 w 1169"/>
                <a:gd name="T63" fmla="*/ 11 h 480"/>
                <a:gd name="T64" fmla="*/ 137 w 1169"/>
                <a:gd name="T65" fmla="*/ 8 h 480"/>
                <a:gd name="T66" fmla="*/ 148 w 1169"/>
                <a:gd name="T67" fmla="*/ 6 h 480"/>
                <a:gd name="T68" fmla="*/ 159 w 1169"/>
                <a:gd name="T69" fmla="*/ 4 h 480"/>
                <a:gd name="T70" fmla="*/ 170 w 1169"/>
                <a:gd name="T71" fmla="*/ 1 h 480"/>
                <a:gd name="T72" fmla="*/ 179 w 1169"/>
                <a:gd name="T73" fmla="*/ 3 h 480"/>
                <a:gd name="T74" fmla="*/ 186 w 1169"/>
                <a:gd name="T75" fmla="*/ 9 h 480"/>
                <a:gd name="T76" fmla="*/ 194 w 1169"/>
                <a:gd name="T77" fmla="*/ 14 h 480"/>
                <a:gd name="T78" fmla="*/ 201 w 1169"/>
                <a:gd name="T79" fmla="*/ 20 h 480"/>
                <a:gd name="T80" fmla="*/ 208 w 1169"/>
                <a:gd name="T81" fmla="*/ 26 h 480"/>
                <a:gd name="T82" fmla="*/ 216 w 1169"/>
                <a:gd name="T83" fmla="*/ 32 h 480"/>
                <a:gd name="T84" fmla="*/ 223 w 1169"/>
                <a:gd name="T85" fmla="*/ 37 h 480"/>
                <a:gd name="T86" fmla="*/ 230 w 1169"/>
                <a:gd name="T87" fmla="*/ 43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69" h="480">
                  <a:moveTo>
                    <a:pt x="1169" y="230"/>
                  </a:moveTo>
                  <a:lnTo>
                    <a:pt x="1138" y="238"/>
                  </a:lnTo>
                  <a:lnTo>
                    <a:pt x="1106" y="246"/>
                  </a:lnTo>
                  <a:lnTo>
                    <a:pt x="1074" y="254"/>
                  </a:lnTo>
                  <a:lnTo>
                    <a:pt x="1043" y="261"/>
                  </a:lnTo>
                  <a:lnTo>
                    <a:pt x="1011" y="269"/>
                  </a:lnTo>
                  <a:lnTo>
                    <a:pt x="980" y="277"/>
                  </a:lnTo>
                  <a:lnTo>
                    <a:pt x="949" y="285"/>
                  </a:lnTo>
                  <a:lnTo>
                    <a:pt x="917" y="293"/>
                  </a:lnTo>
                  <a:lnTo>
                    <a:pt x="885" y="301"/>
                  </a:lnTo>
                  <a:lnTo>
                    <a:pt x="854" y="309"/>
                  </a:lnTo>
                  <a:lnTo>
                    <a:pt x="822" y="316"/>
                  </a:lnTo>
                  <a:lnTo>
                    <a:pt x="791" y="324"/>
                  </a:lnTo>
                  <a:lnTo>
                    <a:pt x="760" y="332"/>
                  </a:lnTo>
                  <a:lnTo>
                    <a:pt x="728" y="340"/>
                  </a:lnTo>
                  <a:lnTo>
                    <a:pt x="696" y="347"/>
                  </a:lnTo>
                  <a:lnTo>
                    <a:pt x="665" y="355"/>
                  </a:lnTo>
                  <a:lnTo>
                    <a:pt x="633" y="364"/>
                  </a:lnTo>
                  <a:lnTo>
                    <a:pt x="602" y="371"/>
                  </a:lnTo>
                  <a:lnTo>
                    <a:pt x="570" y="379"/>
                  </a:lnTo>
                  <a:lnTo>
                    <a:pt x="538" y="386"/>
                  </a:lnTo>
                  <a:lnTo>
                    <a:pt x="507" y="395"/>
                  </a:lnTo>
                  <a:lnTo>
                    <a:pt x="475" y="402"/>
                  </a:lnTo>
                  <a:lnTo>
                    <a:pt x="444" y="410"/>
                  </a:lnTo>
                  <a:lnTo>
                    <a:pt x="413" y="417"/>
                  </a:lnTo>
                  <a:lnTo>
                    <a:pt x="381" y="425"/>
                  </a:lnTo>
                  <a:lnTo>
                    <a:pt x="349" y="434"/>
                  </a:lnTo>
                  <a:lnTo>
                    <a:pt x="318" y="441"/>
                  </a:lnTo>
                  <a:lnTo>
                    <a:pt x="286" y="449"/>
                  </a:lnTo>
                  <a:lnTo>
                    <a:pt x="255" y="456"/>
                  </a:lnTo>
                  <a:lnTo>
                    <a:pt x="224" y="465"/>
                  </a:lnTo>
                  <a:lnTo>
                    <a:pt x="192" y="472"/>
                  </a:lnTo>
                  <a:lnTo>
                    <a:pt x="160" y="480"/>
                  </a:lnTo>
                  <a:lnTo>
                    <a:pt x="140" y="444"/>
                  </a:lnTo>
                  <a:lnTo>
                    <a:pt x="121" y="408"/>
                  </a:lnTo>
                  <a:lnTo>
                    <a:pt x="100" y="372"/>
                  </a:lnTo>
                  <a:lnTo>
                    <a:pt x="81" y="337"/>
                  </a:lnTo>
                  <a:lnTo>
                    <a:pt x="61" y="301"/>
                  </a:lnTo>
                  <a:lnTo>
                    <a:pt x="40" y="266"/>
                  </a:lnTo>
                  <a:lnTo>
                    <a:pt x="21" y="229"/>
                  </a:lnTo>
                  <a:lnTo>
                    <a:pt x="0" y="194"/>
                  </a:lnTo>
                  <a:lnTo>
                    <a:pt x="27" y="187"/>
                  </a:lnTo>
                  <a:lnTo>
                    <a:pt x="55" y="182"/>
                  </a:lnTo>
                  <a:lnTo>
                    <a:pt x="82" y="175"/>
                  </a:lnTo>
                  <a:lnTo>
                    <a:pt x="110" y="169"/>
                  </a:lnTo>
                  <a:lnTo>
                    <a:pt x="137" y="163"/>
                  </a:lnTo>
                  <a:lnTo>
                    <a:pt x="165" y="157"/>
                  </a:lnTo>
                  <a:lnTo>
                    <a:pt x="192" y="152"/>
                  </a:lnTo>
                  <a:lnTo>
                    <a:pt x="219" y="145"/>
                  </a:lnTo>
                  <a:lnTo>
                    <a:pt x="246" y="139"/>
                  </a:lnTo>
                  <a:lnTo>
                    <a:pt x="274" y="133"/>
                  </a:lnTo>
                  <a:lnTo>
                    <a:pt x="301" y="127"/>
                  </a:lnTo>
                  <a:lnTo>
                    <a:pt x="329" y="120"/>
                  </a:lnTo>
                  <a:lnTo>
                    <a:pt x="356" y="115"/>
                  </a:lnTo>
                  <a:lnTo>
                    <a:pt x="384" y="108"/>
                  </a:lnTo>
                  <a:lnTo>
                    <a:pt x="411" y="103"/>
                  </a:lnTo>
                  <a:lnTo>
                    <a:pt x="439" y="97"/>
                  </a:lnTo>
                  <a:lnTo>
                    <a:pt x="465" y="90"/>
                  </a:lnTo>
                  <a:lnTo>
                    <a:pt x="493" y="85"/>
                  </a:lnTo>
                  <a:lnTo>
                    <a:pt x="520" y="78"/>
                  </a:lnTo>
                  <a:lnTo>
                    <a:pt x="548" y="72"/>
                  </a:lnTo>
                  <a:lnTo>
                    <a:pt x="575" y="67"/>
                  </a:lnTo>
                  <a:lnTo>
                    <a:pt x="603" y="60"/>
                  </a:lnTo>
                  <a:lnTo>
                    <a:pt x="630" y="55"/>
                  </a:lnTo>
                  <a:lnTo>
                    <a:pt x="658" y="48"/>
                  </a:lnTo>
                  <a:lnTo>
                    <a:pt x="685" y="42"/>
                  </a:lnTo>
                  <a:lnTo>
                    <a:pt x="711" y="36"/>
                  </a:lnTo>
                  <a:lnTo>
                    <a:pt x="739" y="30"/>
                  </a:lnTo>
                  <a:lnTo>
                    <a:pt x="766" y="23"/>
                  </a:lnTo>
                  <a:lnTo>
                    <a:pt x="794" y="18"/>
                  </a:lnTo>
                  <a:lnTo>
                    <a:pt x="821" y="12"/>
                  </a:lnTo>
                  <a:lnTo>
                    <a:pt x="849" y="6"/>
                  </a:lnTo>
                  <a:lnTo>
                    <a:pt x="876" y="0"/>
                  </a:lnTo>
                  <a:lnTo>
                    <a:pt x="894" y="14"/>
                  </a:lnTo>
                  <a:lnTo>
                    <a:pt x="912" y="29"/>
                  </a:lnTo>
                  <a:lnTo>
                    <a:pt x="931" y="43"/>
                  </a:lnTo>
                  <a:lnTo>
                    <a:pt x="949" y="57"/>
                  </a:lnTo>
                  <a:lnTo>
                    <a:pt x="967" y="72"/>
                  </a:lnTo>
                  <a:lnTo>
                    <a:pt x="985" y="86"/>
                  </a:lnTo>
                  <a:lnTo>
                    <a:pt x="1004" y="101"/>
                  </a:lnTo>
                  <a:lnTo>
                    <a:pt x="1023" y="115"/>
                  </a:lnTo>
                  <a:lnTo>
                    <a:pt x="1041" y="129"/>
                  </a:lnTo>
                  <a:lnTo>
                    <a:pt x="1059" y="144"/>
                  </a:lnTo>
                  <a:lnTo>
                    <a:pt x="1078" y="158"/>
                  </a:lnTo>
                  <a:lnTo>
                    <a:pt x="1096" y="173"/>
                  </a:lnTo>
                  <a:lnTo>
                    <a:pt x="1114" y="187"/>
                  </a:lnTo>
                  <a:lnTo>
                    <a:pt x="1132" y="201"/>
                  </a:lnTo>
                  <a:lnTo>
                    <a:pt x="1151" y="216"/>
                  </a:lnTo>
                  <a:lnTo>
                    <a:pt x="1169" y="230"/>
                  </a:lnTo>
                  <a:close/>
                </a:path>
              </a:pathLst>
            </a:custGeom>
            <a:solidFill>
              <a:srgbClr val="001C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5" name="Freeform 420"/>
            <p:cNvSpPr>
              <a:spLocks/>
            </p:cNvSpPr>
            <p:nvPr/>
          </p:nvSpPr>
          <p:spPr bwMode="auto">
            <a:xfrm>
              <a:off x="1244" y="2513"/>
              <a:ext cx="224" cy="93"/>
            </a:xfrm>
            <a:custGeom>
              <a:avLst/>
              <a:gdLst>
                <a:gd name="T0" fmla="*/ 218 w 1121"/>
                <a:gd name="T1" fmla="*/ 47 h 466"/>
                <a:gd name="T2" fmla="*/ 206 w 1121"/>
                <a:gd name="T3" fmla="*/ 50 h 466"/>
                <a:gd name="T4" fmla="*/ 194 w 1121"/>
                <a:gd name="T5" fmla="*/ 53 h 466"/>
                <a:gd name="T6" fmla="*/ 182 w 1121"/>
                <a:gd name="T7" fmla="*/ 56 h 466"/>
                <a:gd name="T8" fmla="*/ 170 w 1121"/>
                <a:gd name="T9" fmla="*/ 59 h 466"/>
                <a:gd name="T10" fmla="*/ 158 w 1121"/>
                <a:gd name="T11" fmla="*/ 62 h 466"/>
                <a:gd name="T12" fmla="*/ 146 w 1121"/>
                <a:gd name="T13" fmla="*/ 65 h 466"/>
                <a:gd name="T14" fmla="*/ 134 w 1121"/>
                <a:gd name="T15" fmla="*/ 68 h 466"/>
                <a:gd name="T16" fmla="*/ 122 w 1121"/>
                <a:gd name="T17" fmla="*/ 71 h 466"/>
                <a:gd name="T18" fmla="*/ 110 w 1121"/>
                <a:gd name="T19" fmla="*/ 74 h 466"/>
                <a:gd name="T20" fmla="*/ 98 w 1121"/>
                <a:gd name="T21" fmla="*/ 77 h 466"/>
                <a:gd name="T22" fmla="*/ 86 w 1121"/>
                <a:gd name="T23" fmla="*/ 80 h 466"/>
                <a:gd name="T24" fmla="*/ 74 w 1121"/>
                <a:gd name="T25" fmla="*/ 82 h 466"/>
                <a:gd name="T26" fmla="*/ 62 w 1121"/>
                <a:gd name="T27" fmla="*/ 85 h 466"/>
                <a:gd name="T28" fmla="*/ 50 w 1121"/>
                <a:gd name="T29" fmla="*/ 88 h 466"/>
                <a:gd name="T30" fmla="*/ 37 w 1121"/>
                <a:gd name="T31" fmla="*/ 91 h 466"/>
                <a:gd name="T32" fmla="*/ 28 w 1121"/>
                <a:gd name="T33" fmla="*/ 86 h 466"/>
                <a:gd name="T34" fmla="*/ 20 w 1121"/>
                <a:gd name="T35" fmla="*/ 72 h 466"/>
                <a:gd name="T36" fmla="*/ 12 w 1121"/>
                <a:gd name="T37" fmla="*/ 57 h 466"/>
                <a:gd name="T38" fmla="*/ 4 w 1121"/>
                <a:gd name="T39" fmla="*/ 43 h 466"/>
                <a:gd name="T40" fmla="*/ 5 w 1121"/>
                <a:gd name="T41" fmla="*/ 35 h 466"/>
                <a:gd name="T42" fmla="*/ 16 w 1121"/>
                <a:gd name="T43" fmla="*/ 33 h 466"/>
                <a:gd name="T44" fmla="*/ 26 w 1121"/>
                <a:gd name="T45" fmla="*/ 31 h 466"/>
                <a:gd name="T46" fmla="*/ 36 w 1121"/>
                <a:gd name="T47" fmla="*/ 28 h 466"/>
                <a:gd name="T48" fmla="*/ 47 w 1121"/>
                <a:gd name="T49" fmla="*/ 26 h 466"/>
                <a:gd name="T50" fmla="*/ 57 w 1121"/>
                <a:gd name="T51" fmla="*/ 24 h 466"/>
                <a:gd name="T52" fmla="*/ 67 w 1121"/>
                <a:gd name="T53" fmla="*/ 21 h 466"/>
                <a:gd name="T54" fmla="*/ 78 w 1121"/>
                <a:gd name="T55" fmla="*/ 19 h 466"/>
                <a:gd name="T56" fmla="*/ 88 w 1121"/>
                <a:gd name="T57" fmla="*/ 17 h 466"/>
                <a:gd name="T58" fmla="*/ 99 w 1121"/>
                <a:gd name="T59" fmla="*/ 15 h 466"/>
                <a:gd name="T60" fmla="*/ 109 w 1121"/>
                <a:gd name="T61" fmla="*/ 12 h 466"/>
                <a:gd name="T62" fmla="*/ 119 w 1121"/>
                <a:gd name="T63" fmla="*/ 10 h 466"/>
                <a:gd name="T64" fmla="*/ 130 w 1121"/>
                <a:gd name="T65" fmla="*/ 8 h 466"/>
                <a:gd name="T66" fmla="*/ 140 w 1121"/>
                <a:gd name="T67" fmla="*/ 6 h 466"/>
                <a:gd name="T68" fmla="*/ 150 w 1121"/>
                <a:gd name="T69" fmla="*/ 3 h 466"/>
                <a:gd name="T70" fmla="*/ 161 w 1121"/>
                <a:gd name="T71" fmla="*/ 1 h 466"/>
                <a:gd name="T72" fmla="*/ 170 w 1121"/>
                <a:gd name="T73" fmla="*/ 3 h 466"/>
                <a:gd name="T74" fmla="*/ 177 w 1121"/>
                <a:gd name="T75" fmla="*/ 8 h 466"/>
                <a:gd name="T76" fmla="*/ 184 w 1121"/>
                <a:gd name="T77" fmla="*/ 14 h 466"/>
                <a:gd name="T78" fmla="*/ 191 w 1121"/>
                <a:gd name="T79" fmla="*/ 20 h 466"/>
                <a:gd name="T80" fmla="*/ 199 w 1121"/>
                <a:gd name="T81" fmla="*/ 25 h 466"/>
                <a:gd name="T82" fmla="*/ 206 w 1121"/>
                <a:gd name="T83" fmla="*/ 31 h 466"/>
                <a:gd name="T84" fmla="*/ 213 w 1121"/>
                <a:gd name="T85" fmla="*/ 37 h 466"/>
                <a:gd name="T86" fmla="*/ 220 w 1121"/>
                <a:gd name="T87" fmla="*/ 43 h 4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1" h="466">
                  <a:moveTo>
                    <a:pt x="1121" y="227"/>
                  </a:moveTo>
                  <a:lnTo>
                    <a:pt x="1091" y="234"/>
                  </a:lnTo>
                  <a:lnTo>
                    <a:pt x="1061" y="242"/>
                  </a:lnTo>
                  <a:lnTo>
                    <a:pt x="1031" y="250"/>
                  </a:lnTo>
                  <a:lnTo>
                    <a:pt x="1001" y="257"/>
                  </a:lnTo>
                  <a:lnTo>
                    <a:pt x="970" y="265"/>
                  </a:lnTo>
                  <a:lnTo>
                    <a:pt x="940" y="272"/>
                  </a:lnTo>
                  <a:lnTo>
                    <a:pt x="910" y="280"/>
                  </a:lnTo>
                  <a:lnTo>
                    <a:pt x="880" y="286"/>
                  </a:lnTo>
                  <a:lnTo>
                    <a:pt x="850" y="294"/>
                  </a:lnTo>
                  <a:lnTo>
                    <a:pt x="820" y="301"/>
                  </a:lnTo>
                  <a:lnTo>
                    <a:pt x="790" y="309"/>
                  </a:lnTo>
                  <a:lnTo>
                    <a:pt x="760" y="316"/>
                  </a:lnTo>
                  <a:lnTo>
                    <a:pt x="730" y="324"/>
                  </a:lnTo>
                  <a:lnTo>
                    <a:pt x="700" y="331"/>
                  </a:lnTo>
                  <a:lnTo>
                    <a:pt x="670" y="339"/>
                  </a:lnTo>
                  <a:lnTo>
                    <a:pt x="640" y="346"/>
                  </a:lnTo>
                  <a:lnTo>
                    <a:pt x="609" y="354"/>
                  </a:lnTo>
                  <a:lnTo>
                    <a:pt x="578" y="361"/>
                  </a:lnTo>
                  <a:lnTo>
                    <a:pt x="548" y="369"/>
                  </a:lnTo>
                  <a:lnTo>
                    <a:pt x="518" y="377"/>
                  </a:lnTo>
                  <a:lnTo>
                    <a:pt x="488" y="384"/>
                  </a:lnTo>
                  <a:lnTo>
                    <a:pt x="458" y="392"/>
                  </a:lnTo>
                  <a:lnTo>
                    <a:pt x="428" y="399"/>
                  </a:lnTo>
                  <a:lnTo>
                    <a:pt x="398" y="406"/>
                  </a:lnTo>
                  <a:lnTo>
                    <a:pt x="368" y="413"/>
                  </a:lnTo>
                  <a:lnTo>
                    <a:pt x="338" y="421"/>
                  </a:lnTo>
                  <a:lnTo>
                    <a:pt x="308" y="428"/>
                  </a:lnTo>
                  <a:lnTo>
                    <a:pt x="278" y="436"/>
                  </a:lnTo>
                  <a:lnTo>
                    <a:pt x="248" y="443"/>
                  </a:lnTo>
                  <a:lnTo>
                    <a:pt x="218" y="451"/>
                  </a:lnTo>
                  <a:lnTo>
                    <a:pt x="187" y="458"/>
                  </a:lnTo>
                  <a:lnTo>
                    <a:pt x="157" y="466"/>
                  </a:lnTo>
                  <a:lnTo>
                    <a:pt x="138" y="430"/>
                  </a:lnTo>
                  <a:lnTo>
                    <a:pt x="118" y="395"/>
                  </a:lnTo>
                  <a:lnTo>
                    <a:pt x="98" y="359"/>
                  </a:lnTo>
                  <a:lnTo>
                    <a:pt x="79" y="323"/>
                  </a:lnTo>
                  <a:lnTo>
                    <a:pt x="59" y="287"/>
                  </a:lnTo>
                  <a:lnTo>
                    <a:pt x="39" y="252"/>
                  </a:lnTo>
                  <a:lnTo>
                    <a:pt x="19" y="216"/>
                  </a:lnTo>
                  <a:lnTo>
                    <a:pt x="0" y="181"/>
                  </a:lnTo>
                  <a:lnTo>
                    <a:pt x="25" y="175"/>
                  </a:lnTo>
                  <a:lnTo>
                    <a:pt x="51" y="169"/>
                  </a:lnTo>
                  <a:lnTo>
                    <a:pt x="78" y="163"/>
                  </a:lnTo>
                  <a:lnTo>
                    <a:pt x="104" y="158"/>
                  </a:lnTo>
                  <a:lnTo>
                    <a:pt x="129" y="153"/>
                  </a:lnTo>
                  <a:lnTo>
                    <a:pt x="155" y="146"/>
                  </a:lnTo>
                  <a:lnTo>
                    <a:pt x="181" y="141"/>
                  </a:lnTo>
                  <a:lnTo>
                    <a:pt x="208" y="135"/>
                  </a:lnTo>
                  <a:lnTo>
                    <a:pt x="234" y="130"/>
                  </a:lnTo>
                  <a:lnTo>
                    <a:pt x="259" y="124"/>
                  </a:lnTo>
                  <a:lnTo>
                    <a:pt x="285" y="118"/>
                  </a:lnTo>
                  <a:lnTo>
                    <a:pt x="311" y="113"/>
                  </a:lnTo>
                  <a:lnTo>
                    <a:pt x="337" y="107"/>
                  </a:lnTo>
                  <a:lnTo>
                    <a:pt x="364" y="101"/>
                  </a:lnTo>
                  <a:lnTo>
                    <a:pt x="389" y="96"/>
                  </a:lnTo>
                  <a:lnTo>
                    <a:pt x="415" y="90"/>
                  </a:lnTo>
                  <a:lnTo>
                    <a:pt x="441" y="85"/>
                  </a:lnTo>
                  <a:lnTo>
                    <a:pt x="467" y="78"/>
                  </a:lnTo>
                  <a:lnTo>
                    <a:pt x="494" y="73"/>
                  </a:lnTo>
                  <a:lnTo>
                    <a:pt x="519" y="68"/>
                  </a:lnTo>
                  <a:lnTo>
                    <a:pt x="545" y="62"/>
                  </a:lnTo>
                  <a:lnTo>
                    <a:pt x="571" y="56"/>
                  </a:lnTo>
                  <a:lnTo>
                    <a:pt x="597" y="50"/>
                  </a:lnTo>
                  <a:lnTo>
                    <a:pt x="624" y="45"/>
                  </a:lnTo>
                  <a:lnTo>
                    <a:pt x="649" y="40"/>
                  </a:lnTo>
                  <a:lnTo>
                    <a:pt x="675" y="33"/>
                  </a:lnTo>
                  <a:lnTo>
                    <a:pt x="701" y="28"/>
                  </a:lnTo>
                  <a:lnTo>
                    <a:pt x="727" y="22"/>
                  </a:lnTo>
                  <a:lnTo>
                    <a:pt x="752" y="17"/>
                  </a:lnTo>
                  <a:lnTo>
                    <a:pt x="779" y="11"/>
                  </a:lnTo>
                  <a:lnTo>
                    <a:pt x="805" y="5"/>
                  </a:lnTo>
                  <a:lnTo>
                    <a:pt x="831" y="0"/>
                  </a:lnTo>
                  <a:lnTo>
                    <a:pt x="849" y="14"/>
                  </a:lnTo>
                  <a:lnTo>
                    <a:pt x="867" y="28"/>
                  </a:lnTo>
                  <a:lnTo>
                    <a:pt x="886" y="42"/>
                  </a:lnTo>
                  <a:lnTo>
                    <a:pt x="904" y="57"/>
                  </a:lnTo>
                  <a:lnTo>
                    <a:pt x="921" y="71"/>
                  </a:lnTo>
                  <a:lnTo>
                    <a:pt x="939" y="85"/>
                  </a:lnTo>
                  <a:lnTo>
                    <a:pt x="958" y="99"/>
                  </a:lnTo>
                  <a:lnTo>
                    <a:pt x="976" y="113"/>
                  </a:lnTo>
                  <a:lnTo>
                    <a:pt x="994" y="127"/>
                  </a:lnTo>
                  <a:lnTo>
                    <a:pt x="1012" y="141"/>
                  </a:lnTo>
                  <a:lnTo>
                    <a:pt x="1031" y="156"/>
                  </a:lnTo>
                  <a:lnTo>
                    <a:pt x="1049" y="170"/>
                  </a:lnTo>
                  <a:lnTo>
                    <a:pt x="1066" y="184"/>
                  </a:lnTo>
                  <a:lnTo>
                    <a:pt x="1084" y="198"/>
                  </a:lnTo>
                  <a:lnTo>
                    <a:pt x="1103" y="213"/>
                  </a:lnTo>
                  <a:lnTo>
                    <a:pt x="1121" y="227"/>
                  </a:lnTo>
                  <a:close/>
                </a:path>
              </a:pathLst>
            </a:custGeom>
            <a:solidFill>
              <a:srgbClr val="002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6" name="Freeform 421"/>
            <p:cNvSpPr>
              <a:spLocks/>
            </p:cNvSpPr>
            <p:nvPr/>
          </p:nvSpPr>
          <p:spPr bwMode="auto">
            <a:xfrm>
              <a:off x="1244" y="2516"/>
              <a:ext cx="215" cy="90"/>
            </a:xfrm>
            <a:custGeom>
              <a:avLst/>
              <a:gdLst>
                <a:gd name="T0" fmla="*/ 209 w 1076"/>
                <a:gd name="T1" fmla="*/ 46 h 451"/>
                <a:gd name="T2" fmla="*/ 198 w 1076"/>
                <a:gd name="T3" fmla="*/ 49 h 451"/>
                <a:gd name="T4" fmla="*/ 186 w 1076"/>
                <a:gd name="T5" fmla="*/ 51 h 451"/>
                <a:gd name="T6" fmla="*/ 175 w 1076"/>
                <a:gd name="T7" fmla="*/ 54 h 451"/>
                <a:gd name="T8" fmla="*/ 163 w 1076"/>
                <a:gd name="T9" fmla="*/ 57 h 451"/>
                <a:gd name="T10" fmla="*/ 152 w 1076"/>
                <a:gd name="T11" fmla="*/ 60 h 451"/>
                <a:gd name="T12" fmla="*/ 140 w 1076"/>
                <a:gd name="T13" fmla="*/ 63 h 451"/>
                <a:gd name="T14" fmla="*/ 129 w 1076"/>
                <a:gd name="T15" fmla="*/ 66 h 451"/>
                <a:gd name="T16" fmla="*/ 117 w 1076"/>
                <a:gd name="T17" fmla="*/ 69 h 451"/>
                <a:gd name="T18" fmla="*/ 106 w 1076"/>
                <a:gd name="T19" fmla="*/ 71 h 451"/>
                <a:gd name="T20" fmla="*/ 94 w 1076"/>
                <a:gd name="T21" fmla="*/ 74 h 451"/>
                <a:gd name="T22" fmla="*/ 83 w 1076"/>
                <a:gd name="T23" fmla="*/ 77 h 451"/>
                <a:gd name="T24" fmla="*/ 71 w 1076"/>
                <a:gd name="T25" fmla="*/ 80 h 451"/>
                <a:gd name="T26" fmla="*/ 60 w 1076"/>
                <a:gd name="T27" fmla="*/ 83 h 451"/>
                <a:gd name="T28" fmla="*/ 48 w 1076"/>
                <a:gd name="T29" fmla="*/ 86 h 451"/>
                <a:gd name="T30" fmla="*/ 37 w 1076"/>
                <a:gd name="T31" fmla="*/ 88 h 451"/>
                <a:gd name="T32" fmla="*/ 27 w 1076"/>
                <a:gd name="T33" fmla="*/ 83 h 451"/>
                <a:gd name="T34" fmla="*/ 19 w 1076"/>
                <a:gd name="T35" fmla="*/ 69 h 451"/>
                <a:gd name="T36" fmla="*/ 12 w 1076"/>
                <a:gd name="T37" fmla="*/ 55 h 451"/>
                <a:gd name="T38" fmla="*/ 4 w 1076"/>
                <a:gd name="T39" fmla="*/ 41 h 451"/>
                <a:gd name="T40" fmla="*/ 5 w 1076"/>
                <a:gd name="T41" fmla="*/ 32 h 451"/>
                <a:gd name="T42" fmla="*/ 15 w 1076"/>
                <a:gd name="T43" fmla="*/ 30 h 451"/>
                <a:gd name="T44" fmla="*/ 25 w 1076"/>
                <a:gd name="T45" fmla="*/ 28 h 451"/>
                <a:gd name="T46" fmla="*/ 35 w 1076"/>
                <a:gd name="T47" fmla="*/ 26 h 451"/>
                <a:gd name="T48" fmla="*/ 44 w 1076"/>
                <a:gd name="T49" fmla="*/ 24 h 451"/>
                <a:gd name="T50" fmla="*/ 54 w 1076"/>
                <a:gd name="T51" fmla="*/ 22 h 451"/>
                <a:gd name="T52" fmla="*/ 64 w 1076"/>
                <a:gd name="T53" fmla="*/ 20 h 451"/>
                <a:gd name="T54" fmla="*/ 74 w 1076"/>
                <a:gd name="T55" fmla="*/ 18 h 451"/>
                <a:gd name="T56" fmla="*/ 84 w 1076"/>
                <a:gd name="T57" fmla="*/ 16 h 451"/>
                <a:gd name="T58" fmla="*/ 94 w 1076"/>
                <a:gd name="T59" fmla="*/ 14 h 451"/>
                <a:gd name="T60" fmla="*/ 104 w 1076"/>
                <a:gd name="T61" fmla="*/ 12 h 451"/>
                <a:gd name="T62" fmla="*/ 113 w 1076"/>
                <a:gd name="T63" fmla="*/ 9 h 451"/>
                <a:gd name="T64" fmla="*/ 123 w 1076"/>
                <a:gd name="T65" fmla="*/ 7 h 451"/>
                <a:gd name="T66" fmla="*/ 133 w 1076"/>
                <a:gd name="T67" fmla="*/ 5 h 451"/>
                <a:gd name="T68" fmla="*/ 143 w 1076"/>
                <a:gd name="T69" fmla="*/ 3 h 451"/>
                <a:gd name="T70" fmla="*/ 153 w 1076"/>
                <a:gd name="T71" fmla="*/ 1 h 451"/>
                <a:gd name="T72" fmla="*/ 161 w 1076"/>
                <a:gd name="T73" fmla="*/ 3 h 451"/>
                <a:gd name="T74" fmla="*/ 169 w 1076"/>
                <a:gd name="T75" fmla="*/ 8 h 451"/>
                <a:gd name="T76" fmla="*/ 176 w 1076"/>
                <a:gd name="T77" fmla="*/ 14 h 451"/>
                <a:gd name="T78" fmla="*/ 183 w 1076"/>
                <a:gd name="T79" fmla="*/ 20 h 451"/>
                <a:gd name="T80" fmla="*/ 190 w 1076"/>
                <a:gd name="T81" fmla="*/ 25 h 451"/>
                <a:gd name="T82" fmla="*/ 197 w 1076"/>
                <a:gd name="T83" fmla="*/ 31 h 451"/>
                <a:gd name="T84" fmla="*/ 204 w 1076"/>
                <a:gd name="T85" fmla="*/ 36 h 451"/>
                <a:gd name="T86" fmla="*/ 211 w 1076"/>
                <a:gd name="T87" fmla="*/ 42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76" h="451">
                  <a:moveTo>
                    <a:pt x="1076" y="223"/>
                  </a:moveTo>
                  <a:lnTo>
                    <a:pt x="1047" y="230"/>
                  </a:lnTo>
                  <a:lnTo>
                    <a:pt x="1018" y="237"/>
                  </a:lnTo>
                  <a:lnTo>
                    <a:pt x="990" y="244"/>
                  </a:lnTo>
                  <a:lnTo>
                    <a:pt x="961" y="252"/>
                  </a:lnTo>
                  <a:lnTo>
                    <a:pt x="932" y="258"/>
                  </a:lnTo>
                  <a:lnTo>
                    <a:pt x="903" y="266"/>
                  </a:lnTo>
                  <a:lnTo>
                    <a:pt x="874" y="273"/>
                  </a:lnTo>
                  <a:lnTo>
                    <a:pt x="846" y="280"/>
                  </a:lnTo>
                  <a:lnTo>
                    <a:pt x="817" y="287"/>
                  </a:lnTo>
                  <a:lnTo>
                    <a:pt x="788" y="295"/>
                  </a:lnTo>
                  <a:lnTo>
                    <a:pt x="759" y="301"/>
                  </a:lnTo>
                  <a:lnTo>
                    <a:pt x="731" y="309"/>
                  </a:lnTo>
                  <a:lnTo>
                    <a:pt x="702" y="315"/>
                  </a:lnTo>
                  <a:lnTo>
                    <a:pt x="673" y="323"/>
                  </a:lnTo>
                  <a:lnTo>
                    <a:pt x="644" y="330"/>
                  </a:lnTo>
                  <a:lnTo>
                    <a:pt x="616" y="337"/>
                  </a:lnTo>
                  <a:lnTo>
                    <a:pt x="587" y="344"/>
                  </a:lnTo>
                  <a:lnTo>
                    <a:pt x="558" y="352"/>
                  </a:lnTo>
                  <a:lnTo>
                    <a:pt x="529" y="358"/>
                  </a:lnTo>
                  <a:lnTo>
                    <a:pt x="501" y="366"/>
                  </a:lnTo>
                  <a:lnTo>
                    <a:pt x="472" y="372"/>
                  </a:lnTo>
                  <a:lnTo>
                    <a:pt x="443" y="380"/>
                  </a:lnTo>
                  <a:lnTo>
                    <a:pt x="414" y="387"/>
                  </a:lnTo>
                  <a:lnTo>
                    <a:pt x="386" y="394"/>
                  </a:lnTo>
                  <a:lnTo>
                    <a:pt x="357" y="401"/>
                  </a:lnTo>
                  <a:lnTo>
                    <a:pt x="328" y="409"/>
                  </a:lnTo>
                  <a:lnTo>
                    <a:pt x="300" y="415"/>
                  </a:lnTo>
                  <a:lnTo>
                    <a:pt x="271" y="423"/>
                  </a:lnTo>
                  <a:lnTo>
                    <a:pt x="242" y="429"/>
                  </a:lnTo>
                  <a:lnTo>
                    <a:pt x="213" y="437"/>
                  </a:lnTo>
                  <a:lnTo>
                    <a:pt x="185" y="443"/>
                  </a:lnTo>
                  <a:lnTo>
                    <a:pt x="156" y="451"/>
                  </a:lnTo>
                  <a:lnTo>
                    <a:pt x="137" y="415"/>
                  </a:lnTo>
                  <a:lnTo>
                    <a:pt x="117" y="381"/>
                  </a:lnTo>
                  <a:lnTo>
                    <a:pt x="97" y="345"/>
                  </a:lnTo>
                  <a:lnTo>
                    <a:pt x="78" y="310"/>
                  </a:lnTo>
                  <a:lnTo>
                    <a:pt x="59" y="274"/>
                  </a:lnTo>
                  <a:lnTo>
                    <a:pt x="39" y="239"/>
                  </a:lnTo>
                  <a:lnTo>
                    <a:pt x="19" y="203"/>
                  </a:lnTo>
                  <a:lnTo>
                    <a:pt x="0" y="168"/>
                  </a:lnTo>
                  <a:lnTo>
                    <a:pt x="24" y="162"/>
                  </a:lnTo>
                  <a:lnTo>
                    <a:pt x="49" y="157"/>
                  </a:lnTo>
                  <a:lnTo>
                    <a:pt x="74" y="152"/>
                  </a:lnTo>
                  <a:lnTo>
                    <a:pt x="98" y="146"/>
                  </a:lnTo>
                  <a:lnTo>
                    <a:pt x="123" y="142"/>
                  </a:lnTo>
                  <a:lnTo>
                    <a:pt x="148" y="137"/>
                  </a:lnTo>
                  <a:lnTo>
                    <a:pt x="173" y="131"/>
                  </a:lnTo>
                  <a:lnTo>
                    <a:pt x="197" y="126"/>
                  </a:lnTo>
                  <a:lnTo>
                    <a:pt x="222" y="120"/>
                  </a:lnTo>
                  <a:lnTo>
                    <a:pt x="247" y="115"/>
                  </a:lnTo>
                  <a:lnTo>
                    <a:pt x="271" y="110"/>
                  </a:lnTo>
                  <a:lnTo>
                    <a:pt x="296" y="104"/>
                  </a:lnTo>
                  <a:lnTo>
                    <a:pt x="321" y="100"/>
                  </a:lnTo>
                  <a:lnTo>
                    <a:pt x="345" y="95"/>
                  </a:lnTo>
                  <a:lnTo>
                    <a:pt x="370" y="89"/>
                  </a:lnTo>
                  <a:lnTo>
                    <a:pt x="395" y="84"/>
                  </a:lnTo>
                  <a:lnTo>
                    <a:pt x="420" y="78"/>
                  </a:lnTo>
                  <a:lnTo>
                    <a:pt x="444" y="73"/>
                  </a:lnTo>
                  <a:lnTo>
                    <a:pt x="469" y="68"/>
                  </a:lnTo>
                  <a:lnTo>
                    <a:pt x="494" y="62"/>
                  </a:lnTo>
                  <a:lnTo>
                    <a:pt x="518" y="58"/>
                  </a:lnTo>
                  <a:lnTo>
                    <a:pt x="543" y="53"/>
                  </a:lnTo>
                  <a:lnTo>
                    <a:pt x="568" y="47"/>
                  </a:lnTo>
                  <a:lnTo>
                    <a:pt x="592" y="42"/>
                  </a:lnTo>
                  <a:lnTo>
                    <a:pt x="617" y="37"/>
                  </a:lnTo>
                  <a:lnTo>
                    <a:pt x="642" y="31"/>
                  </a:lnTo>
                  <a:lnTo>
                    <a:pt x="667" y="26"/>
                  </a:lnTo>
                  <a:lnTo>
                    <a:pt x="691" y="20"/>
                  </a:lnTo>
                  <a:lnTo>
                    <a:pt x="716" y="16"/>
                  </a:lnTo>
                  <a:lnTo>
                    <a:pt x="741" y="11"/>
                  </a:lnTo>
                  <a:lnTo>
                    <a:pt x="765" y="5"/>
                  </a:lnTo>
                  <a:lnTo>
                    <a:pt x="790" y="0"/>
                  </a:lnTo>
                  <a:lnTo>
                    <a:pt x="808" y="14"/>
                  </a:lnTo>
                  <a:lnTo>
                    <a:pt x="826" y="28"/>
                  </a:lnTo>
                  <a:lnTo>
                    <a:pt x="844" y="42"/>
                  </a:lnTo>
                  <a:lnTo>
                    <a:pt x="861" y="56"/>
                  </a:lnTo>
                  <a:lnTo>
                    <a:pt x="879" y="70"/>
                  </a:lnTo>
                  <a:lnTo>
                    <a:pt x="896" y="84"/>
                  </a:lnTo>
                  <a:lnTo>
                    <a:pt x="915" y="98"/>
                  </a:lnTo>
                  <a:lnTo>
                    <a:pt x="933" y="111"/>
                  </a:lnTo>
                  <a:lnTo>
                    <a:pt x="950" y="125"/>
                  </a:lnTo>
                  <a:lnTo>
                    <a:pt x="968" y="139"/>
                  </a:lnTo>
                  <a:lnTo>
                    <a:pt x="987" y="153"/>
                  </a:lnTo>
                  <a:lnTo>
                    <a:pt x="1004" y="167"/>
                  </a:lnTo>
                  <a:lnTo>
                    <a:pt x="1022" y="181"/>
                  </a:lnTo>
                  <a:lnTo>
                    <a:pt x="1040" y="195"/>
                  </a:lnTo>
                  <a:lnTo>
                    <a:pt x="1058" y="209"/>
                  </a:lnTo>
                  <a:lnTo>
                    <a:pt x="1076" y="223"/>
                  </a:lnTo>
                  <a:close/>
                </a:path>
              </a:pathLst>
            </a:custGeom>
            <a:solidFill>
              <a:srgbClr val="002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7" name="Freeform 422"/>
            <p:cNvSpPr>
              <a:spLocks/>
            </p:cNvSpPr>
            <p:nvPr/>
          </p:nvSpPr>
          <p:spPr bwMode="auto">
            <a:xfrm>
              <a:off x="1244" y="2519"/>
              <a:ext cx="206" cy="87"/>
            </a:xfrm>
            <a:custGeom>
              <a:avLst/>
              <a:gdLst>
                <a:gd name="T0" fmla="*/ 201 w 1029"/>
                <a:gd name="T1" fmla="*/ 45 h 437"/>
                <a:gd name="T2" fmla="*/ 190 w 1029"/>
                <a:gd name="T3" fmla="*/ 48 h 437"/>
                <a:gd name="T4" fmla="*/ 179 w 1029"/>
                <a:gd name="T5" fmla="*/ 50 h 437"/>
                <a:gd name="T6" fmla="*/ 168 w 1029"/>
                <a:gd name="T7" fmla="*/ 53 h 437"/>
                <a:gd name="T8" fmla="*/ 157 w 1029"/>
                <a:gd name="T9" fmla="*/ 56 h 437"/>
                <a:gd name="T10" fmla="*/ 146 w 1029"/>
                <a:gd name="T11" fmla="*/ 59 h 437"/>
                <a:gd name="T12" fmla="*/ 135 w 1029"/>
                <a:gd name="T13" fmla="*/ 61 h 437"/>
                <a:gd name="T14" fmla="*/ 124 w 1029"/>
                <a:gd name="T15" fmla="*/ 64 h 437"/>
                <a:gd name="T16" fmla="*/ 113 w 1029"/>
                <a:gd name="T17" fmla="*/ 67 h 437"/>
                <a:gd name="T18" fmla="*/ 102 w 1029"/>
                <a:gd name="T19" fmla="*/ 69 h 437"/>
                <a:gd name="T20" fmla="*/ 91 w 1029"/>
                <a:gd name="T21" fmla="*/ 72 h 437"/>
                <a:gd name="T22" fmla="*/ 80 w 1029"/>
                <a:gd name="T23" fmla="*/ 75 h 437"/>
                <a:gd name="T24" fmla="*/ 69 w 1029"/>
                <a:gd name="T25" fmla="*/ 77 h 437"/>
                <a:gd name="T26" fmla="*/ 58 w 1029"/>
                <a:gd name="T27" fmla="*/ 80 h 437"/>
                <a:gd name="T28" fmla="*/ 47 w 1029"/>
                <a:gd name="T29" fmla="*/ 83 h 437"/>
                <a:gd name="T30" fmla="*/ 36 w 1029"/>
                <a:gd name="T31" fmla="*/ 86 h 437"/>
                <a:gd name="T32" fmla="*/ 27 w 1029"/>
                <a:gd name="T33" fmla="*/ 80 h 437"/>
                <a:gd name="T34" fmla="*/ 19 w 1029"/>
                <a:gd name="T35" fmla="*/ 66 h 437"/>
                <a:gd name="T36" fmla="*/ 12 w 1029"/>
                <a:gd name="T37" fmla="*/ 52 h 437"/>
                <a:gd name="T38" fmla="*/ 4 w 1029"/>
                <a:gd name="T39" fmla="*/ 38 h 437"/>
                <a:gd name="T40" fmla="*/ 5 w 1029"/>
                <a:gd name="T41" fmla="*/ 30 h 437"/>
                <a:gd name="T42" fmla="*/ 14 w 1029"/>
                <a:gd name="T43" fmla="*/ 28 h 437"/>
                <a:gd name="T44" fmla="*/ 23 w 1029"/>
                <a:gd name="T45" fmla="*/ 26 h 437"/>
                <a:gd name="T46" fmla="*/ 33 w 1029"/>
                <a:gd name="T47" fmla="*/ 24 h 437"/>
                <a:gd name="T48" fmla="*/ 42 w 1029"/>
                <a:gd name="T49" fmla="*/ 22 h 437"/>
                <a:gd name="T50" fmla="*/ 51 w 1029"/>
                <a:gd name="T51" fmla="*/ 20 h 437"/>
                <a:gd name="T52" fmla="*/ 61 w 1029"/>
                <a:gd name="T53" fmla="*/ 18 h 437"/>
                <a:gd name="T54" fmla="*/ 70 w 1029"/>
                <a:gd name="T55" fmla="*/ 16 h 437"/>
                <a:gd name="T56" fmla="*/ 79 w 1029"/>
                <a:gd name="T57" fmla="*/ 14 h 437"/>
                <a:gd name="T58" fmla="*/ 88 w 1029"/>
                <a:gd name="T59" fmla="*/ 12 h 437"/>
                <a:gd name="T60" fmla="*/ 98 w 1029"/>
                <a:gd name="T61" fmla="*/ 11 h 437"/>
                <a:gd name="T62" fmla="*/ 107 w 1029"/>
                <a:gd name="T63" fmla="*/ 9 h 437"/>
                <a:gd name="T64" fmla="*/ 117 w 1029"/>
                <a:gd name="T65" fmla="*/ 7 h 437"/>
                <a:gd name="T66" fmla="*/ 126 w 1029"/>
                <a:gd name="T67" fmla="*/ 5 h 437"/>
                <a:gd name="T68" fmla="*/ 135 w 1029"/>
                <a:gd name="T69" fmla="*/ 3 h 437"/>
                <a:gd name="T70" fmla="*/ 145 w 1029"/>
                <a:gd name="T71" fmla="*/ 1 h 437"/>
                <a:gd name="T72" fmla="*/ 153 w 1029"/>
                <a:gd name="T73" fmla="*/ 3 h 437"/>
                <a:gd name="T74" fmla="*/ 160 w 1029"/>
                <a:gd name="T75" fmla="*/ 8 h 437"/>
                <a:gd name="T76" fmla="*/ 167 w 1029"/>
                <a:gd name="T77" fmla="*/ 14 h 437"/>
                <a:gd name="T78" fmla="*/ 174 w 1029"/>
                <a:gd name="T79" fmla="*/ 19 h 437"/>
                <a:gd name="T80" fmla="*/ 181 w 1029"/>
                <a:gd name="T81" fmla="*/ 24 h 437"/>
                <a:gd name="T82" fmla="*/ 188 w 1029"/>
                <a:gd name="T83" fmla="*/ 30 h 437"/>
                <a:gd name="T84" fmla="*/ 195 w 1029"/>
                <a:gd name="T85" fmla="*/ 35 h 437"/>
                <a:gd name="T86" fmla="*/ 203 w 1029"/>
                <a:gd name="T87" fmla="*/ 41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9" h="437">
                  <a:moveTo>
                    <a:pt x="1029" y="218"/>
                  </a:moveTo>
                  <a:lnTo>
                    <a:pt x="1002" y="225"/>
                  </a:lnTo>
                  <a:lnTo>
                    <a:pt x="974" y="232"/>
                  </a:lnTo>
                  <a:lnTo>
                    <a:pt x="947" y="239"/>
                  </a:lnTo>
                  <a:lnTo>
                    <a:pt x="919" y="245"/>
                  </a:lnTo>
                  <a:lnTo>
                    <a:pt x="892" y="253"/>
                  </a:lnTo>
                  <a:lnTo>
                    <a:pt x="864" y="259"/>
                  </a:lnTo>
                  <a:lnTo>
                    <a:pt x="838" y="267"/>
                  </a:lnTo>
                  <a:lnTo>
                    <a:pt x="811" y="273"/>
                  </a:lnTo>
                  <a:lnTo>
                    <a:pt x="783" y="280"/>
                  </a:lnTo>
                  <a:lnTo>
                    <a:pt x="756" y="287"/>
                  </a:lnTo>
                  <a:lnTo>
                    <a:pt x="728" y="294"/>
                  </a:lnTo>
                  <a:lnTo>
                    <a:pt x="701" y="300"/>
                  </a:lnTo>
                  <a:lnTo>
                    <a:pt x="673" y="308"/>
                  </a:lnTo>
                  <a:lnTo>
                    <a:pt x="646" y="314"/>
                  </a:lnTo>
                  <a:lnTo>
                    <a:pt x="618" y="321"/>
                  </a:lnTo>
                  <a:lnTo>
                    <a:pt x="592" y="327"/>
                  </a:lnTo>
                  <a:lnTo>
                    <a:pt x="565" y="335"/>
                  </a:lnTo>
                  <a:lnTo>
                    <a:pt x="537" y="341"/>
                  </a:lnTo>
                  <a:lnTo>
                    <a:pt x="510" y="348"/>
                  </a:lnTo>
                  <a:lnTo>
                    <a:pt x="482" y="355"/>
                  </a:lnTo>
                  <a:lnTo>
                    <a:pt x="455" y="362"/>
                  </a:lnTo>
                  <a:lnTo>
                    <a:pt x="427" y="368"/>
                  </a:lnTo>
                  <a:lnTo>
                    <a:pt x="400" y="376"/>
                  </a:lnTo>
                  <a:lnTo>
                    <a:pt x="372" y="382"/>
                  </a:lnTo>
                  <a:lnTo>
                    <a:pt x="346" y="389"/>
                  </a:lnTo>
                  <a:lnTo>
                    <a:pt x="319" y="396"/>
                  </a:lnTo>
                  <a:lnTo>
                    <a:pt x="291" y="403"/>
                  </a:lnTo>
                  <a:lnTo>
                    <a:pt x="264" y="410"/>
                  </a:lnTo>
                  <a:lnTo>
                    <a:pt x="236" y="416"/>
                  </a:lnTo>
                  <a:lnTo>
                    <a:pt x="209" y="423"/>
                  </a:lnTo>
                  <a:lnTo>
                    <a:pt x="181" y="430"/>
                  </a:lnTo>
                  <a:lnTo>
                    <a:pt x="154" y="437"/>
                  </a:lnTo>
                  <a:lnTo>
                    <a:pt x="135" y="401"/>
                  </a:lnTo>
                  <a:lnTo>
                    <a:pt x="116" y="367"/>
                  </a:lnTo>
                  <a:lnTo>
                    <a:pt x="96" y="331"/>
                  </a:lnTo>
                  <a:lnTo>
                    <a:pt x="77" y="296"/>
                  </a:lnTo>
                  <a:lnTo>
                    <a:pt x="58" y="260"/>
                  </a:lnTo>
                  <a:lnTo>
                    <a:pt x="38" y="225"/>
                  </a:lnTo>
                  <a:lnTo>
                    <a:pt x="19" y="190"/>
                  </a:lnTo>
                  <a:lnTo>
                    <a:pt x="0" y="155"/>
                  </a:lnTo>
                  <a:lnTo>
                    <a:pt x="23" y="150"/>
                  </a:lnTo>
                  <a:lnTo>
                    <a:pt x="46" y="145"/>
                  </a:lnTo>
                  <a:lnTo>
                    <a:pt x="70" y="140"/>
                  </a:lnTo>
                  <a:lnTo>
                    <a:pt x="93" y="136"/>
                  </a:lnTo>
                  <a:lnTo>
                    <a:pt x="116" y="130"/>
                  </a:lnTo>
                  <a:lnTo>
                    <a:pt x="139" y="126"/>
                  </a:lnTo>
                  <a:lnTo>
                    <a:pt x="163" y="121"/>
                  </a:lnTo>
                  <a:lnTo>
                    <a:pt x="186" y="116"/>
                  </a:lnTo>
                  <a:lnTo>
                    <a:pt x="209" y="111"/>
                  </a:lnTo>
                  <a:lnTo>
                    <a:pt x="233" y="107"/>
                  </a:lnTo>
                  <a:lnTo>
                    <a:pt x="255" y="101"/>
                  </a:lnTo>
                  <a:lnTo>
                    <a:pt x="279" y="97"/>
                  </a:lnTo>
                  <a:lnTo>
                    <a:pt x="303" y="91"/>
                  </a:lnTo>
                  <a:lnTo>
                    <a:pt x="326" y="87"/>
                  </a:lnTo>
                  <a:lnTo>
                    <a:pt x="349" y="82"/>
                  </a:lnTo>
                  <a:lnTo>
                    <a:pt x="372" y="77"/>
                  </a:lnTo>
                  <a:lnTo>
                    <a:pt x="396" y="72"/>
                  </a:lnTo>
                  <a:lnTo>
                    <a:pt x="419" y="68"/>
                  </a:lnTo>
                  <a:lnTo>
                    <a:pt x="442" y="62"/>
                  </a:lnTo>
                  <a:lnTo>
                    <a:pt x="466" y="58"/>
                  </a:lnTo>
                  <a:lnTo>
                    <a:pt x="490" y="53"/>
                  </a:lnTo>
                  <a:lnTo>
                    <a:pt x="512" y="48"/>
                  </a:lnTo>
                  <a:lnTo>
                    <a:pt x="536" y="43"/>
                  </a:lnTo>
                  <a:lnTo>
                    <a:pt x="559" y="39"/>
                  </a:lnTo>
                  <a:lnTo>
                    <a:pt x="582" y="33"/>
                  </a:lnTo>
                  <a:lnTo>
                    <a:pt x="606" y="29"/>
                  </a:lnTo>
                  <a:lnTo>
                    <a:pt x="629" y="24"/>
                  </a:lnTo>
                  <a:lnTo>
                    <a:pt x="652" y="19"/>
                  </a:lnTo>
                  <a:lnTo>
                    <a:pt x="675" y="14"/>
                  </a:lnTo>
                  <a:lnTo>
                    <a:pt x="699" y="10"/>
                  </a:lnTo>
                  <a:lnTo>
                    <a:pt x="722" y="4"/>
                  </a:lnTo>
                  <a:lnTo>
                    <a:pt x="745" y="0"/>
                  </a:lnTo>
                  <a:lnTo>
                    <a:pt x="763" y="14"/>
                  </a:lnTo>
                  <a:lnTo>
                    <a:pt x="781" y="27"/>
                  </a:lnTo>
                  <a:lnTo>
                    <a:pt x="799" y="41"/>
                  </a:lnTo>
                  <a:lnTo>
                    <a:pt x="816" y="55"/>
                  </a:lnTo>
                  <a:lnTo>
                    <a:pt x="834" y="69"/>
                  </a:lnTo>
                  <a:lnTo>
                    <a:pt x="851" y="82"/>
                  </a:lnTo>
                  <a:lnTo>
                    <a:pt x="870" y="96"/>
                  </a:lnTo>
                  <a:lnTo>
                    <a:pt x="887" y="109"/>
                  </a:lnTo>
                  <a:lnTo>
                    <a:pt x="905" y="123"/>
                  </a:lnTo>
                  <a:lnTo>
                    <a:pt x="922" y="137"/>
                  </a:lnTo>
                  <a:lnTo>
                    <a:pt x="941" y="150"/>
                  </a:lnTo>
                  <a:lnTo>
                    <a:pt x="958" y="164"/>
                  </a:lnTo>
                  <a:lnTo>
                    <a:pt x="976" y="178"/>
                  </a:lnTo>
                  <a:lnTo>
                    <a:pt x="993" y="192"/>
                  </a:lnTo>
                  <a:lnTo>
                    <a:pt x="1012" y="204"/>
                  </a:lnTo>
                  <a:lnTo>
                    <a:pt x="1029" y="218"/>
                  </a:lnTo>
                  <a:close/>
                </a:path>
              </a:pathLst>
            </a:custGeom>
            <a:solidFill>
              <a:srgbClr val="002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8" name="Freeform 423"/>
            <p:cNvSpPr>
              <a:spLocks/>
            </p:cNvSpPr>
            <p:nvPr/>
          </p:nvSpPr>
          <p:spPr bwMode="auto">
            <a:xfrm>
              <a:off x="1244" y="2522"/>
              <a:ext cx="197" cy="84"/>
            </a:xfrm>
            <a:custGeom>
              <a:avLst/>
              <a:gdLst>
                <a:gd name="T0" fmla="*/ 192 w 984"/>
                <a:gd name="T1" fmla="*/ 44 h 423"/>
                <a:gd name="T2" fmla="*/ 181 w 984"/>
                <a:gd name="T3" fmla="*/ 47 h 423"/>
                <a:gd name="T4" fmla="*/ 171 w 984"/>
                <a:gd name="T5" fmla="*/ 49 h 423"/>
                <a:gd name="T6" fmla="*/ 161 w 984"/>
                <a:gd name="T7" fmla="*/ 52 h 423"/>
                <a:gd name="T8" fmla="*/ 150 w 984"/>
                <a:gd name="T9" fmla="*/ 54 h 423"/>
                <a:gd name="T10" fmla="*/ 140 w 984"/>
                <a:gd name="T11" fmla="*/ 57 h 423"/>
                <a:gd name="T12" fmla="*/ 129 w 984"/>
                <a:gd name="T13" fmla="*/ 59 h 423"/>
                <a:gd name="T14" fmla="*/ 119 w 984"/>
                <a:gd name="T15" fmla="*/ 62 h 423"/>
                <a:gd name="T16" fmla="*/ 109 w 984"/>
                <a:gd name="T17" fmla="*/ 65 h 423"/>
                <a:gd name="T18" fmla="*/ 98 w 984"/>
                <a:gd name="T19" fmla="*/ 67 h 423"/>
                <a:gd name="T20" fmla="*/ 88 w 984"/>
                <a:gd name="T21" fmla="*/ 70 h 423"/>
                <a:gd name="T22" fmla="*/ 77 w 984"/>
                <a:gd name="T23" fmla="*/ 72 h 423"/>
                <a:gd name="T24" fmla="*/ 67 w 984"/>
                <a:gd name="T25" fmla="*/ 75 h 423"/>
                <a:gd name="T26" fmla="*/ 57 w 984"/>
                <a:gd name="T27" fmla="*/ 78 h 423"/>
                <a:gd name="T28" fmla="*/ 46 w 984"/>
                <a:gd name="T29" fmla="*/ 80 h 423"/>
                <a:gd name="T30" fmla="*/ 36 w 984"/>
                <a:gd name="T31" fmla="*/ 83 h 423"/>
                <a:gd name="T32" fmla="*/ 27 w 984"/>
                <a:gd name="T33" fmla="*/ 77 h 423"/>
                <a:gd name="T34" fmla="*/ 19 w 984"/>
                <a:gd name="T35" fmla="*/ 63 h 423"/>
                <a:gd name="T36" fmla="*/ 12 w 984"/>
                <a:gd name="T37" fmla="*/ 49 h 423"/>
                <a:gd name="T38" fmla="*/ 4 w 984"/>
                <a:gd name="T39" fmla="*/ 35 h 423"/>
                <a:gd name="T40" fmla="*/ 4 w 984"/>
                <a:gd name="T41" fmla="*/ 27 h 423"/>
                <a:gd name="T42" fmla="*/ 13 w 984"/>
                <a:gd name="T43" fmla="*/ 26 h 423"/>
                <a:gd name="T44" fmla="*/ 22 w 984"/>
                <a:gd name="T45" fmla="*/ 24 h 423"/>
                <a:gd name="T46" fmla="*/ 31 w 984"/>
                <a:gd name="T47" fmla="*/ 22 h 423"/>
                <a:gd name="T48" fmla="*/ 39 w 984"/>
                <a:gd name="T49" fmla="*/ 20 h 423"/>
                <a:gd name="T50" fmla="*/ 48 w 984"/>
                <a:gd name="T51" fmla="*/ 19 h 423"/>
                <a:gd name="T52" fmla="*/ 57 w 984"/>
                <a:gd name="T53" fmla="*/ 17 h 423"/>
                <a:gd name="T54" fmla="*/ 66 w 984"/>
                <a:gd name="T55" fmla="*/ 15 h 423"/>
                <a:gd name="T56" fmla="*/ 75 w 984"/>
                <a:gd name="T57" fmla="*/ 13 h 423"/>
                <a:gd name="T58" fmla="*/ 83 w 984"/>
                <a:gd name="T59" fmla="*/ 12 h 423"/>
                <a:gd name="T60" fmla="*/ 92 w 984"/>
                <a:gd name="T61" fmla="*/ 10 h 423"/>
                <a:gd name="T62" fmla="*/ 101 w 984"/>
                <a:gd name="T63" fmla="*/ 8 h 423"/>
                <a:gd name="T64" fmla="*/ 110 w 984"/>
                <a:gd name="T65" fmla="*/ 6 h 423"/>
                <a:gd name="T66" fmla="*/ 119 w 984"/>
                <a:gd name="T67" fmla="*/ 5 h 423"/>
                <a:gd name="T68" fmla="*/ 128 w 984"/>
                <a:gd name="T69" fmla="*/ 3 h 423"/>
                <a:gd name="T70" fmla="*/ 136 w 984"/>
                <a:gd name="T71" fmla="*/ 1 h 423"/>
                <a:gd name="T72" fmla="*/ 144 w 984"/>
                <a:gd name="T73" fmla="*/ 3 h 423"/>
                <a:gd name="T74" fmla="*/ 151 w 984"/>
                <a:gd name="T75" fmla="*/ 8 h 423"/>
                <a:gd name="T76" fmla="*/ 158 w 984"/>
                <a:gd name="T77" fmla="*/ 13 h 423"/>
                <a:gd name="T78" fmla="*/ 165 w 984"/>
                <a:gd name="T79" fmla="*/ 19 h 423"/>
                <a:gd name="T80" fmla="*/ 172 w 984"/>
                <a:gd name="T81" fmla="*/ 24 h 423"/>
                <a:gd name="T82" fmla="*/ 179 w 984"/>
                <a:gd name="T83" fmla="*/ 29 h 423"/>
                <a:gd name="T84" fmla="*/ 186 w 984"/>
                <a:gd name="T85" fmla="*/ 35 h 423"/>
                <a:gd name="T86" fmla="*/ 193 w 984"/>
                <a:gd name="T87" fmla="*/ 40 h 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84" h="423">
                  <a:moveTo>
                    <a:pt x="984" y="215"/>
                  </a:moveTo>
                  <a:lnTo>
                    <a:pt x="958" y="222"/>
                  </a:lnTo>
                  <a:lnTo>
                    <a:pt x="932" y="228"/>
                  </a:lnTo>
                  <a:lnTo>
                    <a:pt x="905" y="235"/>
                  </a:lnTo>
                  <a:lnTo>
                    <a:pt x="879" y="241"/>
                  </a:lnTo>
                  <a:lnTo>
                    <a:pt x="854" y="248"/>
                  </a:lnTo>
                  <a:lnTo>
                    <a:pt x="828" y="254"/>
                  </a:lnTo>
                  <a:lnTo>
                    <a:pt x="802" y="261"/>
                  </a:lnTo>
                  <a:lnTo>
                    <a:pt x="776" y="267"/>
                  </a:lnTo>
                  <a:lnTo>
                    <a:pt x="750" y="273"/>
                  </a:lnTo>
                  <a:lnTo>
                    <a:pt x="724" y="280"/>
                  </a:lnTo>
                  <a:lnTo>
                    <a:pt x="698" y="286"/>
                  </a:lnTo>
                  <a:lnTo>
                    <a:pt x="672" y="293"/>
                  </a:lnTo>
                  <a:lnTo>
                    <a:pt x="646" y="299"/>
                  </a:lnTo>
                  <a:lnTo>
                    <a:pt x="620" y="306"/>
                  </a:lnTo>
                  <a:lnTo>
                    <a:pt x="594" y="312"/>
                  </a:lnTo>
                  <a:lnTo>
                    <a:pt x="568" y="319"/>
                  </a:lnTo>
                  <a:lnTo>
                    <a:pt x="542" y="325"/>
                  </a:lnTo>
                  <a:lnTo>
                    <a:pt x="516" y="332"/>
                  </a:lnTo>
                  <a:lnTo>
                    <a:pt x="491" y="338"/>
                  </a:lnTo>
                  <a:lnTo>
                    <a:pt x="464" y="344"/>
                  </a:lnTo>
                  <a:lnTo>
                    <a:pt x="438" y="351"/>
                  </a:lnTo>
                  <a:lnTo>
                    <a:pt x="412" y="357"/>
                  </a:lnTo>
                  <a:lnTo>
                    <a:pt x="386" y="364"/>
                  </a:lnTo>
                  <a:lnTo>
                    <a:pt x="361" y="370"/>
                  </a:lnTo>
                  <a:lnTo>
                    <a:pt x="335" y="377"/>
                  </a:lnTo>
                  <a:lnTo>
                    <a:pt x="309" y="384"/>
                  </a:lnTo>
                  <a:lnTo>
                    <a:pt x="283" y="391"/>
                  </a:lnTo>
                  <a:lnTo>
                    <a:pt x="257" y="397"/>
                  </a:lnTo>
                  <a:lnTo>
                    <a:pt x="231" y="404"/>
                  </a:lnTo>
                  <a:lnTo>
                    <a:pt x="205" y="410"/>
                  </a:lnTo>
                  <a:lnTo>
                    <a:pt x="179" y="417"/>
                  </a:lnTo>
                  <a:lnTo>
                    <a:pt x="153" y="423"/>
                  </a:lnTo>
                  <a:lnTo>
                    <a:pt x="134" y="388"/>
                  </a:lnTo>
                  <a:lnTo>
                    <a:pt x="115" y="353"/>
                  </a:lnTo>
                  <a:lnTo>
                    <a:pt x="95" y="318"/>
                  </a:lnTo>
                  <a:lnTo>
                    <a:pt x="77" y="282"/>
                  </a:lnTo>
                  <a:lnTo>
                    <a:pt x="58" y="248"/>
                  </a:lnTo>
                  <a:lnTo>
                    <a:pt x="38" y="212"/>
                  </a:lnTo>
                  <a:lnTo>
                    <a:pt x="19" y="178"/>
                  </a:lnTo>
                  <a:lnTo>
                    <a:pt x="0" y="142"/>
                  </a:lnTo>
                  <a:lnTo>
                    <a:pt x="21" y="138"/>
                  </a:lnTo>
                  <a:lnTo>
                    <a:pt x="44" y="134"/>
                  </a:lnTo>
                  <a:lnTo>
                    <a:pt x="65" y="129"/>
                  </a:lnTo>
                  <a:lnTo>
                    <a:pt x="88" y="124"/>
                  </a:lnTo>
                  <a:lnTo>
                    <a:pt x="109" y="120"/>
                  </a:lnTo>
                  <a:lnTo>
                    <a:pt x="132" y="115"/>
                  </a:lnTo>
                  <a:lnTo>
                    <a:pt x="153" y="111"/>
                  </a:lnTo>
                  <a:lnTo>
                    <a:pt x="176" y="107"/>
                  </a:lnTo>
                  <a:lnTo>
                    <a:pt x="197" y="102"/>
                  </a:lnTo>
                  <a:lnTo>
                    <a:pt x="219" y="98"/>
                  </a:lnTo>
                  <a:lnTo>
                    <a:pt x="241" y="94"/>
                  </a:lnTo>
                  <a:lnTo>
                    <a:pt x="263" y="88"/>
                  </a:lnTo>
                  <a:lnTo>
                    <a:pt x="286" y="84"/>
                  </a:lnTo>
                  <a:lnTo>
                    <a:pt x="307" y="80"/>
                  </a:lnTo>
                  <a:lnTo>
                    <a:pt x="330" y="75"/>
                  </a:lnTo>
                  <a:lnTo>
                    <a:pt x="351" y="71"/>
                  </a:lnTo>
                  <a:lnTo>
                    <a:pt x="373" y="67"/>
                  </a:lnTo>
                  <a:lnTo>
                    <a:pt x="395" y="62"/>
                  </a:lnTo>
                  <a:lnTo>
                    <a:pt x="417" y="58"/>
                  </a:lnTo>
                  <a:lnTo>
                    <a:pt x="439" y="53"/>
                  </a:lnTo>
                  <a:lnTo>
                    <a:pt x="461" y="48"/>
                  </a:lnTo>
                  <a:lnTo>
                    <a:pt x="483" y="44"/>
                  </a:lnTo>
                  <a:lnTo>
                    <a:pt x="505" y="40"/>
                  </a:lnTo>
                  <a:lnTo>
                    <a:pt x="527" y="36"/>
                  </a:lnTo>
                  <a:lnTo>
                    <a:pt x="549" y="31"/>
                  </a:lnTo>
                  <a:lnTo>
                    <a:pt x="570" y="27"/>
                  </a:lnTo>
                  <a:lnTo>
                    <a:pt x="593" y="23"/>
                  </a:lnTo>
                  <a:lnTo>
                    <a:pt x="614" y="17"/>
                  </a:lnTo>
                  <a:lnTo>
                    <a:pt x="637" y="13"/>
                  </a:lnTo>
                  <a:lnTo>
                    <a:pt x="658" y="9"/>
                  </a:lnTo>
                  <a:lnTo>
                    <a:pt x="681" y="4"/>
                  </a:lnTo>
                  <a:lnTo>
                    <a:pt x="702" y="0"/>
                  </a:lnTo>
                  <a:lnTo>
                    <a:pt x="719" y="13"/>
                  </a:lnTo>
                  <a:lnTo>
                    <a:pt x="738" y="27"/>
                  </a:lnTo>
                  <a:lnTo>
                    <a:pt x="755" y="40"/>
                  </a:lnTo>
                  <a:lnTo>
                    <a:pt x="773" y="54"/>
                  </a:lnTo>
                  <a:lnTo>
                    <a:pt x="790" y="67"/>
                  </a:lnTo>
                  <a:lnTo>
                    <a:pt x="809" y="81"/>
                  </a:lnTo>
                  <a:lnTo>
                    <a:pt x="826" y="94"/>
                  </a:lnTo>
                  <a:lnTo>
                    <a:pt x="843" y="108"/>
                  </a:lnTo>
                  <a:lnTo>
                    <a:pt x="861" y="121"/>
                  </a:lnTo>
                  <a:lnTo>
                    <a:pt x="878" y="135"/>
                  </a:lnTo>
                  <a:lnTo>
                    <a:pt x="896" y="148"/>
                  </a:lnTo>
                  <a:lnTo>
                    <a:pt x="914" y="162"/>
                  </a:lnTo>
                  <a:lnTo>
                    <a:pt x="931" y="174"/>
                  </a:lnTo>
                  <a:lnTo>
                    <a:pt x="948" y="188"/>
                  </a:lnTo>
                  <a:lnTo>
                    <a:pt x="966" y="201"/>
                  </a:lnTo>
                  <a:lnTo>
                    <a:pt x="984" y="215"/>
                  </a:lnTo>
                  <a:close/>
                </a:path>
              </a:pathLst>
            </a:custGeom>
            <a:solidFill>
              <a:srgbClr val="0035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9" name="Freeform 424"/>
            <p:cNvSpPr>
              <a:spLocks/>
            </p:cNvSpPr>
            <p:nvPr/>
          </p:nvSpPr>
          <p:spPr bwMode="auto">
            <a:xfrm>
              <a:off x="1245" y="2525"/>
              <a:ext cx="187" cy="81"/>
            </a:xfrm>
            <a:custGeom>
              <a:avLst/>
              <a:gdLst>
                <a:gd name="T0" fmla="*/ 182 w 937"/>
                <a:gd name="T1" fmla="*/ 43 h 408"/>
                <a:gd name="T2" fmla="*/ 172 w 937"/>
                <a:gd name="T3" fmla="*/ 45 h 408"/>
                <a:gd name="T4" fmla="*/ 162 w 937"/>
                <a:gd name="T5" fmla="*/ 48 h 408"/>
                <a:gd name="T6" fmla="*/ 153 w 937"/>
                <a:gd name="T7" fmla="*/ 50 h 408"/>
                <a:gd name="T8" fmla="*/ 143 w 937"/>
                <a:gd name="T9" fmla="*/ 53 h 408"/>
                <a:gd name="T10" fmla="*/ 133 w 937"/>
                <a:gd name="T11" fmla="*/ 55 h 408"/>
                <a:gd name="T12" fmla="*/ 123 w 937"/>
                <a:gd name="T13" fmla="*/ 58 h 408"/>
                <a:gd name="T14" fmla="*/ 113 w 937"/>
                <a:gd name="T15" fmla="*/ 60 h 408"/>
                <a:gd name="T16" fmla="*/ 104 w 937"/>
                <a:gd name="T17" fmla="*/ 63 h 408"/>
                <a:gd name="T18" fmla="*/ 94 w 937"/>
                <a:gd name="T19" fmla="*/ 65 h 408"/>
                <a:gd name="T20" fmla="*/ 84 w 937"/>
                <a:gd name="T21" fmla="*/ 68 h 408"/>
                <a:gd name="T22" fmla="*/ 74 w 937"/>
                <a:gd name="T23" fmla="*/ 70 h 408"/>
                <a:gd name="T24" fmla="*/ 64 w 937"/>
                <a:gd name="T25" fmla="*/ 72 h 408"/>
                <a:gd name="T26" fmla="*/ 55 w 937"/>
                <a:gd name="T27" fmla="*/ 75 h 408"/>
                <a:gd name="T28" fmla="*/ 45 w 937"/>
                <a:gd name="T29" fmla="*/ 77 h 408"/>
                <a:gd name="T30" fmla="*/ 35 w 937"/>
                <a:gd name="T31" fmla="*/ 80 h 408"/>
                <a:gd name="T32" fmla="*/ 26 w 937"/>
                <a:gd name="T33" fmla="*/ 74 h 408"/>
                <a:gd name="T34" fmla="*/ 19 w 937"/>
                <a:gd name="T35" fmla="*/ 60 h 408"/>
                <a:gd name="T36" fmla="*/ 11 w 937"/>
                <a:gd name="T37" fmla="*/ 46 h 408"/>
                <a:gd name="T38" fmla="*/ 4 w 937"/>
                <a:gd name="T39" fmla="*/ 33 h 408"/>
                <a:gd name="T40" fmla="*/ 8 w 937"/>
                <a:gd name="T41" fmla="*/ 24 h 408"/>
                <a:gd name="T42" fmla="*/ 25 w 937"/>
                <a:gd name="T43" fmla="*/ 21 h 408"/>
                <a:gd name="T44" fmla="*/ 41 w 937"/>
                <a:gd name="T45" fmla="*/ 17 h 408"/>
                <a:gd name="T46" fmla="*/ 58 w 937"/>
                <a:gd name="T47" fmla="*/ 14 h 408"/>
                <a:gd name="T48" fmla="*/ 74 w 937"/>
                <a:gd name="T49" fmla="*/ 11 h 408"/>
                <a:gd name="T50" fmla="*/ 90 w 937"/>
                <a:gd name="T51" fmla="*/ 8 h 408"/>
                <a:gd name="T52" fmla="*/ 107 w 937"/>
                <a:gd name="T53" fmla="*/ 5 h 408"/>
                <a:gd name="T54" fmla="*/ 124 w 937"/>
                <a:gd name="T55" fmla="*/ 2 h 408"/>
                <a:gd name="T56" fmla="*/ 135 w 937"/>
                <a:gd name="T57" fmla="*/ 3 h 408"/>
                <a:gd name="T58" fmla="*/ 142 w 937"/>
                <a:gd name="T59" fmla="*/ 8 h 408"/>
                <a:gd name="T60" fmla="*/ 149 w 937"/>
                <a:gd name="T61" fmla="*/ 13 h 408"/>
                <a:gd name="T62" fmla="*/ 156 w 937"/>
                <a:gd name="T63" fmla="*/ 18 h 408"/>
                <a:gd name="T64" fmla="*/ 163 w 937"/>
                <a:gd name="T65" fmla="*/ 24 h 408"/>
                <a:gd name="T66" fmla="*/ 170 w 937"/>
                <a:gd name="T67" fmla="*/ 29 h 408"/>
                <a:gd name="T68" fmla="*/ 177 w 937"/>
                <a:gd name="T69" fmla="*/ 34 h 408"/>
                <a:gd name="T70" fmla="*/ 183 w 937"/>
                <a:gd name="T71" fmla="*/ 39 h 4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37" h="408">
                  <a:moveTo>
                    <a:pt x="937" y="211"/>
                  </a:moveTo>
                  <a:lnTo>
                    <a:pt x="912" y="218"/>
                  </a:lnTo>
                  <a:lnTo>
                    <a:pt x="887" y="223"/>
                  </a:lnTo>
                  <a:lnTo>
                    <a:pt x="862" y="229"/>
                  </a:lnTo>
                  <a:lnTo>
                    <a:pt x="839" y="236"/>
                  </a:lnTo>
                  <a:lnTo>
                    <a:pt x="814" y="242"/>
                  </a:lnTo>
                  <a:lnTo>
                    <a:pt x="789" y="248"/>
                  </a:lnTo>
                  <a:lnTo>
                    <a:pt x="765" y="254"/>
                  </a:lnTo>
                  <a:lnTo>
                    <a:pt x="740" y="261"/>
                  </a:lnTo>
                  <a:lnTo>
                    <a:pt x="715" y="266"/>
                  </a:lnTo>
                  <a:lnTo>
                    <a:pt x="691" y="272"/>
                  </a:lnTo>
                  <a:lnTo>
                    <a:pt x="667" y="279"/>
                  </a:lnTo>
                  <a:lnTo>
                    <a:pt x="642" y="285"/>
                  </a:lnTo>
                  <a:lnTo>
                    <a:pt x="618" y="291"/>
                  </a:lnTo>
                  <a:lnTo>
                    <a:pt x="593" y="297"/>
                  </a:lnTo>
                  <a:lnTo>
                    <a:pt x="568" y="304"/>
                  </a:lnTo>
                  <a:lnTo>
                    <a:pt x="545" y="309"/>
                  </a:lnTo>
                  <a:lnTo>
                    <a:pt x="520" y="315"/>
                  </a:lnTo>
                  <a:lnTo>
                    <a:pt x="495" y="322"/>
                  </a:lnTo>
                  <a:lnTo>
                    <a:pt x="470" y="328"/>
                  </a:lnTo>
                  <a:lnTo>
                    <a:pt x="446" y="334"/>
                  </a:lnTo>
                  <a:lnTo>
                    <a:pt x="421" y="340"/>
                  </a:lnTo>
                  <a:lnTo>
                    <a:pt x="397" y="347"/>
                  </a:lnTo>
                  <a:lnTo>
                    <a:pt x="373" y="353"/>
                  </a:lnTo>
                  <a:lnTo>
                    <a:pt x="348" y="359"/>
                  </a:lnTo>
                  <a:lnTo>
                    <a:pt x="323" y="365"/>
                  </a:lnTo>
                  <a:lnTo>
                    <a:pt x="299" y="371"/>
                  </a:lnTo>
                  <a:lnTo>
                    <a:pt x="274" y="377"/>
                  </a:lnTo>
                  <a:lnTo>
                    <a:pt x="249" y="383"/>
                  </a:lnTo>
                  <a:lnTo>
                    <a:pt x="226" y="390"/>
                  </a:lnTo>
                  <a:lnTo>
                    <a:pt x="201" y="396"/>
                  </a:lnTo>
                  <a:lnTo>
                    <a:pt x="176" y="402"/>
                  </a:lnTo>
                  <a:lnTo>
                    <a:pt x="151" y="408"/>
                  </a:lnTo>
                  <a:lnTo>
                    <a:pt x="132" y="374"/>
                  </a:lnTo>
                  <a:lnTo>
                    <a:pt x="114" y="338"/>
                  </a:lnTo>
                  <a:lnTo>
                    <a:pt x="94" y="304"/>
                  </a:lnTo>
                  <a:lnTo>
                    <a:pt x="76" y="268"/>
                  </a:lnTo>
                  <a:lnTo>
                    <a:pt x="57" y="234"/>
                  </a:lnTo>
                  <a:lnTo>
                    <a:pt x="38" y="199"/>
                  </a:lnTo>
                  <a:lnTo>
                    <a:pt x="19" y="164"/>
                  </a:lnTo>
                  <a:lnTo>
                    <a:pt x="0" y="129"/>
                  </a:lnTo>
                  <a:lnTo>
                    <a:pt x="41" y="121"/>
                  </a:lnTo>
                  <a:lnTo>
                    <a:pt x="83" y="113"/>
                  </a:lnTo>
                  <a:lnTo>
                    <a:pt x="123" y="105"/>
                  </a:lnTo>
                  <a:lnTo>
                    <a:pt x="165" y="97"/>
                  </a:lnTo>
                  <a:lnTo>
                    <a:pt x="206" y="88"/>
                  </a:lnTo>
                  <a:lnTo>
                    <a:pt x="247" y="81"/>
                  </a:lnTo>
                  <a:lnTo>
                    <a:pt x="289" y="72"/>
                  </a:lnTo>
                  <a:lnTo>
                    <a:pt x="330" y="65"/>
                  </a:lnTo>
                  <a:lnTo>
                    <a:pt x="371" y="56"/>
                  </a:lnTo>
                  <a:lnTo>
                    <a:pt x="412" y="49"/>
                  </a:lnTo>
                  <a:lnTo>
                    <a:pt x="453" y="40"/>
                  </a:lnTo>
                  <a:lnTo>
                    <a:pt x="494" y="32"/>
                  </a:lnTo>
                  <a:lnTo>
                    <a:pt x="536" y="24"/>
                  </a:lnTo>
                  <a:lnTo>
                    <a:pt x="577" y="16"/>
                  </a:lnTo>
                  <a:lnTo>
                    <a:pt x="619" y="8"/>
                  </a:lnTo>
                  <a:lnTo>
                    <a:pt x="659" y="0"/>
                  </a:lnTo>
                  <a:lnTo>
                    <a:pt x="677" y="13"/>
                  </a:lnTo>
                  <a:lnTo>
                    <a:pt x="694" y="26"/>
                  </a:lnTo>
                  <a:lnTo>
                    <a:pt x="711" y="40"/>
                  </a:lnTo>
                  <a:lnTo>
                    <a:pt x="729" y="53"/>
                  </a:lnTo>
                  <a:lnTo>
                    <a:pt x="746" y="66"/>
                  </a:lnTo>
                  <a:lnTo>
                    <a:pt x="764" y="79"/>
                  </a:lnTo>
                  <a:lnTo>
                    <a:pt x="781" y="93"/>
                  </a:lnTo>
                  <a:lnTo>
                    <a:pt x="798" y="106"/>
                  </a:lnTo>
                  <a:lnTo>
                    <a:pt x="815" y="119"/>
                  </a:lnTo>
                  <a:lnTo>
                    <a:pt x="832" y="133"/>
                  </a:lnTo>
                  <a:lnTo>
                    <a:pt x="850" y="145"/>
                  </a:lnTo>
                  <a:lnTo>
                    <a:pt x="868" y="158"/>
                  </a:lnTo>
                  <a:lnTo>
                    <a:pt x="885" y="171"/>
                  </a:lnTo>
                  <a:lnTo>
                    <a:pt x="902" y="185"/>
                  </a:lnTo>
                  <a:lnTo>
                    <a:pt x="919" y="198"/>
                  </a:lnTo>
                  <a:lnTo>
                    <a:pt x="937" y="211"/>
                  </a:lnTo>
                  <a:close/>
                </a:path>
              </a:pathLst>
            </a:custGeom>
            <a:solidFill>
              <a:srgbClr val="003A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0" name="Freeform 425"/>
            <p:cNvSpPr>
              <a:spLocks/>
            </p:cNvSpPr>
            <p:nvPr/>
          </p:nvSpPr>
          <p:spPr bwMode="auto">
            <a:xfrm>
              <a:off x="1245" y="2528"/>
              <a:ext cx="178" cy="79"/>
            </a:xfrm>
            <a:custGeom>
              <a:avLst/>
              <a:gdLst>
                <a:gd name="T0" fmla="*/ 173 w 891"/>
                <a:gd name="T1" fmla="*/ 43 h 394"/>
                <a:gd name="T2" fmla="*/ 164 w 891"/>
                <a:gd name="T3" fmla="*/ 45 h 394"/>
                <a:gd name="T4" fmla="*/ 155 w 891"/>
                <a:gd name="T5" fmla="*/ 47 h 394"/>
                <a:gd name="T6" fmla="*/ 145 w 891"/>
                <a:gd name="T7" fmla="*/ 50 h 394"/>
                <a:gd name="T8" fmla="*/ 136 w 891"/>
                <a:gd name="T9" fmla="*/ 52 h 394"/>
                <a:gd name="T10" fmla="*/ 127 w 891"/>
                <a:gd name="T11" fmla="*/ 54 h 394"/>
                <a:gd name="T12" fmla="*/ 118 w 891"/>
                <a:gd name="T13" fmla="*/ 57 h 394"/>
                <a:gd name="T14" fmla="*/ 109 w 891"/>
                <a:gd name="T15" fmla="*/ 59 h 394"/>
                <a:gd name="T16" fmla="*/ 99 w 891"/>
                <a:gd name="T17" fmla="*/ 61 h 394"/>
                <a:gd name="T18" fmla="*/ 90 w 891"/>
                <a:gd name="T19" fmla="*/ 64 h 394"/>
                <a:gd name="T20" fmla="*/ 81 w 891"/>
                <a:gd name="T21" fmla="*/ 66 h 394"/>
                <a:gd name="T22" fmla="*/ 72 w 891"/>
                <a:gd name="T23" fmla="*/ 68 h 394"/>
                <a:gd name="T24" fmla="*/ 62 w 891"/>
                <a:gd name="T25" fmla="*/ 71 h 394"/>
                <a:gd name="T26" fmla="*/ 53 w 891"/>
                <a:gd name="T27" fmla="*/ 73 h 394"/>
                <a:gd name="T28" fmla="*/ 44 w 891"/>
                <a:gd name="T29" fmla="*/ 76 h 394"/>
                <a:gd name="T30" fmla="*/ 35 w 891"/>
                <a:gd name="T31" fmla="*/ 78 h 394"/>
                <a:gd name="T32" fmla="*/ 26 w 891"/>
                <a:gd name="T33" fmla="*/ 72 h 394"/>
                <a:gd name="T34" fmla="*/ 18 w 891"/>
                <a:gd name="T35" fmla="*/ 58 h 394"/>
                <a:gd name="T36" fmla="*/ 11 w 891"/>
                <a:gd name="T37" fmla="*/ 44 h 394"/>
                <a:gd name="T38" fmla="*/ 4 w 891"/>
                <a:gd name="T39" fmla="*/ 30 h 394"/>
                <a:gd name="T40" fmla="*/ 8 w 891"/>
                <a:gd name="T41" fmla="*/ 22 h 394"/>
                <a:gd name="T42" fmla="*/ 23 w 891"/>
                <a:gd name="T43" fmla="*/ 19 h 394"/>
                <a:gd name="T44" fmla="*/ 38 w 891"/>
                <a:gd name="T45" fmla="*/ 16 h 394"/>
                <a:gd name="T46" fmla="*/ 54 w 891"/>
                <a:gd name="T47" fmla="*/ 13 h 394"/>
                <a:gd name="T48" fmla="*/ 69 w 891"/>
                <a:gd name="T49" fmla="*/ 10 h 394"/>
                <a:gd name="T50" fmla="*/ 85 w 891"/>
                <a:gd name="T51" fmla="*/ 7 h 394"/>
                <a:gd name="T52" fmla="*/ 100 w 891"/>
                <a:gd name="T53" fmla="*/ 4 h 394"/>
                <a:gd name="T54" fmla="*/ 115 w 891"/>
                <a:gd name="T55" fmla="*/ 2 h 394"/>
                <a:gd name="T56" fmla="*/ 126 w 891"/>
                <a:gd name="T57" fmla="*/ 3 h 394"/>
                <a:gd name="T58" fmla="*/ 133 w 891"/>
                <a:gd name="T59" fmla="*/ 8 h 394"/>
                <a:gd name="T60" fmla="*/ 140 w 891"/>
                <a:gd name="T61" fmla="*/ 13 h 394"/>
                <a:gd name="T62" fmla="*/ 147 w 891"/>
                <a:gd name="T63" fmla="*/ 18 h 394"/>
                <a:gd name="T64" fmla="*/ 154 w 891"/>
                <a:gd name="T65" fmla="*/ 23 h 394"/>
                <a:gd name="T66" fmla="*/ 161 w 891"/>
                <a:gd name="T67" fmla="*/ 28 h 394"/>
                <a:gd name="T68" fmla="*/ 168 w 891"/>
                <a:gd name="T69" fmla="*/ 34 h 394"/>
                <a:gd name="T70" fmla="*/ 174 w 891"/>
                <a:gd name="T71" fmla="*/ 39 h 3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1" h="394">
                  <a:moveTo>
                    <a:pt x="891" y="207"/>
                  </a:moveTo>
                  <a:lnTo>
                    <a:pt x="867" y="212"/>
                  </a:lnTo>
                  <a:lnTo>
                    <a:pt x="844" y="219"/>
                  </a:lnTo>
                  <a:lnTo>
                    <a:pt x="821" y="224"/>
                  </a:lnTo>
                  <a:lnTo>
                    <a:pt x="798" y="231"/>
                  </a:lnTo>
                  <a:lnTo>
                    <a:pt x="775" y="236"/>
                  </a:lnTo>
                  <a:lnTo>
                    <a:pt x="752" y="242"/>
                  </a:lnTo>
                  <a:lnTo>
                    <a:pt x="728" y="248"/>
                  </a:lnTo>
                  <a:lnTo>
                    <a:pt x="706" y="253"/>
                  </a:lnTo>
                  <a:lnTo>
                    <a:pt x="682" y="260"/>
                  </a:lnTo>
                  <a:lnTo>
                    <a:pt x="659" y="265"/>
                  </a:lnTo>
                  <a:lnTo>
                    <a:pt x="636" y="271"/>
                  </a:lnTo>
                  <a:lnTo>
                    <a:pt x="612" y="277"/>
                  </a:lnTo>
                  <a:lnTo>
                    <a:pt x="590" y="283"/>
                  </a:lnTo>
                  <a:lnTo>
                    <a:pt x="566" y="289"/>
                  </a:lnTo>
                  <a:lnTo>
                    <a:pt x="544" y="295"/>
                  </a:lnTo>
                  <a:lnTo>
                    <a:pt x="520" y="300"/>
                  </a:lnTo>
                  <a:lnTo>
                    <a:pt x="496" y="306"/>
                  </a:lnTo>
                  <a:lnTo>
                    <a:pt x="474" y="312"/>
                  </a:lnTo>
                  <a:lnTo>
                    <a:pt x="450" y="318"/>
                  </a:lnTo>
                  <a:lnTo>
                    <a:pt x="428" y="324"/>
                  </a:lnTo>
                  <a:lnTo>
                    <a:pt x="404" y="330"/>
                  </a:lnTo>
                  <a:lnTo>
                    <a:pt x="381" y="336"/>
                  </a:lnTo>
                  <a:lnTo>
                    <a:pt x="358" y="341"/>
                  </a:lnTo>
                  <a:lnTo>
                    <a:pt x="335" y="347"/>
                  </a:lnTo>
                  <a:lnTo>
                    <a:pt x="312" y="353"/>
                  </a:lnTo>
                  <a:lnTo>
                    <a:pt x="288" y="359"/>
                  </a:lnTo>
                  <a:lnTo>
                    <a:pt x="265" y="365"/>
                  </a:lnTo>
                  <a:lnTo>
                    <a:pt x="242" y="370"/>
                  </a:lnTo>
                  <a:lnTo>
                    <a:pt x="219" y="377"/>
                  </a:lnTo>
                  <a:lnTo>
                    <a:pt x="196" y="382"/>
                  </a:lnTo>
                  <a:lnTo>
                    <a:pt x="173" y="389"/>
                  </a:lnTo>
                  <a:lnTo>
                    <a:pt x="149" y="394"/>
                  </a:lnTo>
                  <a:lnTo>
                    <a:pt x="130" y="360"/>
                  </a:lnTo>
                  <a:lnTo>
                    <a:pt x="112" y="324"/>
                  </a:lnTo>
                  <a:lnTo>
                    <a:pt x="92" y="290"/>
                  </a:lnTo>
                  <a:lnTo>
                    <a:pt x="74" y="255"/>
                  </a:lnTo>
                  <a:lnTo>
                    <a:pt x="56" y="221"/>
                  </a:lnTo>
                  <a:lnTo>
                    <a:pt x="38" y="185"/>
                  </a:lnTo>
                  <a:lnTo>
                    <a:pt x="18" y="151"/>
                  </a:lnTo>
                  <a:lnTo>
                    <a:pt x="0" y="116"/>
                  </a:lnTo>
                  <a:lnTo>
                    <a:pt x="39" y="109"/>
                  </a:lnTo>
                  <a:lnTo>
                    <a:pt x="77" y="101"/>
                  </a:lnTo>
                  <a:lnTo>
                    <a:pt x="115" y="95"/>
                  </a:lnTo>
                  <a:lnTo>
                    <a:pt x="154" y="87"/>
                  </a:lnTo>
                  <a:lnTo>
                    <a:pt x="192" y="80"/>
                  </a:lnTo>
                  <a:lnTo>
                    <a:pt x="231" y="72"/>
                  </a:lnTo>
                  <a:lnTo>
                    <a:pt x="270" y="66"/>
                  </a:lnTo>
                  <a:lnTo>
                    <a:pt x="308" y="58"/>
                  </a:lnTo>
                  <a:lnTo>
                    <a:pt x="346" y="51"/>
                  </a:lnTo>
                  <a:lnTo>
                    <a:pt x="385" y="43"/>
                  </a:lnTo>
                  <a:lnTo>
                    <a:pt x="423" y="37"/>
                  </a:lnTo>
                  <a:lnTo>
                    <a:pt x="462" y="29"/>
                  </a:lnTo>
                  <a:lnTo>
                    <a:pt x="501" y="22"/>
                  </a:lnTo>
                  <a:lnTo>
                    <a:pt x="538" y="14"/>
                  </a:lnTo>
                  <a:lnTo>
                    <a:pt x="577" y="8"/>
                  </a:lnTo>
                  <a:lnTo>
                    <a:pt x="616" y="0"/>
                  </a:lnTo>
                  <a:lnTo>
                    <a:pt x="633" y="13"/>
                  </a:lnTo>
                  <a:lnTo>
                    <a:pt x="650" y="26"/>
                  </a:lnTo>
                  <a:lnTo>
                    <a:pt x="667" y="39"/>
                  </a:lnTo>
                  <a:lnTo>
                    <a:pt x="684" y="52"/>
                  </a:lnTo>
                  <a:lnTo>
                    <a:pt x="701" y="65"/>
                  </a:lnTo>
                  <a:lnTo>
                    <a:pt x="719" y="78"/>
                  </a:lnTo>
                  <a:lnTo>
                    <a:pt x="736" y="91"/>
                  </a:lnTo>
                  <a:lnTo>
                    <a:pt x="753" y="104"/>
                  </a:lnTo>
                  <a:lnTo>
                    <a:pt x="770" y="116"/>
                  </a:lnTo>
                  <a:lnTo>
                    <a:pt x="787" y="129"/>
                  </a:lnTo>
                  <a:lnTo>
                    <a:pt x="805" y="142"/>
                  </a:lnTo>
                  <a:lnTo>
                    <a:pt x="822" y="155"/>
                  </a:lnTo>
                  <a:lnTo>
                    <a:pt x="839" y="168"/>
                  </a:lnTo>
                  <a:lnTo>
                    <a:pt x="856" y="181"/>
                  </a:lnTo>
                  <a:lnTo>
                    <a:pt x="873" y="194"/>
                  </a:lnTo>
                  <a:lnTo>
                    <a:pt x="891" y="207"/>
                  </a:lnTo>
                  <a:close/>
                </a:path>
              </a:pathLst>
            </a:custGeom>
            <a:solidFill>
              <a:srgbClr val="0542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1" name="Freeform 426"/>
            <p:cNvSpPr>
              <a:spLocks/>
            </p:cNvSpPr>
            <p:nvPr/>
          </p:nvSpPr>
          <p:spPr bwMode="auto">
            <a:xfrm>
              <a:off x="1245" y="2531"/>
              <a:ext cx="169" cy="76"/>
            </a:xfrm>
            <a:custGeom>
              <a:avLst/>
              <a:gdLst>
                <a:gd name="T0" fmla="*/ 169 w 844"/>
                <a:gd name="T1" fmla="*/ 41 h 379"/>
                <a:gd name="T2" fmla="*/ 160 w 844"/>
                <a:gd name="T3" fmla="*/ 43 h 379"/>
                <a:gd name="T4" fmla="*/ 152 w 844"/>
                <a:gd name="T5" fmla="*/ 45 h 379"/>
                <a:gd name="T6" fmla="*/ 143 w 844"/>
                <a:gd name="T7" fmla="*/ 47 h 379"/>
                <a:gd name="T8" fmla="*/ 134 w 844"/>
                <a:gd name="T9" fmla="*/ 50 h 379"/>
                <a:gd name="T10" fmla="*/ 126 w 844"/>
                <a:gd name="T11" fmla="*/ 52 h 379"/>
                <a:gd name="T12" fmla="*/ 117 w 844"/>
                <a:gd name="T13" fmla="*/ 54 h 379"/>
                <a:gd name="T14" fmla="*/ 108 w 844"/>
                <a:gd name="T15" fmla="*/ 56 h 379"/>
                <a:gd name="T16" fmla="*/ 99 w 844"/>
                <a:gd name="T17" fmla="*/ 58 h 379"/>
                <a:gd name="T18" fmla="*/ 91 w 844"/>
                <a:gd name="T19" fmla="*/ 61 h 379"/>
                <a:gd name="T20" fmla="*/ 82 w 844"/>
                <a:gd name="T21" fmla="*/ 63 h 379"/>
                <a:gd name="T22" fmla="*/ 73 w 844"/>
                <a:gd name="T23" fmla="*/ 65 h 379"/>
                <a:gd name="T24" fmla="*/ 64 w 844"/>
                <a:gd name="T25" fmla="*/ 67 h 379"/>
                <a:gd name="T26" fmla="*/ 56 w 844"/>
                <a:gd name="T27" fmla="*/ 70 h 379"/>
                <a:gd name="T28" fmla="*/ 47 w 844"/>
                <a:gd name="T29" fmla="*/ 72 h 379"/>
                <a:gd name="T30" fmla="*/ 38 w 844"/>
                <a:gd name="T31" fmla="*/ 74 h 379"/>
                <a:gd name="T32" fmla="*/ 30 w 844"/>
                <a:gd name="T33" fmla="*/ 76 h 379"/>
                <a:gd name="T34" fmla="*/ 26 w 844"/>
                <a:gd name="T35" fmla="*/ 69 h 379"/>
                <a:gd name="T36" fmla="*/ 22 w 844"/>
                <a:gd name="T37" fmla="*/ 62 h 379"/>
                <a:gd name="T38" fmla="*/ 19 w 844"/>
                <a:gd name="T39" fmla="*/ 55 h 379"/>
                <a:gd name="T40" fmla="*/ 15 w 844"/>
                <a:gd name="T41" fmla="*/ 48 h 379"/>
                <a:gd name="T42" fmla="*/ 11 w 844"/>
                <a:gd name="T43" fmla="*/ 42 h 379"/>
                <a:gd name="T44" fmla="*/ 8 w 844"/>
                <a:gd name="T45" fmla="*/ 34 h 379"/>
                <a:gd name="T46" fmla="*/ 4 w 844"/>
                <a:gd name="T47" fmla="*/ 28 h 379"/>
                <a:gd name="T48" fmla="*/ 0 w 844"/>
                <a:gd name="T49" fmla="*/ 21 h 379"/>
                <a:gd name="T50" fmla="*/ 7 w 844"/>
                <a:gd name="T51" fmla="*/ 19 h 379"/>
                <a:gd name="T52" fmla="*/ 14 w 844"/>
                <a:gd name="T53" fmla="*/ 18 h 379"/>
                <a:gd name="T54" fmla="*/ 22 w 844"/>
                <a:gd name="T55" fmla="*/ 17 h 379"/>
                <a:gd name="T56" fmla="*/ 29 w 844"/>
                <a:gd name="T57" fmla="*/ 16 h 379"/>
                <a:gd name="T58" fmla="*/ 36 w 844"/>
                <a:gd name="T59" fmla="*/ 14 h 379"/>
                <a:gd name="T60" fmla="*/ 43 w 844"/>
                <a:gd name="T61" fmla="*/ 13 h 379"/>
                <a:gd name="T62" fmla="*/ 50 w 844"/>
                <a:gd name="T63" fmla="*/ 12 h 379"/>
                <a:gd name="T64" fmla="*/ 57 w 844"/>
                <a:gd name="T65" fmla="*/ 10 h 379"/>
                <a:gd name="T66" fmla="*/ 64 w 844"/>
                <a:gd name="T67" fmla="*/ 9 h 379"/>
                <a:gd name="T68" fmla="*/ 72 w 844"/>
                <a:gd name="T69" fmla="*/ 8 h 379"/>
                <a:gd name="T70" fmla="*/ 79 w 844"/>
                <a:gd name="T71" fmla="*/ 7 h 379"/>
                <a:gd name="T72" fmla="*/ 86 w 844"/>
                <a:gd name="T73" fmla="*/ 5 h 379"/>
                <a:gd name="T74" fmla="*/ 93 w 844"/>
                <a:gd name="T75" fmla="*/ 4 h 379"/>
                <a:gd name="T76" fmla="*/ 101 w 844"/>
                <a:gd name="T77" fmla="*/ 3 h 379"/>
                <a:gd name="T78" fmla="*/ 108 w 844"/>
                <a:gd name="T79" fmla="*/ 1 h 379"/>
                <a:gd name="T80" fmla="*/ 115 w 844"/>
                <a:gd name="T81" fmla="*/ 0 h 379"/>
                <a:gd name="T82" fmla="*/ 118 w 844"/>
                <a:gd name="T83" fmla="*/ 3 h 379"/>
                <a:gd name="T84" fmla="*/ 122 w 844"/>
                <a:gd name="T85" fmla="*/ 5 h 379"/>
                <a:gd name="T86" fmla="*/ 125 w 844"/>
                <a:gd name="T87" fmla="*/ 8 h 379"/>
                <a:gd name="T88" fmla="*/ 128 w 844"/>
                <a:gd name="T89" fmla="*/ 10 h 379"/>
                <a:gd name="T90" fmla="*/ 132 w 844"/>
                <a:gd name="T91" fmla="*/ 13 h 379"/>
                <a:gd name="T92" fmla="*/ 135 w 844"/>
                <a:gd name="T93" fmla="*/ 15 h 379"/>
                <a:gd name="T94" fmla="*/ 139 w 844"/>
                <a:gd name="T95" fmla="*/ 18 h 379"/>
                <a:gd name="T96" fmla="*/ 142 w 844"/>
                <a:gd name="T97" fmla="*/ 20 h 379"/>
                <a:gd name="T98" fmla="*/ 145 w 844"/>
                <a:gd name="T99" fmla="*/ 23 h 379"/>
                <a:gd name="T100" fmla="*/ 149 w 844"/>
                <a:gd name="T101" fmla="*/ 25 h 379"/>
                <a:gd name="T102" fmla="*/ 152 w 844"/>
                <a:gd name="T103" fmla="*/ 28 h 379"/>
                <a:gd name="T104" fmla="*/ 156 w 844"/>
                <a:gd name="T105" fmla="*/ 31 h 379"/>
                <a:gd name="T106" fmla="*/ 159 w 844"/>
                <a:gd name="T107" fmla="*/ 33 h 379"/>
                <a:gd name="T108" fmla="*/ 162 w 844"/>
                <a:gd name="T109" fmla="*/ 36 h 379"/>
                <a:gd name="T110" fmla="*/ 166 w 844"/>
                <a:gd name="T111" fmla="*/ 38 h 379"/>
                <a:gd name="T112" fmla="*/ 169 w 844"/>
                <a:gd name="T113" fmla="*/ 41 h 3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44" h="379">
                  <a:moveTo>
                    <a:pt x="844" y="204"/>
                  </a:moveTo>
                  <a:lnTo>
                    <a:pt x="801" y="214"/>
                  </a:lnTo>
                  <a:lnTo>
                    <a:pt x="757" y="225"/>
                  </a:lnTo>
                  <a:lnTo>
                    <a:pt x="714" y="236"/>
                  </a:lnTo>
                  <a:lnTo>
                    <a:pt x="670" y="248"/>
                  </a:lnTo>
                  <a:lnTo>
                    <a:pt x="627" y="259"/>
                  </a:lnTo>
                  <a:lnTo>
                    <a:pt x="583" y="269"/>
                  </a:lnTo>
                  <a:lnTo>
                    <a:pt x="540" y="280"/>
                  </a:lnTo>
                  <a:lnTo>
                    <a:pt x="496" y="291"/>
                  </a:lnTo>
                  <a:lnTo>
                    <a:pt x="453" y="303"/>
                  </a:lnTo>
                  <a:lnTo>
                    <a:pt x="409" y="313"/>
                  </a:lnTo>
                  <a:lnTo>
                    <a:pt x="366" y="324"/>
                  </a:lnTo>
                  <a:lnTo>
                    <a:pt x="322" y="335"/>
                  </a:lnTo>
                  <a:lnTo>
                    <a:pt x="279" y="347"/>
                  </a:lnTo>
                  <a:lnTo>
                    <a:pt x="235" y="358"/>
                  </a:lnTo>
                  <a:lnTo>
                    <a:pt x="192" y="368"/>
                  </a:lnTo>
                  <a:lnTo>
                    <a:pt x="148" y="379"/>
                  </a:lnTo>
                  <a:lnTo>
                    <a:pt x="130" y="345"/>
                  </a:lnTo>
                  <a:lnTo>
                    <a:pt x="112" y="310"/>
                  </a:lnTo>
                  <a:lnTo>
                    <a:pt x="93" y="276"/>
                  </a:lnTo>
                  <a:lnTo>
                    <a:pt x="74" y="241"/>
                  </a:lnTo>
                  <a:lnTo>
                    <a:pt x="56" y="207"/>
                  </a:lnTo>
                  <a:lnTo>
                    <a:pt x="38" y="172"/>
                  </a:lnTo>
                  <a:lnTo>
                    <a:pt x="18" y="138"/>
                  </a:lnTo>
                  <a:lnTo>
                    <a:pt x="0" y="104"/>
                  </a:lnTo>
                  <a:lnTo>
                    <a:pt x="36" y="97"/>
                  </a:lnTo>
                  <a:lnTo>
                    <a:pt x="72" y="91"/>
                  </a:lnTo>
                  <a:lnTo>
                    <a:pt x="108" y="84"/>
                  </a:lnTo>
                  <a:lnTo>
                    <a:pt x="143" y="78"/>
                  </a:lnTo>
                  <a:lnTo>
                    <a:pt x="180" y="71"/>
                  </a:lnTo>
                  <a:lnTo>
                    <a:pt x="215" y="65"/>
                  </a:lnTo>
                  <a:lnTo>
                    <a:pt x="252" y="58"/>
                  </a:lnTo>
                  <a:lnTo>
                    <a:pt x="287" y="52"/>
                  </a:lnTo>
                  <a:lnTo>
                    <a:pt x="322" y="45"/>
                  </a:lnTo>
                  <a:lnTo>
                    <a:pt x="359" y="39"/>
                  </a:lnTo>
                  <a:lnTo>
                    <a:pt x="394" y="33"/>
                  </a:lnTo>
                  <a:lnTo>
                    <a:pt x="430" y="26"/>
                  </a:lnTo>
                  <a:lnTo>
                    <a:pt x="465" y="20"/>
                  </a:lnTo>
                  <a:lnTo>
                    <a:pt x="502" y="13"/>
                  </a:lnTo>
                  <a:lnTo>
                    <a:pt x="537" y="7"/>
                  </a:lnTo>
                  <a:lnTo>
                    <a:pt x="573" y="0"/>
                  </a:lnTo>
                  <a:lnTo>
                    <a:pt x="590" y="13"/>
                  </a:lnTo>
                  <a:lnTo>
                    <a:pt x="607" y="26"/>
                  </a:lnTo>
                  <a:lnTo>
                    <a:pt x="624" y="38"/>
                  </a:lnTo>
                  <a:lnTo>
                    <a:pt x="641" y="51"/>
                  </a:lnTo>
                  <a:lnTo>
                    <a:pt x="658" y="64"/>
                  </a:lnTo>
                  <a:lnTo>
                    <a:pt x="675" y="77"/>
                  </a:lnTo>
                  <a:lnTo>
                    <a:pt x="692" y="90"/>
                  </a:lnTo>
                  <a:lnTo>
                    <a:pt x="709" y="101"/>
                  </a:lnTo>
                  <a:lnTo>
                    <a:pt x="726" y="114"/>
                  </a:lnTo>
                  <a:lnTo>
                    <a:pt x="742" y="127"/>
                  </a:lnTo>
                  <a:lnTo>
                    <a:pt x="760" y="140"/>
                  </a:lnTo>
                  <a:lnTo>
                    <a:pt x="777" y="153"/>
                  </a:lnTo>
                  <a:lnTo>
                    <a:pt x="794" y="166"/>
                  </a:lnTo>
                  <a:lnTo>
                    <a:pt x="810" y="178"/>
                  </a:lnTo>
                  <a:lnTo>
                    <a:pt x="827" y="191"/>
                  </a:lnTo>
                  <a:lnTo>
                    <a:pt x="844" y="204"/>
                  </a:lnTo>
                  <a:close/>
                </a:path>
              </a:pathLst>
            </a:custGeom>
            <a:solidFill>
              <a:srgbClr val="1949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2" name="Freeform 427"/>
            <p:cNvSpPr>
              <a:spLocks/>
            </p:cNvSpPr>
            <p:nvPr/>
          </p:nvSpPr>
          <p:spPr bwMode="auto">
            <a:xfrm>
              <a:off x="1246" y="2534"/>
              <a:ext cx="159" cy="73"/>
            </a:xfrm>
            <a:custGeom>
              <a:avLst/>
              <a:gdLst>
                <a:gd name="T0" fmla="*/ 159 w 798"/>
                <a:gd name="T1" fmla="*/ 40 h 365"/>
                <a:gd name="T2" fmla="*/ 151 w 798"/>
                <a:gd name="T3" fmla="*/ 42 h 365"/>
                <a:gd name="T4" fmla="*/ 143 w 798"/>
                <a:gd name="T5" fmla="*/ 44 h 365"/>
                <a:gd name="T6" fmla="*/ 135 w 798"/>
                <a:gd name="T7" fmla="*/ 46 h 365"/>
                <a:gd name="T8" fmla="*/ 127 w 798"/>
                <a:gd name="T9" fmla="*/ 48 h 365"/>
                <a:gd name="T10" fmla="*/ 118 w 798"/>
                <a:gd name="T11" fmla="*/ 50 h 365"/>
                <a:gd name="T12" fmla="*/ 110 w 798"/>
                <a:gd name="T13" fmla="*/ 52 h 365"/>
                <a:gd name="T14" fmla="*/ 102 w 798"/>
                <a:gd name="T15" fmla="*/ 54 h 365"/>
                <a:gd name="T16" fmla="*/ 94 w 798"/>
                <a:gd name="T17" fmla="*/ 56 h 365"/>
                <a:gd name="T18" fmla="*/ 86 w 798"/>
                <a:gd name="T19" fmla="*/ 58 h 365"/>
                <a:gd name="T20" fmla="*/ 78 w 798"/>
                <a:gd name="T21" fmla="*/ 61 h 365"/>
                <a:gd name="T22" fmla="*/ 70 w 798"/>
                <a:gd name="T23" fmla="*/ 63 h 365"/>
                <a:gd name="T24" fmla="*/ 62 w 798"/>
                <a:gd name="T25" fmla="*/ 65 h 365"/>
                <a:gd name="T26" fmla="*/ 54 w 798"/>
                <a:gd name="T27" fmla="*/ 67 h 365"/>
                <a:gd name="T28" fmla="*/ 45 w 798"/>
                <a:gd name="T29" fmla="*/ 69 h 365"/>
                <a:gd name="T30" fmla="*/ 37 w 798"/>
                <a:gd name="T31" fmla="*/ 71 h 365"/>
                <a:gd name="T32" fmla="*/ 29 w 798"/>
                <a:gd name="T33" fmla="*/ 73 h 365"/>
                <a:gd name="T34" fmla="*/ 26 w 798"/>
                <a:gd name="T35" fmla="*/ 66 h 365"/>
                <a:gd name="T36" fmla="*/ 22 w 798"/>
                <a:gd name="T37" fmla="*/ 59 h 365"/>
                <a:gd name="T38" fmla="*/ 18 w 798"/>
                <a:gd name="T39" fmla="*/ 52 h 365"/>
                <a:gd name="T40" fmla="*/ 15 w 798"/>
                <a:gd name="T41" fmla="*/ 45 h 365"/>
                <a:gd name="T42" fmla="*/ 11 w 798"/>
                <a:gd name="T43" fmla="*/ 39 h 365"/>
                <a:gd name="T44" fmla="*/ 7 w 798"/>
                <a:gd name="T45" fmla="*/ 32 h 365"/>
                <a:gd name="T46" fmla="*/ 4 w 798"/>
                <a:gd name="T47" fmla="*/ 25 h 365"/>
                <a:gd name="T48" fmla="*/ 0 w 798"/>
                <a:gd name="T49" fmla="*/ 18 h 365"/>
                <a:gd name="T50" fmla="*/ 7 w 798"/>
                <a:gd name="T51" fmla="*/ 17 h 365"/>
                <a:gd name="T52" fmla="*/ 13 w 798"/>
                <a:gd name="T53" fmla="*/ 16 h 365"/>
                <a:gd name="T54" fmla="*/ 20 w 798"/>
                <a:gd name="T55" fmla="*/ 15 h 365"/>
                <a:gd name="T56" fmla="*/ 26 w 798"/>
                <a:gd name="T57" fmla="*/ 14 h 365"/>
                <a:gd name="T58" fmla="*/ 33 w 798"/>
                <a:gd name="T59" fmla="*/ 13 h 365"/>
                <a:gd name="T60" fmla="*/ 40 w 798"/>
                <a:gd name="T61" fmla="*/ 11 h 365"/>
                <a:gd name="T62" fmla="*/ 46 w 798"/>
                <a:gd name="T63" fmla="*/ 10 h 365"/>
                <a:gd name="T64" fmla="*/ 53 w 798"/>
                <a:gd name="T65" fmla="*/ 9 h 365"/>
                <a:gd name="T66" fmla="*/ 59 w 798"/>
                <a:gd name="T67" fmla="*/ 8 h 365"/>
                <a:gd name="T68" fmla="*/ 66 w 798"/>
                <a:gd name="T69" fmla="*/ 7 h 365"/>
                <a:gd name="T70" fmla="*/ 73 w 798"/>
                <a:gd name="T71" fmla="*/ 6 h 365"/>
                <a:gd name="T72" fmla="*/ 79 w 798"/>
                <a:gd name="T73" fmla="*/ 5 h 365"/>
                <a:gd name="T74" fmla="*/ 86 w 798"/>
                <a:gd name="T75" fmla="*/ 4 h 365"/>
                <a:gd name="T76" fmla="*/ 92 w 798"/>
                <a:gd name="T77" fmla="*/ 2 h 365"/>
                <a:gd name="T78" fmla="*/ 99 w 798"/>
                <a:gd name="T79" fmla="*/ 1 h 365"/>
                <a:gd name="T80" fmla="*/ 106 w 798"/>
                <a:gd name="T81" fmla="*/ 0 h 365"/>
                <a:gd name="T82" fmla="*/ 109 w 798"/>
                <a:gd name="T83" fmla="*/ 3 h 365"/>
                <a:gd name="T84" fmla="*/ 112 w 798"/>
                <a:gd name="T85" fmla="*/ 5 h 365"/>
                <a:gd name="T86" fmla="*/ 116 w 798"/>
                <a:gd name="T87" fmla="*/ 8 h 365"/>
                <a:gd name="T88" fmla="*/ 119 w 798"/>
                <a:gd name="T89" fmla="*/ 10 h 365"/>
                <a:gd name="T90" fmla="*/ 122 w 798"/>
                <a:gd name="T91" fmla="*/ 13 h 365"/>
                <a:gd name="T92" fmla="*/ 126 w 798"/>
                <a:gd name="T93" fmla="*/ 15 h 365"/>
                <a:gd name="T94" fmla="*/ 129 w 798"/>
                <a:gd name="T95" fmla="*/ 18 h 365"/>
                <a:gd name="T96" fmla="*/ 132 w 798"/>
                <a:gd name="T97" fmla="*/ 20 h 365"/>
                <a:gd name="T98" fmla="*/ 135 w 798"/>
                <a:gd name="T99" fmla="*/ 22 h 365"/>
                <a:gd name="T100" fmla="*/ 139 w 798"/>
                <a:gd name="T101" fmla="*/ 25 h 365"/>
                <a:gd name="T102" fmla="*/ 142 w 798"/>
                <a:gd name="T103" fmla="*/ 27 h 365"/>
                <a:gd name="T104" fmla="*/ 146 w 798"/>
                <a:gd name="T105" fmla="*/ 30 h 365"/>
                <a:gd name="T106" fmla="*/ 149 w 798"/>
                <a:gd name="T107" fmla="*/ 32 h 365"/>
                <a:gd name="T108" fmla="*/ 152 w 798"/>
                <a:gd name="T109" fmla="*/ 35 h 365"/>
                <a:gd name="T110" fmla="*/ 156 w 798"/>
                <a:gd name="T111" fmla="*/ 37 h 365"/>
                <a:gd name="T112" fmla="*/ 159 w 798"/>
                <a:gd name="T113" fmla="*/ 40 h 3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 h="365">
                  <a:moveTo>
                    <a:pt x="798" y="199"/>
                  </a:moveTo>
                  <a:lnTo>
                    <a:pt x="758" y="210"/>
                  </a:lnTo>
                  <a:lnTo>
                    <a:pt x="717" y="220"/>
                  </a:lnTo>
                  <a:lnTo>
                    <a:pt x="676" y="231"/>
                  </a:lnTo>
                  <a:lnTo>
                    <a:pt x="635" y="240"/>
                  </a:lnTo>
                  <a:lnTo>
                    <a:pt x="594" y="251"/>
                  </a:lnTo>
                  <a:lnTo>
                    <a:pt x="553" y="261"/>
                  </a:lnTo>
                  <a:lnTo>
                    <a:pt x="513" y="272"/>
                  </a:lnTo>
                  <a:lnTo>
                    <a:pt x="472" y="282"/>
                  </a:lnTo>
                  <a:lnTo>
                    <a:pt x="431" y="292"/>
                  </a:lnTo>
                  <a:lnTo>
                    <a:pt x="390" y="303"/>
                  </a:lnTo>
                  <a:lnTo>
                    <a:pt x="349" y="314"/>
                  </a:lnTo>
                  <a:lnTo>
                    <a:pt x="310" y="323"/>
                  </a:lnTo>
                  <a:lnTo>
                    <a:pt x="269" y="334"/>
                  </a:lnTo>
                  <a:lnTo>
                    <a:pt x="228" y="345"/>
                  </a:lnTo>
                  <a:lnTo>
                    <a:pt x="187" y="354"/>
                  </a:lnTo>
                  <a:lnTo>
                    <a:pt x="146" y="365"/>
                  </a:lnTo>
                  <a:lnTo>
                    <a:pt x="128" y="331"/>
                  </a:lnTo>
                  <a:lnTo>
                    <a:pt x="110" y="296"/>
                  </a:lnTo>
                  <a:lnTo>
                    <a:pt x="92" y="262"/>
                  </a:lnTo>
                  <a:lnTo>
                    <a:pt x="73" y="227"/>
                  </a:lnTo>
                  <a:lnTo>
                    <a:pt x="55" y="194"/>
                  </a:lnTo>
                  <a:lnTo>
                    <a:pt x="37" y="160"/>
                  </a:lnTo>
                  <a:lnTo>
                    <a:pt x="19" y="125"/>
                  </a:lnTo>
                  <a:lnTo>
                    <a:pt x="0" y="91"/>
                  </a:lnTo>
                  <a:lnTo>
                    <a:pt x="34" y="85"/>
                  </a:lnTo>
                  <a:lnTo>
                    <a:pt x="67" y="79"/>
                  </a:lnTo>
                  <a:lnTo>
                    <a:pt x="99" y="74"/>
                  </a:lnTo>
                  <a:lnTo>
                    <a:pt x="132" y="68"/>
                  </a:lnTo>
                  <a:lnTo>
                    <a:pt x="166" y="63"/>
                  </a:lnTo>
                  <a:lnTo>
                    <a:pt x="199" y="56"/>
                  </a:lnTo>
                  <a:lnTo>
                    <a:pt x="231" y="51"/>
                  </a:lnTo>
                  <a:lnTo>
                    <a:pt x="265" y="46"/>
                  </a:lnTo>
                  <a:lnTo>
                    <a:pt x="298" y="40"/>
                  </a:lnTo>
                  <a:lnTo>
                    <a:pt x="331" y="34"/>
                  </a:lnTo>
                  <a:lnTo>
                    <a:pt x="364" y="28"/>
                  </a:lnTo>
                  <a:lnTo>
                    <a:pt x="397" y="23"/>
                  </a:lnTo>
                  <a:lnTo>
                    <a:pt x="430" y="18"/>
                  </a:lnTo>
                  <a:lnTo>
                    <a:pt x="463" y="11"/>
                  </a:lnTo>
                  <a:lnTo>
                    <a:pt x="497" y="6"/>
                  </a:lnTo>
                  <a:lnTo>
                    <a:pt x="530" y="0"/>
                  </a:lnTo>
                  <a:lnTo>
                    <a:pt x="547" y="13"/>
                  </a:lnTo>
                  <a:lnTo>
                    <a:pt x="563" y="25"/>
                  </a:lnTo>
                  <a:lnTo>
                    <a:pt x="580" y="38"/>
                  </a:lnTo>
                  <a:lnTo>
                    <a:pt x="596" y="50"/>
                  </a:lnTo>
                  <a:lnTo>
                    <a:pt x="614" y="63"/>
                  </a:lnTo>
                  <a:lnTo>
                    <a:pt x="630" y="75"/>
                  </a:lnTo>
                  <a:lnTo>
                    <a:pt x="647" y="88"/>
                  </a:lnTo>
                  <a:lnTo>
                    <a:pt x="664" y="99"/>
                  </a:lnTo>
                  <a:lnTo>
                    <a:pt x="680" y="112"/>
                  </a:lnTo>
                  <a:lnTo>
                    <a:pt x="697" y="125"/>
                  </a:lnTo>
                  <a:lnTo>
                    <a:pt x="715" y="137"/>
                  </a:lnTo>
                  <a:lnTo>
                    <a:pt x="731" y="150"/>
                  </a:lnTo>
                  <a:lnTo>
                    <a:pt x="748" y="162"/>
                  </a:lnTo>
                  <a:lnTo>
                    <a:pt x="765" y="175"/>
                  </a:lnTo>
                  <a:lnTo>
                    <a:pt x="781" y="187"/>
                  </a:lnTo>
                  <a:lnTo>
                    <a:pt x="798" y="199"/>
                  </a:lnTo>
                  <a:close/>
                </a:path>
              </a:pathLst>
            </a:custGeom>
            <a:solidFill>
              <a:srgbClr val="2D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3" name="Freeform 428"/>
            <p:cNvSpPr>
              <a:spLocks/>
            </p:cNvSpPr>
            <p:nvPr/>
          </p:nvSpPr>
          <p:spPr bwMode="auto">
            <a:xfrm>
              <a:off x="1246" y="2537"/>
              <a:ext cx="150" cy="70"/>
            </a:xfrm>
            <a:custGeom>
              <a:avLst/>
              <a:gdLst>
                <a:gd name="T0" fmla="*/ 150 w 752"/>
                <a:gd name="T1" fmla="*/ 39 h 350"/>
                <a:gd name="T2" fmla="*/ 143 w 752"/>
                <a:gd name="T3" fmla="*/ 41 h 350"/>
                <a:gd name="T4" fmla="*/ 135 w 752"/>
                <a:gd name="T5" fmla="*/ 43 h 350"/>
                <a:gd name="T6" fmla="*/ 127 w 752"/>
                <a:gd name="T7" fmla="*/ 45 h 350"/>
                <a:gd name="T8" fmla="*/ 120 w 752"/>
                <a:gd name="T9" fmla="*/ 47 h 350"/>
                <a:gd name="T10" fmla="*/ 112 w 752"/>
                <a:gd name="T11" fmla="*/ 49 h 350"/>
                <a:gd name="T12" fmla="*/ 105 w 752"/>
                <a:gd name="T13" fmla="*/ 51 h 350"/>
                <a:gd name="T14" fmla="*/ 97 w 752"/>
                <a:gd name="T15" fmla="*/ 53 h 350"/>
                <a:gd name="T16" fmla="*/ 90 w 752"/>
                <a:gd name="T17" fmla="*/ 55 h 350"/>
                <a:gd name="T18" fmla="*/ 82 w 752"/>
                <a:gd name="T19" fmla="*/ 56 h 350"/>
                <a:gd name="T20" fmla="*/ 74 w 752"/>
                <a:gd name="T21" fmla="*/ 58 h 350"/>
                <a:gd name="T22" fmla="*/ 67 w 752"/>
                <a:gd name="T23" fmla="*/ 60 h 350"/>
                <a:gd name="T24" fmla="*/ 59 w 752"/>
                <a:gd name="T25" fmla="*/ 62 h 350"/>
                <a:gd name="T26" fmla="*/ 52 w 752"/>
                <a:gd name="T27" fmla="*/ 64 h 350"/>
                <a:gd name="T28" fmla="*/ 44 w 752"/>
                <a:gd name="T29" fmla="*/ 66 h 350"/>
                <a:gd name="T30" fmla="*/ 37 w 752"/>
                <a:gd name="T31" fmla="*/ 68 h 350"/>
                <a:gd name="T32" fmla="*/ 29 w 752"/>
                <a:gd name="T33" fmla="*/ 70 h 350"/>
                <a:gd name="T34" fmla="*/ 25 w 752"/>
                <a:gd name="T35" fmla="*/ 63 h 350"/>
                <a:gd name="T36" fmla="*/ 22 w 752"/>
                <a:gd name="T37" fmla="*/ 56 h 350"/>
                <a:gd name="T38" fmla="*/ 18 w 752"/>
                <a:gd name="T39" fmla="*/ 50 h 350"/>
                <a:gd name="T40" fmla="*/ 15 w 752"/>
                <a:gd name="T41" fmla="*/ 43 h 350"/>
                <a:gd name="T42" fmla="*/ 11 w 752"/>
                <a:gd name="T43" fmla="*/ 36 h 350"/>
                <a:gd name="T44" fmla="*/ 7 w 752"/>
                <a:gd name="T45" fmla="*/ 29 h 350"/>
                <a:gd name="T46" fmla="*/ 4 w 752"/>
                <a:gd name="T47" fmla="*/ 22 h 350"/>
                <a:gd name="T48" fmla="*/ 0 w 752"/>
                <a:gd name="T49" fmla="*/ 16 h 350"/>
                <a:gd name="T50" fmla="*/ 6 w 752"/>
                <a:gd name="T51" fmla="*/ 15 h 350"/>
                <a:gd name="T52" fmla="*/ 12 w 752"/>
                <a:gd name="T53" fmla="*/ 14 h 350"/>
                <a:gd name="T54" fmla="*/ 18 w 752"/>
                <a:gd name="T55" fmla="*/ 13 h 350"/>
                <a:gd name="T56" fmla="*/ 24 w 752"/>
                <a:gd name="T57" fmla="*/ 12 h 350"/>
                <a:gd name="T58" fmla="*/ 31 w 752"/>
                <a:gd name="T59" fmla="*/ 11 h 350"/>
                <a:gd name="T60" fmla="*/ 37 w 752"/>
                <a:gd name="T61" fmla="*/ 10 h 350"/>
                <a:gd name="T62" fmla="*/ 42 w 752"/>
                <a:gd name="T63" fmla="*/ 9 h 350"/>
                <a:gd name="T64" fmla="*/ 49 w 752"/>
                <a:gd name="T65" fmla="*/ 8 h 350"/>
                <a:gd name="T66" fmla="*/ 55 w 752"/>
                <a:gd name="T67" fmla="*/ 7 h 350"/>
                <a:gd name="T68" fmla="*/ 61 w 752"/>
                <a:gd name="T69" fmla="*/ 6 h 350"/>
                <a:gd name="T70" fmla="*/ 67 w 752"/>
                <a:gd name="T71" fmla="*/ 5 h 350"/>
                <a:gd name="T72" fmla="*/ 73 w 752"/>
                <a:gd name="T73" fmla="*/ 4 h 350"/>
                <a:gd name="T74" fmla="*/ 79 w 752"/>
                <a:gd name="T75" fmla="*/ 3 h 350"/>
                <a:gd name="T76" fmla="*/ 85 w 752"/>
                <a:gd name="T77" fmla="*/ 2 h 350"/>
                <a:gd name="T78" fmla="*/ 91 w 752"/>
                <a:gd name="T79" fmla="*/ 1 h 350"/>
                <a:gd name="T80" fmla="*/ 97 w 752"/>
                <a:gd name="T81" fmla="*/ 0 h 350"/>
                <a:gd name="T82" fmla="*/ 100 w 752"/>
                <a:gd name="T83" fmla="*/ 2 h 350"/>
                <a:gd name="T84" fmla="*/ 104 w 752"/>
                <a:gd name="T85" fmla="*/ 5 h 350"/>
                <a:gd name="T86" fmla="*/ 107 w 752"/>
                <a:gd name="T87" fmla="*/ 7 h 350"/>
                <a:gd name="T88" fmla="*/ 111 w 752"/>
                <a:gd name="T89" fmla="*/ 10 h 350"/>
                <a:gd name="T90" fmla="*/ 114 w 752"/>
                <a:gd name="T91" fmla="*/ 12 h 350"/>
                <a:gd name="T92" fmla="*/ 117 w 752"/>
                <a:gd name="T93" fmla="*/ 15 h 350"/>
                <a:gd name="T94" fmla="*/ 120 w 752"/>
                <a:gd name="T95" fmla="*/ 17 h 350"/>
                <a:gd name="T96" fmla="*/ 124 w 752"/>
                <a:gd name="T97" fmla="*/ 19 h 350"/>
                <a:gd name="T98" fmla="*/ 127 w 752"/>
                <a:gd name="T99" fmla="*/ 22 h 350"/>
                <a:gd name="T100" fmla="*/ 130 w 752"/>
                <a:gd name="T101" fmla="*/ 24 h 350"/>
                <a:gd name="T102" fmla="*/ 134 w 752"/>
                <a:gd name="T103" fmla="*/ 27 h 350"/>
                <a:gd name="T104" fmla="*/ 137 w 752"/>
                <a:gd name="T105" fmla="*/ 29 h 350"/>
                <a:gd name="T106" fmla="*/ 140 w 752"/>
                <a:gd name="T107" fmla="*/ 32 h 350"/>
                <a:gd name="T108" fmla="*/ 143 w 752"/>
                <a:gd name="T109" fmla="*/ 34 h 350"/>
                <a:gd name="T110" fmla="*/ 147 w 752"/>
                <a:gd name="T111" fmla="*/ 37 h 350"/>
                <a:gd name="T112" fmla="*/ 150 w 752"/>
                <a:gd name="T113" fmla="*/ 39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52" h="350">
                  <a:moveTo>
                    <a:pt x="752" y="195"/>
                  </a:moveTo>
                  <a:lnTo>
                    <a:pt x="715" y="205"/>
                  </a:lnTo>
                  <a:lnTo>
                    <a:pt x="676" y="215"/>
                  </a:lnTo>
                  <a:lnTo>
                    <a:pt x="638" y="224"/>
                  </a:lnTo>
                  <a:lnTo>
                    <a:pt x="601" y="234"/>
                  </a:lnTo>
                  <a:lnTo>
                    <a:pt x="563" y="244"/>
                  </a:lnTo>
                  <a:lnTo>
                    <a:pt x="525" y="253"/>
                  </a:lnTo>
                  <a:lnTo>
                    <a:pt x="487" y="263"/>
                  </a:lnTo>
                  <a:lnTo>
                    <a:pt x="449" y="273"/>
                  </a:lnTo>
                  <a:lnTo>
                    <a:pt x="411" y="282"/>
                  </a:lnTo>
                  <a:lnTo>
                    <a:pt x="373" y="292"/>
                  </a:lnTo>
                  <a:lnTo>
                    <a:pt x="334" y="302"/>
                  </a:lnTo>
                  <a:lnTo>
                    <a:pt x="297" y="311"/>
                  </a:lnTo>
                  <a:lnTo>
                    <a:pt x="259" y="321"/>
                  </a:lnTo>
                  <a:lnTo>
                    <a:pt x="222" y="331"/>
                  </a:lnTo>
                  <a:lnTo>
                    <a:pt x="183" y="340"/>
                  </a:lnTo>
                  <a:lnTo>
                    <a:pt x="145" y="350"/>
                  </a:lnTo>
                  <a:lnTo>
                    <a:pt x="127" y="316"/>
                  </a:lnTo>
                  <a:lnTo>
                    <a:pt x="109" y="282"/>
                  </a:lnTo>
                  <a:lnTo>
                    <a:pt x="91" y="248"/>
                  </a:lnTo>
                  <a:lnTo>
                    <a:pt x="73" y="215"/>
                  </a:lnTo>
                  <a:lnTo>
                    <a:pt x="55" y="180"/>
                  </a:lnTo>
                  <a:lnTo>
                    <a:pt x="37" y="147"/>
                  </a:lnTo>
                  <a:lnTo>
                    <a:pt x="19" y="112"/>
                  </a:lnTo>
                  <a:lnTo>
                    <a:pt x="0" y="78"/>
                  </a:lnTo>
                  <a:lnTo>
                    <a:pt x="30" y="73"/>
                  </a:lnTo>
                  <a:lnTo>
                    <a:pt x="62" y="68"/>
                  </a:lnTo>
                  <a:lnTo>
                    <a:pt x="92" y="63"/>
                  </a:lnTo>
                  <a:lnTo>
                    <a:pt x="122" y="59"/>
                  </a:lnTo>
                  <a:lnTo>
                    <a:pt x="153" y="53"/>
                  </a:lnTo>
                  <a:lnTo>
                    <a:pt x="183" y="49"/>
                  </a:lnTo>
                  <a:lnTo>
                    <a:pt x="213" y="43"/>
                  </a:lnTo>
                  <a:lnTo>
                    <a:pt x="244" y="39"/>
                  </a:lnTo>
                  <a:lnTo>
                    <a:pt x="274" y="34"/>
                  </a:lnTo>
                  <a:lnTo>
                    <a:pt x="304" y="29"/>
                  </a:lnTo>
                  <a:lnTo>
                    <a:pt x="334" y="24"/>
                  </a:lnTo>
                  <a:lnTo>
                    <a:pt x="366" y="20"/>
                  </a:lnTo>
                  <a:lnTo>
                    <a:pt x="396" y="14"/>
                  </a:lnTo>
                  <a:lnTo>
                    <a:pt x="426" y="10"/>
                  </a:lnTo>
                  <a:lnTo>
                    <a:pt x="457" y="5"/>
                  </a:lnTo>
                  <a:lnTo>
                    <a:pt x="487" y="0"/>
                  </a:lnTo>
                  <a:lnTo>
                    <a:pt x="503" y="12"/>
                  </a:lnTo>
                  <a:lnTo>
                    <a:pt x="520" y="25"/>
                  </a:lnTo>
                  <a:lnTo>
                    <a:pt x="536" y="37"/>
                  </a:lnTo>
                  <a:lnTo>
                    <a:pt x="554" y="49"/>
                  </a:lnTo>
                  <a:lnTo>
                    <a:pt x="570" y="61"/>
                  </a:lnTo>
                  <a:lnTo>
                    <a:pt x="587" y="74"/>
                  </a:lnTo>
                  <a:lnTo>
                    <a:pt x="603" y="85"/>
                  </a:lnTo>
                  <a:lnTo>
                    <a:pt x="620" y="97"/>
                  </a:lnTo>
                  <a:lnTo>
                    <a:pt x="636" y="110"/>
                  </a:lnTo>
                  <a:lnTo>
                    <a:pt x="652" y="122"/>
                  </a:lnTo>
                  <a:lnTo>
                    <a:pt x="670" y="135"/>
                  </a:lnTo>
                  <a:lnTo>
                    <a:pt x="686" y="147"/>
                  </a:lnTo>
                  <a:lnTo>
                    <a:pt x="703" y="159"/>
                  </a:lnTo>
                  <a:lnTo>
                    <a:pt x="719" y="170"/>
                  </a:lnTo>
                  <a:lnTo>
                    <a:pt x="736" y="183"/>
                  </a:lnTo>
                  <a:lnTo>
                    <a:pt x="752" y="195"/>
                  </a:lnTo>
                  <a:close/>
                </a:path>
              </a:pathLst>
            </a:custGeom>
            <a:solidFill>
              <a:srgbClr val="4256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4" name="Freeform 429"/>
            <p:cNvSpPr>
              <a:spLocks/>
            </p:cNvSpPr>
            <p:nvPr/>
          </p:nvSpPr>
          <p:spPr bwMode="auto">
            <a:xfrm>
              <a:off x="1247" y="2540"/>
              <a:ext cx="141" cy="67"/>
            </a:xfrm>
            <a:custGeom>
              <a:avLst/>
              <a:gdLst>
                <a:gd name="T0" fmla="*/ 141 w 705"/>
                <a:gd name="T1" fmla="*/ 38 h 336"/>
                <a:gd name="T2" fmla="*/ 134 w 705"/>
                <a:gd name="T3" fmla="*/ 40 h 336"/>
                <a:gd name="T4" fmla="*/ 127 w 705"/>
                <a:gd name="T5" fmla="*/ 42 h 336"/>
                <a:gd name="T6" fmla="*/ 120 w 705"/>
                <a:gd name="T7" fmla="*/ 44 h 336"/>
                <a:gd name="T8" fmla="*/ 113 w 705"/>
                <a:gd name="T9" fmla="*/ 45 h 336"/>
                <a:gd name="T10" fmla="*/ 106 w 705"/>
                <a:gd name="T11" fmla="*/ 47 h 336"/>
                <a:gd name="T12" fmla="*/ 99 w 705"/>
                <a:gd name="T13" fmla="*/ 49 h 336"/>
                <a:gd name="T14" fmla="*/ 92 w 705"/>
                <a:gd name="T15" fmla="*/ 51 h 336"/>
                <a:gd name="T16" fmla="*/ 85 w 705"/>
                <a:gd name="T17" fmla="*/ 53 h 336"/>
                <a:gd name="T18" fmla="*/ 78 w 705"/>
                <a:gd name="T19" fmla="*/ 54 h 336"/>
                <a:gd name="T20" fmla="*/ 71 w 705"/>
                <a:gd name="T21" fmla="*/ 56 h 336"/>
                <a:gd name="T22" fmla="*/ 63 w 705"/>
                <a:gd name="T23" fmla="*/ 58 h 336"/>
                <a:gd name="T24" fmla="*/ 57 w 705"/>
                <a:gd name="T25" fmla="*/ 60 h 336"/>
                <a:gd name="T26" fmla="*/ 50 w 705"/>
                <a:gd name="T27" fmla="*/ 62 h 336"/>
                <a:gd name="T28" fmla="*/ 42 w 705"/>
                <a:gd name="T29" fmla="*/ 63 h 336"/>
                <a:gd name="T30" fmla="*/ 36 w 705"/>
                <a:gd name="T31" fmla="*/ 65 h 336"/>
                <a:gd name="T32" fmla="*/ 28 w 705"/>
                <a:gd name="T33" fmla="*/ 67 h 336"/>
                <a:gd name="T34" fmla="*/ 25 w 705"/>
                <a:gd name="T35" fmla="*/ 60 h 336"/>
                <a:gd name="T36" fmla="*/ 21 w 705"/>
                <a:gd name="T37" fmla="*/ 53 h 336"/>
                <a:gd name="T38" fmla="*/ 18 w 705"/>
                <a:gd name="T39" fmla="*/ 47 h 336"/>
                <a:gd name="T40" fmla="*/ 14 w 705"/>
                <a:gd name="T41" fmla="*/ 40 h 336"/>
                <a:gd name="T42" fmla="*/ 11 w 705"/>
                <a:gd name="T43" fmla="*/ 33 h 336"/>
                <a:gd name="T44" fmla="*/ 7 w 705"/>
                <a:gd name="T45" fmla="*/ 27 h 336"/>
                <a:gd name="T46" fmla="*/ 4 w 705"/>
                <a:gd name="T47" fmla="*/ 20 h 336"/>
                <a:gd name="T48" fmla="*/ 0 w 705"/>
                <a:gd name="T49" fmla="*/ 13 h 336"/>
                <a:gd name="T50" fmla="*/ 5 w 705"/>
                <a:gd name="T51" fmla="*/ 12 h 336"/>
                <a:gd name="T52" fmla="*/ 11 w 705"/>
                <a:gd name="T53" fmla="*/ 11 h 336"/>
                <a:gd name="T54" fmla="*/ 16 w 705"/>
                <a:gd name="T55" fmla="*/ 11 h 336"/>
                <a:gd name="T56" fmla="*/ 22 w 705"/>
                <a:gd name="T57" fmla="*/ 10 h 336"/>
                <a:gd name="T58" fmla="*/ 28 w 705"/>
                <a:gd name="T59" fmla="*/ 9 h 336"/>
                <a:gd name="T60" fmla="*/ 33 w 705"/>
                <a:gd name="T61" fmla="*/ 8 h 336"/>
                <a:gd name="T62" fmla="*/ 39 w 705"/>
                <a:gd name="T63" fmla="*/ 7 h 336"/>
                <a:gd name="T64" fmla="*/ 44 w 705"/>
                <a:gd name="T65" fmla="*/ 7 h 336"/>
                <a:gd name="T66" fmla="*/ 50 w 705"/>
                <a:gd name="T67" fmla="*/ 6 h 336"/>
                <a:gd name="T68" fmla="*/ 55 w 705"/>
                <a:gd name="T69" fmla="*/ 5 h 336"/>
                <a:gd name="T70" fmla="*/ 61 w 705"/>
                <a:gd name="T71" fmla="*/ 4 h 336"/>
                <a:gd name="T72" fmla="*/ 66 w 705"/>
                <a:gd name="T73" fmla="*/ 3 h 336"/>
                <a:gd name="T74" fmla="*/ 72 w 705"/>
                <a:gd name="T75" fmla="*/ 2 h 336"/>
                <a:gd name="T76" fmla="*/ 77 w 705"/>
                <a:gd name="T77" fmla="*/ 2 h 336"/>
                <a:gd name="T78" fmla="*/ 83 w 705"/>
                <a:gd name="T79" fmla="*/ 1 h 336"/>
                <a:gd name="T80" fmla="*/ 88 w 705"/>
                <a:gd name="T81" fmla="*/ 0 h 336"/>
                <a:gd name="T82" fmla="*/ 92 w 705"/>
                <a:gd name="T83" fmla="*/ 2 h 336"/>
                <a:gd name="T84" fmla="*/ 95 w 705"/>
                <a:gd name="T85" fmla="*/ 5 h 336"/>
                <a:gd name="T86" fmla="*/ 98 w 705"/>
                <a:gd name="T87" fmla="*/ 7 h 336"/>
                <a:gd name="T88" fmla="*/ 102 w 705"/>
                <a:gd name="T89" fmla="*/ 10 h 336"/>
                <a:gd name="T90" fmla="*/ 105 w 705"/>
                <a:gd name="T91" fmla="*/ 12 h 336"/>
                <a:gd name="T92" fmla="*/ 108 w 705"/>
                <a:gd name="T93" fmla="*/ 14 h 336"/>
                <a:gd name="T94" fmla="*/ 111 w 705"/>
                <a:gd name="T95" fmla="*/ 17 h 336"/>
                <a:gd name="T96" fmla="*/ 115 w 705"/>
                <a:gd name="T97" fmla="*/ 19 h 336"/>
                <a:gd name="T98" fmla="*/ 118 w 705"/>
                <a:gd name="T99" fmla="*/ 22 h 336"/>
                <a:gd name="T100" fmla="*/ 121 w 705"/>
                <a:gd name="T101" fmla="*/ 24 h 336"/>
                <a:gd name="T102" fmla="*/ 125 w 705"/>
                <a:gd name="T103" fmla="*/ 26 h 336"/>
                <a:gd name="T104" fmla="*/ 128 w 705"/>
                <a:gd name="T105" fmla="*/ 29 h 336"/>
                <a:gd name="T106" fmla="*/ 131 w 705"/>
                <a:gd name="T107" fmla="*/ 31 h 336"/>
                <a:gd name="T108" fmla="*/ 134 w 705"/>
                <a:gd name="T109" fmla="*/ 34 h 336"/>
                <a:gd name="T110" fmla="*/ 138 w 705"/>
                <a:gd name="T111" fmla="*/ 36 h 336"/>
                <a:gd name="T112" fmla="*/ 141 w 705"/>
                <a:gd name="T113" fmla="*/ 38 h 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05" h="336">
                  <a:moveTo>
                    <a:pt x="705" y="192"/>
                  </a:moveTo>
                  <a:lnTo>
                    <a:pt x="670" y="201"/>
                  </a:lnTo>
                  <a:lnTo>
                    <a:pt x="634" y="210"/>
                  </a:lnTo>
                  <a:lnTo>
                    <a:pt x="600" y="219"/>
                  </a:lnTo>
                  <a:lnTo>
                    <a:pt x="565" y="228"/>
                  </a:lnTo>
                  <a:lnTo>
                    <a:pt x="529" y="237"/>
                  </a:lnTo>
                  <a:lnTo>
                    <a:pt x="494" y="246"/>
                  </a:lnTo>
                  <a:lnTo>
                    <a:pt x="458" y="254"/>
                  </a:lnTo>
                  <a:lnTo>
                    <a:pt x="424" y="264"/>
                  </a:lnTo>
                  <a:lnTo>
                    <a:pt x="388" y="273"/>
                  </a:lnTo>
                  <a:lnTo>
                    <a:pt x="353" y="281"/>
                  </a:lnTo>
                  <a:lnTo>
                    <a:pt x="317" y="291"/>
                  </a:lnTo>
                  <a:lnTo>
                    <a:pt x="283" y="300"/>
                  </a:lnTo>
                  <a:lnTo>
                    <a:pt x="248" y="309"/>
                  </a:lnTo>
                  <a:lnTo>
                    <a:pt x="212" y="318"/>
                  </a:lnTo>
                  <a:lnTo>
                    <a:pt x="178" y="328"/>
                  </a:lnTo>
                  <a:lnTo>
                    <a:pt x="142" y="336"/>
                  </a:lnTo>
                  <a:lnTo>
                    <a:pt x="124" y="302"/>
                  </a:lnTo>
                  <a:lnTo>
                    <a:pt x="106" y="268"/>
                  </a:lnTo>
                  <a:lnTo>
                    <a:pt x="89" y="234"/>
                  </a:lnTo>
                  <a:lnTo>
                    <a:pt x="70" y="201"/>
                  </a:lnTo>
                  <a:lnTo>
                    <a:pt x="53" y="166"/>
                  </a:lnTo>
                  <a:lnTo>
                    <a:pt x="35" y="133"/>
                  </a:lnTo>
                  <a:lnTo>
                    <a:pt x="18" y="98"/>
                  </a:lnTo>
                  <a:lnTo>
                    <a:pt x="0" y="65"/>
                  </a:lnTo>
                  <a:lnTo>
                    <a:pt x="27" y="61"/>
                  </a:lnTo>
                  <a:lnTo>
                    <a:pt x="54" y="56"/>
                  </a:lnTo>
                  <a:lnTo>
                    <a:pt x="82" y="53"/>
                  </a:lnTo>
                  <a:lnTo>
                    <a:pt x="110" y="49"/>
                  </a:lnTo>
                  <a:lnTo>
                    <a:pt x="138" y="45"/>
                  </a:lnTo>
                  <a:lnTo>
                    <a:pt x="165" y="40"/>
                  </a:lnTo>
                  <a:lnTo>
                    <a:pt x="193" y="37"/>
                  </a:lnTo>
                  <a:lnTo>
                    <a:pt x="221" y="33"/>
                  </a:lnTo>
                  <a:lnTo>
                    <a:pt x="249" y="28"/>
                  </a:lnTo>
                  <a:lnTo>
                    <a:pt x="277" y="24"/>
                  </a:lnTo>
                  <a:lnTo>
                    <a:pt x="304" y="21"/>
                  </a:lnTo>
                  <a:lnTo>
                    <a:pt x="331" y="17"/>
                  </a:lnTo>
                  <a:lnTo>
                    <a:pt x="359" y="12"/>
                  </a:lnTo>
                  <a:lnTo>
                    <a:pt x="387" y="8"/>
                  </a:lnTo>
                  <a:lnTo>
                    <a:pt x="414" y="5"/>
                  </a:lnTo>
                  <a:lnTo>
                    <a:pt x="442" y="0"/>
                  </a:lnTo>
                  <a:lnTo>
                    <a:pt x="458" y="12"/>
                  </a:lnTo>
                  <a:lnTo>
                    <a:pt x="475" y="24"/>
                  </a:lnTo>
                  <a:lnTo>
                    <a:pt x="491" y="36"/>
                  </a:lnTo>
                  <a:lnTo>
                    <a:pt x="508" y="48"/>
                  </a:lnTo>
                  <a:lnTo>
                    <a:pt x="525" y="60"/>
                  </a:lnTo>
                  <a:lnTo>
                    <a:pt x="541" y="72"/>
                  </a:lnTo>
                  <a:lnTo>
                    <a:pt x="557" y="84"/>
                  </a:lnTo>
                  <a:lnTo>
                    <a:pt x="574" y="96"/>
                  </a:lnTo>
                  <a:lnTo>
                    <a:pt x="590" y="108"/>
                  </a:lnTo>
                  <a:lnTo>
                    <a:pt x="606" y="120"/>
                  </a:lnTo>
                  <a:lnTo>
                    <a:pt x="623" y="132"/>
                  </a:lnTo>
                  <a:lnTo>
                    <a:pt x="640" y="144"/>
                  </a:lnTo>
                  <a:lnTo>
                    <a:pt x="656" y="155"/>
                  </a:lnTo>
                  <a:lnTo>
                    <a:pt x="672" y="168"/>
                  </a:lnTo>
                  <a:lnTo>
                    <a:pt x="689" y="180"/>
                  </a:lnTo>
                  <a:lnTo>
                    <a:pt x="705" y="192"/>
                  </a:lnTo>
                  <a:close/>
                </a:path>
              </a:pathLst>
            </a:custGeom>
            <a:solidFill>
              <a:srgbClr val="565B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5" name="Freeform 430"/>
            <p:cNvSpPr>
              <a:spLocks/>
            </p:cNvSpPr>
            <p:nvPr/>
          </p:nvSpPr>
          <p:spPr bwMode="auto">
            <a:xfrm>
              <a:off x="1247" y="2543"/>
              <a:ext cx="132" cy="64"/>
            </a:xfrm>
            <a:custGeom>
              <a:avLst/>
              <a:gdLst>
                <a:gd name="T0" fmla="*/ 132 w 659"/>
                <a:gd name="T1" fmla="*/ 37 h 320"/>
                <a:gd name="T2" fmla="*/ 126 w 659"/>
                <a:gd name="T3" fmla="*/ 39 h 320"/>
                <a:gd name="T4" fmla="*/ 119 w 659"/>
                <a:gd name="T5" fmla="*/ 41 h 320"/>
                <a:gd name="T6" fmla="*/ 113 w 659"/>
                <a:gd name="T7" fmla="*/ 42 h 320"/>
                <a:gd name="T8" fmla="*/ 106 w 659"/>
                <a:gd name="T9" fmla="*/ 44 h 320"/>
                <a:gd name="T10" fmla="*/ 100 w 659"/>
                <a:gd name="T11" fmla="*/ 46 h 320"/>
                <a:gd name="T12" fmla="*/ 93 w 659"/>
                <a:gd name="T13" fmla="*/ 47 h 320"/>
                <a:gd name="T14" fmla="*/ 87 w 659"/>
                <a:gd name="T15" fmla="*/ 49 h 320"/>
                <a:gd name="T16" fmla="*/ 80 w 659"/>
                <a:gd name="T17" fmla="*/ 51 h 320"/>
                <a:gd name="T18" fmla="*/ 74 w 659"/>
                <a:gd name="T19" fmla="*/ 52 h 320"/>
                <a:gd name="T20" fmla="*/ 67 w 659"/>
                <a:gd name="T21" fmla="*/ 54 h 320"/>
                <a:gd name="T22" fmla="*/ 61 w 659"/>
                <a:gd name="T23" fmla="*/ 56 h 320"/>
                <a:gd name="T24" fmla="*/ 54 w 659"/>
                <a:gd name="T25" fmla="*/ 57 h 320"/>
                <a:gd name="T26" fmla="*/ 48 w 659"/>
                <a:gd name="T27" fmla="*/ 59 h 320"/>
                <a:gd name="T28" fmla="*/ 41 w 659"/>
                <a:gd name="T29" fmla="*/ 61 h 320"/>
                <a:gd name="T30" fmla="*/ 35 w 659"/>
                <a:gd name="T31" fmla="*/ 62 h 320"/>
                <a:gd name="T32" fmla="*/ 28 w 659"/>
                <a:gd name="T33" fmla="*/ 64 h 320"/>
                <a:gd name="T34" fmla="*/ 25 w 659"/>
                <a:gd name="T35" fmla="*/ 57 h 320"/>
                <a:gd name="T36" fmla="*/ 21 w 659"/>
                <a:gd name="T37" fmla="*/ 51 h 320"/>
                <a:gd name="T38" fmla="*/ 18 w 659"/>
                <a:gd name="T39" fmla="*/ 44 h 320"/>
                <a:gd name="T40" fmla="*/ 14 w 659"/>
                <a:gd name="T41" fmla="*/ 37 h 320"/>
                <a:gd name="T42" fmla="*/ 11 w 659"/>
                <a:gd name="T43" fmla="*/ 30 h 320"/>
                <a:gd name="T44" fmla="*/ 7 w 659"/>
                <a:gd name="T45" fmla="*/ 24 h 320"/>
                <a:gd name="T46" fmla="*/ 4 w 659"/>
                <a:gd name="T47" fmla="*/ 17 h 320"/>
                <a:gd name="T48" fmla="*/ 0 w 659"/>
                <a:gd name="T49" fmla="*/ 10 h 320"/>
                <a:gd name="T50" fmla="*/ 5 w 659"/>
                <a:gd name="T51" fmla="*/ 10 h 320"/>
                <a:gd name="T52" fmla="*/ 10 w 659"/>
                <a:gd name="T53" fmla="*/ 9 h 320"/>
                <a:gd name="T54" fmla="*/ 15 w 659"/>
                <a:gd name="T55" fmla="*/ 9 h 320"/>
                <a:gd name="T56" fmla="*/ 20 w 659"/>
                <a:gd name="T57" fmla="*/ 8 h 320"/>
                <a:gd name="T58" fmla="*/ 25 w 659"/>
                <a:gd name="T59" fmla="*/ 7 h 320"/>
                <a:gd name="T60" fmla="*/ 30 w 659"/>
                <a:gd name="T61" fmla="*/ 6 h 320"/>
                <a:gd name="T62" fmla="*/ 35 w 659"/>
                <a:gd name="T63" fmla="*/ 6 h 320"/>
                <a:gd name="T64" fmla="*/ 40 w 659"/>
                <a:gd name="T65" fmla="*/ 5 h 320"/>
                <a:gd name="T66" fmla="*/ 45 w 659"/>
                <a:gd name="T67" fmla="*/ 4 h 320"/>
                <a:gd name="T68" fmla="*/ 50 w 659"/>
                <a:gd name="T69" fmla="*/ 4 h 320"/>
                <a:gd name="T70" fmla="*/ 55 w 659"/>
                <a:gd name="T71" fmla="*/ 3 h 320"/>
                <a:gd name="T72" fmla="*/ 60 w 659"/>
                <a:gd name="T73" fmla="*/ 2 h 320"/>
                <a:gd name="T74" fmla="*/ 65 w 659"/>
                <a:gd name="T75" fmla="*/ 2 h 320"/>
                <a:gd name="T76" fmla="*/ 70 w 659"/>
                <a:gd name="T77" fmla="*/ 1 h 320"/>
                <a:gd name="T78" fmla="*/ 75 w 659"/>
                <a:gd name="T79" fmla="*/ 1 h 320"/>
                <a:gd name="T80" fmla="*/ 80 w 659"/>
                <a:gd name="T81" fmla="*/ 0 h 320"/>
                <a:gd name="T82" fmla="*/ 83 w 659"/>
                <a:gd name="T83" fmla="*/ 2 h 320"/>
                <a:gd name="T84" fmla="*/ 87 w 659"/>
                <a:gd name="T85" fmla="*/ 5 h 320"/>
                <a:gd name="T86" fmla="*/ 90 w 659"/>
                <a:gd name="T87" fmla="*/ 7 h 320"/>
                <a:gd name="T88" fmla="*/ 93 w 659"/>
                <a:gd name="T89" fmla="*/ 9 h 320"/>
                <a:gd name="T90" fmla="*/ 96 w 659"/>
                <a:gd name="T91" fmla="*/ 12 h 320"/>
                <a:gd name="T92" fmla="*/ 100 w 659"/>
                <a:gd name="T93" fmla="*/ 14 h 320"/>
                <a:gd name="T94" fmla="*/ 103 w 659"/>
                <a:gd name="T95" fmla="*/ 16 h 320"/>
                <a:gd name="T96" fmla="*/ 106 w 659"/>
                <a:gd name="T97" fmla="*/ 19 h 320"/>
                <a:gd name="T98" fmla="*/ 109 w 659"/>
                <a:gd name="T99" fmla="*/ 21 h 320"/>
                <a:gd name="T100" fmla="*/ 113 w 659"/>
                <a:gd name="T101" fmla="*/ 23 h 320"/>
                <a:gd name="T102" fmla="*/ 116 w 659"/>
                <a:gd name="T103" fmla="*/ 26 h 320"/>
                <a:gd name="T104" fmla="*/ 119 w 659"/>
                <a:gd name="T105" fmla="*/ 28 h 320"/>
                <a:gd name="T106" fmla="*/ 122 w 659"/>
                <a:gd name="T107" fmla="*/ 30 h 320"/>
                <a:gd name="T108" fmla="*/ 126 w 659"/>
                <a:gd name="T109" fmla="*/ 33 h 320"/>
                <a:gd name="T110" fmla="*/ 129 w 659"/>
                <a:gd name="T111" fmla="*/ 35 h 320"/>
                <a:gd name="T112" fmla="*/ 132 w 659"/>
                <a:gd name="T113" fmla="*/ 37 h 3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9" h="320">
                  <a:moveTo>
                    <a:pt x="659" y="187"/>
                  </a:moveTo>
                  <a:lnTo>
                    <a:pt x="627" y="195"/>
                  </a:lnTo>
                  <a:lnTo>
                    <a:pt x="595" y="203"/>
                  </a:lnTo>
                  <a:lnTo>
                    <a:pt x="562" y="212"/>
                  </a:lnTo>
                  <a:lnTo>
                    <a:pt x="529" y="220"/>
                  </a:lnTo>
                  <a:lnTo>
                    <a:pt x="497" y="229"/>
                  </a:lnTo>
                  <a:lnTo>
                    <a:pt x="465" y="236"/>
                  </a:lnTo>
                  <a:lnTo>
                    <a:pt x="432" y="245"/>
                  </a:lnTo>
                  <a:lnTo>
                    <a:pt x="400" y="254"/>
                  </a:lnTo>
                  <a:lnTo>
                    <a:pt x="368" y="262"/>
                  </a:lnTo>
                  <a:lnTo>
                    <a:pt x="336" y="271"/>
                  </a:lnTo>
                  <a:lnTo>
                    <a:pt x="304" y="278"/>
                  </a:lnTo>
                  <a:lnTo>
                    <a:pt x="271" y="287"/>
                  </a:lnTo>
                  <a:lnTo>
                    <a:pt x="238" y="295"/>
                  </a:lnTo>
                  <a:lnTo>
                    <a:pt x="206" y="304"/>
                  </a:lnTo>
                  <a:lnTo>
                    <a:pt x="174" y="312"/>
                  </a:lnTo>
                  <a:lnTo>
                    <a:pt x="141" y="320"/>
                  </a:lnTo>
                  <a:lnTo>
                    <a:pt x="124" y="287"/>
                  </a:lnTo>
                  <a:lnTo>
                    <a:pt x="106" y="254"/>
                  </a:lnTo>
                  <a:lnTo>
                    <a:pt x="89" y="220"/>
                  </a:lnTo>
                  <a:lnTo>
                    <a:pt x="71" y="186"/>
                  </a:lnTo>
                  <a:lnTo>
                    <a:pt x="53" y="152"/>
                  </a:lnTo>
                  <a:lnTo>
                    <a:pt x="35" y="119"/>
                  </a:lnTo>
                  <a:lnTo>
                    <a:pt x="18" y="86"/>
                  </a:lnTo>
                  <a:lnTo>
                    <a:pt x="0" y="52"/>
                  </a:lnTo>
                  <a:lnTo>
                    <a:pt x="24" y="49"/>
                  </a:lnTo>
                  <a:lnTo>
                    <a:pt x="50" y="46"/>
                  </a:lnTo>
                  <a:lnTo>
                    <a:pt x="75" y="43"/>
                  </a:lnTo>
                  <a:lnTo>
                    <a:pt x="100" y="38"/>
                  </a:lnTo>
                  <a:lnTo>
                    <a:pt x="124" y="35"/>
                  </a:lnTo>
                  <a:lnTo>
                    <a:pt x="150" y="32"/>
                  </a:lnTo>
                  <a:lnTo>
                    <a:pt x="175" y="29"/>
                  </a:lnTo>
                  <a:lnTo>
                    <a:pt x="199" y="25"/>
                  </a:lnTo>
                  <a:lnTo>
                    <a:pt x="224" y="22"/>
                  </a:lnTo>
                  <a:lnTo>
                    <a:pt x="250" y="19"/>
                  </a:lnTo>
                  <a:lnTo>
                    <a:pt x="275" y="16"/>
                  </a:lnTo>
                  <a:lnTo>
                    <a:pt x="299" y="12"/>
                  </a:lnTo>
                  <a:lnTo>
                    <a:pt x="325" y="9"/>
                  </a:lnTo>
                  <a:lnTo>
                    <a:pt x="350" y="6"/>
                  </a:lnTo>
                  <a:lnTo>
                    <a:pt x="376" y="3"/>
                  </a:lnTo>
                  <a:lnTo>
                    <a:pt x="400" y="0"/>
                  </a:lnTo>
                  <a:lnTo>
                    <a:pt x="416" y="11"/>
                  </a:lnTo>
                  <a:lnTo>
                    <a:pt x="432" y="23"/>
                  </a:lnTo>
                  <a:lnTo>
                    <a:pt x="449" y="35"/>
                  </a:lnTo>
                  <a:lnTo>
                    <a:pt x="465" y="46"/>
                  </a:lnTo>
                  <a:lnTo>
                    <a:pt x="481" y="58"/>
                  </a:lnTo>
                  <a:lnTo>
                    <a:pt x="497" y="69"/>
                  </a:lnTo>
                  <a:lnTo>
                    <a:pt x="513" y="81"/>
                  </a:lnTo>
                  <a:lnTo>
                    <a:pt x="530" y="93"/>
                  </a:lnTo>
                  <a:lnTo>
                    <a:pt x="546" y="105"/>
                  </a:lnTo>
                  <a:lnTo>
                    <a:pt x="562" y="117"/>
                  </a:lnTo>
                  <a:lnTo>
                    <a:pt x="579" y="129"/>
                  </a:lnTo>
                  <a:lnTo>
                    <a:pt x="595" y="139"/>
                  </a:lnTo>
                  <a:lnTo>
                    <a:pt x="611" y="151"/>
                  </a:lnTo>
                  <a:lnTo>
                    <a:pt x="627" y="163"/>
                  </a:lnTo>
                  <a:lnTo>
                    <a:pt x="643" y="175"/>
                  </a:lnTo>
                  <a:lnTo>
                    <a:pt x="659" y="187"/>
                  </a:lnTo>
                  <a:close/>
                </a:path>
              </a:pathLst>
            </a:custGeom>
            <a:solidFill>
              <a:srgbClr val="6B63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6" name="Freeform 431"/>
            <p:cNvSpPr>
              <a:spLocks/>
            </p:cNvSpPr>
            <p:nvPr/>
          </p:nvSpPr>
          <p:spPr bwMode="auto">
            <a:xfrm>
              <a:off x="1247" y="2546"/>
              <a:ext cx="123" cy="61"/>
            </a:xfrm>
            <a:custGeom>
              <a:avLst/>
              <a:gdLst>
                <a:gd name="T0" fmla="*/ 123 w 613"/>
                <a:gd name="T1" fmla="*/ 36 h 306"/>
                <a:gd name="T2" fmla="*/ 28 w 613"/>
                <a:gd name="T3" fmla="*/ 61 h 306"/>
                <a:gd name="T4" fmla="*/ 0 w 613"/>
                <a:gd name="T5" fmla="*/ 8 h 306"/>
                <a:gd name="T6" fmla="*/ 71 w 613"/>
                <a:gd name="T7" fmla="*/ 0 h 306"/>
                <a:gd name="T8" fmla="*/ 123 w 613"/>
                <a:gd name="T9" fmla="*/ 3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3" h="306">
                  <a:moveTo>
                    <a:pt x="613" y="183"/>
                  </a:moveTo>
                  <a:lnTo>
                    <a:pt x="139" y="306"/>
                  </a:lnTo>
                  <a:lnTo>
                    <a:pt x="0" y="39"/>
                  </a:lnTo>
                  <a:lnTo>
                    <a:pt x="356" y="0"/>
                  </a:lnTo>
                  <a:lnTo>
                    <a:pt x="613" y="18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7" name="Freeform 432"/>
            <p:cNvSpPr>
              <a:spLocks/>
            </p:cNvSpPr>
            <p:nvPr/>
          </p:nvSpPr>
          <p:spPr bwMode="auto">
            <a:xfrm>
              <a:off x="1201" y="2328"/>
              <a:ext cx="222" cy="177"/>
            </a:xfrm>
            <a:custGeom>
              <a:avLst/>
              <a:gdLst>
                <a:gd name="T0" fmla="*/ 189 w 1107"/>
                <a:gd name="T1" fmla="*/ 0 h 889"/>
                <a:gd name="T2" fmla="*/ 222 w 1107"/>
                <a:gd name="T3" fmla="*/ 143 h 889"/>
                <a:gd name="T4" fmla="*/ 35 w 1107"/>
                <a:gd name="T5" fmla="*/ 177 h 889"/>
                <a:gd name="T6" fmla="*/ 0 w 1107"/>
                <a:gd name="T7" fmla="*/ 21 h 889"/>
                <a:gd name="T8" fmla="*/ 189 w 1107"/>
                <a:gd name="T9" fmla="*/ 0 h 8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7" h="889">
                  <a:moveTo>
                    <a:pt x="940" y="0"/>
                  </a:moveTo>
                  <a:lnTo>
                    <a:pt x="1107" y="716"/>
                  </a:lnTo>
                  <a:lnTo>
                    <a:pt x="174" y="889"/>
                  </a:lnTo>
                  <a:lnTo>
                    <a:pt x="0" y="103"/>
                  </a:lnTo>
                  <a:lnTo>
                    <a:pt x="940"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8" name="Freeform 433"/>
            <p:cNvSpPr>
              <a:spLocks/>
            </p:cNvSpPr>
            <p:nvPr/>
          </p:nvSpPr>
          <p:spPr bwMode="auto">
            <a:xfrm>
              <a:off x="1204" y="2328"/>
              <a:ext cx="210" cy="173"/>
            </a:xfrm>
            <a:custGeom>
              <a:avLst/>
              <a:gdLst>
                <a:gd name="T0" fmla="*/ 182 w 1054"/>
                <a:gd name="T1" fmla="*/ 17 h 865"/>
                <a:gd name="T2" fmla="*/ 190 w 1054"/>
                <a:gd name="T3" fmla="*/ 52 h 865"/>
                <a:gd name="T4" fmla="*/ 198 w 1054"/>
                <a:gd name="T5" fmla="*/ 86 h 865"/>
                <a:gd name="T6" fmla="*/ 206 w 1054"/>
                <a:gd name="T7" fmla="*/ 120 h 865"/>
                <a:gd name="T8" fmla="*/ 205 w 1054"/>
                <a:gd name="T9" fmla="*/ 139 h 865"/>
                <a:gd name="T10" fmla="*/ 194 w 1054"/>
                <a:gd name="T11" fmla="*/ 141 h 865"/>
                <a:gd name="T12" fmla="*/ 183 w 1054"/>
                <a:gd name="T13" fmla="*/ 143 h 865"/>
                <a:gd name="T14" fmla="*/ 172 w 1054"/>
                <a:gd name="T15" fmla="*/ 146 h 865"/>
                <a:gd name="T16" fmla="*/ 161 w 1054"/>
                <a:gd name="T17" fmla="*/ 148 h 865"/>
                <a:gd name="T18" fmla="*/ 151 w 1054"/>
                <a:gd name="T19" fmla="*/ 151 h 865"/>
                <a:gd name="T20" fmla="*/ 140 w 1054"/>
                <a:gd name="T21" fmla="*/ 153 h 865"/>
                <a:gd name="T22" fmla="*/ 129 w 1054"/>
                <a:gd name="T23" fmla="*/ 155 h 865"/>
                <a:gd name="T24" fmla="*/ 118 w 1054"/>
                <a:gd name="T25" fmla="*/ 157 h 865"/>
                <a:gd name="T26" fmla="*/ 107 w 1054"/>
                <a:gd name="T27" fmla="*/ 160 h 865"/>
                <a:gd name="T28" fmla="*/ 96 w 1054"/>
                <a:gd name="T29" fmla="*/ 162 h 865"/>
                <a:gd name="T30" fmla="*/ 85 w 1054"/>
                <a:gd name="T31" fmla="*/ 164 h 865"/>
                <a:gd name="T32" fmla="*/ 74 w 1054"/>
                <a:gd name="T33" fmla="*/ 166 h 865"/>
                <a:gd name="T34" fmla="*/ 63 w 1054"/>
                <a:gd name="T35" fmla="*/ 168 h 865"/>
                <a:gd name="T36" fmla="*/ 52 w 1054"/>
                <a:gd name="T37" fmla="*/ 170 h 865"/>
                <a:gd name="T38" fmla="*/ 41 w 1054"/>
                <a:gd name="T39" fmla="*/ 172 h 865"/>
                <a:gd name="T40" fmla="*/ 33 w 1054"/>
                <a:gd name="T41" fmla="*/ 164 h 865"/>
                <a:gd name="T42" fmla="*/ 29 w 1054"/>
                <a:gd name="T43" fmla="*/ 146 h 865"/>
                <a:gd name="T44" fmla="*/ 24 w 1054"/>
                <a:gd name="T45" fmla="*/ 128 h 865"/>
                <a:gd name="T46" fmla="*/ 20 w 1054"/>
                <a:gd name="T47" fmla="*/ 110 h 865"/>
                <a:gd name="T48" fmla="*/ 15 w 1054"/>
                <a:gd name="T49" fmla="*/ 92 h 865"/>
                <a:gd name="T50" fmla="*/ 11 w 1054"/>
                <a:gd name="T51" fmla="*/ 74 h 865"/>
                <a:gd name="T52" fmla="*/ 7 w 1054"/>
                <a:gd name="T53" fmla="*/ 56 h 865"/>
                <a:gd name="T54" fmla="*/ 2 w 1054"/>
                <a:gd name="T55" fmla="*/ 38 h 865"/>
                <a:gd name="T56" fmla="*/ 5 w 1054"/>
                <a:gd name="T57" fmla="*/ 28 h 865"/>
                <a:gd name="T58" fmla="*/ 16 w 1054"/>
                <a:gd name="T59" fmla="*/ 26 h 865"/>
                <a:gd name="T60" fmla="*/ 26 w 1054"/>
                <a:gd name="T61" fmla="*/ 23 h 865"/>
                <a:gd name="T62" fmla="*/ 36 w 1054"/>
                <a:gd name="T63" fmla="*/ 21 h 865"/>
                <a:gd name="T64" fmla="*/ 47 w 1054"/>
                <a:gd name="T65" fmla="*/ 19 h 865"/>
                <a:gd name="T66" fmla="*/ 57 w 1054"/>
                <a:gd name="T67" fmla="*/ 16 h 865"/>
                <a:gd name="T68" fmla="*/ 68 w 1054"/>
                <a:gd name="T69" fmla="*/ 14 h 865"/>
                <a:gd name="T70" fmla="*/ 78 w 1054"/>
                <a:gd name="T71" fmla="*/ 12 h 865"/>
                <a:gd name="T72" fmla="*/ 89 w 1054"/>
                <a:gd name="T73" fmla="*/ 10 h 865"/>
                <a:gd name="T74" fmla="*/ 101 w 1054"/>
                <a:gd name="T75" fmla="*/ 9 h 865"/>
                <a:gd name="T76" fmla="*/ 113 w 1054"/>
                <a:gd name="T77" fmla="*/ 7 h 865"/>
                <a:gd name="T78" fmla="*/ 125 w 1054"/>
                <a:gd name="T79" fmla="*/ 6 h 865"/>
                <a:gd name="T80" fmla="*/ 137 w 1054"/>
                <a:gd name="T81" fmla="*/ 4 h 865"/>
                <a:gd name="T82" fmla="*/ 148 w 1054"/>
                <a:gd name="T83" fmla="*/ 3 h 865"/>
                <a:gd name="T84" fmla="*/ 160 w 1054"/>
                <a:gd name="T85" fmla="*/ 2 h 865"/>
                <a:gd name="T86" fmla="*/ 172 w 1054"/>
                <a:gd name="T87" fmla="*/ 1 h 8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4" h="865">
                  <a:moveTo>
                    <a:pt x="894" y="0"/>
                  </a:moveTo>
                  <a:lnTo>
                    <a:pt x="915" y="86"/>
                  </a:lnTo>
                  <a:lnTo>
                    <a:pt x="934" y="172"/>
                  </a:lnTo>
                  <a:lnTo>
                    <a:pt x="955" y="258"/>
                  </a:lnTo>
                  <a:lnTo>
                    <a:pt x="975" y="344"/>
                  </a:lnTo>
                  <a:lnTo>
                    <a:pt x="994" y="430"/>
                  </a:lnTo>
                  <a:lnTo>
                    <a:pt x="1015" y="516"/>
                  </a:lnTo>
                  <a:lnTo>
                    <a:pt x="1034" y="602"/>
                  </a:lnTo>
                  <a:lnTo>
                    <a:pt x="1054" y="688"/>
                  </a:lnTo>
                  <a:lnTo>
                    <a:pt x="1028" y="694"/>
                  </a:lnTo>
                  <a:lnTo>
                    <a:pt x="1000" y="700"/>
                  </a:lnTo>
                  <a:lnTo>
                    <a:pt x="973" y="706"/>
                  </a:lnTo>
                  <a:lnTo>
                    <a:pt x="946" y="712"/>
                  </a:lnTo>
                  <a:lnTo>
                    <a:pt x="918" y="717"/>
                  </a:lnTo>
                  <a:lnTo>
                    <a:pt x="891" y="724"/>
                  </a:lnTo>
                  <a:lnTo>
                    <a:pt x="864" y="729"/>
                  </a:lnTo>
                  <a:lnTo>
                    <a:pt x="838" y="735"/>
                  </a:lnTo>
                  <a:lnTo>
                    <a:pt x="810" y="741"/>
                  </a:lnTo>
                  <a:lnTo>
                    <a:pt x="783" y="746"/>
                  </a:lnTo>
                  <a:lnTo>
                    <a:pt x="756" y="753"/>
                  </a:lnTo>
                  <a:lnTo>
                    <a:pt x="729" y="758"/>
                  </a:lnTo>
                  <a:lnTo>
                    <a:pt x="701" y="765"/>
                  </a:lnTo>
                  <a:lnTo>
                    <a:pt x="674" y="770"/>
                  </a:lnTo>
                  <a:lnTo>
                    <a:pt x="647" y="777"/>
                  </a:lnTo>
                  <a:lnTo>
                    <a:pt x="621" y="782"/>
                  </a:lnTo>
                  <a:lnTo>
                    <a:pt x="593" y="787"/>
                  </a:lnTo>
                  <a:lnTo>
                    <a:pt x="565" y="793"/>
                  </a:lnTo>
                  <a:lnTo>
                    <a:pt x="537" y="798"/>
                  </a:lnTo>
                  <a:lnTo>
                    <a:pt x="510" y="802"/>
                  </a:lnTo>
                  <a:lnTo>
                    <a:pt x="482" y="808"/>
                  </a:lnTo>
                  <a:lnTo>
                    <a:pt x="454" y="813"/>
                  </a:lnTo>
                  <a:lnTo>
                    <a:pt x="426" y="819"/>
                  </a:lnTo>
                  <a:lnTo>
                    <a:pt x="399" y="823"/>
                  </a:lnTo>
                  <a:lnTo>
                    <a:pt x="371" y="828"/>
                  </a:lnTo>
                  <a:lnTo>
                    <a:pt x="343" y="834"/>
                  </a:lnTo>
                  <a:lnTo>
                    <a:pt x="316" y="839"/>
                  </a:lnTo>
                  <a:lnTo>
                    <a:pt x="288" y="844"/>
                  </a:lnTo>
                  <a:lnTo>
                    <a:pt x="261" y="849"/>
                  </a:lnTo>
                  <a:lnTo>
                    <a:pt x="233" y="854"/>
                  </a:lnTo>
                  <a:lnTo>
                    <a:pt x="205" y="859"/>
                  </a:lnTo>
                  <a:lnTo>
                    <a:pt x="177" y="865"/>
                  </a:lnTo>
                  <a:lnTo>
                    <a:pt x="166" y="820"/>
                  </a:lnTo>
                  <a:lnTo>
                    <a:pt x="154" y="774"/>
                  </a:lnTo>
                  <a:lnTo>
                    <a:pt x="144" y="730"/>
                  </a:lnTo>
                  <a:lnTo>
                    <a:pt x="133" y="685"/>
                  </a:lnTo>
                  <a:lnTo>
                    <a:pt x="121" y="640"/>
                  </a:lnTo>
                  <a:lnTo>
                    <a:pt x="110" y="595"/>
                  </a:lnTo>
                  <a:lnTo>
                    <a:pt x="100" y="549"/>
                  </a:lnTo>
                  <a:lnTo>
                    <a:pt x="89" y="505"/>
                  </a:lnTo>
                  <a:lnTo>
                    <a:pt x="77" y="460"/>
                  </a:lnTo>
                  <a:lnTo>
                    <a:pt x="66" y="415"/>
                  </a:lnTo>
                  <a:lnTo>
                    <a:pt x="56" y="370"/>
                  </a:lnTo>
                  <a:lnTo>
                    <a:pt x="44" y="326"/>
                  </a:lnTo>
                  <a:lnTo>
                    <a:pt x="33" y="280"/>
                  </a:lnTo>
                  <a:lnTo>
                    <a:pt x="22" y="235"/>
                  </a:lnTo>
                  <a:lnTo>
                    <a:pt x="10" y="191"/>
                  </a:lnTo>
                  <a:lnTo>
                    <a:pt x="0" y="146"/>
                  </a:lnTo>
                  <a:lnTo>
                    <a:pt x="25" y="141"/>
                  </a:lnTo>
                  <a:lnTo>
                    <a:pt x="51" y="134"/>
                  </a:lnTo>
                  <a:lnTo>
                    <a:pt x="78" y="129"/>
                  </a:lnTo>
                  <a:lnTo>
                    <a:pt x="104" y="122"/>
                  </a:lnTo>
                  <a:lnTo>
                    <a:pt x="130" y="117"/>
                  </a:lnTo>
                  <a:lnTo>
                    <a:pt x="155" y="110"/>
                  </a:lnTo>
                  <a:lnTo>
                    <a:pt x="182" y="105"/>
                  </a:lnTo>
                  <a:lnTo>
                    <a:pt x="208" y="99"/>
                  </a:lnTo>
                  <a:lnTo>
                    <a:pt x="234" y="93"/>
                  </a:lnTo>
                  <a:lnTo>
                    <a:pt x="261" y="88"/>
                  </a:lnTo>
                  <a:lnTo>
                    <a:pt x="287" y="81"/>
                  </a:lnTo>
                  <a:lnTo>
                    <a:pt x="313" y="76"/>
                  </a:lnTo>
                  <a:lnTo>
                    <a:pt x="339" y="70"/>
                  </a:lnTo>
                  <a:lnTo>
                    <a:pt x="365" y="64"/>
                  </a:lnTo>
                  <a:lnTo>
                    <a:pt x="392" y="58"/>
                  </a:lnTo>
                  <a:lnTo>
                    <a:pt x="418" y="52"/>
                  </a:lnTo>
                  <a:lnTo>
                    <a:pt x="448" y="49"/>
                  </a:lnTo>
                  <a:lnTo>
                    <a:pt x="478" y="46"/>
                  </a:lnTo>
                  <a:lnTo>
                    <a:pt x="507" y="43"/>
                  </a:lnTo>
                  <a:lnTo>
                    <a:pt x="537" y="39"/>
                  </a:lnTo>
                  <a:lnTo>
                    <a:pt x="567" y="36"/>
                  </a:lnTo>
                  <a:lnTo>
                    <a:pt x="597" y="33"/>
                  </a:lnTo>
                  <a:lnTo>
                    <a:pt x="626" y="30"/>
                  </a:lnTo>
                  <a:lnTo>
                    <a:pt x="656" y="25"/>
                  </a:lnTo>
                  <a:lnTo>
                    <a:pt x="686" y="22"/>
                  </a:lnTo>
                  <a:lnTo>
                    <a:pt x="716" y="19"/>
                  </a:lnTo>
                  <a:lnTo>
                    <a:pt x="745" y="16"/>
                  </a:lnTo>
                  <a:lnTo>
                    <a:pt x="775" y="12"/>
                  </a:lnTo>
                  <a:lnTo>
                    <a:pt x="805" y="9"/>
                  </a:lnTo>
                  <a:lnTo>
                    <a:pt x="835" y="6"/>
                  </a:lnTo>
                  <a:lnTo>
                    <a:pt x="864" y="3"/>
                  </a:lnTo>
                  <a:lnTo>
                    <a:pt x="894" y="0"/>
                  </a:lnTo>
                  <a:close/>
                </a:path>
              </a:pathLst>
            </a:custGeom>
            <a:solidFill>
              <a:srgbClr val="003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9" name="Freeform 434"/>
            <p:cNvSpPr>
              <a:spLocks/>
            </p:cNvSpPr>
            <p:nvPr/>
          </p:nvSpPr>
          <p:spPr bwMode="auto">
            <a:xfrm>
              <a:off x="1206" y="2329"/>
              <a:ext cx="200" cy="168"/>
            </a:xfrm>
            <a:custGeom>
              <a:avLst/>
              <a:gdLst>
                <a:gd name="T0" fmla="*/ 173 w 1004"/>
                <a:gd name="T1" fmla="*/ 17 h 841"/>
                <a:gd name="T2" fmla="*/ 181 w 1004"/>
                <a:gd name="T3" fmla="*/ 50 h 841"/>
                <a:gd name="T4" fmla="*/ 188 w 1004"/>
                <a:gd name="T5" fmla="*/ 83 h 841"/>
                <a:gd name="T6" fmla="*/ 196 w 1004"/>
                <a:gd name="T7" fmla="*/ 115 h 841"/>
                <a:gd name="T8" fmla="*/ 195 w 1004"/>
                <a:gd name="T9" fmla="*/ 133 h 841"/>
                <a:gd name="T10" fmla="*/ 185 w 1004"/>
                <a:gd name="T11" fmla="*/ 136 h 841"/>
                <a:gd name="T12" fmla="*/ 175 w 1004"/>
                <a:gd name="T13" fmla="*/ 138 h 841"/>
                <a:gd name="T14" fmla="*/ 165 w 1004"/>
                <a:gd name="T15" fmla="*/ 141 h 841"/>
                <a:gd name="T16" fmla="*/ 155 w 1004"/>
                <a:gd name="T17" fmla="*/ 143 h 841"/>
                <a:gd name="T18" fmla="*/ 145 w 1004"/>
                <a:gd name="T19" fmla="*/ 146 h 841"/>
                <a:gd name="T20" fmla="*/ 135 w 1004"/>
                <a:gd name="T21" fmla="*/ 148 h 841"/>
                <a:gd name="T22" fmla="*/ 125 w 1004"/>
                <a:gd name="T23" fmla="*/ 151 h 841"/>
                <a:gd name="T24" fmla="*/ 115 w 1004"/>
                <a:gd name="T25" fmla="*/ 153 h 841"/>
                <a:gd name="T26" fmla="*/ 104 w 1004"/>
                <a:gd name="T27" fmla="*/ 155 h 841"/>
                <a:gd name="T28" fmla="*/ 94 w 1004"/>
                <a:gd name="T29" fmla="*/ 157 h 841"/>
                <a:gd name="T30" fmla="*/ 83 w 1004"/>
                <a:gd name="T31" fmla="*/ 159 h 841"/>
                <a:gd name="T32" fmla="*/ 73 w 1004"/>
                <a:gd name="T33" fmla="*/ 161 h 841"/>
                <a:gd name="T34" fmla="*/ 62 w 1004"/>
                <a:gd name="T35" fmla="*/ 163 h 841"/>
                <a:gd name="T36" fmla="*/ 52 w 1004"/>
                <a:gd name="T37" fmla="*/ 165 h 841"/>
                <a:gd name="T38" fmla="*/ 41 w 1004"/>
                <a:gd name="T39" fmla="*/ 167 h 841"/>
                <a:gd name="T40" fmla="*/ 34 w 1004"/>
                <a:gd name="T41" fmla="*/ 160 h 841"/>
                <a:gd name="T42" fmla="*/ 29 w 1004"/>
                <a:gd name="T43" fmla="*/ 144 h 841"/>
                <a:gd name="T44" fmla="*/ 25 w 1004"/>
                <a:gd name="T45" fmla="*/ 127 h 841"/>
                <a:gd name="T46" fmla="*/ 20 w 1004"/>
                <a:gd name="T47" fmla="*/ 111 h 841"/>
                <a:gd name="T48" fmla="*/ 16 w 1004"/>
                <a:gd name="T49" fmla="*/ 95 h 841"/>
                <a:gd name="T50" fmla="*/ 11 w 1004"/>
                <a:gd name="T51" fmla="*/ 79 h 841"/>
                <a:gd name="T52" fmla="*/ 7 w 1004"/>
                <a:gd name="T53" fmla="*/ 62 h 841"/>
                <a:gd name="T54" fmla="*/ 2 w 1004"/>
                <a:gd name="T55" fmla="*/ 46 h 841"/>
                <a:gd name="T56" fmla="*/ 5 w 1004"/>
                <a:gd name="T57" fmla="*/ 36 h 841"/>
                <a:gd name="T58" fmla="*/ 14 w 1004"/>
                <a:gd name="T59" fmla="*/ 33 h 841"/>
                <a:gd name="T60" fmla="*/ 23 w 1004"/>
                <a:gd name="T61" fmla="*/ 29 h 841"/>
                <a:gd name="T62" fmla="*/ 32 w 1004"/>
                <a:gd name="T63" fmla="*/ 26 h 841"/>
                <a:gd name="T64" fmla="*/ 41 w 1004"/>
                <a:gd name="T65" fmla="*/ 23 h 841"/>
                <a:gd name="T66" fmla="*/ 50 w 1004"/>
                <a:gd name="T67" fmla="*/ 19 h 841"/>
                <a:gd name="T68" fmla="*/ 60 w 1004"/>
                <a:gd name="T69" fmla="*/ 16 h 841"/>
                <a:gd name="T70" fmla="*/ 69 w 1004"/>
                <a:gd name="T71" fmla="*/ 13 h 841"/>
                <a:gd name="T72" fmla="*/ 79 w 1004"/>
                <a:gd name="T73" fmla="*/ 10 h 841"/>
                <a:gd name="T74" fmla="*/ 91 w 1004"/>
                <a:gd name="T75" fmla="*/ 9 h 841"/>
                <a:gd name="T76" fmla="*/ 103 w 1004"/>
                <a:gd name="T77" fmla="*/ 7 h 841"/>
                <a:gd name="T78" fmla="*/ 115 w 1004"/>
                <a:gd name="T79" fmla="*/ 6 h 841"/>
                <a:gd name="T80" fmla="*/ 127 w 1004"/>
                <a:gd name="T81" fmla="*/ 5 h 841"/>
                <a:gd name="T82" fmla="*/ 140 w 1004"/>
                <a:gd name="T83" fmla="*/ 3 h 841"/>
                <a:gd name="T84" fmla="*/ 152 w 1004"/>
                <a:gd name="T85" fmla="*/ 2 h 841"/>
                <a:gd name="T86" fmla="*/ 164 w 1004"/>
                <a:gd name="T87" fmla="*/ 1 h 8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04" h="841">
                  <a:moveTo>
                    <a:pt x="852" y="0"/>
                  </a:moveTo>
                  <a:lnTo>
                    <a:pt x="870" y="83"/>
                  </a:lnTo>
                  <a:lnTo>
                    <a:pt x="890" y="166"/>
                  </a:lnTo>
                  <a:lnTo>
                    <a:pt x="908" y="248"/>
                  </a:lnTo>
                  <a:lnTo>
                    <a:pt x="927" y="330"/>
                  </a:lnTo>
                  <a:lnTo>
                    <a:pt x="946" y="413"/>
                  </a:lnTo>
                  <a:lnTo>
                    <a:pt x="965" y="496"/>
                  </a:lnTo>
                  <a:lnTo>
                    <a:pt x="984" y="578"/>
                  </a:lnTo>
                  <a:lnTo>
                    <a:pt x="1004" y="661"/>
                  </a:lnTo>
                  <a:lnTo>
                    <a:pt x="978" y="667"/>
                  </a:lnTo>
                  <a:lnTo>
                    <a:pt x="953" y="673"/>
                  </a:lnTo>
                  <a:lnTo>
                    <a:pt x="927" y="680"/>
                  </a:lnTo>
                  <a:lnTo>
                    <a:pt x="903" y="685"/>
                  </a:lnTo>
                  <a:lnTo>
                    <a:pt x="877" y="692"/>
                  </a:lnTo>
                  <a:lnTo>
                    <a:pt x="852" y="698"/>
                  </a:lnTo>
                  <a:lnTo>
                    <a:pt x="828" y="705"/>
                  </a:lnTo>
                  <a:lnTo>
                    <a:pt x="802" y="711"/>
                  </a:lnTo>
                  <a:lnTo>
                    <a:pt x="777" y="718"/>
                  </a:lnTo>
                  <a:lnTo>
                    <a:pt x="752" y="724"/>
                  </a:lnTo>
                  <a:lnTo>
                    <a:pt x="727" y="731"/>
                  </a:lnTo>
                  <a:lnTo>
                    <a:pt x="702" y="737"/>
                  </a:lnTo>
                  <a:lnTo>
                    <a:pt x="677" y="742"/>
                  </a:lnTo>
                  <a:lnTo>
                    <a:pt x="652" y="749"/>
                  </a:lnTo>
                  <a:lnTo>
                    <a:pt x="627" y="755"/>
                  </a:lnTo>
                  <a:lnTo>
                    <a:pt x="602" y="762"/>
                  </a:lnTo>
                  <a:lnTo>
                    <a:pt x="576" y="767"/>
                  </a:lnTo>
                  <a:lnTo>
                    <a:pt x="549" y="771"/>
                  </a:lnTo>
                  <a:lnTo>
                    <a:pt x="524" y="777"/>
                  </a:lnTo>
                  <a:lnTo>
                    <a:pt x="497" y="782"/>
                  </a:lnTo>
                  <a:lnTo>
                    <a:pt x="471" y="786"/>
                  </a:lnTo>
                  <a:lnTo>
                    <a:pt x="444" y="792"/>
                  </a:lnTo>
                  <a:lnTo>
                    <a:pt x="418" y="796"/>
                  </a:lnTo>
                  <a:lnTo>
                    <a:pt x="393" y="802"/>
                  </a:lnTo>
                  <a:lnTo>
                    <a:pt x="366" y="807"/>
                  </a:lnTo>
                  <a:lnTo>
                    <a:pt x="340" y="811"/>
                  </a:lnTo>
                  <a:lnTo>
                    <a:pt x="313" y="817"/>
                  </a:lnTo>
                  <a:lnTo>
                    <a:pt x="287" y="821"/>
                  </a:lnTo>
                  <a:lnTo>
                    <a:pt x="260" y="826"/>
                  </a:lnTo>
                  <a:lnTo>
                    <a:pt x="235" y="832"/>
                  </a:lnTo>
                  <a:lnTo>
                    <a:pt x="208" y="836"/>
                  </a:lnTo>
                  <a:lnTo>
                    <a:pt x="182" y="841"/>
                  </a:lnTo>
                  <a:lnTo>
                    <a:pt x="170" y="800"/>
                  </a:lnTo>
                  <a:lnTo>
                    <a:pt x="159" y="760"/>
                  </a:lnTo>
                  <a:lnTo>
                    <a:pt x="148" y="719"/>
                  </a:lnTo>
                  <a:lnTo>
                    <a:pt x="137" y="678"/>
                  </a:lnTo>
                  <a:lnTo>
                    <a:pt x="125" y="638"/>
                  </a:lnTo>
                  <a:lnTo>
                    <a:pt x="114" y="597"/>
                  </a:lnTo>
                  <a:lnTo>
                    <a:pt x="102" y="556"/>
                  </a:lnTo>
                  <a:lnTo>
                    <a:pt x="92" y="515"/>
                  </a:lnTo>
                  <a:lnTo>
                    <a:pt x="80" y="474"/>
                  </a:lnTo>
                  <a:lnTo>
                    <a:pt x="69" y="433"/>
                  </a:lnTo>
                  <a:lnTo>
                    <a:pt x="57" y="393"/>
                  </a:lnTo>
                  <a:lnTo>
                    <a:pt x="47" y="352"/>
                  </a:lnTo>
                  <a:lnTo>
                    <a:pt x="35" y="312"/>
                  </a:lnTo>
                  <a:lnTo>
                    <a:pt x="23" y="271"/>
                  </a:lnTo>
                  <a:lnTo>
                    <a:pt x="12" y="230"/>
                  </a:lnTo>
                  <a:lnTo>
                    <a:pt x="0" y="189"/>
                  </a:lnTo>
                  <a:lnTo>
                    <a:pt x="23" y="181"/>
                  </a:lnTo>
                  <a:lnTo>
                    <a:pt x="47" y="172"/>
                  </a:lnTo>
                  <a:lnTo>
                    <a:pt x="69" y="163"/>
                  </a:lnTo>
                  <a:lnTo>
                    <a:pt x="93" y="156"/>
                  </a:lnTo>
                  <a:lnTo>
                    <a:pt x="115" y="147"/>
                  </a:lnTo>
                  <a:lnTo>
                    <a:pt x="138" y="139"/>
                  </a:lnTo>
                  <a:lnTo>
                    <a:pt x="162" y="130"/>
                  </a:lnTo>
                  <a:lnTo>
                    <a:pt x="184" y="121"/>
                  </a:lnTo>
                  <a:lnTo>
                    <a:pt x="207" y="113"/>
                  </a:lnTo>
                  <a:lnTo>
                    <a:pt x="230" y="104"/>
                  </a:lnTo>
                  <a:lnTo>
                    <a:pt x="253" y="97"/>
                  </a:lnTo>
                  <a:lnTo>
                    <a:pt x="277" y="88"/>
                  </a:lnTo>
                  <a:lnTo>
                    <a:pt x="299" y="79"/>
                  </a:lnTo>
                  <a:lnTo>
                    <a:pt x="322" y="71"/>
                  </a:lnTo>
                  <a:lnTo>
                    <a:pt x="345" y="63"/>
                  </a:lnTo>
                  <a:lnTo>
                    <a:pt x="368" y="55"/>
                  </a:lnTo>
                  <a:lnTo>
                    <a:pt x="398" y="51"/>
                  </a:lnTo>
                  <a:lnTo>
                    <a:pt x="428" y="48"/>
                  </a:lnTo>
                  <a:lnTo>
                    <a:pt x="458" y="44"/>
                  </a:lnTo>
                  <a:lnTo>
                    <a:pt x="489" y="41"/>
                  </a:lnTo>
                  <a:lnTo>
                    <a:pt x="519" y="37"/>
                  </a:lnTo>
                  <a:lnTo>
                    <a:pt x="549" y="34"/>
                  </a:lnTo>
                  <a:lnTo>
                    <a:pt x="579" y="31"/>
                  </a:lnTo>
                  <a:lnTo>
                    <a:pt x="609" y="27"/>
                  </a:lnTo>
                  <a:lnTo>
                    <a:pt x="640" y="23"/>
                  </a:lnTo>
                  <a:lnTo>
                    <a:pt x="670" y="20"/>
                  </a:lnTo>
                  <a:lnTo>
                    <a:pt x="701" y="17"/>
                  </a:lnTo>
                  <a:lnTo>
                    <a:pt x="731" y="14"/>
                  </a:lnTo>
                  <a:lnTo>
                    <a:pt x="761" y="11"/>
                  </a:lnTo>
                  <a:lnTo>
                    <a:pt x="791" y="6"/>
                  </a:lnTo>
                  <a:lnTo>
                    <a:pt x="822" y="3"/>
                  </a:lnTo>
                  <a:lnTo>
                    <a:pt x="852" y="0"/>
                  </a:lnTo>
                  <a:close/>
                </a:path>
              </a:pathLst>
            </a:custGeom>
            <a:solidFill>
              <a:srgbClr val="003F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0" name="Freeform 435"/>
            <p:cNvSpPr>
              <a:spLocks/>
            </p:cNvSpPr>
            <p:nvPr/>
          </p:nvSpPr>
          <p:spPr bwMode="auto">
            <a:xfrm>
              <a:off x="1208" y="2330"/>
              <a:ext cx="190" cy="163"/>
            </a:xfrm>
            <a:custGeom>
              <a:avLst/>
              <a:gdLst>
                <a:gd name="T0" fmla="*/ 165 w 949"/>
                <a:gd name="T1" fmla="*/ 16 h 818"/>
                <a:gd name="T2" fmla="*/ 172 w 949"/>
                <a:gd name="T3" fmla="*/ 47 h 818"/>
                <a:gd name="T4" fmla="*/ 179 w 949"/>
                <a:gd name="T5" fmla="*/ 79 h 818"/>
                <a:gd name="T6" fmla="*/ 187 w 949"/>
                <a:gd name="T7" fmla="*/ 110 h 818"/>
                <a:gd name="T8" fmla="*/ 185 w 949"/>
                <a:gd name="T9" fmla="*/ 128 h 818"/>
                <a:gd name="T10" fmla="*/ 176 w 949"/>
                <a:gd name="T11" fmla="*/ 130 h 818"/>
                <a:gd name="T12" fmla="*/ 167 w 949"/>
                <a:gd name="T13" fmla="*/ 133 h 818"/>
                <a:gd name="T14" fmla="*/ 158 w 949"/>
                <a:gd name="T15" fmla="*/ 136 h 818"/>
                <a:gd name="T16" fmla="*/ 149 w 949"/>
                <a:gd name="T17" fmla="*/ 138 h 818"/>
                <a:gd name="T18" fmla="*/ 139 w 949"/>
                <a:gd name="T19" fmla="*/ 141 h 818"/>
                <a:gd name="T20" fmla="*/ 130 w 949"/>
                <a:gd name="T21" fmla="*/ 144 h 818"/>
                <a:gd name="T22" fmla="*/ 121 w 949"/>
                <a:gd name="T23" fmla="*/ 146 h 818"/>
                <a:gd name="T24" fmla="*/ 112 w 949"/>
                <a:gd name="T25" fmla="*/ 149 h 818"/>
                <a:gd name="T26" fmla="*/ 102 w 949"/>
                <a:gd name="T27" fmla="*/ 151 h 818"/>
                <a:gd name="T28" fmla="*/ 92 w 949"/>
                <a:gd name="T29" fmla="*/ 152 h 818"/>
                <a:gd name="T30" fmla="*/ 82 w 949"/>
                <a:gd name="T31" fmla="*/ 154 h 818"/>
                <a:gd name="T32" fmla="*/ 72 w 949"/>
                <a:gd name="T33" fmla="*/ 156 h 818"/>
                <a:gd name="T34" fmla="*/ 62 w 949"/>
                <a:gd name="T35" fmla="*/ 158 h 818"/>
                <a:gd name="T36" fmla="*/ 52 w 949"/>
                <a:gd name="T37" fmla="*/ 160 h 818"/>
                <a:gd name="T38" fmla="*/ 42 w 949"/>
                <a:gd name="T39" fmla="*/ 162 h 818"/>
                <a:gd name="T40" fmla="*/ 35 w 949"/>
                <a:gd name="T41" fmla="*/ 156 h 818"/>
                <a:gd name="T42" fmla="*/ 30 w 949"/>
                <a:gd name="T43" fmla="*/ 141 h 818"/>
                <a:gd name="T44" fmla="*/ 25 w 949"/>
                <a:gd name="T45" fmla="*/ 127 h 818"/>
                <a:gd name="T46" fmla="*/ 21 w 949"/>
                <a:gd name="T47" fmla="*/ 112 h 818"/>
                <a:gd name="T48" fmla="*/ 16 w 949"/>
                <a:gd name="T49" fmla="*/ 97 h 818"/>
                <a:gd name="T50" fmla="*/ 12 w 949"/>
                <a:gd name="T51" fmla="*/ 83 h 818"/>
                <a:gd name="T52" fmla="*/ 7 w 949"/>
                <a:gd name="T53" fmla="*/ 68 h 818"/>
                <a:gd name="T54" fmla="*/ 2 w 949"/>
                <a:gd name="T55" fmla="*/ 54 h 818"/>
                <a:gd name="T56" fmla="*/ 4 w 949"/>
                <a:gd name="T57" fmla="*/ 44 h 818"/>
                <a:gd name="T58" fmla="*/ 12 w 949"/>
                <a:gd name="T59" fmla="*/ 40 h 818"/>
                <a:gd name="T60" fmla="*/ 20 w 949"/>
                <a:gd name="T61" fmla="*/ 35 h 818"/>
                <a:gd name="T62" fmla="*/ 28 w 949"/>
                <a:gd name="T63" fmla="*/ 31 h 818"/>
                <a:gd name="T64" fmla="*/ 36 w 949"/>
                <a:gd name="T65" fmla="*/ 27 h 818"/>
                <a:gd name="T66" fmla="*/ 43 w 949"/>
                <a:gd name="T67" fmla="*/ 22 h 818"/>
                <a:gd name="T68" fmla="*/ 51 w 949"/>
                <a:gd name="T69" fmla="*/ 18 h 818"/>
                <a:gd name="T70" fmla="*/ 59 w 949"/>
                <a:gd name="T71" fmla="*/ 14 h 818"/>
                <a:gd name="T72" fmla="*/ 69 w 949"/>
                <a:gd name="T73" fmla="*/ 11 h 818"/>
                <a:gd name="T74" fmla="*/ 81 w 949"/>
                <a:gd name="T75" fmla="*/ 9 h 818"/>
                <a:gd name="T76" fmla="*/ 94 w 949"/>
                <a:gd name="T77" fmla="*/ 8 h 818"/>
                <a:gd name="T78" fmla="*/ 106 w 949"/>
                <a:gd name="T79" fmla="*/ 6 h 818"/>
                <a:gd name="T80" fmla="*/ 119 w 949"/>
                <a:gd name="T81" fmla="*/ 5 h 818"/>
                <a:gd name="T82" fmla="*/ 131 w 949"/>
                <a:gd name="T83" fmla="*/ 4 h 818"/>
                <a:gd name="T84" fmla="*/ 143 w 949"/>
                <a:gd name="T85" fmla="*/ 2 h 818"/>
                <a:gd name="T86" fmla="*/ 155 w 949"/>
                <a:gd name="T87" fmla="*/ 1 h 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49" h="818">
                  <a:moveTo>
                    <a:pt x="807" y="0"/>
                  </a:moveTo>
                  <a:lnTo>
                    <a:pt x="825" y="80"/>
                  </a:lnTo>
                  <a:lnTo>
                    <a:pt x="842" y="159"/>
                  </a:lnTo>
                  <a:lnTo>
                    <a:pt x="861" y="238"/>
                  </a:lnTo>
                  <a:lnTo>
                    <a:pt x="878" y="317"/>
                  </a:lnTo>
                  <a:lnTo>
                    <a:pt x="896" y="396"/>
                  </a:lnTo>
                  <a:lnTo>
                    <a:pt x="913" y="476"/>
                  </a:lnTo>
                  <a:lnTo>
                    <a:pt x="932" y="554"/>
                  </a:lnTo>
                  <a:lnTo>
                    <a:pt x="949" y="634"/>
                  </a:lnTo>
                  <a:lnTo>
                    <a:pt x="926" y="640"/>
                  </a:lnTo>
                  <a:lnTo>
                    <a:pt x="903" y="647"/>
                  </a:lnTo>
                  <a:lnTo>
                    <a:pt x="880" y="654"/>
                  </a:lnTo>
                  <a:lnTo>
                    <a:pt x="857" y="661"/>
                  </a:lnTo>
                  <a:lnTo>
                    <a:pt x="834" y="667"/>
                  </a:lnTo>
                  <a:lnTo>
                    <a:pt x="811" y="674"/>
                  </a:lnTo>
                  <a:lnTo>
                    <a:pt x="788" y="680"/>
                  </a:lnTo>
                  <a:lnTo>
                    <a:pt x="765" y="688"/>
                  </a:lnTo>
                  <a:lnTo>
                    <a:pt x="742" y="694"/>
                  </a:lnTo>
                  <a:lnTo>
                    <a:pt x="719" y="701"/>
                  </a:lnTo>
                  <a:lnTo>
                    <a:pt x="696" y="707"/>
                  </a:lnTo>
                  <a:lnTo>
                    <a:pt x="674" y="715"/>
                  </a:lnTo>
                  <a:lnTo>
                    <a:pt x="650" y="721"/>
                  </a:lnTo>
                  <a:lnTo>
                    <a:pt x="628" y="728"/>
                  </a:lnTo>
                  <a:lnTo>
                    <a:pt x="604" y="735"/>
                  </a:lnTo>
                  <a:lnTo>
                    <a:pt x="581" y="742"/>
                  </a:lnTo>
                  <a:lnTo>
                    <a:pt x="557" y="746"/>
                  </a:lnTo>
                  <a:lnTo>
                    <a:pt x="532" y="751"/>
                  </a:lnTo>
                  <a:lnTo>
                    <a:pt x="507" y="756"/>
                  </a:lnTo>
                  <a:lnTo>
                    <a:pt x="483" y="761"/>
                  </a:lnTo>
                  <a:lnTo>
                    <a:pt x="458" y="765"/>
                  </a:lnTo>
                  <a:lnTo>
                    <a:pt x="433" y="771"/>
                  </a:lnTo>
                  <a:lnTo>
                    <a:pt x="408" y="775"/>
                  </a:lnTo>
                  <a:lnTo>
                    <a:pt x="384" y="779"/>
                  </a:lnTo>
                  <a:lnTo>
                    <a:pt x="358" y="785"/>
                  </a:lnTo>
                  <a:lnTo>
                    <a:pt x="333" y="789"/>
                  </a:lnTo>
                  <a:lnTo>
                    <a:pt x="309" y="794"/>
                  </a:lnTo>
                  <a:lnTo>
                    <a:pt x="284" y="799"/>
                  </a:lnTo>
                  <a:lnTo>
                    <a:pt x="259" y="804"/>
                  </a:lnTo>
                  <a:lnTo>
                    <a:pt x="234" y="808"/>
                  </a:lnTo>
                  <a:lnTo>
                    <a:pt x="210" y="814"/>
                  </a:lnTo>
                  <a:lnTo>
                    <a:pt x="185" y="818"/>
                  </a:lnTo>
                  <a:lnTo>
                    <a:pt x="173" y="781"/>
                  </a:lnTo>
                  <a:lnTo>
                    <a:pt x="162" y="745"/>
                  </a:lnTo>
                  <a:lnTo>
                    <a:pt x="151" y="708"/>
                  </a:lnTo>
                  <a:lnTo>
                    <a:pt x="139" y="672"/>
                  </a:lnTo>
                  <a:lnTo>
                    <a:pt x="127" y="635"/>
                  </a:lnTo>
                  <a:lnTo>
                    <a:pt x="116" y="598"/>
                  </a:lnTo>
                  <a:lnTo>
                    <a:pt x="104" y="562"/>
                  </a:lnTo>
                  <a:lnTo>
                    <a:pt x="93" y="525"/>
                  </a:lnTo>
                  <a:lnTo>
                    <a:pt x="81" y="489"/>
                  </a:lnTo>
                  <a:lnTo>
                    <a:pt x="69" y="452"/>
                  </a:lnTo>
                  <a:lnTo>
                    <a:pt x="58" y="415"/>
                  </a:lnTo>
                  <a:lnTo>
                    <a:pt x="46" y="379"/>
                  </a:lnTo>
                  <a:lnTo>
                    <a:pt x="35" y="342"/>
                  </a:lnTo>
                  <a:lnTo>
                    <a:pt x="23" y="306"/>
                  </a:lnTo>
                  <a:lnTo>
                    <a:pt x="12" y="269"/>
                  </a:lnTo>
                  <a:lnTo>
                    <a:pt x="0" y="232"/>
                  </a:lnTo>
                  <a:lnTo>
                    <a:pt x="20" y="222"/>
                  </a:lnTo>
                  <a:lnTo>
                    <a:pt x="40" y="210"/>
                  </a:lnTo>
                  <a:lnTo>
                    <a:pt x="59" y="199"/>
                  </a:lnTo>
                  <a:lnTo>
                    <a:pt x="79" y="188"/>
                  </a:lnTo>
                  <a:lnTo>
                    <a:pt x="99" y="178"/>
                  </a:lnTo>
                  <a:lnTo>
                    <a:pt x="118" y="166"/>
                  </a:lnTo>
                  <a:lnTo>
                    <a:pt x="139" y="155"/>
                  </a:lnTo>
                  <a:lnTo>
                    <a:pt x="158" y="144"/>
                  </a:lnTo>
                  <a:lnTo>
                    <a:pt x="178" y="133"/>
                  </a:lnTo>
                  <a:lnTo>
                    <a:pt x="198" y="123"/>
                  </a:lnTo>
                  <a:lnTo>
                    <a:pt x="217" y="112"/>
                  </a:lnTo>
                  <a:lnTo>
                    <a:pt x="237" y="101"/>
                  </a:lnTo>
                  <a:lnTo>
                    <a:pt x="256" y="89"/>
                  </a:lnTo>
                  <a:lnTo>
                    <a:pt x="276" y="79"/>
                  </a:lnTo>
                  <a:lnTo>
                    <a:pt x="296" y="68"/>
                  </a:lnTo>
                  <a:lnTo>
                    <a:pt x="315" y="57"/>
                  </a:lnTo>
                  <a:lnTo>
                    <a:pt x="346" y="54"/>
                  </a:lnTo>
                  <a:lnTo>
                    <a:pt x="376" y="50"/>
                  </a:lnTo>
                  <a:lnTo>
                    <a:pt x="407" y="46"/>
                  </a:lnTo>
                  <a:lnTo>
                    <a:pt x="439" y="43"/>
                  </a:lnTo>
                  <a:lnTo>
                    <a:pt x="469" y="39"/>
                  </a:lnTo>
                  <a:lnTo>
                    <a:pt x="500" y="36"/>
                  </a:lnTo>
                  <a:lnTo>
                    <a:pt x="531" y="32"/>
                  </a:lnTo>
                  <a:lnTo>
                    <a:pt x="561" y="28"/>
                  </a:lnTo>
                  <a:lnTo>
                    <a:pt x="592" y="25"/>
                  </a:lnTo>
                  <a:lnTo>
                    <a:pt x="623" y="22"/>
                  </a:lnTo>
                  <a:lnTo>
                    <a:pt x="653" y="18"/>
                  </a:lnTo>
                  <a:lnTo>
                    <a:pt x="684" y="14"/>
                  </a:lnTo>
                  <a:lnTo>
                    <a:pt x="715" y="11"/>
                  </a:lnTo>
                  <a:lnTo>
                    <a:pt x="746" y="8"/>
                  </a:lnTo>
                  <a:lnTo>
                    <a:pt x="776" y="3"/>
                  </a:lnTo>
                  <a:lnTo>
                    <a:pt x="807" y="0"/>
                  </a:lnTo>
                  <a:close/>
                </a:path>
              </a:pathLst>
            </a:custGeom>
            <a:solidFill>
              <a:srgbClr val="0047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1" name="Freeform 436"/>
            <p:cNvSpPr>
              <a:spLocks/>
            </p:cNvSpPr>
            <p:nvPr/>
          </p:nvSpPr>
          <p:spPr bwMode="auto">
            <a:xfrm>
              <a:off x="1210" y="2330"/>
              <a:ext cx="179" cy="159"/>
            </a:xfrm>
            <a:custGeom>
              <a:avLst/>
              <a:gdLst>
                <a:gd name="T0" fmla="*/ 156 w 895"/>
                <a:gd name="T1" fmla="*/ 15 h 794"/>
                <a:gd name="T2" fmla="*/ 162 w 895"/>
                <a:gd name="T3" fmla="*/ 45 h 794"/>
                <a:gd name="T4" fmla="*/ 169 w 895"/>
                <a:gd name="T5" fmla="*/ 76 h 794"/>
                <a:gd name="T6" fmla="*/ 176 w 895"/>
                <a:gd name="T7" fmla="*/ 106 h 794"/>
                <a:gd name="T8" fmla="*/ 175 w 895"/>
                <a:gd name="T9" fmla="*/ 123 h 794"/>
                <a:gd name="T10" fmla="*/ 167 w 895"/>
                <a:gd name="T11" fmla="*/ 126 h 794"/>
                <a:gd name="T12" fmla="*/ 158 w 895"/>
                <a:gd name="T13" fmla="*/ 129 h 794"/>
                <a:gd name="T14" fmla="*/ 150 w 895"/>
                <a:gd name="T15" fmla="*/ 132 h 794"/>
                <a:gd name="T16" fmla="*/ 141 w 895"/>
                <a:gd name="T17" fmla="*/ 134 h 794"/>
                <a:gd name="T18" fmla="*/ 133 w 895"/>
                <a:gd name="T19" fmla="*/ 137 h 794"/>
                <a:gd name="T20" fmla="*/ 125 w 895"/>
                <a:gd name="T21" fmla="*/ 140 h 794"/>
                <a:gd name="T22" fmla="*/ 116 w 895"/>
                <a:gd name="T23" fmla="*/ 143 h 794"/>
                <a:gd name="T24" fmla="*/ 107 w 895"/>
                <a:gd name="T25" fmla="*/ 145 h 794"/>
                <a:gd name="T26" fmla="*/ 98 w 895"/>
                <a:gd name="T27" fmla="*/ 147 h 794"/>
                <a:gd name="T28" fmla="*/ 89 w 895"/>
                <a:gd name="T29" fmla="*/ 149 h 794"/>
                <a:gd name="T30" fmla="*/ 80 w 895"/>
                <a:gd name="T31" fmla="*/ 151 h 794"/>
                <a:gd name="T32" fmla="*/ 70 w 895"/>
                <a:gd name="T33" fmla="*/ 153 h 794"/>
                <a:gd name="T34" fmla="*/ 61 w 895"/>
                <a:gd name="T35" fmla="*/ 155 h 794"/>
                <a:gd name="T36" fmla="*/ 52 w 895"/>
                <a:gd name="T37" fmla="*/ 156 h 794"/>
                <a:gd name="T38" fmla="*/ 42 w 895"/>
                <a:gd name="T39" fmla="*/ 158 h 794"/>
                <a:gd name="T40" fmla="*/ 35 w 895"/>
                <a:gd name="T41" fmla="*/ 153 h 794"/>
                <a:gd name="T42" fmla="*/ 31 w 895"/>
                <a:gd name="T43" fmla="*/ 140 h 794"/>
                <a:gd name="T44" fmla="*/ 26 w 895"/>
                <a:gd name="T45" fmla="*/ 127 h 794"/>
                <a:gd name="T46" fmla="*/ 21 w 895"/>
                <a:gd name="T47" fmla="*/ 114 h 794"/>
                <a:gd name="T48" fmla="*/ 17 w 895"/>
                <a:gd name="T49" fmla="*/ 101 h 794"/>
                <a:gd name="T50" fmla="*/ 12 w 895"/>
                <a:gd name="T51" fmla="*/ 88 h 794"/>
                <a:gd name="T52" fmla="*/ 7 w 895"/>
                <a:gd name="T53" fmla="*/ 75 h 794"/>
                <a:gd name="T54" fmla="*/ 2 w 895"/>
                <a:gd name="T55" fmla="*/ 62 h 794"/>
                <a:gd name="T56" fmla="*/ 3 w 895"/>
                <a:gd name="T57" fmla="*/ 52 h 794"/>
                <a:gd name="T58" fmla="*/ 10 w 895"/>
                <a:gd name="T59" fmla="*/ 47 h 794"/>
                <a:gd name="T60" fmla="*/ 16 w 895"/>
                <a:gd name="T61" fmla="*/ 42 h 794"/>
                <a:gd name="T62" fmla="*/ 23 w 895"/>
                <a:gd name="T63" fmla="*/ 36 h 794"/>
                <a:gd name="T64" fmla="*/ 29 w 895"/>
                <a:gd name="T65" fmla="*/ 31 h 794"/>
                <a:gd name="T66" fmla="*/ 36 w 895"/>
                <a:gd name="T67" fmla="*/ 25 h 794"/>
                <a:gd name="T68" fmla="*/ 43 w 895"/>
                <a:gd name="T69" fmla="*/ 20 h 794"/>
                <a:gd name="T70" fmla="*/ 49 w 895"/>
                <a:gd name="T71" fmla="*/ 14 h 794"/>
                <a:gd name="T72" fmla="*/ 59 w 895"/>
                <a:gd name="T73" fmla="*/ 11 h 794"/>
                <a:gd name="T74" fmla="*/ 71 w 895"/>
                <a:gd name="T75" fmla="*/ 10 h 794"/>
                <a:gd name="T76" fmla="*/ 84 w 895"/>
                <a:gd name="T77" fmla="*/ 8 h 794"/>
                <a:gd name="T78" fmla="*/ 96 w 895"/>
                <a:gd name="T79" fmla="*/ 7 h 794"/>
                <a:gd name="T80" fmla="*/ 109 w 895"/>
                <a:gd name="T81" fmla="*/ 5 h 794"/>
                <a:gd name="T82" fmla="*/ 121 w 895"/>
                <a:gd name="T83" fmla="*/ 4 h 794"/>
                <a:gd name="T84" fmla="*/ 134 w 895"/>
                <a:gd name="T85" fmla="*/ 2 h 794"/>
                <a:gd name="T86" fmla="*/ 146 w 895"/>
                <a:gd name="T87" fmla="*/ 1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5" h="794">
                  <a:moveTo>
                    <a:pt x="763" y="0"/>
                  </a:moveTo>
                  <a:lnTo>
                    <a:pt x="779" y="76"/>
                  </a:lnTo>
                  <a:lnTo>
                    <a:pt x="796" y="152"/>
                  </a:lnTo>
                  <a:lnTo>
                    <a:pt x="812" y="227"/>
                  </a:lnTo>
                  <a:lnTo>
                    <a:pt x="829" y="304"/>
                  </a:lnTo>
                  <a:lnTo>
                    <a:pt x="845" y="379"/>
                  </a:lnTo>
                  <a:lnTo>
                    <a:pt x="862" y="455"/>
                  </a:lnTo>
                  <a:lnTo>
                    <a:pt x="879" y="531"/>
                  </a:lnTo>
                  <a:lnTo>
                    <a:pt x="895" y="607"/>
                  </a:lnTo>
                  <a:lnTo>
                    <a:pt x="874" y="615"/>
                  </a:lnTo>
                  <a:lnTo>
                    <a:pt x="853" y="621"/>
                  </a:lnTo>
                  <a:lnTo>
                    <a:pt x="833" y="629"/>
                  </a:lnTo>
                  <a:lnTo>
                    <a:pt x="811" y="635"/>
                  </a:lnTo>
                  <a:lnTo>
                    <a:pt x="791" y="643"/>
                  </a:lnTo>
                  <a:lnTo>
                    <a:pt x="769" y="649"/>
                  </a:lnTo>
                  <a:lnTo>
                    <a:pt x="749" y="657"/>
                  </a:lnTo>
                  <a:lnTo>
                    <a:pt x="728" y="664"/>
                  </a:lnTo>
                  <a:lnTo>
                    <a:pt x="707" y="671"/>
                  </a:lnTo>
                  <a:lnTo>
                    <a:pt x="686" y="678"/>
                  </a:lnTo>
                  <a:lnTo>
                    <a:pt x="665" y="686"/>
                  </a:lnTo>
                  <a:lnTo>
                    <a:pt x="645" y="692"/>
                  </a:lnTo>
                  <a:lnTo>
                    <a:pt x="623" y="700"/>
                  </a:lnTo>
                  <a:lnTo>
                    <a:pt x="603" y="707"/>
                  </a:lnTo>
                  <a:lnTo>
                    <a:pt x="581" y="714"/>
                  </a:lnTo>
                  <a:lnTo>
                    <a:pt x="561" y="721"/>
                  </a:lnTo>
                  <a:lnTo>
                    <a:pt x="537" y="726"/>
                  </a:lnTo>
                  <a:lnTo>
                    <a:pt x="515" y="731"/>
                  </a:lnTo>
                  <a:lnTo>
                    <a:pt x="491" y="735"/>
                  </a:lnTo>
                  <a:lnTo>
                    <a:pt x="467" y="740"/>
                  </a:lnTo>
                  <a:lnTo>
                    <a:pt x="444" y="744"/>
                  </a:lnTo>
                  <a:lnTo>
                    <a:pt x="421" y="749"/>
                  </a:lnTo>
                  <a:lnTo>
                    <a:pt x="398" y="754"/>
                  </a:lnTo>
                  <a:lnTo>
                    <a:pt x="375" y="758"/>
                  </a:lnTo>
                  <a:lnTo>
                    <a:pt x="351" y="762"/>
                  </a:lnTo>
                  <a:lnTo>
                    <a:pt x="328" y="767"/>
                  </a:lnTo>
                  <a:lnTo>
                    <a:pt x="305" y="772"/>
                  </a:lnTo>
                  <a:lnTo>
                    <a:pt x="282" y="776"/>
                  </a:lnTo>
                  <a:lnTo>
                    <a:pt x="258" y="780"/>
                  </a:lnTo>
                  <a:lnTo>
                    <a:pt x="234" y="785"/>
                  </a:lnTo>
                  <a:lnTo>
                    <a:pt x="212" y="790"/>
                  </a:lnTo>
                  <a:lnTo>
                    <a:pt x="188" y="794"/>
                  </a:lnTo>
                  <a:lnTo>
                    <a:pt x="176" y="762"/>
                  </a:lnTo>
                  <a:lnTo>
                    <a:pt x="164" y="730"/>
                  </a:lnTo>
                  <a:lnTo>
                    <a:pt x="153" y="698"/>
                  </a:lnTo>
                  <a:lnTo>
                    <a:pt x="141" y="664"/>
                  </a:lnTo>
                  <a:lnTo>
                    <a:pt x="129" y="632"/>
                  </a:lnTo>
                  <a:lnTo>
                    <a:pt x="117" y="600"/>
                  </a:lnTo>
                  <a:lnTo>
                    <a:pt x="105" y="567"/>
                  </a:lnTo>
                  <a:lnTo>
                    <a:pt x="95" y="535"/>
                  </a:lnTo>
                  <a:lnTo>
                    <a:pt x="83" y="503"/>
                  </a:lnTo>
                  <a:lnTo>
                    <a:pt x="71" y="471"/>
                  </a:lnTo>
                  <a:lnTo>
                    <a:pt x="59" y="438"/>
                  </a:lnTo>
                  <a:lnTo>
                    <a:pt x="47" y="406"/>
                  </a:lnTo>
                  <a:lnTo>
                    <a:pt x="36" y="373"/>
                  </a:lnTo>
                  <a:lnTo>
                    <a:pt x="24" y="340"/>
                  </a:lnTo>
                  <a:lnTo>
                    <a:pt x="12" y="308"/>
                  </a:lnTo>
                  <a:lnTo>
                    <a:pt x="0" y="276"/>
                  </a:lnTo>
                  <a:lnTo>
                    <a:pt x="16" y="262"/>
                  </a:lnTo>
                  <a:lnTo>
                    <a:pt x="32" y="249"/>
                  </a:lnTo>
                  <a:lnTo>
                    <a:pt x="49" y="235"/>
                  </a:lnTo>
                  <a:lnTo>
                    <a:pt x="66" y="222"/>
                  </a:lnTo>
                  <a:lnTo>
                    <a:pt x="82" y="208"/>
                  </a:lnTo>
                  <a:lnTo>
                    <a:pt x="98" y="194"/>
                  </a:lnTo>
                  <a:lnTo>
                    <a:pt x="115" y="181"/>
                  </a:lnTo>
                  <a:lnTo>
                    <a:pt x="131" y="167"/>
                  </a:lnTo>
                  <a:lnTo>
                    <a:pt x="147" y="153"/>
                  </a:lnTo>
                  <a:lnTo>
                    <a:pt x="164" y="140"/>
                  </a:lnTo>
                  <a:lnTo>
                    <a:pt x="181" y="126"/>
                  </a:lnTo>
                  <a:lnTo>
                    <a:pt x="198" y="112"/>
                  </a:lnTo>
                  <a:lnTo>
                    <a:pt x="214" y="99"/>
                  </a:lnTo>
                  <a:lnTo>
                    <a:pt x="230" y="85"/>
                  </a:lnTo>
                  <a:lnTo>
                    <a:pt x="247" y="72"/>
                  </a:lnTo>
                  <a:lnTo>
                    <a:pt x="263" y="58"/>
                  </a:lnTo>
                  <a:lnTo>
                    <a:pt x="294" y="55"/>
                  </a:lnTo>
                  <a:lnTo>
                    <a:pt x="326" y="51"/>
                  </a:lnTo>
                  <a:lnTo>
                    <a:pt x="357" y="48"/>
                  </a:lnTo>
                  <a:lnTo>
                    <a:pt x="388" y="44"/>
                  </a:lnTo>
                  <a:lnTo>
                    <a:pt x="419" y="40"/>
                  </a:lnTo>
                  <a:lnTo>
                    <a:pt x="450" y="37"/>
                  </a:lnTo>
                  <a:lnTo>
                    <a:pt x="481" y="34"/>
                  </a:lnTo>
                  <a:lnTo>
                    <a:pt x="514" y="29"/>
                  </a:lnTo>
                  <a:lnTo>
                    <a:pt x="545" y="26"/>
                  </a:lnTo>
                  <a:lnTo>
                    <a:pt x="576" y="23"/>
                  </a:lnTo>
                  <a:lnTo>
                    <a:pt x="607" y="19"/>
                  </a:lnTo>
                  <a:lnTo>
                    <a:pt x="638" y="15"/>
                  </a:lnTo>
                  <a:lnTo>
                    <a:pt x="669" y="11"/>
                  </a:lnTo>
                  <a:lnTo>
                    <a:pt x="700" y="8"/>
                  </a:lnTo>
                  <a:lnTo>
                    <a:pt x="732" y="5"/>
                  </a:lnTo>
                  <a:lnTo>
                    <a:pt x="763" y="0"/>
                  </a:lnTo>
                  <a:close/>
                </a:path>
              </a:pathLst>
            </a:custGeom>
            <a:solidFill>
              <a:srgbClr val="004F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2" name="Freeform 437"/>
            <p:cNvSpPr>
              <a:spLocks/>
            </p:cNvSpPr>
            <p:nvPr/>
          </p:nvSpPr>
          <p:spPr bwMode="auto">
            <a:xfrm>
              <a:off x="1213" y="2331"/>
              <a:ext cx="168" cy="154"/>
            </a:xfrm>
            <a:custGeom>
              <a:avLst/>
              <a:gdLst>
                <a:gd name="T0" fmla="*/ 146 w 843"/>
                <a:gd name="T1" fmla="*/ 15 h 771"/>
                <a:gd name="T2" fmla="*/ 153 w 843"/>
                <a:gd name="T3" fmla="*/ 44 h 771"/>
                <a:gd name="T4" fmla="*/ 159 w 843"/>
                <a:gd name="T5" fmla="*/ 73 h 771"/>
                <a:gd name="T6" fmla="*/ 165 w 843"/>
                <a:gd name="T7" fmla="*/ 101 h 771"/>
                <a:gd name="T8" fmla="*/ 164 w 843"/>
                <a:gd name="T9" fmla="*/ 117 h 771"/>
                <a:gd name="T10" fmla="*/ 157 w 843"/>
                <a:gd name="T11" fmla="*/ 120 h 771"/>
                <a:gd name="T12" fmla="*/ 149 w 843"/>
                <a:gd name="T13" fmla="*/ 123 h 771"/>
                <a:gd name="T14" fmla="*/ 142 w 843"/>
                <a:gd name="T15" fmla="*/ 126 h 771"/>
                <a:gd name="T16" fmla="*/ 134 w 843"/>
                <a:gd name="T17" fmla="*/ 129 h 771"/>
                <a:gd name="T18" fmla="*/ 127 w 843"/>
                <a:gd name="T19" fmla="*/ 132 h 771"/>
                <a:gd name="T20" fmla="*/ 119 w 843"/>
                <a:gd name="T21" fmla="*/ 135 h 771"/>
                <a:gd name="T22" fmla="*/ 111 w 843"/>
                <a:gd name="T23" fmla="*/ 139 h 771"/>
                <a:gd name="T24" fmla="*/ 104 w 843"/>
                <a:gd name="T25" fmla="*/ 141 h 771"/>
                <a:gd name="T26" fmla="*/ 95 w 843"/>
                <a:gd name="T27" fmla="*/ 143 h 771"/>
                <a:gd name="T28" fmla="*/ 86 w 843"/>
                <a:gd name="T29" fmla="*/ 144 h 771"/>
                <a:gd name="T30" fmla="*/ 78 w 843"/>
                <a:gd name="T31" fmla="*/ 146 h 771"/>
                <a:gd name="T32" fmla="*/ 69 w 843"/>
                <a:gd name="T33" fmla="*/ 148 h 771"/>
                <a:gd name="T34" fmla="*/ 60 w 843"/>
                <a:gd name="T35" fmla="*/ 150 h 771"/>
                <a:gd name="T36" fmla="*/ 51 w 843"/>
                <a:gd name="T37" fmla="*/ 151 h 771"/>
                <a:gd name="T38" fmla="*/ 43 w 843"/>
                <a:gd name="T39" fmla="*/ 153 h 771"/>
                <a:gd name="T40" fmla="*/ 36 w 843"/>
                <a:gd name="T41" fmla="*/ 148 h 771"/>
                <a:gd name="T42" fmla="*/ 31 w 843"/>
                <a:gd name="T43" fmla="*/ 137 h 771"/>
                <a:gd name="T44" fmla="*/ 26 w 843"/>
                <a:gd name="T45" fmla="*/ 126 h 771"/>
                <a:gd name="T46" fmla="*/ 22 w 843"/>
                <a:gd name="T47" fmla="*/ 114 h 771"/>
                <a:gd name="T48" fmla="*/ 17 w 843"/>
                <a:gd name="T49" fmla="*/ 103 h 771"/>
                <a:gd name="T50" fmla="*/ 12 w 843"/>
                <a:gd name="T51" fmla="*/ 92 h 771"/>
                <a:gd name="T52" fmla="*/ 7 w 843"/>
                <a:gd name="T53" fmla="*/ 81 h 771"/>
                <a:gd name="T54" fmla="*/ 2 w 843"/>
                <a:gd name="T55" fmla="*/ 69 h 771"/>
                <a:gd name="T56" fmla="*/ 3 w 843"/>
                <a:gd name="T57" fmla="*/ 61 h 771"/>
                <a:gd name="T58" fmla="*/ 8 w 843"/>
                <a:gd name="T59" fmla="*/ 54 h 771"/>
                <a:gd name="T60" fmla="*/ 13 w 843"/>
                <a:gd name="T61" fmla="*/ 48 h 771"/>
                <a:gd name="T62" fmla="*/ 19 w 843"/>
                <a:gd name="T63" fmla="*/ 41 h 771"/>
                <a:gd name="T64" fmla="*/ 24 w 843"/>
                <a:gd name="T65" fmla="*/ 35 h 771"/>
                <a:gd name="T66" fmla="*/ 29 w 843"/>
                <a:gd name="T67" fmla="*/ 28 h 771"/>
                <a:gd name="T68" fmla="*/ 34 w 843"/>
                <a:gd name="T69" fmla="*/ 22 h 771"/>
                <a:gd name="T70" fmla="*/ 40 w 843"/>
                <a:gd name="T71" fmla="*/ 15 h 771"/>
                <a:gd name="T72" fmla="*/ 49 w 843"/>
                <a:gd name="T73" fmla="*/ 12 h 771"/>
                <a:gd name="T74" fmla="*/ 61 w 843"/>
                <a:gd name="T75" fmla="*/ 10 h 771"/>
                <a:gd name="T76" fmla="*/ 74 w 843"/>
                <a:gd name="T77" fmla="*/ 8 h 771"/>
                <a:gd name="T78" fmla="*/ 86 w 843"/>
                <a:gd name="T79" fmla="*/ 7 h 771"/>
                <a:gd name="T80" fmla="*/ 99 w 843"/>
                <a:gd name="T81" fmla="*/ 5 h 771"/>
                <a:gd name="T82" fmla="*/ 112 w 843"/>
                <a:gd name="T83" fmla="*/ 4 h 771"/>
                <a:gd name="T84" fmla="*/ 124 w 843"/>
                <a:gd name="T85" fmla="*/ 2 h 771"/>
                <a:gd name="T86" fmla="*/ 137 w 843"/>
                <a:gd name="T87" fmla="*/ 1 h 7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43" h="771">
                  <a:moveTo>
                    <a:pt x="718" y="0"/>
                  </a:moveTo>
                  <a:lnTo>
                    <a:pt x="735" y="73"/>
                  </a:lnTo>
                  <a:lnTo>
                    <a:pt x="750" y="146"/>
                  </a:lnTo>
                  <a:lnTo>
                    <a:pt x="766" y="218"/>
                  </a:lnTo>
                  <a:lnTo>
                    <a:pt x="781" y="290"/>
                  </a:lnTo>
                  <a:lnTo>
                    <a:pt x="796" y="363"/>
                  </a:lnTo>
                  <a:lnTo>
                    <a:pt x="812" y="435"/>
                  </a:lnTo>
                  <a:lnTo>
                    <a:pt x="827" y="507"/>
                  </a:lnTo>
                  <a:lnTo>
                    <a:pt x="843" y="579"/>
                  </a:lnTo>
                  <a:lnTo>
                    <a:pt x="824" y="587"/>
                  </a:lnTo>
                  <a:lnTo>
                    <a:pt x="805" y="595"/>
                  </a:lnTo>
                  <a:lnTo>
                    <a:pt x="786" y="602"/>
                  </a:lnTo>
                  <a:lnTo>
                    <a:pt x="768" y="610"/>
                  </a:lnTo>
                  <a:lnTo>
                    <a:pt x="748" y="617"/>
                  </a:lnTo>
                  <a:lnTo>
                    <a:pt x="729" y="625"/>
                  </a:lnTo>
                  <a:lnTo>
                    <a:pt x="711" y="632"/>
                  </a:lnTo>
                  <a:lnTo>
                    <a:pt x="692" y="640"/>
                  </a:lnTo>
                  <a:lnTo>
                    <a:pt x="673" y="648"/>
                  </a:lnTo>
                  <a:lnTo>
                    <a:pt x="654" y="656"/>
                  </a:lnTo>
                  <a:lnTo>
                    <a:pt x="635" y="663"/>
                  </a:lnTo>
                  <a:lnTo>
                    <a:pt x="616" y="671"/>
                  </a:lnTo>
                  <a:lnTo>
                    <a:pt x="597" y="678"/>
                  </a:lnTo>
                  <a:lnTo>
                    <a:pt x="579" y="686"/>
                  </a:lnTo>
                  <a:lnTo>
                    <a:pt x="559" y="694"/>
                  </a:lnTo>
                  <a:lnTo>
                    <a:pt x="541" y="701"/>
                  </a:lnTo>
                  <a:lnTo>
                    <a:pt x="520" y="705"/>
                  </a:lnTo>
                  <a:lnTo>
                    <a:pt x="497" y="710"/>
                  </a:lnTo>
                  <a:lnTo>
                    <a:pt x="476" y="714"/>
                  </a:lnTo>
                  <a:lnTo>
                    <a:pt x="454" y="718"/>
                  </a:lnTo>
                  <a:lnTo>
                    <a:pt x="433" y="723"/>
                  </a:lnTo>
                  <a:lnTo>
                    <a:pt x="410" y="727"/>
                  </a:lnTo>
                  <a:lnTo>
                    <a:pt x="389" y="731"/>
                  </a:lnTo>
                  <a:lnTo>
                    <a:pt x="367" y="736"/>
                  </a:lnTo>
                  <a:lnTo>
                    <a:pt x="345" y="741"/>
                  </a:lnTo>
                  <a:lnTo>
                    <a:pt x="323" y="745"/>
                  </a:lnTo>
                  <a:lnTo>
                    <a:pt x="301" y="750"/>
                  </a:lnTo>
                  <a:lnTo>
                    <a:pt x="279" y="754"/>
                  </a:lnTo>
                  <a:lnTo>
                    <a:pt x="258" y="758"/>
                  </a:lnTo>
                  <a:lnTo>
                    <a:pt x="236" y="762"/>
                  </a:lnTo>
                  <a:lnTo>
                    <a:pt x="214" y="767"/>
                  </a:lnTo>
                  <a:lnTo>
                    <a:pt x="192" y="771"/>
                  </a:lnTo>
                  <a:lnTo>
                    <a:pt x="180" y="743"/>
                  </a:lnTo>
                  <a:lnTo>
                    <a:pt x="168" y="714"/>
                  </a:lnTo>
                  <a:lnTo>
                    <a:pt x="157" y="686"/>
                  </a:lnTo>
                  <a:lnTo>
                    <a:pt x="145" y="658"/>
                  </a:lnTo>
                  <a:lnTo>
                    <a:pt x="132" y="630"/>
                  </a:lnTo>
                  <a:lnTo>
                    <a:pt x="120" y="601"/>
                  </a:lnTo>
                  <a:lnTo>
                    <a:pt x="108" y="573"/>
                  </a:lnTo>
                  <a:lnTo>
                    <a:pt x="96" y="545"/>
                  </a:lnTo>
                  <a:lnTo>
                    <a:pt x="85" y="517"/>
                  </a:lnTo>
                  <a:lnTo>
                    <a:pt x="72" y="488"/>
                  </a:lnTo>
                  <a:lnTo>
                    <a:pt x="60" y="460"/>
                  </a:lnTo>
                  <a:lnTo>
                    <a:pt x="48" y="432"/>
                  </a:lnTo>
                  <a:lnTo>
                    <a:pt x="36" y="404"/>
                  </a:lnTo>
                  <a:lnTo>
                    <a:pt x="23" y="375"/>
                  </a:lnTo>
                  <a:lnTo>
                    <a:pt x="12" y="347"/>
                  </a:lnTo>
                  <a:lnTo>
                    <a:pt x="0" y="319"/>
                  </a:lnTo>
                  <a:lnTo>
                    <a:pt x="13" y="303"/>
                  </a:lnTo>
                  <a:lnTo>
                    <a:pt x="27" y="287"/>
                  </a:lnTo>
                  <a:lnTo>
                    <a:pt x="40" y="271"/>
                  </a:lnTo>
                  <a:lnTo>
                    <a:pt x="54" y="254"/>
                  </a:lnTo>
                  <a:lnTo>
                    <a:pt x="66" y="238"/>
                  </a:lnTo>
                  <a:lnTo>
                    <a:pt x="79" y="222"/>
                  </a:lnTo>
                  <a:lnTo>
                    <a:pt x="93" y="206"/>
                  </a:lnTo>
                  <a:lnTo>
                    <a:pt x="106" y="190"/>
                  </a:lnTo>
                  <a:lnTo>
                    <a:pt x="119" y="174"/>
                  </a:lnTo>
                  <a:lnTo>
                    <a:pt x="133" y="158"/>
                  </a:lnTo>
                  <a:lnTo>
                    <a:pt x="146" y="141"/>
                  </a:lnTo>
                  <a:lnTo>
                    <a:pt x="160" y="125"/>
                  </a:lnTo>
                  <a:lnTo>
                    <a:pt x="173" y="109"/>
                  </a:lnTo>
                  <a:lnTo>
                    <a:pt x="186" y="93"/>
                  </a:lnTo>
                  <a:lnTo>
                    <a:pt x="200" y="77"/>
                  </a:lnTo>
                  <a:lnTo>
                    <a:pt x="213" y="61"/>
                  </a:lnTo>
                  <a:lnTo>
                    <a:pt x="244" y="58"/>
                  </a:lnTo>
                  <a:lnTo>
                    <a:pt x="276" y="53"/>
                  </a:lnTo>
                  <a:lnTo>
                    <a:pt x="307" y="50"/>
                  </a:lnTo>
                  <a:lnTo>
                    <a:pt x="339" y="46"/>
                  </a:lnTo>
                  <a:lnTo>
                    <a:pt x="370" y="42"/>
                  </a:lnTo>
                  <a:lnTo>
                    <a:pt x="403" y="38"/>
                  </a:lnTo>
                  <a:lnTo>
                    <a:pt x="434" y="35"/>
                  </a:lnTo>
                  <a:lnTo>
                    <a:pt x="466" y="31"/>
                  </a:lnTo>
                  <a:lnTo>
                    <a:pt x="497" y="27"/>
                  </a:lnTo>
                  <a:lnTo>
                    <a:pt x="528" y="23"/>
                  </a:lnTo>
                  <a:lnTo>
                    <a:pt x="561" y="20"/>
                  </a:lnTo>
                  <a:lnTo>
                    <a:pt x="592" y="16"/>
                  </a:lnTo>
                  <a:lnTo>
                    <a:pt x="624" y="12"/>
                  </a:lnTo>
                  <a:lnTo>
                    <a:pt x="655" y="8"/>
                  </a:lnTo>
                  <a:lnTo>
                    <a:pt x="687" y="5"/>
                  </a:lnTo>
                  <a:lnTo>
                    <a:pt x="718" y="0"/>
                  </a:lnTo>
                  <a:close/>
                </a:path>
              </a:pathLst>
            </a:custGeom>
            <a:solidFill>
              <a:srgbClr val="0054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3" name="Freeform 438"/>
            <p:cNvSpPr>
              <a:spLocks/>
            </p:cNvSpPr>
            <p:nvPr/>
          </p:nvSpPr>
          <p:spPr bwMode="auto">
            <a:xfrm>
              <a:off x="1215" y="2332"/>
              <a:ext cx="158" cy="149"/>
            </a:xfrm>
            <a:custGeom>
              <a:avLst/>
              <a:gdLst>
                <a:gd name="T0" fmla="*/ 138 w 789"/>
                <a:gd name="T1" fmla="*/ 14 h 746"/>
                <a:gd name="T2" fmla="*/ 144 w 789"/>
                <a:gd name="T3" fmla="*/ 41 h 746"/>
                <a:gd name="T4" fmla="*/ 149 w 789"/>
                <a:gd name="T5" fmla="*/ 69 h 746"/>
                <a:gd name="T6" fmla="*/ 155 w 789"/>
                <a:gd name="T7" fmla="*/ 96 h 746"/>
                <a:gd name="T8" fmla="*/ 155 w 789"/>
                <a:gd name="T9" fmla="*/ 111 h 746"/>
                <a:gd name="T10" fmla="*/ 148 w 789"/>
                <a:gd name="T11" fmla="*/ 115 h 746"/>
                <a:gd name="T12" fmla="*/ 141 w 789"/>
                <a:gd name="T13" fmla="*/ 118 h 746"/>
                <a:gd name="T14" fmla="*/ 134 w 789"/>
                <a:gd name="T15" fmla="*/ 121 h 746"/>
                <a:gd name="T16" fmla="*/ 128 w 789"/>
                <a:gd name="T17" fmla="*/ 124 h 746"/>
                <a:gd name="T18" fmla="*/ 121 w 789"/>
                <a:gd name="T19" fmla="*/ 128 h 746"/>
                <a:gd name="T20" fmla="*/ 114 w 789"/>
                <a:gd name="T21" fmla="*/ 131 h 746"/>
                <a:gd name="T22" fmla="*/ 108 w 789"/>
                <a:gd name="T23" fmla="*/ 134 h 746"/>
                <a:gd name="T24" fmla="*/ 100 w 789"/>
                <a:gd name="T25" fmla="*/ 136 h 746"/>
                <a:gd name="T26" fmla="*/ 92 w 789"/>
                <a:gd name="T27" fmla="*/ 138 h 746"/>
                <a:gd name="T28" fmla="*/ 84 w 789"/>
                <a:gd name="T29" fmla="*/ 140 h 746"/>
                <a:gd name="T30" fmla="*/ 76 w 789"/>
                <a:gd name="T31" fmla="*/ 141 h 746"/>
                <a:gd name="T32" fmla="*/ 68 w 789"/>
                <a:gd name="T33" fmla="*/ 143 h 746"/>
                <a:gd name="T34" fmla="*/ 59 w 789"/>
                <a:gd name="T35" fmla="*/ 145 h 746"/>
                <a:gd name="T36" fmla="*/ 51 w 789"/>
                <a:gd name="T37" fmla="*/ 146 h 746"/>
                <a:gd name="T38" fmla="*/ 43 w 789"/>
                <a:gd name="T39" fmla="*/ 148 h 746"/>
                <a:gd name="T40" fmla="*/ 37 w 789"/>
                <a:gd name="T41" fmla="*/ 144 h 746"/>
                <a:gd name="T42" fmla="*/ 32 w 789"/>
                <a:gd name="T43" fmla="*/ 134 h 746"/>
                <a:gd name="T44" fmla="*/ 27 w 789"/>
                <a:gd name="T45" fmla="*/ 125 h 746"/>
                <a:gd name="T46" fmla="*/ 22 w 789"/>
                <a:gd name="T47" fmla="*/ 115 h 746"/>
                <a:gd name="T48" fmla="*/ 17 w 789"/>
                <a:gd name="T49" fmla="*/ 106 h 746"/>
                <a:gd name="T50" fmla="*/ 12 w 789"/>
                <a:gd name="T51" fmla="*/ 96 h 746"/>
                <a:gd name="T52" fmla="*/ 7 w 789"/>
                <a:gd name="T53" fmla="*/ 86 h 746"/>
                <a:gd name="T54" fmla="*/ 2 w 789"/>
                <a:gd name="T55" fmla="*/ 77 h 746"/>
                <a:gd name="T56" fmla="*/ 4 w 789"/>
                <a:gd name="T57" fmla="*/ 65 h 746"/>
                <a:gd name="T58" fmla="*/ 12 w 789"/>
                <a:gd name="T59" fmla="*/ 49 h 746"/>
                <a:gd name="T60" fmla="*/ 20 w 789"/>
                <a:gd name="T61" fmla="*/ 35 h 746"/>
                <a:gd name="T62" fmla="*/ 28 w 789"/>
                <a:gd name="T63" fmla="*/ 20 h 746"/>
                <a:gd name="T64" fmla="*/ 38 w 789"/>
                <a:gd name="T65" fmla="*/ 11 h 746"/>
                <a:gd name="T66" fmla="*/ 51 w 789"/>
                <a:gd name="T67" fmla="*/ 10 h 746"/>
                <a:gd name="T68" fmla="*/ 64 w 789"/>
                <a:gd name="T69" fmla="*/ 8 h 746"/>
                <a:gd name="T70" fmla="*/ 77 w 789"/>
                <a:gd name="T71" fmla="*/ 7 h 746"/>
                <a:gd name="T72" fmla="*/ 90 w 789"/>
                <a:gd name="T73" fmla="*/ 5 h 746"/>
                <a:gd name="T74" fmla="*/ 103 w 789"/>
                <a:gd name="T75" fmla="*/ 4 h 746"/>
                <a:gd name="T76" fmla="*/ 116 w 789"/>
                <a:gd name="T77" fmla="*/ 2 h 746"/>
                <a:gd name="T78" fmla="*/ 129 w 789"/>
                <a:gd name="T79" fmla="*/ 1 h 7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9" h="746">
                  <a:moveTo>
                    <a:pt x="674" y="0"/>
                  </a:moveTo>
                  <a:lnTo>
                    <a:pt x="688" y="69"/>
                  </a:lnTo>
                  <a:lnTo>
                    <a:pt x="702" y="138"/>
                  </a:lnTo>
                  <a:lnTo>
                    <a:pt x="717" y="206"/>
                  </a:lnTo>
                  <a:lnTo>
                    <a:pt x="731" y="275"/>
                  </a:lnTo>
                  <a:lnTo>
                    <a:pt x="746" y="344"/>
                  </a:lnTo>
                  <a:lnTo>
                    <a:pt x="760" y="413"/>
                  </a:lnTo>
                  <a:lnTo>
                    <a:pt x="775" y="482"/>
                  </a:lnTo>
                  <a:lnTo>
                    <a:pt x="789" y="551"/>
                  </a:lnTo>
                  <a:lnTo>
                    <a:pt x="772" y="558"/>
                  </a:lnTo>
                  <a:lnTo>
                    <a:pt x="756" y="567"/>
                  </a:lnTo>
                  <a:lnTo>
                    <a:pt x="739" y="574"/>
                  </a:lnTo>
                  <a:lnTo>
                    <a:pt x="721" y="582"/>
                  </a:lnTo>
                  <a:lnTo>
                    <a:pt x="705" y="591"/>
                  </a:lnTo>
                  <a:lnTo>
                    <a:pt x="688" y="598"/>
                  </a:lnTo>
                  <a:lnTo>
                    <a:pt x="671" y="607"/>
                  </a:lnTo>
                  <a:lnTo>
                    <a:pt x="655" y="614"/>
                  </a:lnTo>
                  <a:lnTo>
                    <a:pt x="638" y="623"/>
                  </a:lnTo>
                  <a:lnTo>
                    <a:pt x="620" y="630"/>
                  </a:lnTo>
                  <a:lnTo>
                    <a:pt x="604" y="639"/>
                  </a:lnTo>
                  <a:lnTo>
                    <a:pt x="587" y="647"/>
                  </a:lnTo>
                  <a:lnTo>
                    <a:pt x="571" y="655"/>
                  </a:lnTo>
                  <a:lnTo>
                    <a:pt x="554" y="663"/>
                  </a:lnTo>
                  <a:lnTo>
                    <a:pt x="538" y="671"/>
                  </a:lnTo>
                  <a:lnTo>
                    <a:pt x="521" y="679"/>
                  </a:lnTo>
                  <a:lnTo>
                    <a:pt x="500" y="683"/>
                  </a:lnTo>
                  <a:lnTo>
                    <a:pt x="480" y="687"/>
                  </a:lnTo>
                  <a:lnTo>
                    <a:pt x="459" y="692"/>
                  </a:lnTo>
                  <a:lnTo>
                    <a:pt x="439" y="696"/>
                  </a:lnTo>
                  <a:lnTo>
                    <a:pt x="419" y="699"/>
                  </a:lnTo>
                  <a:lnTo>
                    <a:pt x="398" y="704"/>
                  </a:lnTo>
                  <a:lnTo>
                    <a:pt x="378" y="708"/>
                  </a:lnTo>
                  <a:lnTo>
                    <a:pt x="358" y="712"/>
                  </a:lnTo>
                  <a:lnTo>
                    <a:pt x="338" y="717"/>
                  </a:lnTo>
                  <a:lnTo>
                    <a:pt x="318" y="721"/>
                  </a:lnTo>
                  <a:lnTo>
                    <a:pt x="297" y="725"/>
                  </a:lnTo>
                  <a:lnTo>
                    <a:pt x="277" y="728"/>
                  </a:lnTo>
                  <a:lnTo>
                    <a:pt x="256" y="733"/>
                  </a:lnTo>
                  <a:lnTo>
                    <a:pt x="236" y="737"/>
                  </a:lnTo>
                  <a:lnTo>
                    <a:pt x="216" y="741"/>
                  </a:lnTo>
                  <a:lnTo>
                    <a:pt x="195" y="746"/>
                  </a:lnTo>
                  <a:lnTo>
                    <a:pt x="183" y="722"/>
                  </a:lnTo>
                  <a:lnTo>
                    <a:pt x="170" y="697"/>
                  </a:lnTo>
                  <a:lnTo>
                    <a:pt x="159" y="673"/>
                  </a:lnTo>
                  <a:lnTo>
                    <a:pt x="146" y="650"/>
                  </a:lnTo>
                  <a:lnTo>
                    <a:pt x="134" y="625"/>
                  </a:lnTo>
                  <a:lnTo>
                    <a:pt x="122" y="601"/>
                  </a:lnTo>
                  <a:lnTo>
                    <a:pt x="109" y="578"/>
                  </a:lnTo>
                  <a:lnTo>
                    <a:pt x="97" y="553"/>
                  </a:lnTo>
                  <a:lnTo>
                    <a:pt x="86" y="529"/>
                  </a:lnTo>
                  <a:lnTo>
                    <a:pt x="73" y="506"/>
                  </a:lnTo>
                  <a:lnTo>
                    <a:pt x="61" y="481"/>
                  </a:lnTo>
                  <a:lnTo>
                    <a:pt x="49" y="457"/>
                  </a:lnTo>
                  <a:lnTo>
                    <a:pt x="36" y="432"/>
                  </a:lnTo>
                  <a:lnTo>
                    <a:pt x="24" y="409"/>
                  </a:lnTo>
                  <a:lnTo>
                    <a:pt x="11" y="384"/>
                  </a:lnTo>
                  <a:lnTo>
                    <a:pt x="0" y="360"/>
                  </a:lnTo>
                  <a:lnTo>
                    <a:pt x="20" y="323"/>
                  </a:lnTo>
                  <a:lnTo>
                    <a:pt x="39" y="285"/>
                  </a:lnTo>
                  <a:lnTo>
                    <a:pt x="60" y="247"/>
                  </a:lnTo>
                  <a:lnTo>
                    <a:pt x="80" y="211"/>
                  </a:lnTo>
                  <a:lnTo>
                    <a:pt x="101" y="173"/>
                  </a:lnTo>
                  <a:lnTo>
                    <a:pt x="120" y="135"/>
                  </a:lnTo>
                  <a:lnTo>
                    <a:pt x="140" y="99"/>
                  </a:lnTo>
                  <a:lnTo>
                    <a:pt x="160" y="61"/>
                  </a:lnTo>
                  <a:lnTo>
                    <a:pt x="192" y="57"/>
                  </a:lnTo>
                  <a:lnTo>
                    <a:pt x="224" y="54"/>
                  </a:lnTo>
                  <a:lnTo>
                    <a:pt x="256" y="49"/>
                  </a:lnTo>
                  <a:lnTo>
                    <a:pt x="289" y="46"/>
                  </a:lnTo>
                  <a:lnTo>
                    <a:pt x="321" y="42"/>
                  </a:lnTo>
                  <a:lnTo>
                    <a:pt x="353" y="39"/>
                  </a:lnTo>
                  <a:lnTo>
                    <a:pt x="385" y="34"/>
                  </a:lnTo>
                  <a:lnTo>
                    <a:pt x="417" y="30"/>
                  </a:lnTo>
                  <a:lnTo>
                    <a:pt x="449" y="27"/>
                  </a:lnTo>
                  <a:lnTo>
                    <a:pt x="481" y="22"/>
                  </a:lnTo>
                  <a:lnTo>
                    <a:pt x="513" y="19"/>
                  </a:lnTo>
                  <a:lnTo>
                    <a:pt x="545" y="15"/>
                  </a:lnTo>
                  <a:lnTo>
                    <a:pt x="578" y="12"/>
                  </a:lnTo>
                  <a:lnTo>
                    <a:pt x="610" y="7"/>
                  </a:lnTo>
                  <a:lnTo>
                    <a:pt x="642" y="4"/>
                  </a:lnTo>
                  <a:lnTo>
                    <a:pt x="674" y="0"/>
                  </a:lnTo>
                  <a:close/>
                </a:path>
              </a:pathLst>
            </a:custGeom>
            <a:solidFill>
              <a:srgbClr val="0059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4" name="Freeform 439"/>
            <p:cNvSpPr>
              <a:spLocks/>
            </p:cNvSpPr>
            <p:nvPr/>
          </p:nvSpPr>
          <p:spPr bwMode="auto">
            <a:xfrm>
              <a:off x="1217" y="2333"/>
              <a:ext cx="147" cy="144"/>
            </a:xfrm>
            <a:custGeom>
              <a:avLst/>
              <a:gdLst>
                <a:gd name="T0" fmla="*/ 128 w 736"/>
                <a:gd name="T1" fmla="*/ 13 h 721"/>
                <a:gd name="T2" fmla="*/ 134 w 736"/>
                <a:gd name="T3" fmla="*/ 39 h 721"/>
                <a:gd name="T4" fmla="*/ 139 w 736"/>
                <a:gd name="T5" fmla="*/ 65 h 721"/>
                <a:gd name="T6" fmla="*/ 144 w 736"/>
                <a:gd name="T7" fmla="*/ 91 h 721"/>
                <a:gd name="T8" fmla="*/ 144 w 736"/>
                <a:gd name="T9" fmla="*/ 106 h 721"/>
                <a:gd name="T10" fmla="*/ 138 w 736"/>
                <a:gd name="T11" fmla="*/ 109 h 721"/>
                <a:gd name="T12" fmla="*/ 132 w 736"/>
                <a:gd name="T13" fmla="*/ 113 h 721"/>
                <a:gd name="T14" fmla="*/ 126 w 736"/>
                <a:gd name="T15" fmla="*/ 116 h 721"/>
                <a:gd name="T16" fmla="*/ 121 w 736"/>
                <a:gd name="T17" fmla="*/ 119 h 721"/>
                <a:gd name="T18" fmla="*/ 115 w 736"/>
                <a:gd name="T19" fmla="*/ 123 h 721"/>
                <a:gd name="T20" fmla="*/ 109 w 736"/>
                <a:gd name="T21" fmla="*/ 126 h 721"/>
                <a:gd name="T22" fmla="*/ 103 w 736"/>
                <a:gd name="T23" fmla="*/ 130 h 721"/>
                <a:gd name="T24" fmla="*/ 96 w 736"/>
                <a:gd name="T25" fmla="*/ 132 h 721"/>
                <a:gd name="T26" fmla="*/ 89 w 736"/>
                <a:gd name="T27" fmla="*/ 134 h 721"/>
                <a:gd name="T28" fmla="*/ 81 w 736"/>
                <a:gd name="T29" fmla="*/ 135 h 721"/>
                <a:gd name="T30" fmla="*/ 74 w 736"/>
                <a:gd name="T31" fmla="*/ 137 h 721"/>
                <a:gd name="T32" fmla="*/ 66 w 736"/>
                <a:gd name="T33" fmla="*/ 138 h 721"/>
                <a:gd name="T34" fmla="*/ 59 w 736"/>
                <a:gd name="T35" fmla="*/ 140 h 721"/>
                <a:gd name="T36" fmla="*/ 51 w 736"/>
                <a:gd name="T37" fmla="*/ 142 h 721"/>
                <a:gd name="T38" fmla="*/ 44 w 736"/>
                <a:gd name="T39" fmla="*/ 143 h 721"/>
                <a:gd name="T40" fmla="*/ 37 w 736"/>
                <a:gd name="T41" fmla="*/ 140 h 721"/>
                <a:gd name="T42" fmla="*/ 32 w 736"/>
                <a:gd name="T43" fmla="*/ 132 h 721"/>
                <a:gd name="T44" fmla="*/ 27 w 736"/>
                <a:gd name="T45" fmla="*/ 124 h 721"/>
                <a:gd name="T46" fmla="*/ 22 w 736"/>
                <a:gd name="T47" fmla="*/ 116 h 721"/>
                <a:gd name="T48" fmla="*/ 17 w 736"/>
                <a:gd name="T49" fmla="*/ 108 h 721"/>
                <a:gd name="T50" fmla="*/ 12 w 736"/>
                <a:gd name="T51" fmla="*/ 100 h 721"/>
                <a:gd name="T52" fmla="*/ 7 w 736"/>
                <a:gd name="T53" fmla="*/ 92 h 721"/>
                <a:gd name="T54" fmla="*/ 2 w 736"/>
                <a:gd name="T55" fmla="*/ 84 h 721"/>
                <a:gd name="T56" fmla="*/ 3 w 736"/>
                <a:gd name="T57" fmla="*/ 72 h 721"/>
                <a:gd name="T58" fmla="*/ 8 w 736"/>
                <a:gd name="T59" fmla="*/ 55 h 721"/>
                <a:gd name="T60" fmla="*/ 14 w 736"/>
                <a:gd name="T61" fmla="*/ 38 h 721"/>
                <a:gd name="T62" fmla="*/ 19 w 736"/>
                <a:gd name="T63" fmla="*/ 21 h 721"/>
                <a:gd name="T64" fmla="*/ 28 w 736"/>
                <a:gd name="T65" fmla="*/ 11 h 721"/>
                <a:gd name="T66" fmla="*/ 41 w 736"/>
                <a:gd name="T67" fmla="*/ 10 h 721"/>
                <a:gd name="T68" fmla="*/ 54 w 736"/>
                <a:gd name="T69" fmla="*/ 8 h 721"/>
                <a:gd name="T70" fmla="*/ 68 w 736"/>
                <a:gd name="T71" fmla="*/ 7 h 721"/>
                <a:gd name="T72" fmla="*/ 80 w 736"/>
                <a:gd name="T73" fmla="*/ 5 h 721"/>
                <a:gd name="T74" fmla="*/ 93 w 736"/>
                <a:gd name="T75" fmla="*/ 4 h 721"/>
                <a:gd name="T76" fmla="*/ 106 w 736"/>
                <a:gd name="T77" fmla="*/ 2 h 721"/>
                <a:gd name="T78" fmla="*/ 119 w 736"/>
                <a:gd name="T79" fmla="*/ 1 h 7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6" h="721">
                  <a:moveTo>
                    <a:pt x="630" y="0"/>
                  </a:moveTo>
                  <a:lnTo>
                    <a:pt x="643" y="66"/>
                  </a:lnTo>
                  <a:lnTo>
                    <a:pt x="657" y="130"/>
                  </a:lnTo>
                  <a:lnTo>
                    <a:pt x="670" y="196"/>
                  </a:lnTo>
                  <a:lnTo>
                    <a:pt x="684" y="261"/>
                  </a:lnTo>
                  <a:lnTo>
                    <a:pt x="696" y="326"/>
                  </a:lnTo>
                  <a:lnTo>
                    <a:pt x="709" y="392"/>
                  </a:lnTo>
                  <a:lnTo>
                    <a:pt x="723" y="456"/>
                  </a:lnTo>
                  <a:lnTo>
                    <a:pt x="736" y="522"/>
                  </a:lnTo>
                  <a:lnTo>
                    <a:pt x="721" y="531"/>
                  </a:lnTo>
                  <a:lnTo>
                    <a:pt x="707" y="539"/>
                  </a:lnTo>
                  <a:lnTo>
                    <a:pt x="692" y="548"/>
                  </a:lnTo>
                  <a:lnTo>
                    <a:pt x="677" y="555"/>
                  </a:lnTo>
                  <a:lnTo>
                    <a:pt x="663" y="564"/>
                  </a:lnTo>
                  <a:lnTo>
                    <a:pt x="648" y="573"/>
                  </a:lnTo>
                  <a:lnTo>
                    <a:pt x="633" y="581"/>
                  </a:lnTo>
                  <a:lnTo>
                    <a:pt x="619" y="590"/>
                  </a:lnTo>
                  <a:lnTo>
                    <a:pt x="604" y="598"/>
                  </a:lnTo>
                  <a:lnTo>
                    <a:pt x="589" y="607"/>
                  </a:lnTo>
                  <a:lnTo>
                    <a:pt x="574" y="616"/>
                  </a:lnTo>
                  <a:lnTo>
                    <a:pt x="560" y="623"/>
                  </a:lnTo>
                  <a:lnTo>
                    <a:pt x="545" y="632"/>
                  </a:lnTo>
                  <a:lnTo>
                    <a:pt x="530" y="640"/>
                  </a:lnTo>
                  <a:lnTo>
                    <a:pt x="516" y="649"/>
                  </a:lnTo>
                  <a:lnTo>
                    <a:pt x="501" y="658"/>
                  </a:lnTo>
                  <a:lnTo>
                    <a:pt x="482" y="662"/>
                  </a:lnTo>
                  <a:lnTo>
                    <a:pt x="463" y="665"/>
                  </a:lnTo>
                  <a:lnTo>
                    <a:pt x="444" y="669"/>
                  </a:lnTo>
                  <a:lnTo>
                    <a:pt x="426" y="674"/>
                  </a:lnTo>
                  <a:lnTo>
                    <a:pt x="406" y="678"/>
                  </a:lnTo>
                  <a:lnTo>
                    <a:pt x="388" y="681"/>
                  </a:lnTo>
                  <a:lnTo>
                    <a:pt x="369" y="686"/>
                  </a:lnTo>
                  <a:lnTo>
                    <a:pt x="351" y="689"/>
                  </a:lnTo>
                  <a:lnTo>
                    <a:pt x="331" y="693"/>
                  </a:lnTo>
                  <a:lnTo>
                    <a:pt x="312" y="697"/>
                  </a:lnTo>
                  <a:lnTo>
                    <a:pt x="294" y="701"/>
                  </a:lnTo>
                  <a:lnTo>
                    <a:pt x="274" y="705"/>
                  </a:lnTo>
                  <a:lnTo>
                    <a:pt x="256" y="709"/>
                  </a:lnTo>
                  <a:lnTo>
                    <a:pt x="237" y="714"/>
                  </a:lnTo>
                  <a:lnTo>
                    <a:pt x="219" y="717"/>
                  </a:lnTo>
                  <a:lnTo>
                    <a:pt x="199" y="721"/>
                  </a:lnTo>
                  <a:lnTo>
                    <a:pt x="186" y="701"/>
                  </a:lnTo>
                  <a:lnTo>
                    <a:pt x="174" y="681"/>
                  </a:lnTo>
                  <a:lnTo>
                    <a:pt x="162" y="661"/>
                  </a:lnTo>
                  <a:lnTo>
                    <a:pt x="150" y="641"/>
                  </a:lnTo>
                  <a:lnTo>
                    <a:pt x="137" y="621"/>
                  </a:lnTo>
                  <a:lnTo>
                    <a:pt x="124" y="602"/>
                  </a:lnTo>
                  <a:lnTo>
                    <a:pt x="112" y="581"/>
                  </a:lnTo>
                  <a:lnTo>
                    <a:pt x="99" y="562"/>
                  </a:lnTo>
                  <a:lnTo>
                    <a:pt x="87" y="542"/>
                  </a:lnTo>
                  <a:lnTo>
                    <a:pt x="75" y="522"/>
                  </a:lnTo>
                  <a:lnTo>
                    <a:pt x="62" y="503"/>
                  </a:lnTo>
                  <a:lnTo>
                    <a:pt x="50" y="482"/>
                  </a:lnTo>
                  <a:lnTo>
                    <a:pt x="37" y="463"/>
                  </a:lnTo>
                  <a:lnTo>
                    <a:pt x="25" y="442"/>
                  </a:lnTo>
                  <a:lnTo>
                    <a:pt x="12" y="423"/>
                  </a:lnTo>
                  <a:lnTo>
                    <a:pt x="0" y="403"/>
                  </a:lnTo>
                  <a:lnTo>
                    <a:pt x="13" y="361"/>
                  </a:lnTo>
                  <a:lnTo>
                    <a:pt x="27" y="318"/>
                  </a:lnTo>
                  <a:lnTo>
                    <a:pt x="40" y="276"/>
                  </a:lnTo>
                  <a:lnTo>
                    <a:pt x="54" y="233"/>
                  </a:lnTo>
                  <a:lnTo>
                    <a:pt x="68" y="189"/>
                  </a:lnTo>
                  <a:lnTo>
                    <a:pt x="82" y="146"/>
                  </a:lnTo>
                  <a:lnTo>
                    <a:pt x="95" y="104"/>
                  </a:lnTo>
                  <a:lnTo>
                    <a:pt x="109" y="61"/>
                  </a:lnTo>
                  <a:lnTo>
                    <a:pt x="141" y="57"/>
                  </a:lnTo>
                  <a:lnTo>
                    <a:pt x="174" y="54"/>
                  </a:lnTo>
                  <a:lnTo>
                    <a:pt x="207" y="50"/>
                  </a:lnTo>
                  <a:lnTo>
                    <a:pt x="239" y="46"/>
                  </a:lnTo>
                  <a:lnTo>
                    <a:pt x="272" y="42"/>
                  </a:lnTo>
                  <a:lnTo>
                    <a:pt x="304" y="39"/>
                  </a:lnTo>
                  <a:lnTo>
                    <a:pt x="338" y="35"/>
                  </a:lnTo>
                  <a:lnTo>
                    <a:pt x="370" y="30"/>
                  </a:lnTo>
                  <a:lnTo>
                    <a:pt x="402" y="27"/>
                  </a:lnTo>
                  <a:lnTo>
                    <a:pt x="435" y="23"/>
                  </a:lnTo>
                  <a:lnTo>
                    <a:pt x="468" y="19"/>
                  </a:lnTo>
                  <a:lnTo>
                    <a:pt x="500" y="15"/>
                  </a:lnTo>
                  <a:lnTo>
                    <a:pt x="532" y="12"/>
                  </a:lnTo>
                  <a:lnTo>
                    <a:pt x="565" y="8"/>
                  </a:lnTo>
                  <a:lnTo>
                    <a:pt x="598" y="4"/>
                  </a:lnTo>
                  <a:lnTo>
                    <a:pt x="630" y="0"/>
                  </a:lnTo>
                  <a:close/>
                </a:path>
              </a:pathLst>
            </a:custGeom>
            <a:solidFill>
              <a:srgbClr val="005E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5" name="Freeform 440"/>
            <p:cNvSpPr>
              <a:spLocks/>
            </p:cNvSpPr>
            <p:nvPr/>
          </p:nvSpPr>
          <p:spPr bwMode="auto">
            <a:xfrm>
              <a:off x="1219" y="2333"/>
              <a:ext cx="137" cy="140"/>
            </a:xfrm>
            <a:custGeom>
              <a:avLst/>
              <a:gdLst>
                <a:gd name="T0" fmla="*/ 120 w 683"/>
                <a:gd name="T1" fmla="*/ 12 h 698"/>
                <a:gd name="T2" fmla="*/ 125 w 683"/>
                <a:gd name="T3" fmla="*/ 37 h 698"/>
                <a:gd name="T4" fmla="*/ 130 w 683"/>
                <a:gd name="T5" fmla="*/ 62 h 698"/>
                <a:gd name="T6" fmla="*/ 135 w 683"/>
                <a:gd name="T7" fmla="*/ 87 h 698"/>
                <a:gd name="T8" fmla="*/ 134 w 683"/>
                <a:gd name="T9" fmla="*/ 101 h 698"/>
                <a:gd name="T10" fmla="*/ 130 w 683"/>
                <a:gd name="T11" fmla="*/ 105 h 698"/>
                <a:gd name="T12" fmla="*/ 124 w 683"/>
                <a:gd name="T13" fmla="*/ 108 h 698"/>
                <a:gd name="T14" fmla="*/ 119 w 683"/>
                <a:gd name="T15" fmla="*/ 112 h 698"/>
                <a:gd name="T16" fmla="*/ 114 w 683"/>
                <a:gd name="T17" fmla="*/ 115 h 698"/>
                <a:gd name="T18" fmla="*/ 109 w 683"/>
                <a:gd name="T19" fmla="*/ 119 h 698"/>
                <a:gd name="T20" fmla="*/ 104 w 683"/>
                <a:gd name="T21" fmla="*/ 123 h 698"/>
                <a:gd name="T22" fmla="*/ 99 w 683"/>
                <a:gd name="T23" fmla="*/ 126 h 698"/>
                <a:gd name="T24" fmla="*/ 93 w 683"/>
                <a:gd name="T25" fmla="*/ 129 h 698"/>
                <a:gd name="T26" fmla="*/ 86 w 683"/>
                <a:gd name="T27" fmla="*/ 130 h 698"/>
                <a:gd name="T28" fmla="*/ 79 w 683"/>
                <a:gd name="T29" fmla="*/ 132 h 698"/>
                <a:gd name="T30" fmla="*/ 72 w 683"/>
                <a:gd name="T31" fmla="*/ 133 h 698"/>
                <a:gd name="T32" fmla="*/ 65 w 683"/>
                <a:gd name="T33" fmla="*/ 135 h 698"/>
                <a:gd name="T34" fmla="*/ 58 w 683"/>
                <a:gd name="T35" fmla="*/ 136 h 698"/>
                <a:gd name="T36" fmla="*/ 51 w 683"/>
                <a:gd name="T37" fmla="*/ 138 h 698"/>
                <a:gd name="T38" fmla="*/ 44 w 683"/>
                <a:gd name="T39" fmla="*/ 139 h 698"/>
                <a:gd name="T40" fmla="*/ 38 w 683"/>
                <a:gd name="T41" fmla="*/ 137 h 698"/>
                <a:gd name="T42" fmla="*/ 33 w 683"/>
                <a:gd name="T43" fmla="*/ 130 h 698"/>
                <a:gd name="T44" fmla="*/ 28 w 683"/>
                <a:gd name="T45" fmla="*/ 124 h 698"/>
                <a:gd name="T46" fmla="*/ 23 w 683"/>
                <a:gd name="T47" fmla="*/ 118 h 698"/>
                <a:gd name="T48" fmla="*/ 18 w 683"/>
                <a:gd name="T49" fmla="*/ 112 h 698"/>
                <a:gd name="T50" fmla="*/ 13 w 683"/>
                <a:gd name="T51" fmla="*/ 105 h 698"/>
                <a:gd name="T52" fmla="*/ 8 w 683"/>
                <a:gd name="T53" fmla="*/ 99 h 698"/>
                <a:gd name="T54" fmla="*/ 3 w 683"/>
                <a:gd name="T55" fmla="*/ 93 h 698"/>
                <a:gd name="T56" fmla="*/ 2 w 683"/>
                <a:gd name="T57" fmla="*/ 80 h 698"/>
                <a:gd name="T58" fmla="*/ 4 w 683"/>
                <a:gd name="T59" fmla="*/ 61 h 698"/>
                <a:gd name="T60" fmla="*/ 7 w 683"/>
                <a:gd name="T61" fmla="*/ 42 h 698"/>
                <a:gd name="T62" fmla="*/ 10 w 683"/>
                <a:gd name="T63" fmla="*/ 22 h 698"/>
                <a:gd name="T64" fmla="*/ 18 w 683"/>
                <a:gd name="T65" fmla="*/ 12 h 698"/>
                <a:gd name="T66" fmla="*/ 31 w 683"/>
                <a:gd name="T67" fmla="*/ 10 h 698"/>
                <a:gd name="T68" fmla="*/ 45 w 683"/>
                <a:gd name="T69" fmla="*/ 9 h 698"/>
                <a:gd name="T70" fmla="*/ 58 w 683"/>
                <a:gd name="T71" fmla="*/ 7 h 698"/>
                <a:gd name="T72" fmla="*/ 71 w 683"/>
                <a:gd name="T73" fmla="*/ 6 h 698"/>
                <a:gd name="T74" fmla="*/ 84 w 683"/>
                <a:gd name="T75" fmla="*/ 4 h 698"/>
                <a:gd name="T76" fmla="*/ 98 w 683"/>
                <a:gd name="T77" fmla="*/ 2 h 698"/>
                <a:gd name="T78" fmla="*/ 111 w 683"/>
                <a:gd name="T79" fmla="*/ 1 h 6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3" h="698">
                  <a:moveTo>
                    <a:pt x="587" y="0"/>
                  </a:moveTo>
                  <a:lnTo>
                    <a:pt x="598" y="62"/>
                  </a:lnTo>
                  <a:lnTo>
                    <a:pt x="611" y="124"/>
                  </a:lnTo>
                  <a:lnTo>
                    <a:pt x="623" y="185"/>
                  </a:lnTo>
                  <a:lnTo>
                    <a:pt x="635" y="248"/>
                  </a:lnTo>
                  <a:lnTo>
                    <a:pt x="647" y="310"/>
                  </a:lnTo>
                  <a:lnTo>
                    <a:pt x="660" y="372"/>
                  </a:lnTo>
                  <a:lnTo>
                    <a:pt x="672" y="434"/>
                  </a:lnTo>
                  <a:lnTo>
                    <a:pt x="683" y="495"/>
                  </a:lnTo>
                  <a:lnTo>
                    <a:pt x="670" y="504"/>
                  </a:lnTo>
                  <a:lnTo>
                    <a:pt x="658" y="513"/>
                  </a:lnTo>
                  <a:lnTo>
                    <a:pt x="646" y="522"/>
                  </a:lnTo>
                  <a:lnTo>
                    <a:pt x="633" y="531"/>
                  </a:lnTo>
                  <a:lnTo>
                    <a:pt x="620" y="539"/>
                  </a:lnTo>
                  <a:lnTo>
                    <a:pt x="607" y="548"/>
                  </a:lnTo>
                  <a:lnTo>
                    <a:pt x="595" y="558"/>
                  </a:lnTo>
                  <a:lnTo>
                    <a:pt x="582" y="566"/>
                  </a:lnTo>
                  <a:lnTo>
                    <a:pt x="569" y="575"/>
                  </a:lnTo>
                  <a:lnTo>
                    <a:pt x="558" y="584"/>
                  </a:lnTo>
                  <a:lnTo>
                    <a:pt x="545" y="593"/>
                  </a:lnTo>
                  <a:lnTo>
                    <a:pt x="532" y="602"/>
                  </a:lnTo>
                  <a:lnTo>
                    <a:pt x="519" y="611"/>
                  </a:lnTo>
                  <a:lnTo>
                    <a:pt x="507" y="619"/>
                  </a:lnTo>
                  <a:lnTo>
                    <a:pt x="494" y="629"/>
                  </a:lnTo>
                  <a:lnTo>
                    <a:pt x="481" y="637"/>
                  </a:lnTo>
                  <a:lnTo>
                    <a:pt x="464" y="642"/>
                  </a:lnTo>
                  <a:lnTo>
                    <a:pt x="447" y="645"/>
                  </a:lnTo>
                  <a:lnTo>
                    <a:pt x="430" y="649"/>
                  </a:lnTo>
                  <a:lnTo>
                    <a:pt x="412" y="652"/>
                  </a:lnTo>
                  <a:lnTo>
                    <a:pt x="394" y="657"/>
                  </a:lnTo>
                  <a:lnTo>
                    <a:pt x="377" y="660"/>
                  </a:lnTo>
                  <a:lnTo>
                    <a:pt x="360" y="664"/>
                  </a:lnTo>
                  <a:lnTo>
                    <a:pt x="343" y="668"/>
                  </a:lnTo>
                  <a:lnTo>
                    <a:pt x="325" y="671"/>
                  </a:lnTo>
                  <a:lnTo>
                    <a:pt x="307" y="675"/>
                  </a:lnTo>
                  <a:lnTo>
                    <a:pt x="290" y="678"/>
                  </a:lnTo>
                  <a:lnTo>
                    <a:pt x="273" y="683"/>
                  </a:lnTo>
                  <a:lnTo>
                    <a:pt x="255" y="686"/>
                  </a:lnTo>
                  <a:lnTo>
                    <a:pt x="238" y="690"/>
                  </a:lnTo>
                  <a:lnTo>
                    <a:pt x="220" y="693"/>
                  </a:lnTo>
                  <a:lnTo>
                    <a:pt x="203" y="698"/>
                  </a:lnTo>
                  <a:lnTo>
                    <a:pt x="190" y="682"/>
                  </a:lnTo>
                  <a:lnTo>
                    <a:pt x="177" y="666"/>
                  </a:lnTo>
                  <a:lnTo>
                    <a:pt x="166" y="650"/>
                  </a:lnTo>
                  <a:lnTo>
                    <a:pt x="153" y="635"/>
                  </a:lnTo>
                  <a:lnTo>
                    <a:pt x="140" y="619"/>
                  </a:lnTo>
                  <a:lnTo>
                    <a:pt x="127" y="603"/>
                  </a:lnTo>
                  <a:lnTo>
                    <a:pt x="114" y="588"/>
                  </a:lnTo>
                  <a:lnTo>
                    <a:pt x="102" y="572"/>
                  </a:lnTo>
                  <a:lnTo>
                    <a:pt x="89" y="557"/>
                  </a:lnTo>
                  <a:lnTo>
                    <a:pt x="76" y="541"/>
                  </a:lnTo>
                  <a:lnTo>
                    <a:pt x="64" y="524"/>
                  </a:lnTo>
                  <a:lnTo>
                    <a:pt x="51" y="509"/>
                  </a:lnTo>
                  <a:lnTo>
                    <a:pt x="38" y="493"/>
                  </a:lnTo>
                  <a:lnTo>
                    <a:pt x="26" y="478"/>
                  </a:lnTo>
                  <a:lnTo>
                    <a:pt x="13" y="462"/>
                  </a:lnTo>
                  <a:lnTo>
                    <a:pt x="0" y="447"/>
                  </a:lnTo>
                  <a:lnTo>
                    <a:pt x="8" y="399"/>
                  </a:lnTo>
                  <a:lnTo>
                    <a:pt x="15" y="351"/>
                  </a:lnTo>
                  <a:lnTo>
                    <a:pt x="22" y="303"/>
                  </a:lnTo>
                  <a:lnTo>
                    <a:pt x="29" y="255"/>
                  </a:lnTo>
                  <a:lnTo>
                    <a:pt x="37" y="207"/>
                  </a:lnTo>
                  <a:lnTo>
                    <a:pt x="44" y="160"/>
                  </a:lnTo>
                  <a:lnTo>
                    <a:pt x="51" y="111"/>
                  </a:lnTo>
                  <a:lnTo>
                    <a:pt x="58" y="64"/>
                  </a:lnTo>
                  <a:lnTo>
                    <a:pt x="92" y="59"/>
                  </a:lnTo>
                  <a:lnTo>
                    <a:pt x="125" y="56"/>
                  </a:lnTo>
                  <a:lnTo>
                    <a:pt x="157" y="52"/>
                  </a:lnTo>
                  <a:lnTo>
                    <a:pt x="190" y="48"/>
                  </a:lnTo>
                  <a:lnTo>
                    <a:pt x="224" y="43"/>
                  </a:lnTo>
                  <a:lnTo>
                    <a:pt x="257" y="40"/>
                  </a:lnTo>
                  <a:lnTo>
                    <a:pt x="289" y="36"/>
                  </a:lnTo>
                  <a:lnTo>
                    <a:pt x="322" y="32"/>
                  </a:lnTo>
                  <a:lnTo>
                    <a:pt x="356" y="28"/>
                  </a:lnTo>
                  <a:lnTo>
                    <a:pt x="389" y="24"/>
                  </a:lnTo>
                  <a:lnTo>
                    <a:pt x="421" y="21"/>
                  </a:lnTo>
                  <a:lnTo>
                    <a:pt x="455" y="16"/>
                  </a:lnTo>
                  <a:lnTo>
                    <a:pt x="488" y="12"/>
                  </a:lnTo>
                  <a:lnTo>
                    <a:pt x="521" y="8"/>
                  </a:lnTo>
                  <a:lnTo>
                    <a:pt x="553" y="5"/>
                  </a:lnTo>
                  <a:lnTo>
                    <a:pt x="587" y="0"/>
                  </a:lnTo>
                  <a:close/>
                </a:path>
              </a:pathLst>
            </a:custGeom>
            <a:solidFill>
              <a:srgbClr val="0066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6" name="Freeform 441"/>
            <p:cNvSpPr>
              <a:spLocks/>
            </p:cNvSpPr>
            <p:nvPr/>
          </p:nvSpPr>
          <p:spPr bwMode="auto">
            <a:xfrm>
              <a:off x="1222" y="2334"/>
              <a:ext cx="126" cy="135"/>
            </a:xfrm>
            <a:custGeom>
              <a:avLst/>
              <a:gdLst>
                <a:gd name="T0" fmla="*/ 110 w 631"/>
                <a:gd name="T1" fmla="*/ 12 h 673"/>
                <a:gd name="T2" fmla="*/ 115 w 631"/>
                <a:gd name="T3" fmla="*/ 35 h 673"/>
                <a:gd name="T4" fmla="*/ 119 w 631"/>
                <a:gd name="T5" fmla="*/ 59 h 673"/>
                <a:gd name="T6" fmla="*/ 124 w 631"/>
                <a:gd name="T7" fmla="*/ 82 h 673"/>
                <a:gd name="T8" fmla="*/ 122 w 631"/>
                <a:gd name="T9" fmla="*/ 97 h 673"/>
                <a:gd name="T10" fmla="*/ 113 w 631"/>
                <a:gd name="T11" fmla="*/ 105 h 673"/>
                <a:gd name="T12" fmla="*/ 105 w 631"/>
                <a:gd name="T13" fmla="*/ 112 h 673"/>
                <a:gd name="T14" fmla="*/ 96 w 631"/>
                <a:gd name="T15" fmla="*/ 120 h 673"/>
                <a:gd name="T16" fmla="*/ 89 w 631"/>
                <a:gd name="T17" fmla="*/ 124 h 673"/>
                <a:gd name="T18" fmla="*/ 83 w 631"/>
                <a:gd name="T19" fmla="*/ 126 h 673"/>
                <a:gd name="T20" fmla="*/ 76 w 631"/>
                <a:gd name="T21" fmla="*/ 127 h 673"/>
                <a:gd name="T22" fmla="*/ 70 w 631"/>
                <a:gd name="T23" fmla="*/ 129 h 673"/>
                <a:gd name="T24" fmla="*/ 63 w 631"/>
                <a:gd name="T25" fmla="*/ 130 h 673"/>
                <a:gd name="T26" fmla="*/ 57 w 631"/>
                <a:gd name="T27" fmla="*/ 131 h 673"/>
                <a:gd name="T28" fmla="*/ 51 w 631"/>
                <a:gd name="T29" fmla="*/ 133 h 673"/>
                <a:gd name="T30" fmla="*/ 44 w 631"/>
                <a:gd name="T31" fmla="*/ 134 h 673"/>
                <a:gd name="T32" fmla="*/ 39 w 631"/>
                <a:gd name="T33" fmla="*/ 133 h 673"/>
                <a:gd name="T34" fmla="*/ 34 w 631"/>
                <a:gd name="T35" fmla="*/ 128 h 673"/>
                <a:gd name="T36" fmla="*/ 28 w 631"/>
                <a:gd name="T37" fmla="*/ 124 h 673"/>
                <a:gd name="T38" fmla="*/ 23 w 631"/>
                <a:gd name="T39" fmla="*/ 119 h 673"/>
                <a:gd name="T40" fmla="*/ 18 w 631"/>
                <a:gd name="T41" fmla="*/ 114 h 673"/>
                <a:gd name="T42" fmla="*/ 13 w 631"/>
                <a:gd name="T43" fmla="*/ 110 h 673"/>
                <a:gd name="T44" fmla="*/ 8 w 631"/>
                <a:gd name="T45" fmla="*/ 105 h 673"/>
                <a:gd name="T46" fmla="*/ 3 w 631"/>
                <a:gd name="T47" fmla="*/ 100 h 673"/>
                <a:gd name="T48" fmla="*/ 0 w 631"/>
                <a:gd name="T49" fmla="*/ 77 h 673"/>
                <a:gd name="T50" fmla="*/ 1 w 631"/>
                <a:gd name="T51" fmla="*/ 34 h 673"/>
                <a:gd name="T52" fmla="*/ 8 w 631"/>
                <a:gd name="T53" fmla="*/ 12 h 673"/>
                <a:gd name="T54" fmla="*/ 21 w 631"/>
                <a:gd name="T55" fmla="*/ 10 h 673"/>
                <a:gd name="T56" fmla="*/ 35 w 631"/>
                <a:gd name="T57" fmla="*/ 9 h 673"/>
                <a:gd name="T58" fmla="*/ 48 w 631"/>
                <a:gd name="T59" fmla="*/ 7 h 673"/>
                <a:gd name="T60" fmla="*/ 61 w 631"/>
                <a:gd name="T61" fmla="*/ 6 h 673"/>
                <a:gd name="T62" fmla="*/ 75 w 631"/>
                <a:gd name="T63" fmla="*/ 4 h 673"/>
                <a:gd name="T64" fmla="*/ 88 w 631"/>
                <a:gd name="T65" fmla="*/ 2 h 673"/>
                <a:gd name="T66" fmla="*/ 101 w 631"/>
                <a:gd name="T67" fmla="*/ 1 h 6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1" h="673">
                  <a:moveTo>
                    <a:pt x="541" y="0"/>
                  </a:moveTo>
                  <a:lnTo>
                    <a:pt x="552" y="58"/>
                  </a:lnTo>
                  <a:lnTo>
                    <a:pt x="564" y="117"/>
                  </a:lnTo>
                  <a:lnTo>
                    <a:pt x="575" y="175"/>
                  </a:lnTo>
                  <a:lnTo>
                    <a:pt x="586" y="233"/>
                  </a:lnTo>
                  <a:lnTo>
                    <a:pt x="597" y="292"/>
                  </a:lnTo>
                  <a:lnTo>
                    <a:pt x="608" y="350"/>
                  </a:lnTo>
                  <a:lnTo>
                    <a:pt x="620" y="410"/>
                  </a:lnTo>
                  <a:lnTo>
                    <a:pt x="631" y="468"/>
                  </a:lnTo>
                  <a:lnTo>
                    <a:pt x="609" y="486"/>
                  </a:lnTo>
                  <a:lnTo>
                    <a:pt x="588" y="504"/>
                  </a:lnTo>
                  <a:lnTo>
                    <a:pt x="566" y="524"/>
                  </a:lnTo>
                  <a:lnTo>
                    <a:pt x="546" y="542"/>
                  </a:lnTo>
                  <a:lnTo>
                    <a:pt x="524" y="560"/>
                  </a:lnTo>
                  <a:lnTo>
                    <a:pt x="503" y="579"/>
                  </a:lnTo>
                  <a:lnTo>
                    <a:pt x="482" y="598"/>
                  </a:lnTo>
                  <a:lnTo>
                    <a:pt x="461" y="616"/>
                  </a:lnTo>
                  <a:lnTo>
                    <a:pt x="445" y="619"/>
                  </a:lnTo>
                  <a:lnTo>
                    <a:pt x="429" y="624"/>
                  </a:lnTo>
                  <a:lnTo>
                    <a:pt x="414" y="627"/>
                  </a:lnTo>
                  <a:lnTo>
                    <a:pt x="397" y="630"/>
                  </a:lnTo>
                  <a:lnTo>
                    <a:pt x="381" y="634"/>
                  </a:lnTo>
                  <a:lnTo>
                    <a:pt x="365" y="638"/>
                  </a:lnTo>
                  <a:lnTo>
                    <a:pt x="349" y="641"/>
                  </a:lnTo>
                  <a:lnTo>
                    <a:pt x="334" y="644"/>
                  </a:lnTo>
                  <a:lnTo>
                    <a:pt x="318" y="648"/>
                  </a:lnTo>
                  <a:lnTo>
                    <a:pt x="302" y="652"/>
                  </a:lnTo>
                  <a:lnTo>
                    <a:pt x="286" y="655"/>
                  </a:lnTo>
                  <a:lnTo>
                    <a:pt x="270" y="659"/>
                  </a:lnTo>
                  <a:lnTo>
                    <a:pt x="254" y="662"/>
                  </a:lnTo>
                  <a:lnTo>
                    <a:pt x="238" y="666"/>
                  </a:lnTo>
                  <a:lnTo>
                    <a:pt x="222" y="670"/>
                  </a:lnTo>
                  <a:lnTo>
                    <a:pt x="206" y="673"/>
                  </a:lnTo>
                  <a:lnTo>
                    <a:pt x="193" y="661"/>
                  </a:lnTo>
                  <a:lnTo>
                    <a:pt x="180" y="651"/>
                  </a:lnTo>
                  <a:lnTo>
                    <a:pt x="168" y="639"/>
                  </a:lnTo>
                  <a:lnTo>
                    <a:pt x="155" y="627"/>
                  </a:lnTo>
                  <a:lnTo>
                    <a:pt x="142" y="616"/>
                  </a:lnTo>
                  <a:lnTo>
                    <a:pt x="129" y="604"/>
                  </a:lnTo>
                  <a:lnTo>
                    <a:pt x="116" y="593"/>
                  </a:lnTo>
                  <a:lnTo>
                    <a:pt x="103" y="581"/>
                  </a:lnTo>
                  <a:lnTo>
                    <a:pt x="90" y="570"/>
                  </a:lnTo>
                  <a:lnTo>
                    <a:pt x="77" y="558"/>
                  </a:lnTo>
                  <a:lnTo>
                    <a:pt x="64" y="546"/>
                  </a:lnTo>
                  <a:lnTo>
                    <a:pt x="52" y="535"/>
                  </a:lnTo>
                  <a:lnTo>
                    <a:pt x="39" y="524"/>
                  </a:lnTo>
                  <a:lnTo>
                    <a:pt x="26" y="512"/>
                  </a:lnTo>
                  <a:lnTo>
                    <a:pt x="13" y="501"/>
                  </a:lnTo>
                  <a:lnTo>
                    <a:pt x="0" y="489"/>
                  </a:lnTo>
                  <a:lnTo>
                    <a:pt x="1" y="383"/>
                  </a:lnTo>
                  <a:lnTo>
                    <a:pt x="3" y="276"/>
                  </a:lnTo>
                  <a:lnTo>
                    <a:pt x="4" y="171"/>
                  </a:lnTo>
                  <a:lnTo>
                    <a:pt x="5" y="65"/>
                  </a:lnTo>
                  <a:lnTo>
                    <a:pt x="39" y="61"/>
                  </a:lnTo>
                  <a:lnTo>
                    <a:pt x="73" y="57"/>
                  </a:lnTo>
                  <a:lnTo>
                    <a:pt x="106" y="52"/>
                  </a:lnTo>
                  <a:lnTo>
                    <a:pt x="140" y="48"/>
                  </a:lnTo>
                  <a:lnTo>
                    <a:pt x="173" y="45"/>
                  </a:lnTo>
                  <a:lnTo>
                    <a:pt x="207" y="40"/>
                  </a:lnTo>
                  <a:lnTo>
                    <a:pt x="241" y="36"/>
                  </a:lnTo>
                  <a:lnTo>
                    <a:pt x="274" y="32"/>
                  </a:lnTo>
                  <a:lnTo>
                    <a:pt x="307" y="28"/>
                  </a:lnTo>
                  <a:lnTo>
                    <a:pt x="341" y="24"/>
                  </a:lnTo>
                  <a:lnTo>
                    <a:pt x="374" y="20"/>
                  </a:lnTo>
                  <a:lnTo>
                    <a:pt x="407" y="16"/>
                  </a:lnTo>
                  <a:lnTo>
                    <a:pt x="441" y="11"/>
                  </a:lnTo>
                  <a:lnTo>
                    <a:pt x="475" y="8"/>
                  </a:lnTo>
                  <a:lnTo>
                    <a:pt x="508" y="4"/>
                  </a:lnTo>
                  <a:lnTo>
                    <a:pt x="541" y="0"/>
                  </a:lnTo>
                  <a:close/>
                </a:path>
              </a:pathLst>
            </a:custGeom>
            <a:solidFill>
              <a:srgbClr val="006D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7" name="Freeform 442"/>
            <p:cNvSpPr>
              <a:spLocks/>
            </p:cNvSpPr>
            <p:nvPr/>
          </p:nvSpPr>
          <p:spPr bwMode="auto">
            <a:xfrm>
              <a:off x="1215" y="2335"/>
              <a:ext cx="125" cy="130"/>
            </a:xfrm>
            <a:custGeom>
              <a:avLst/>
              <a:gdLst>
                <a:gd name="T0" fmla="*/ 111 w 623"/>
                <a:gd name="T1" fmla="*/ 11 h 650"/>
                <a:gd name="T2" fmla="*/ 115 w 623"/>
                <a:gd name="T3" fmla="*/ 33 h 650"/>
                <a:gd name="T4" fmla="*/ 119 w 623"/>
                <a:gd name="T5" fmla="*/ 55 h 650"/>
                <a:gd name="T6" fmla="*/ 123 w 623"/>
                <a:gd name="T7" fmla="*/ 77 h 650"/>
                <a:gd name="T8" fmla="*/ 121 w 623"/>
                <a:gd name="T9" fmla="*/ 92 h 650"/>
                <a:gd name="T10" fmla="*/ 115 w 623"/>
                <a:gd name="T11" fmla="*/ 100 h 650"/>
                <a:gd name="T12" fmla="*/ 108 w 623"/>
                <a:gd name="T13" fmla="*/ 108 h 650"/>
                <a:gd name="T14" fmla="*/ 101 w 623"/>
                <a:gd name="T15" fmla="*/ 115 h 650"/>
                <a:gd name="T16" fmla="*/ 95 w 623"/>
                <a:gd name="T17" fmla="*/ 120 h 650"/>
                <a:gd name="T18" fmla="*/ 89 w 623"/>
                <a:gd name="T19" fmla="*/ 121 h 650"/>
                <a:gd name="T20" fmla="*/ 83 w 623"/>
                <a:gd name="T21" fmla="*/ 123 h 650"/>
                <a:gd name="T22" fmla="*/ 77 w 623"/>
                <a:gd name="T23" fmla="*/ 124 h 650"/>
                <a:gd name="T24" fmla="*/ 71 w 623"/>
                <a:gd name="T25" fmla="*/ 125 h 650"/>
                <a:gd name="T26" fmla="*/ 66 w 623"/>
                <a:gd name="T27" fmla="*/ 127 h 650"/>
                <a:gd name="T28" fmla="*/ 60 w 623"/>
                <a:gd name="T29" fmla="*/ 128 h 650"/>
                <a:gd name="T30" fmla="*/ 54 w 623"/>
                <a:gd name="T31" fmla="*/ 129 h 650"/>
                <a:gd name="T32" fmla="*/ 49 w 623"/>
                <a:gd name="T33" fmla="*/ 128 h 650"/>
                <a:gd name="T34" fmla="*/ 43 w 623"/>
                <a:gd name="T35" fmla="*/ 125 h 650"/>
                <a:gd name="T36" fmla="*/ 38 w 623"/>
                <a:gd name="T37" fmla="*/ 123 h 650"/>
                <a:gd name="T38" fmla="*/ 33 w 623"/>
                <a:gd name="T39" fmla="*/ 120 h 650"/>
                <a:gd name="T40" fmla="*/ 27 w 623"/>
                <a:gd name="T41" fmla="*/ 117 h 650"/>
                <a:gd name="T42" fmla="*/ 22 w 623"/>
                <a:gd name="T43" fmla="*/ 114 h 650"/>
                <a:gd name="T44" fmla="*/ 17 w 623"/>
                <a:gd name="T45" fmla="*/ 111 h 650"/>
                <a:gd name="T46" fmla="*/ 12 w 623"/>
                <a:gd name="T47" fmla="*/ 108 h 650"/>
                <a:gd name="T48" fmla="*/ 8 w 623"/>
                <a:gd name="T49" fmla="*/ 95 h 650"/>
                <a:gd name="T50" fmla="*/ 6 w 623"/>
                <a:gd name="T51" fmla="*/ 72 h 650"/>
                <a:gd name="T52" fmla="*/ 3 w 623"/>
                <a:gd name="T53" fmla="*/ 48 h 650"/>
                <a:gd name="T54" fmla="*/ 1 w 623"/>
                <a:gd name="T55" fmla="*/ 25 h 650"/>
                <a:gd name="T56" fmla="*/ 7 w 623"/>
                <a:gd name="T57" fmla="*/ 12 h 650"/>
                <a:gd name="T58" fmla="*/ 20 w 623"/>
                <a:gd name="T59" fmla="*/ 11 h 650"/>
                <a:gd name="T60" fmla="*/ 34 w 623"/>
                <a:gd name="T61" fmla="*/ 9 h 650"/>
                <a:gd name="T62" fmla="*/ 48 w 623"/>
                <a:gd name="T63" fmla="*/ 7 h 650"/>
                <a:gd name="T64" fmla="*/ 61 w 623"/>
                <a:gd name="T65" fmla="*/ 6 h 650"/>
                <a:gd name="T66" fmla="*/ 75 w 623"/>
                <a:gd name="T67" fmla="*/ 4 h 650"/>
                <a:gd name="T68" fmla="*/ 88 w 623"/>
                <a:gd name="T69" fmla="*/ 3 h 650"/>
                <a:gd name="T70" fmla="*/ 102 w 623"/>
                <a:gd name="T71" fmla="*/ 1 h 6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3" h="650">
                  <a:moveTo>
                    <a:pt x="543" y="0"/>
                  </a:moveTo>
                  <a:lnTo>
                    <a:pt x="553" y="55"/>
                  </a:lnTo>
                  <a:lnTo>
                    <a:pt x="564" y="111"/>
                  </a:lnTo>
                  <a:lnTo>
                    <a:pt x="573" y="165"/>
                  </a:lnTo>
                  <a:lnTo>
                    <a:pt x="583" y="220"/>
                  </a:lnTo>
                  <a:lnTo>
                    <a:pt x="593" y="275"/>
                  </a:lnTo>
                  <a:lnTo>
                    <a:pt x="602" y="330"/>
                  </a:lnTo>
                  <a:lnTo>
                    <a:pt x="613" y="385"/>
                  </a:lnTo>
                  <a:lnTo>
                    <a:pt x="623" y="440"/>
                  </a:lnTo>
                  <a:lnTo>
                    <a:pt x="605" y="459"/>
                  </a:lnTo>
                  <a:lnTo>
                    <a:pt x="588" y="479"/>
                  </a:lnTo>
                  <a:lnTo>
                    <a:pt x="571" y="498"/>
                  </a:lnTo>
                  <a:lnTo>
                    <a:pt x="554" y="517"/>
                  </a:lnTo>
                  <a:lnTo>
                    <a:pt x="537" y="538"/>
                  </a:lnTo>
                  <a:lnTo>
                    <a:pt x="521" y="557"/>
                  </a:lnTo>
                  <a:lnTo>
                    <a:pt x="503" y="577"/>
                  </a:lnTo>
                  <a:lnTo>
                    <a:pt x="486" y="596"/>
                  </a:lnTo>
                  <a:lnTo>
                    <a:pt x="472" y="599"/>
                  </a:lnTo>
                  <a:lnTo>
                    <a:pt x="457" y="602"/>
                  </a:lnTo>
                  <a:lnTo>
                    <a:pt x="443" y="606"/>
                  </a:lnTo>
                  <a:lnTo>
                    <a:pt x="428" y="610"/>
                  </a:lnTo>
                  <a:lnTo>
                    <a:pt x="414" y="613"/>
                  </a:lnTo>
                  <a:lnTo>
                    <a:pt x="399" y="616"/>
                  </a:lnTo>
                  <a:lnTo>
                    <a:pt x="385" y="620"/>
                  </a:lnTo>
                  <a:lnTo>
                    <a:pt x="371" y="623"/>
                  </a:lnTo>
                  <a:lnTo>
                    <a:pt x="356" y="626"/>
                  </a:lnTo>
                  <a:lnTo>
                    <a:pt x="342" y="629"/>
                  </a:lnTo>
                  <a:lnTo>
                    <a:pt x="327" y="633"/>
                  </a:lnTo>
                  <a:lnTo>
                    <a:pt x="313" y="636"/>
                  </a:lnTo>
                  <a:lnTo>
                    <a:pt x="298" y="640"/>
                  </a:lnTo>
                  <a:lnTo>
                    <a:pt x="284" y="643"/>
                  </a:lnTo>
                  <a:lnTo>
                    <a:pt x="269" y="647"/>
                  </a:lnTo>
                  <a:lnTo>
                    <a:pt x="255" y="650"/>
                  </a:lnTo>
                  <a:lnTo>
                    <a:pt x="242" y="642"/>
                  </a:lnTo>
                  <a:lnTo>
                    <a:pt x="230" y="635"/>
                  </a:lnTo>
                  <a:lnTo>
                    <a:pt x="216" y="627"/>
                  </a:lnTo>
                  <a:lnTo>
                    <a:pt x="203" y="620"/>
                  </a:lnTo>
                  <a:lnTo>
                    <a:pt x="190" y="613"/>
                  </a:lnTo>
                  <a:lnTo>
                    <a:pt x="177" y="606"/>
                  </a:lnTo>
                  <a:lnTo>
                    <a:pt x="164" y="598"/>
                  </a:lnTo>
                  <a:lnTo>
                    <a:pt x="151" y="591"/>
                  </a:lnTo>
                  <a:lnTo>
                    <a:pt x="137" y="583"/>
                  </a:lnTo>
                  <a:lnTo>
                    <a:pt x="124" y="577"/>
                  </a:lnTo>
                  <a:lnTo>
                    <a:pt x="111" y="569"/>
                  </a:lnTo>
                  <a:lnTo>
                    <a:pt x="98" y="562"/>
                  </a:lnTo>
                  <a:lnTo>
                    <a:pt x="86" y="554"/>
                  </a:lnTo>
                  <a:lnTo>
                    <a:pt x="72" y="548"/>
                  </a:lnTo>
                  <a:lnTo>
                    <a:pt x="59" y="540"/>
                  </a:lnTo>
                  <a:lnTo>
                    <a:pt x="46" y="532"/>
                  </a:lnTo>
                  <a:lnTo>
                    <a:pt x="39" y="474"/>
                  </a:lnTo>
                  <a:lnTo>
                    <a:pt x="34" y="416"/>
                  </a:lnTo>
                  <a:lnTo>
                    <a:pt x="28" y="358"/>
                  </a:lnTo>
                  <a:lnTo>
                    <a:pt x="22" y="299"/>
                  </a:lnTo>
                  <a:lnTo>
                    <a:pt x="17" y="241"/>
                  </a:lnTo>
                  <a:lnTo>
                    <a:pt x="11" y="183"/>
                  </a:lnTo>
                  <a:lnTo>
                    <a:pt x="5" y="125"/>
                  </a:lnTo>
                  <a:lnTo>
                    <a:pt x="0" y="66"/>
                  </a:lnTo>
                  <a:lnTo>
                    <a:pt x="34" y="62"/>
                  </a:lnTo>
                  <a:lnTo>
                    <a:pt x="67" y="58"/>
                  </a:lnTo>
                  <a:lnTo>
                    <a:pt x="102" y="55"/>
                  </a:lnTo>
                  <a:lnTo>
                    <a:pt x="136" y="50"/>
                  </a:lnTo>
                  <a:lnTo>
                    <a:pt x="169" y="46"/>
                  </a:lnTo>
                  <a:lnTo>
                    <a:pt x="204" y="42"/>
                  </a:lnTo>
                  <a:lnTo>
                    <a:pt x="237" y="37"/>
                  </a:lnTo>
                  <a:lnTo>
                    <a:pt x="271" y="33"/>
                  </a:lnTo>
                  <a:lnTo>
                    <a:pt x="306" y="29"/>
                  </a:lnTo>
                  <a:lnTo>
                    <a:pt x="339" y="26"/>
                  </a:lnTo>
                  <a:lnTo>
                    <a:pt x="373" y="21"/>
                  </a:lnTo>
                  <a:lnTo>
                    <a:pt x="407" y="17"/>
                  </a:lnTo>
                  <a:lnTo>
                    <a:pt x="441" y="13"/>
                  </a:lnTo>
                  <a:lnTo>
                    <a:pt x="475" y="8"/>
                  </a:lnTo>
                  <a:lnTo>
                    <a:pt x="509" y="4"/>
                  </a:lnTo>
                  <a:lnTo>
                    <a:pt x="54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8" name="Freeform 443"/>
            <p:cNvSpPr>
              <a:spLocks/>
            </p:cNvSpPr>
            <p:nvPr/>
          </p:nvSpPr>
          <p:spPr bwMode="auto">
            <a:xfrm>
              <a:off x="1207" y="2335"/>
              <a:ext cx="124" cy="125"/>
            </a:xfrm>
            <a:custGeom>
              <a:avLst/>
              <a:gdLst>
                <a:gd name="T0" fmla="*/ 110 w 621"/>
                <a:gd name="T1" fmla="*/ 0 h 625"/>
                <a:gd name="T2" fmla="*/ 124 w 621"/>
                <a:gd name="T3" fmla="*/ 82 h 625"/>
                <a:gd name="T4" fmla="*/ 103 w 621"/>
                <a:gd name="T5" fmla="*/ 115 h 625"/>
                <a:gd name="T6" fmla="*/ 62 w 621"/>
                <a:gd name="T7" fmla="*/ 125 h 625"/>
                <a:gd name="T8" fmla="*/ 19 w 621"/>
                <a:gd name="T9" fmla="*/ 115 h 625"/>
                <a:gd name="T10" fmla="*/ 0 w 621"/>
                <a:gd name="T11" fmla="*/ 13 h 625"/>
                <a:gd name="T12" fmla="*/ 110 w 621"/>
                <a:gd name="T13" fmla="*/ 0 h 6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625">
                  <a:moveTo>
                    <a:pt x="550" y="0"/>
                  </a:moveTo>
                  <a:lnTo>
                    <a:pt x="621" y="412"/>
                  </a:lnTo>
                  <a:lnTo>
                    <a:pt x="518" y="575"/>
                  </a:lnTo>
                  <a:lnTo>
                    <a:pt x="310" y="625"/>
                  </a:lnTo>
                  <a:lnTo>
                    <a:pt x="97" y="575"/>
                  </a:lnTo>
                  <a:lnTo>
                    <a:pt x="0" y="67"/>
                  </a:lnTo>
                  <a:lnTo>
                    <a:pt x="550" y="0"/>
                  </a:lnTo>
                  <a:close/>
                </a:path>
              </a:pathLst>
            </a:custGeom>
            <a:solidFill>
              <a:srgbClr val="057A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9" name="Freeform 444"/>
            <p:cNvSpPr>
              <a:spLocks/>
            </p:cNvSpPr>
            <p:nvPr/>
          </p:nvSpPr>
          <p:spPr bwMode="auto">
            <a:xfrm>
              <a:off x="1254" y="2558"/>
              <a:ext cx="74" cy="42"/>
            </a:xfrm>
            <a:custGeom>
              <a:avLst/>
              <a:gdLst>
                <a:gd name="T0" fmla="*/ 53 w 371"/>
                <a:gd name="T1" fmla="*/ 15 h 207"/>
                <a:gd name="T2" fmla="*/ 59 w 371"/>
                <a:gd name="T3" fmla="*/ 24 h 207"/>
                <a:gd name="T4" fmla="*/ 71 w 371"/>
                <a:gd name="T5" fmla="*/ 21 h 207"/>
                <a:gd name="T6" fmla="*/ 74 w 371"/>
                <a:gd name="T7" fmla="*/ 24 h 207"/>
                <a:gd name="T8" fmla="*/ 53 w 371"/>
                <a:gd name="T9" fmla="*/ 28 h 207"/>
                <a:gd name="T10" fmla="*/ 60 w 371"/>
                <a:gd name="T11" fmla="*/ 37 h 207"/>
                <a:gd name="T12" fmla="*/ 57 w 371"/>
                <a:gd name="T13" fmla="*/ 42 h 207"/>
                <a:gd name="T14" fmla="*/ 52 w 371"/>
                <a:gd name="T15" fmla="*/ 34 h 207"/>
                <a:gd name="T16" fmla="*/ 39 w 371"/>
                <a:gd name="T17" fmla="*/ 37 h 207"/>
                <a:gd name="T18" fmla="*/ 38 w 371"/>
                <a:gd name="T19" fmla="*/ 36 h 207"/>
                <a:gd name="T20" fmla="*/ 51 w 371"/>
                <a:gd name="T21" fmla="*/ 32 h 207"/>
                <a:gd name="T22" fmla="*/ 49 w 371"/>
                <a:gd name="T23" fmla="*/ 29 h 207"/>
                <a:gd name="T24" fmla="*/ 12 w 371"/>
                <a:gd name="T25" fmla="*/ 38 h 207"/>
                <a:gd name="T26" fmla="*/ 10 w 371"/>
                <a:gd name="T27" fmla="*/ 36 h 207"/>
                <a:gd name="T28" fmla="*/ 54 w 371"/>
                <a:gd name="T29" fmla="*/ 25 h 207"/>
                <a:gd name="T30" fmla="*/ 50 w 371"/>
                <a:gd name="T31" fmla="*/ 17 h 207"/>
                <a:gd name="T32" fmla="*/ 7 w 371"/>
                <a:gd name="T33" fmla="*/ 27 h 207"/>
                <a:gd name="T34" fmla="*/ 4 w 371"/>
                <a:gd name="T35" fmla="*/ 26 h 207"/>
                <a:gd name="T36" fmla="*/ 40 w 371"/>
                <a:gd name="T37" fmla="*/ 18 h 207"/>
                <a:gd name="T38" fmla="*/ 37 w 371"/>
                <a:gd name="T39" fmla="*/ 12 h 207"/>
                <a:gd name="T40" fmla="*/ 2 w 371"/>
                <a:gd name="T41" fmla="*/ 19 h 207"/>
                <a:gd name="T42" fmla="*/ 0 w 371"/>
                <a:gd name="T43" fmla="*/ 16 h 207"/>
                <a:gd name="T44" fmla="*/ 21 w 371"/>
                <a:gd name="T45" fmla="*/ 12 h 207"/>
                <a:gd name="T46" fmla="*/ 17 w 371"/>
                <a:gd name="T47" fmla="*/ 5 h 207"/>
                <a:gd name="T48" fmla="*/ 22 w 371"/>
                <a:gd name="T49" fmla="*/ 4 h 207"/>
                <a:gd name="T50" fmla="*/ 27 w 371"/>
                <a:gd name="T51" fmla="*/ 10 h 207"/>
                <a:gd name="T52" fmla="*/ 38 w 371"/>
                <a:gd name="T53" fmla="*/ 8 h 207"/>
                <a:gd name="T54" fmla="*/ 33 w 371"/>
                <a:gd name="T55" fmla="*/ 2 h 207"/>
                <a:gd name="T56" fmla="*/ 40 w 371"/>
                <a:gd name="T57" fmla="*/ 0 h 207"/>
                <a:gd name="T58" fmla="*/ 41 w 371"/>
                <a:gd name="T59" fmla="*/ 7 h 207"/>
                <a:gd name="T60" fmla="*/ 52 w 371"/>
                <a:gd name="T61" fmla="*/ 4 h 207"/>
                <a:gd name="T62" fmla="*/ 52 w 371"/>
                <a:gd name="T63" fmla="*/ 7 h 207"/>
                <a:gd name="T64" fmla="*/ 42 w 371"/>
                <a:gd name="T65" fmla="*/ 9 h 207"/>
                <a:gd name="T66" fmla="*/ 47 w 371"/>
                <a:gd name="T67" fmla="*/ 15 h 207"/>
                <a:gd name="T68" fmla="*/ 47 w 371"/>
                <a:gd name="T69" fmla="*/ 15 h 207"/>
                <a:gd name="T70" fmla="*/ 48 w 371"/>
                <a:gd name="T71" fmla="*/ 15 h 207"/>
                <a:gd name="T72" fmla="*/ 49 w 371"/>
                <a:gd name="T73" fmla="*/ 15 h 207"/>
                <a:gd name="T74" fmla="*/ 50 w 371"/>
                <a:gd name="T75" fmla="*/ 15 h 207"/>
                <a:gd name="T76" fmla="*/ 52 w 371"/>
                <a:gd name="T77" fmla="*/ 15 h 207"/>
                <a:gd name="T78" fmla="*/ 53 w 371"/>
                <a:gd name="T79" fmla="*/ 15 h 207"/>
                <a:gd name="T80" fmla="*/ 53 w 371"/>
                <a:gd name="T81" fmla="*/ 15 h 207"/>
                <a:gd name="T82" fmla="*/ 53 w 371"/>
                <a:gd name="T83" fmla="*/ 15 h 2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1" h="207">
                  <a:moveTo>
                    <a:pt x="268" y="73"/>
                  </a:moveTo>
                  <a:lnTo>
                    <a:pt x="296" y="118"/>
                  </a:lnTo>
                  <a:lnTo>
                    <a:pt x="358" y="103"/>
                  </a:lnTo>
                  <a:lnTo>
                    <a:pt x="371" y="116"/>
                  </a:lnTo>
                  <a:lnTo>
                    <a:pt x="265" y="138"/>
                  </a:lnTo>
                  <a:lnTo>
                    <a:pt x="299" y="184"/>
                  </a:lnTo>
                  <a:lnTo>
                    <a:pt x="288" y="207"/>
                  </a:lnTo>
                  <a:lnTo>
                    <a:pt x="262" y="166"/>
                  </a:lnTo>
                  <a:lnTo>
                    <a:pt x="197" y="182"/>
                  </a:lnTo>
                  <a:lnTo>
                    <a:pt x="189" y="175"/>
                  </a:lnTo>
                  <a:lnTo>
                    <a:pt x="258" y="160"/>
                  </a:lnTo>
                  <a:lnTo>
                    <a:pt x="246" y="141"/>
                  </a:lnTo>
                  <a:lnTo>
                    <a:pt x="62" y="188"/>
                  </a:lnTo>
                  <a:lnTo>
                    <a:pt x="50" y="175"/>
                  </a:lnTo>
                  <a:lnTo>
                    <a:pt x="269" y="124"/>
                  </a:lnTo>
                  <a:lnTo>
                    <a:pt x="249" y="86"/>
                  </a:lnTo>
                  <a:lnTo>
                    <a:pt x="33" y="133"/>
                  </a:lnTo>
                  <a:lnTo>
                    <a:pt x="21" y="128"/>
                  </a:lnTo>
                  <a:lnTo>
                    <a:pt x="200" y="87"/>
                  </a:lnTo>
                  <a:lnTo>
                    <a:pt x="183" y="57"/>
                  </a:lnTo>
                  <a:lnTo>
                    <a:pt x="12" y="92"/>
                  </a:lnTo>
                  <a:lnTo>
                    <a:pt x="0" y="81"/>
                  </a:lnTo>
                  <a:lnTo>
                    <a:pt x="105" y="57"/>
                  </a:lnTo>
                  <a:lnTo>
                    <a:pt x="85" y="27"/>
                  </a:lnTo>
                  <a:lnTo>
                    <a:pt x="112" y="19"/>
                  </a:lnTo>
                  <a:lnTo>
                    <a:pt x="134" y="48"/>
                  </a:lnTo>
                  <a:lnTo>
                    <a:pt x="189" y="41"/>
                  </a:lnTo>
                  <a:lnTo>
                    <a:pt x="166" y="10"/>
                  </a:lnTo>
                  <a:lnTo>
                    <a:pt x="199" y="0"/>
                  </a:lnTo>
                  <a:lnTo>
                    <a:pt x="206" y="34"/>
                  </a:lnTo>
                  <a:lnTo>
                    <a:pt x="262" y="22"/>
                  </a:lnTo>
                  <a:lnTo>
                    <a:pt x="261" y="33"/>
                  </a:lnTo>
                  <a:lnTo>
                    <a:pt x="212" y="46"/>
                  </a:lnTo>
                  <a:lnTo>
                    <a:pt x="235" y="76"/>
                  </a:lnTo>
                  <a:lnTo>
                    <a:pt x="236" y="76"/>
                  </a:lnTo>
                  <a:lnTo>
                    <a:pt x="241" y="76"/>
                  </a:lnTo>
                  <a:lnTo>
                    <a:pt x="246" y="76"/>
                  </a:lnTo>
                  <a:lnTo>
                    <a:pt x="253" y="76"/>
                  </a:lnTo>
                  <a:lnTo>
                    <a:pt x="259" y="75"/>
                  </a:lnTo>
                  <a:lnTo>
                    <a:pt x="264" y="75"/>
                  </a:lnTo>
                  <a:lnTo>
                    <a:pt x="268" y="74"/>
                  </a:lnTo>
                  <a:lnTo>
                    <a:pt x="26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0" name="Freeform 445"/>
            <p:cNvSpPr>
              <a:spLocks/>
            </p:cNvSpPr>
            <p:nvPr/>
          </p:nvSpPr>
          <p:spPr bwMode="auto">
            <a:xfrm>
              <a:off x="1286" y="2588"/>
              <a:ext cx="14" cy="15"/>
            </a:xfrm>
            <a:custGeom>
              <a:avLst/>
              <a:gdLst>
                <a:gd name="T0" fmla="*/ 7 w 70"/>
                <a:gd name="T1" fmla="*/ 0 h 77"/>
                <a:gd name="T2" fmla="*/ 14 w 70"/>
                <a:gd name="T3" fmla="*/ 13 h 77"/>
                <a:gd name="T4" fmla="*/ 8 w 70"/>
                <a:gd name="T5" fmla="*/ 15 h 77"/>
                <a:gd name="T6" fmla="*/ 0 w 70"/>
                <a:gd name="T7" fmla="*/ 1 h 77"/>
                <a:gd name="T8" fmla="*/ 7 w 7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7">
                  <a:moveTo>
                    <a:pt x="37" y="0"/>
                  </a:moveTo>
                  <a:lnTo>
                    <a:pt x="70" y="66"/>
                  </a:lnTo>
                  <a:lnTo>
                    <a:pt x="38" y="7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1" name="Freeform 446"/>
            <p:cNvSpPr>
              <a:spLocks/>
            </p:cNvSpPr>
            <p:nvPr/>
          </p:nvSpPr>
          <p:spPr bwMode="auto">
            <a:xfrm>
              <a:off x="1250" y="2519"/>
              <a:ext cx="209" cy="50"/>
            </a:xfrm>
            <a:custGeom>
              <a:avLst/>
              <a:gdLst>
                <a:gd name="T0" fmla="*/ 0 w 1046"/>
                <a:gd name="T1" fmla="*/ 46 h 250"/>
                <a:gd name="T2" fmla="*/ 207 w 1046"/>
                <a:gd name="T3" fmla="*/ 0 h 250"/>
                <a:gd name="T4" fmla="*/ 209 w 1046"/>
                <a:gd name="T5" fmla="*/ 2 h 250"/>
                <a:gd name="T6" fmla="*/ 0 w 1046"/>
                <a:gd name="T7" fmla="*/ 50 h 250"/>
                <a:gd name="T8" fmla="*/ 0 w 1046"/>
                <a:gd name="T9" fmla="*/ 46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6" h="250">
                  <a:moveTo>
                    <a:pt x="1" y="232"/>
                  </a:moveTo>
                  <a:lnTo>
                    <a:pt x="1035" y="0"/>
                  </a:lnTo>
                  <a:lnTo>
                    <a:pt x="1046" y="10"/>
                  </a:lnTo>
                  <a:lnTo>
                    <a:pt x="0" y="250"/>
                  </a:lnTo>
                  <a:lnTo>
                    <a:pt x="1"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2" name="Freeform 447"/>
            <p:cNvSpPr>
              <a:spLocks/>
            </p:cNvSpPr>
            <p:nvPr/>
          </p:nvSpPr>
          <p:spPr bwMode="auto">
            <a:xfrm>
              <a:off x="1248" y="2512"/>
              <a:ext cx="204" cy="47"/>
            </a:xfrm>
            <a:custGeom>
              <a:avLst/>
              <a:gdLst>
                <a:gd name="T0" fmla="*/ 0 w 1019"/>
                <a:gd name="T1" fmla="*/ 44 h 233"/>
                <a:gd name="T2" fmla="*/ 202 w 1019"/>
                <a:gd name="T3" fmla="*/ 0 h 233"/>
                <a:gd name="T4" fmla="*/ 204 w 1019"/>
                <a:gd name="T5" fmla="*/ 2 h 233"/>
                <a:gd name="T6" fmla="*/ 1 w 1019"/>
                <a:gd name="T7" fmla="*/ 47 h 233"/>
                <a:gd name="T8" fmla="*/ 0 w 1019"/>
                <a:gd name="T9" fmla="*/ 44 h 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9" h="233">
                  <a:moveTo>
                    <a:pt x="0" y="219"/>
                  </a:moveTo>
                  <a:lnTo>
                    <a:pt x="1010" y="0"/>
                  </a:lnTo>
                  <a:lnTo>
                    <a:pt x="1019" y="9"/>
                  </a:lnTo>
                  <a:lnTo>
                    <a:pt x="3" y="233"/>
                  </a:lnTo>
                  <a:lnTo>
                    <a:pt x="0"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3" name="Freeform 448"/>
            <p:cNvSpPr>
              <a:spLocks/>
            </p:cNvSpPr>
            <p:nvPr/>
          </p:nvSpPr>
          <p:spPr bwMode="auto">
            <a:xfrm>
              <a:off x="1325" y="2539"/>
              <a:ext cx="163" cy="42"/>
            </a:xfrm>
            <a:custGeom>
              <a:avLst/>
              <a:gdLst>
                <a:gd name="T0" fmla="*/ 3 w 817"/>
                <a:gd name="T1" fmla="*/ 39 h 209"/>
                <a:gd name="T2" fmla="*/ 160 w 817"/>
                <a:gd name="T3" fmla="*/ 0 h 209"/>
                <a:gd name="T4" fmla="*/ 163 w 817"/>
                <a:gd name="T5" fmla="*/ 2 h 209"/>
                <a:gd name="T6" fmla="*/ 0 w 817"/>
                <a:gd name="T7" fmla="*/ 42 h 209"/>
                <a:gd name="T8" fmla="*/ 3 w 817"/>
                <a:gd name="T9" fmla="*/ 3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 h="209">
                  <a:moveTo>
                    <a:pt x="14" y="195"/>
                  </a:moveTo>
                  <a:lnTo>
                    <a:pt x="803" y="0"/>
                  </a:lnTo>
                  <a:lnTo>
                    <a:pt x="817" y="8"/>
                  </a:lnTo>
                  <a:lnTo>
                    <a:pt x="0" y="209"/>
                  </a:lnTo>
                  <a:lnTo>
                    <a:pt x="14"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4" name="Freeform 449"/>
            <p:cNvSpPr>
              <a:spLocks/>
            </p:cNvSpPr>
            <p:nvPr/>
          </p:nvSpPr>
          <p:spPr bwMode="auto">
            <a:xfrm>
              <a:off x="1300" y="2533"/>
              <a:ext cx="179" cy="42"/>
            </a:xfrm>
            <a:custGeom>
              <a:avLst/>
              <a:gdLst>
                <a:gd name="T0" fmla="*/ 0 w 894"/>
                <a:gd name="T1" fmla="*/ 41 h 212"/>
                <a:gd name="T2" fmla="*/ 175 w 894"/>
                <a:gd name="T3" fmla="*/ 0 h 212"/>
                <a:gd name="T4" fmla="*/ 179 w 894"/>
                <a:gd name="T5" fmla="*/ 2 h 212"/>
                <a:gd name="T6" fmla="*/ 4 w 894"/>
                <a:gd name="T7" fmla="*/ 42 h 212"/>
                <a:gd name="T8" fmla="*/ 0 w 894"/>
                <a:gd name="T9" fmla="*/ 41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4" h="212">
                  <a:moveTo>
                    <a:pt x="0" y="207"/>
                  </a:moveTo>
                  <a:lnTo>
                    <a:pt x="876" y="0"/>
                  </a:lnTo>
                  <a:lnTo>
                    <a:pt x="894" y="10"/>
                  </a:lnTo>
                  <a:lnTo>
                    <a:pt x="22" y="212"/>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5" name="Freeform 450"/>
            <p:cNvSpPr>
              <a:spLocks/>
            </p:cNvSpPr>
            <p:nvPr/>
          </p:nvSpPr>
          <p:spPr bwMode="auto">
            <a:xfrm>
              <a:off x="1298" y="2526"/>
              <a:ext cx="172" cy="42"/>
            </a:xfrm>
            <a:custGeom>
              <a:avLst/>
              <a:gdLst>
                <a:gd name="T0" fmla="*/ 3 w 861"/>
                <a:gd name="T1" fmla="*/ 39 h 206"/>
                <a:gd name="T2" fmla="*/ 169 w 861"/>
                <a:gd name="T3" fmla="*/ 0 h 206"/>
                <a:gd name="T4" fmla="*/ 172 w 861"/>
                <a:gd name="T5" fmla="*/ 1 h 206"/>
                <a:gd name="T6" fmla="*/ 0 w 861"/>
                <a:gd name="T7" fmla="*/ 42 h 206"/>
                <a:gd name="T8" fmla="*/ 3 w 861"/>
                <a:gd name="T9" fmla="*/ 39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206">
                  <a:moveTo>
                    <a:pt x="14" y="190"/>
                  </a:moveTo>
                  <a:lnTo>
                    <a:pt x="848" y="0"/>
                  </a:lnTo>
                  <a:lnTo>
                    <a:pt x="861" y="6"/>
                  </a:lnTo>
                  <a:lnTo>
                    <a:pt x="0" y="206"/>
                  </a:lnTo>
                  <a:lnTo>
                    <a:pt x="1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6" name="Freeform 451"/>
            <p:cNvSpPr>
              <a:spLocks/>
            </p:cNvSpPr>
            <p:nvPr/>
          </p:nvSpPr>
          <p:spPr bwMode="auto">
            <a:xfrm>
              <a:off x="1275" y="2547"/>
              <a:ext cx="224" cy="62"/>
            </a:xfrm>
            <a:custGeom>
              <a:avLst/>
              <a:gdLst>
                <a:gd name="T0" fmla="*/ 59 w 1120"/>
                <a:gd name="T1" fmla="*/ 42 h 312"/>
                <a:gd name="T2" fmla="*/ 37 w 1120"/>
                <a:gd name="T3" fmla="*/ 47 h 312"/>
                <a:gd name="T4" fmla="*/ 36 w 1120"/>
                <a:gd name="T5" fmla="*/ 51 h 312"/>
                <a:gd name="T6" fmla="*/ 34 w 1120"/>
                <a:gd name="T7" fmla="*/ 48 h 312"/>
                <a:gd name="T8" fmla="*/ 22 w 1120"/>
                <a:gd name="T9" fmla="*/ 51 h 312"/>
                <a:gd name="T10" fmla="*/ 21 w 1120"/>
                <a:gd name="T11" fmla="*/ 54 h 312"/>
                <a:gd name="T12" fmla="*/ 17 w 1120"/>
                <a:gd name="T13" fmla="*/ 54 h 312"/>
                <a:gd name="T14" fmla="*/ 13 w 1120"/>
                <a:gd name="T15" fmla="*/ 53 h 312"/>
                <a:gd name="T16" fmla="*/ 0 w 1120"/>
                <a:gd name="T17" fmla="*/ 57 h 312"/>
                <a:gd name="T18" fmla="*/ 0 w 1120"/>
                <a:gd name="T19" fmla="*/ 62 h 312"/>
                <a:gd name="T20" fmla="*/ 224 w 1120"/>
                <a:gd name="T21" fmla="*/ 7 h 312"/>
                <a:gd name="T22" fmla="*/ 219 w 1120"/>
                <a:gd name="T23" fmla="*/ 0 h 312"/>
                <a:gd name="T24" fmla="*/ 209 w 1120"/>
                <a:gd name="T25" fmla="*/ 2 h 312"/>
                <a:gd name="T26" fmla="*/ 208 w 1120"/>
                <a:gd name="T27" fmla="*/ 7 h 312"/>
                <a:gd name="T28" fmla="*/ 203 w 1120"/>
                <a:gd name="T29" fmla="*/ 5 h 312"/>
                <a:gd name="T30" fmla="*/ 197 w 1120"/>
                <a:gd name="T31" fmla="*/ 7 h 312"/>
                <a:gd name="T32" fmla="*/ 195 w 1120"/>
                <a:gd name="T33" fmla="*/ 11 h 312"/>
                <a:gd name="T34" fmla="*/ 190 w 1120"/>
                <a:gd name="T35" fmla="*/ 8 h 312"/>
                <a:gd name="T36" fmla="*/ 183 w 1120"/>
                <a:gd name="T37" fmla="*/ 10 h 312"/>
                <a:gd name="T38" fmla="*/ 182 w 1120"/>
                <a:gd name="T39" fmla="*/ 13 h 312"/>
                <a:gd name="T40" fmla="*/ 178 w 1120"/>
                <a:gd name="T41" fmla="*/ 11 h 312"/>
                <a:gd name="T42" fmla="*/ 169 w 1120"/>
                <a:gd name="T43" fmla="*/ 13 h 312"/>
                <a:gd name="T44" fmla="*/ 168 w 1120"/>
                <a:gd name="T45" fmla="*/ 16 h 312"/>
                <a:gd name="T46" fmla="*/ 164 w 1120"/>
                <a:gd name="T47" fmla="*/ 15 h 312"/>
                <a:gd name="T48" fmla="*/ 97 w 1120"/>
                <a:gd name="T49" fmla="*/ 32 h 312"/>
                <a:gd name="T50" fmla="*/ 94 w 1120"/>
                <a:gd name="T51" fmla="*/ 35 h 312"/>
                <a:gd name="T52" fmla="*/ 87 w 1120"/>
                <a:gd name="T53" fmla="*/ 32 h 312"/>
                <a:gd name="T54" fmla="*/ 80 w 1120"/>
                <a:gd name="T55" fmla="*/ 34 h 312"/>
                <a:gd name="T56" fmla="*/ 78 w 1120"/>
                <a:gd name="T57" fmla="*/ 39 h 312"/>
                <a:gd name="T58" fmla="*/ 72 w 1120"/>
                <a:gd name="T59" fmla="*/ 36 h 312"/>
                <a:gd name="T60" fmla="*/ 63 w 1120"/>
                <a:gd name="T61" fmla="*/ 39 h 312"/>
                <a:gd name="T62" fmla="*/ 63 w 1120"/>
                <a:gd name="T63" fmla="*/ 43 h 312"/>
                <a:gd name="T64" fmla="*/ 59 w 1120"/>
                <a:gd name="T65" fmla="*/ 42 h 3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0" h="312">
                  <a:moveTo>
                    <a:pt x="296" y="211"/>
                  </a:moveTo>
                  <a:lnTo>
                    <a:pt x="186" y="238"/>
                  </a:lnTo>
                  <a:lnTo>
                    <a:pt x="180" y="258"/>
                  </a:lnTo>
                  <a:lnTo>
                    <a:pt x="169" y="241"/>
                  </a:lnTo>
                  <a:lnTo>
                    <a:pt x="110" y="255"/>
                  </a:lnTo>
                  <a:lnTo>
                    <a:pt x="107" y="271"/>
                  </a:lnTo>
                  <a:lnTo>
                    <a:pt x="84" y="274"/>
                  </a:lnTo>
                  <a:lnTo>
                    <a:pt x="67" y="265"/>
                  </a:lnTo>
                  <a:lnTo>
                    <a:pt x="0" y="285"/>
                  </a:lnTo>
                  <a:lnTo>
                    <a:pt x="0" y="312"/>
                  </a:lnTo>
                  <a:lnTo>
                    <a:pt x="1120" y="33"/>
                  </a:lnTo>
                  <a:lnTo>
                    <a:pt x="1093" y="0"/>
                  </a:lnTo>
                  <a:lnTo>
                    <a:pt x="1043" y="10"/>
                  </a:lnTo>
                  <a:lnTo>
                    <a:pt x="1040" y="37"/>
                  </a:lnTo>
                  <a:lnTo>
                    <a:pt x="1017" y="27"/>
                  </a:lnTo>
                  <a:lnTo>
                    <a:pt x="983" y="37"/>
                  </a:lnTo>
                  <a:lnTo>
                    <a:pt x="977" y="54"/>
                  </a:lnTo>
                  <a:lnTo>
                    <a:pt x="950" y="40"/>
                  </a:lnTo>
                  <a:lnTo>
                    <a:pt x="917" y="49"/>
                  </a:lnTo>
                  <a:lnTo>
                    <a:pt x="910" y="67"/>
                  </a:lnTo>
                  <a:lnTo>
                    <a:pt x="889" y="54"/>
                  </a:lnTo>
                  <a:lnTo>
                    <a:pt x="844" y="63"/>
                  </a:lnTo>
                  <a:lnTo>
                    <a:pt x="840" y="81"/>
                  </a:lnTo>
                  <a:lnTo>
                    <a:pt x="821" y="77"/>
                  </a:lnTo>
                  <a:lnTo>
                    <a:pt x="483" y="159"/>
                  </a:lnTo>
                  <a:lnTo>
                    <a:pt x="472" y="174"/>
                  </a:lnTo>
                  <a:lnTo>
                    <a:pt x="435" y="160"/>
                  </a:lnTo>
                  <a:lnTo>
                    <a:pt x="399" y="171"/>
                  </a:lnTo>
                  <a:lnTo>
                    <a:pt x="392" y="198"/>
                  </a:lnTo>
                  <a:lnTo>
                    <a:pt x="362" y="181"/>
                  </a:lnTo>
                  <a:lnTo>
                    <a:pt x="316" y="195"/>
                  </a:lnTo>
                  <a:lnTo>
                    <a:pt x="316" y="214"/>
                  </a:lnTo>
                  <a:lnTo>
                    <a:pt x="29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7" name="Freeform 452"/>
            <p:cNvSpPr>
              <a:spLocks/>
            </p:cNvSpPr>
            <p:nvPr/>
          </p:nvSpPr>
          <p:spPr bwMode="auto">
            <a:xfrm>
              <a:off x="1334" y="2567"/>
              <a:ext cx="19" cy="20"/>
            </a:xfrm>
            <a:custGeom>
              <a:avLst/>
              <a:gdLst>
                <a:gd name="T0" fmla="*/ 19 w 96"/>
                <a:gd name="T1" fmla="*/ 19 h 101"/>
                <a:gd name="T2" fmla="*/ 5 w 96"/>
                <a:gd name="T3" fmla="*/ 0 h 101"/>
                <a:gd name="T4" fmla="*/ 0 w 96"/>
                <a:gd name="T5" fmla="*/ 0 h 101"/>
                <a:gd name="T6" fmla="*/ 15 w 96"/>
                <a:gd name="T7" fmla="*/ 20 h 101"/>
                <a:gd name="T8" fmla="*/ 19 w 96"/>
                <a:gd name="T9" fmla="*/ 19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101">
                  <a:moveTo>
                    <a:pt x="96" y="95"/>
                  </a:moveTo>
                  <a:lnTo>
                    <a:pt x="27" y="0"/>
                  </a:lnTo>
                  <a:lnTo>
                    <a:pt x="0" y="0"/>
                  </a:lnTo>
                  <a:lnTo>
                    <a:pt x="77" y="101"/>
                  </a:lnTo>
                  <a:lnTo>
                    <a:pt x="9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8" name="Freeform 453"/>
            <p:cNvSpPr>
              <a:spLocks/>
            </p:cNvSpPr>
            <p:nvPr/>
          </p:nvSpPr>
          <p:spPr bwMode="auto">
            <a:xfrm>
              <a:off x="1319" y="2570"/>
              <a:ext cx="20" cy="20"/>
            </a:xfrm>
            <a:custGeom>
              <a:avLst/>
              <a:gdLst>
                <a:gd name="T0" fmla="*/ 20 w 99"/>
                <a:gd name="T1" fmla="*/ 20 h 103"/>
                <a:gd name="T2" fmla="*/ 5 w 99"/>
                <a:gd name="T3" fmla="*/ 0 h 103"/>
                <a:gd name="T4" fmla="*/ 0 w 99"/>
                <a:gd name="T5" fmla="*/ 1 h 103"/>
                <a:gd name="T6" fmla="*/ 15 w 99"/>
                <a:gd name="T7" fmla="*/ 20 h 103"/>
                <a:gd name="T8" fmla="*/ 20 w 99"/>
                <a:gd name="T9" fmla="*/ 2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03">
                  <a:moveTo>
                    <a:pt x="99" y="103"/>
                  </a:moveTo>
                  <a:lnTo>
                    <a:pt x="23" y="0"/>
                  </a:lnTo>
                  <a:lnTo>
                    <a:pt x="0" y="7"/>
                  </a:lnTo>
                  <a:lnTo>
                    <a:pt x="73" y="103"/>
                  </a:lnTo>
                  <a:lnTo>
                    <a:pt x="99"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9" name="Freeform 454"/>
            <p:cNvSpPr>
              <a:spLocks/>
            </p:cNvSpPr>
            <p:nvPr/>
          </p:nvSpPr>
          <p:spPr bwMode="auto">
            <a:xfrm>
              <a:off x="1357" y="2571"/>
              <a:ext cx="14" cy="13"/>
            </a:xfrm>
            <a:custGeom>
              <a:avLst/>
              <a:gdLst>
                <a:gd name="T0" fmla="*/ 14 w 68"/>
                <a:gd name="T1" fmla="*/ 13 h 61"/>
                <a:gd name="T2" fmla="*/ 4 w 68"/>
                <a:gd name="T3" fmla="*/ 0 h 61"/>
                <a:gd name="T4" fmla="*/ 0 w 68"/>
                <a:gd name="T5" fmla="*/ 0 h 61"/>
                <a:gd name="T6" fmla="*/ 9 w 68"/>
                <a:gd name="T7" fmla="*/ 11 h 61"/>
                <a:gd name="T8" fmla="*/ 14 w 68"/>
                <a:gd name="T9" fmla="*/ 13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1">
                  <a:moveTo>
                    <a:pt x="68" y="61"/>
                  </a:moveTo>
                  <a:lnTo>
                    <a:pt x="20" y="0"/>
                  </a:lnTo>
                  <a:lnTo>
                    <a:pt x="0" y="2"/>
                  </a:lnTo>
                  <a:lnTo>
                    <a:pt x="42" y="52"/>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0" name="Freeform 455"/>
            <p:cNvSpPr>
              <a:spLocks/>
            </p:cNvSpPr>
            <p:nvPr/>
          </p:nvSpPr>
          <p:spPr bwMode="auto">
            <a:xfrm>
              <a:off x="1307" y="2563"/>
              <a:ext cx="9" cy="9"/>
            </a:xfrm>
            <a:custGeom>
              <a:avLst/>
              <a:gdLst>
                <a:gd name="T0" fmla="*/ 9 w 43"/>
                <a:gd name="T1" fmla="*/ 8 h 46"/>
                <a:gd name="T2" fmla="*/ 3 w 43"/>
                <a:gd name="T3" fmla="*/ 0 h 46"/>
                <a:gd name="T4" fmla="*/ 0 w 43"/>
                <a:gd name="T5" fmla="*/ 1 h 46"/>
                <a:gd name="T6" fmla="*/ 6 w 43"/>
                <a:gd name="T7" fmla="*/ 9 h 46"/>
                <a:gd name="T8" fmla="*/ 9 w 43"/>
                <a:gd name="T9" fmla="*/ 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6">
                  <a:moveTo>
                    <a:pt x="43" y="40"/>
                  </a:moveTo>
                  <a:lnTo>
                    <a:pt x="13" y="0"/>
                  </a:lnTo>
                  <a:lnTo>
                    <a:pt x="0" y="3"/>
                  </a:lnTo>
                  <a:lnTo>
                    <a:pt x="29" y="46"/>
                  </a:lnTo>
                  <a:lnTo>
                    <a:pt x="4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1" name="Freeform 456"/>
            <p:cNvSpPr>
              <a:spLocks/>
            </p:cNvSpPr>
            <p:nvPr/>
          </p:nvSpPr>
          <p:spPr bwMode="auto">
            <a:xfrm>
              <a:off x="1322" y="2560"/>
              <a:ext cx="10" cy="9"/>
            </a:xfrm>
            <a:custGeom>
              <a:avLst/>
              <a:gdLst>
                <a:gd name="T0" fmla="*/ 10 w 50"/>
                <a:gd name="T1" fmla="*/ 8 h 48"/>
                <a:gd name="T2" fmla="*/ 3 w 50"/>
                <a:gd name="T3" fmla="*/ 0 h 48"/>
                <a:gd name="T4" fmla="*/ 0 w 50"/>
                <a:gd name="T5" fmla="*/ 1 h 48"/>
                <a:gd name="T6" fmla="*/ 7 w 50"/>
                <a:gd name="T7" fmla="*/ 9 h 48"/>
                <a:gd name="T8" fmla="*/ 10 w 50"/>
                <a:gd name="T9" fmla="*/ 8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50" y="40"/>
                  </a:moveTo>
                  <a:lnTo>
                    <a:pt x="17" y="0"/>
                  </a:lnTo>
                  <a:lnTo>
                    <a:pt x="0" y="7"/>
                  </a:lnTo>
                  <a:lnTo>
                    <a:pt x="34" y="48"/>
                  </a:lnTo>
                  <a:lnTo>
                    <a:pt x="5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2" name="Freeform 457"/>
            <p:cNvSpPr>
              <a:spLocks/>
            </p:cNvSpPr>
            <p:nvPr/>
          </p:nvSpPr>
          <p:spPr bwMode="auto">
            <a:xfrm>
              <a:off x="1383" y="2617"/>
              <a:ext cx="115" cy="55"/>
            </a:xfrm>
            <a:custGeom>
              <a:avLst/>
              <a:gdLst>
                <a:gd name="T0" fmla="*/ 103 w 573"/>
                <a:gd name="T1" fmla="*/ 0 h 274"/>
                <a:gd name="T2" fmla="*/ 0 w 573"/>
                <a:gd name="T3" fmla="*/ 26 h 274"/>
                <a:gd name="T4" fmla="*/ 1 w 573"/>
                <a:gd name="T5" fmla="*/ 28 h 274"/>
                <a:gd name="T6" fmla="*/ 3 w 573"/>
                <a:gd name="T7" fmla="*/ 30 h 274"/>
                <a:gd name="T8" fmla="*/ 5 w 573"/>
                <a:gd name="T9" fmla="*/ 32 h 274"/>
                <a:gd name="T10" fmla="*/ 6 w 573"/>
                <a:gd name="T11" fmla="*/ 34 h 274"/>
                <a:gd name="T12" fmla="*/ 8 w 573"/>
                <a:gd name="T13" fmla="*/ 35 h 274"/>
                <a:gd name="T14" fmla="*/ 10 w 573"/>
                <a:gd name="T15" fmla="*/ 37 h 274"/>
                <a:gd name="T16" fmla="*/ 12 w 573"/>
                <a:gd name="T17" fmla="*/ 38 h 274"/>
                <a:gd name="T18" fmla="*/ 14 w 573"/>
                <a:gd name="T19" fmla="*/ 40 h 274"/>
                <a:gd name="T20" fmla="*/ 17 w 573"/>
                <a:gd name="T21" fmla="*/ 42 h 274"/>
                <a:gd name="T22" fmla="*/ 21 w 573"/>
                <a:gd name="T23" fmla="*/ 45 h 274"/>
                <a:gd name="T24" fmla="*/ 24 w 573"/>
                <a:gd name="T25" fmla="*/ 47 h 274"/>
                <a:gd name="T26" fmla="*/ 28 w 573"/>
                <a:gd name="T27" fmla="*/ 49 h 274"/>
                <a:gd name="T28" fmla="*/ 33 w 573"/>
                <a:gd name="T29" fmla="*/ 50 h 274"/>
                <a:gd name="T30" fmla="*/ 37 w 573"/>
                <a:gd name="T31" fmla="*/ 52 h 274"/>
                <a:gd name="T32" fmla="*/ 41 w 573"/>
                <a:gd name="T33" fmla="*/ 53 h 274"/>
                <a:gd name="T34" fmla="*/ 46 w 573"/>
                <a:gd name="T35" fmla="*/ 54 h 274"/>
                <a:gd name="T36" fmla="*/ 51 w 573"/>
                <a:gd name="T37" fmla="*/ 55 h 274"/>
                <a:gd name="T38" fmla="*/ 56 w 573"/>
                <a:gd name="T39" fmla="*/ 55 h 274"/>
                <a:gd name="T40" fmla="*/ 60 w 573"/>
                <a:gd name="T41" fmla="*/ 55 h 274"/>
                <a:gd name="T42" fmla="*/ 66 w 573"/>
                <a:gd name="T43" fmla="*/ 55 h 274"/>
                <a:gd name="T44" fmla="*/ 71 w 573"/>
                <a:gd name="T45" fmla="*/ 54 h 274"/>
                <a:gd name="T46" fmla="*/ 76 w 573"/>
                <a:gd name="T47" fmla="*/ 54 h 274"/>
                <a:gd name="T48" fmla="*/ 81 w 573"/>
                <a:gd name="T49" fmla="*/ 52 h 274"/>
                <a:gd name="T50" fmla="*/ 87 w 573"/>
                <a:gd name="T51" fmla="*/ 51 h 274"/>
                <a:gd name="T52" fmla="*/ 88 w 573"/>
                <a:gd name="T53" fmla="*/ 51 h 274"/>
                <a:gd name="T54" fmla="*/ 89 w 573"/>
                <a:gd name="T55" fmla="*/ 50 h 274"/>
                <a:gd name="T56" fmla="*/ 91 w 573"/>
                <a:gd name="T57" fmla="*/ 50 h 274"/>
                <a:gd name="T58" fmla="*/ 93 w 573"/>
                <a:gd name="T59" fmla="*/ 49 h 274"/>
                <a:gd name="T60" fmla="*/ 95 w 573"/>
                <a:gd name="T61" fmla="*/ 49 h 274"/>
                <a:gd name="T62" fmla="*/ 97 w 573"/>
                <a:gd name="T63" fmla="*/ 48 h 274"/>
                <a:gd name="T64" fmla="*/ 98 w 573"/>
                <a:gd name="T65" fmla="*/ 47 h 274"/>
                <a:gd name="T66" fmla="*/ 100 w 573"/>
                <a:gd name="T67" fmla="*/ 46 h 274"/>
                <a:gd name="T68" fmla="*/ 107 w 573"/>
                <a:gd name="T69" fmla="*/ 40 h 274"/>
                <a:gd name="T70" fmla="*/ 111 w 573"/>
                <a:gd name="T71" fmla="*/ 35 h 274"/>
                <a:gd name="T72" fmla="*/ 114 w 573"/>
                <a:gd name="T73" fmla="*/ 30 h 274"/>
                <a:gd name="T74" fmla="*/ 115 w 573"/>
                <a:gd name="T75" fmla="*/ 24 h 274"/>
                <a:gd name="T76" fmla="*/ 114 w 573"/>
                <a:gd name="T77" fmla="*/ 19 h 274"/>
                <a:gd name="T78" fmla="*/ 112 w 573"/>
                <a:gd name="T79" fmla="*/ 13 h 274"/>
                <a:gd name="T80" fmla="*/ 108 w 573"/>
                <a:gd name="T81" fmla="*/ 7 h 274"/>
                <a:gd name="T82" fmla="*/ 103 w 573"/>
                <a:gd name="T83" fmla="*/ 0 h 2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3" h="274">
                  <a:moveTo>
                    <a:pt x="512" y="0"/>
                  </a:moveTo>
                  <a:lnTo>
                    <a:pt x="0" y="131"/>
                  </a:lnTo>
                  <a:lnTo>
                    <a:pt x="7" y="140"/>
                  </a:lnTo>
                  <a:lnTo>
                    <a:pt x="15" y="149"/>
                  </a:lnTo>
                  <a:lnTo>
                    <a:pt x="23" y="158"/>
                  </a:lnTo>
                  <a:lnTo>
                    <a:pt x="32" y="168"/>
                  </a:lnTo>
                  <a:lnTo>
                    <a:pt x="41" y="176"/>
                  </a:lnTo>
                  <a:lnTo>
                    <a:pt x="50" y="184"/>
                  </a:lnTo>
                  <a:lnTo>
                    <a:pt x="60" y="191"/>
                  </a:lnTo>
                  <a:lnTo>
                    <a:pt x="68" y="198"/>
                  </a:lnTo>
                  <a:lnTo>
                    <a:pt x="86" y="211"/>
                  </a:lnTo>
                  <a:lnTo>
                    <a:pt x="103" y="222"/>
                  </a:lnTo>
                  <a:lnTo>
                    <a:pt x="122" y="232"/>
                  </a:lnTo>
                  <a:lnTo>
                    <a:pt x="141" y="242"/>
                  </a:lnTo>
                  <a:lnTo>
                    <a:pt x="162" y="251"/>
                  </a:lnTo>
                  <a:lnTo>
                    <a:pt x="183" y="258"/>
                  </a:lnTo>
                  <a:lnTo>
                    <a:pt x="206" y="264"/>
                  </a:lnTo>
                  <a:lnTo>
                    <a:pt x="229" y="269"/>
                  </a:lnTo>
                  <a:lnTo>
                    <a:pt x="253" y="272"/>
                  </a:lnTo>
                  <a:lnTo>
                    <a:pt x="277" y="274"/>
                  </a:lnTo>
                  <a:lnTo>
                    <a:pt x="301" y="274"/>
                  </a:lnTo>
                  <a:lnTo>
                    <a:pt x="327" y="273"/>
                  </a:lnTo>
                  <a:lnTo>
                    <a:pt x="353" y="271"/>
                  </a:lnTo>
                  <a:lnTo>
                    <a:pt x="379" y="267"/>
                  </a:lnTo>
                  <a:lnTo>
                    <a:pt x="405" y="260"/>
                  </a:lnTo>
                  <a:lnTo>
                    <a:pt x="431" y="253"/>
                  </a:lnTo>
                  <a:lnTo>
                    <a:pt x="438" y="252"/>
                  </a:lnTo>
                  <a:lnTo>
                    <a:pt x="445" y="250"/>
                  </a:lnTo>
                  <a:lnTo>
                    <a:pt x="454" y="247"/>
                  </a:lnTo>
                  <a:lnTo>
                    <a:pt x="463" y="245"/>
                  </a:lnTo>
                  <a:lnTo>
                    <a:pt x="471" y="242"/>
                  </a:lnTo>
                  <a:lnTo>
                    <a:pt x="481" y="238"/>
                  </a:lnTo>
                  <a:lnTo>
                    <a:pt x="490" y="233"/>
                  </a:lnTo>
                  <a:lnTo>
                    <a:pt x="500" y="228"/>
                  </a:lnTo>
                  <a:lnTo>
                    <a:pt x="532" y="200"/>
                  </a:lnTo>
                  <a:lnTo>
                    <a:pt x="555" y="173"/>
                  </a:lnTo>
                  <a:lnTo>
                    <a:pt x="568" y="147"/>
                  </a:lnTo>
                  <a:lnTo>
                    <a:pt x="573" y="121"/>
                  </a:lnTo>
                  <a:lnTo>
                    <a:pt x="569" y="95"/>
                  </a:lnTo>
                  <a:lnTo>
                    <a:pt x="558" y="67"/>
                  </a:lnTo>
                  <a:lnTo>
                    <a:pt x="539" y="35"/>
                  </a:lnTo>
                  <a:lnTo>
                    <a:pt x="512" y="0"/>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3" name="Freeform 458"/>
            <p:cNvSpPr>
              <a:spLocks/>
            </p:cNvSpPr>
            <p:nvPr/>
          </p:nvSpPr>
          <p:spPr bwMode="auto">
            <a:xfrm>
              <a:off x="1386" y="2617"/>
              <a:ext cx="108" cy="52"/>
            </a:xfrm>
            <a:custGeom>
              <a:avLst/>
              <a:gdLst>
                <a:gd name="T0" fmla="*/ 97 w 538"/>
                <a:gd name="T1" fmla="*/ 0 h 260"/>
                <a:gd name="T2" fmla="*/ 0 w 538"/>
                <a:gd name="T3" fmla="*/ 26 h 260"/>
                <a:gd name="T4" fmla="*/ 1 w 538"/>
                <a:gd name="T5" fmla="*/ 27 h 260"/>
                <a:gd name="T6" fmla="*/ 3 w 538"/>
                <a:gd name="T7" fmla="*/ 29 h 260"/>
                <a:gd name="T8" fmla="*/ 4 w 538"/>
                <a:gd name="T9" fmla="*/ 31 h 260"/>
                <a:gd name="T10" fmla="*/ 6 w 538"/>
                <a:gd name="T11" fmla="*/ 33 h 260"/>
                <a:gd name="T12" fmla="*/ 8 w 538"/>
                <a:gd name="T13" fmla="*/ 34 h 260"/>
                <a:gd name="T14" fmla="*/ 9 w 538"/>
                <a:gd name="T15" fmla="*/ 36 h 260"/>
                <a:gd name="T16" fmla="*/ 11 w 538"/>
                <a:gd name="T17" fmla="*/ 37 h 260"/>
                <a:gd name="T18" fmla="*/ 13 w 538"/>
                <a:gd name="T19" fmla="*/ 38 h 260"/>
                <a:gd name="T20" fmla="*/ 16 w 538"/>
                <a:gd name="T21" fmla="*/ 40 h 260"/>
                <a:gd name="T22" fmla="*/ 20 w 538"/>
                <a:gd name="T23" fmla="*/ 42 h 260"/>
                <a:gd name="T24" fmla="*/ 23 w 538"/>
                <a:gd name="T25" fmla="*/ 44 h 260"/>
                <a:gd name="T26" fmla="*/ 27 w 538"/>
                <a:gd name="T27" fmla="*/ 46 h 260"/>
                <a:gd name="T28" fmla="*/ 31 w 538"/>
                <a:gd name="T29" fmla="*/ 47 h 260"/>
                <a:gd name="T30" fmla="*/ 34 w 538"/>
                <a:gd name="T31" fmla="*/ 49 h 260"/>
                <a:gd name="T32" fmla="*/ 38 w 538"/>
                <a:gd name="T33" fmla="*/ 50 h 260"/>
                <a:gd name="T34" fmla="*/ 42 w 538"/>
                <a:gd name="T35" fmla="*/ 51 h 260"/>
                <a:gd name="T36" fmla="*/ 47 w 538"/>
                <a:gd name="T37" fmla="*/ 51 h 260"/>
                <a:gd name="T38" fmla="*/ 51 w 538"/>
                <a:gd name="T39" fmla="*/ 52 h 260"/>
                <a:gd name="T40" fmla="*/ 55 w 538"/>
                <a:gd name="T41" fmla="*/ 52 h 260"/>
                <a:gd name="T42" fmla="*/ 60 w 538"/>
                <a:gd name="T43" fmla="*/ 52 h 260"/>
                <a:gd name="T44" fmla="*/ 65 w 538"/>
                <a:gd name="T45" fmla="*/ 51 h 260"/>
                <a:gd name="T46" fmla="*/ 70 w 538"/>
                <a:gd name="T47" fmla="*/ 51 h 260"/>
                <a:gd name="T48" fmla="*/ 75 w 538"/>
                <a:gd name="T49" fmla="*/ 49 h 260"/>
                <a:gd name="T50" fmla="*/ 81 w 538"/>
                <a:gd name="T51" fmla="*/ 48 h 260"/>
                <a:gd name="T52" fmla="*/ 83 w 538"/>
                <a:gd name="T53" fmla="*/ 48 h 260"/>
                <a:gd name="T54" fmla="*/ 85 w 538"/>
                <a:gd name="T55" fmla="*/ 47 h 260"/>
                <a:gd name="T56" fmla="*/ 86 w 538"/>
                <a:gd name="T57" fmla="*/ 47 h 260"/>
                <a:gd name="T58" fmla="*/ 88 w 538"/>
                <a:gd name="T59" fmla="*/ 46 h 260"/>
                <a:gd name="T60" fmla="*/ 89 w 538"/>
                <a:gd name="T61" fmla="*/ 46 h 260"/>
                <a:gd name="T62" fmla="*/ 91 w 538"/>
                <a:gd name="T63" fmla="*/ 45 h 260"/>
                <a:gd name="T64" fmla="*/ 92 w 538"/>
                <a:gd name="T65" fmla="*/ 45 h 260"/>
                <a:gd name="T66" fmla="*/ 94 w 538"/>
                <a:gd name="T67" fmla="*/ 44 h 260"/>
                <a:gd name="T68" fmla="*/ 100 w 538"/>
                <a:gd name="T69" fmla="*/ 39 h 260"/>
                <a:gd name="T70" fmla="*/ 105 w 538"/>
                <a:gd name="T71" fmla="*/ 35 h 260"/>
                <a:gd name="T72" fmla="*/ 107 w 538"/>
                <a:gd name="T73" fmla="*/ 30 h 260"/>
                <a:gd name="T74" fmla="*/ 108 w 538"/>
                <a:gd name="T75" fmla="*/ 24 h 260"/>
                <a:gd name="T76" fmla="*/ 107 w 538"/>
                <a:gd name="T77" fmla="*/ 19 h 260"/>
                <a:gd name="T78" fmla="*/ 105 w 538"/>
                <a:gd name="T79" fmla="*/ 13 h 260"/>
                <a:gd name="T80" fmla="*/ 102 w 538"/>
                <a:gd name="T81" fmla="*/ 7 h 260"/>
                <a:gd name="T82" fmla="*/ 97 w 538"/>
                <a:gd name="T83" fmla="*/ 0 h 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8" h="260">
                  <a:moveTo>
                    <a:pt x="482" y="0"/>
                  </a:moveTo>
                  <a:lnTo>
                    <a:pt x="0" y="130"/>
                  </a:lnTo>
                  <a:lnTo>
                    <a:pt x="6" y="137"/>
                  </a:lnTo>
                  <a:lnTo>
                    <a:pt x="14" y="146"/>
                  </a:lnTo>
                  <a:lnTo>
                    <a:pt x="22" y="155"/>
                  </a:lnTo>
                  <a:lnTo>
                    <a:pt x="31" y="163"/>
                  </a:lnTo>
                  <a:lnTo>
                    <a:pt x="38" y="171"/>
                  </a:lnTo>
                  <a:lnTo>
                    <a:pt x="47" y="178"/>
                  </a:lnTo>
                  <a:lnTo>
                    <a:pt x="55" y="186"/>
                  </a:lnTo>
                  <a:lnTo>
                    <a:pt x="64" y="191"/>
                  </a:lnTo>
                  <a:lnTo>
                    <a:pt x="81" y="202"/>
                  </a:lnTo>
                  <a:lnTo>
                    <a:pt x="98" y="212"/>
                  </a:lnTo>
                  <a:lnTo>
                    <a:pt x="116" y="220"/>
                  </a:lnTo>
                  <a:lnTo>
                    <a:pt x="134" y="229"/>
                  </a:lnTo>
                  <a:lnTo>
                    <a:pt x="152" y="236"/>
                  </a:lnTo>
                  <a:lnTo>
                    <a:pt x="170" y="243"/>
                  </a:lnTo>
                  <a:lnTo>
                    <a:pt x="191" y="249"/>
                  </a:lnTo>
                  <a:lnTo>
                    <a:pt x="210" y="254"/>
                  </a:lnTo>
                  <a:lnTo>
                    <a:pt x="232" y="257"/>
                  </a:lnTo>
                  <a:lnTo>
                    <a:pt x="253" y="259"/>
                  </a:lnTo>
                  <a:lnTo>
                    <a:pt x="276" y="260"/>
                  </a:lnTo>
                  <a:lnTo>
                    <a:pt x="299" y="259"/>
                  </a:lnTo>
                  <a:lnTo>
                    <a:pt x="323" y="257"/>
                  </a:lnTo>
                  <a:lnTo>
                    <a:pt x="349" y="254"/>
                  </a:lnTo>
                  <a:lnTo>
                    <a:pt x="376" y="247"/>
                  </a:lnTo>
                  <a:lnTo>
                    <a:pt x="404" y="240"/>
                  </a:lnTo>
                  <a:lnTo>
                    <a:pt x="412" y="238"/>
                  </a:lnTo>
                  <a:lnTo>
                    <a:pt x="421" y="235"/>
                  </a:lnTo>
                  <a:lnTo>
                    <a:pt x="428" y="233"/>
                  </a:lnTo>
                  <a:lnTo>
                    <a:pt x="437" y="231"/>
                  </a:lnTo>
                  <a:lnTo>
                    <a:pt x="444" y="229"/>
                  </a:lnTo>
                  <a:lnTo>
                    <a:pt x="453" y="227"/>
                  </a:lnTo>
                  <a:lnTo>
                    <a:pt x="459" y="224"/>
                  </a:lnTo>
                  <a:lnTo>
                    <a:pt x="467" y="220"/>
                  </a:lnTo>
                  <a:lnTo>
                    <a:pt x="498" y="197"/>
                  </a:lnTo>
                  <a:lnTo>
                    <a:pt x="521" y="173"/>
                  </a:lnTo>
                  <a:lnTo>
                    <a:pt x="533" y="148"/>
                  </a:lnTo>
                  <a:lnTo>
                    <a:pt x="538" y="122"/>
                  </a:lnTo>
                  <a:lnTo>
                    <a:pt x="535" y="94"/>
                  </a:lnTo>
                  <a:lnTo>
                    <a:pt x="524" y="65"/>
                  </a:lnTo>
                  <a:lnTo>
                    <a:pt x="507" y="34"/>
                  </a:lnTo>
                  <a:lnTo>
                    <a:pt x="482" y="0"/>
                  </a:lnTo>
                  <a:close/>
                </a:path>
              </a:pathLst>
            </a:custGeom>
            <a:solidFill>
              <a:srgbClr val="776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4" name="Freeform 459"/>
            <p:cNvSpPr>
              <a:spLocks/>
            </p:cNvSpPr>
            <p:nvPr/>
          </p:nvSpPr>
          <p:spPr bwMode="auto">
            <a:xfrm>
              <a:off x="1413" y="2622"/>
              <a:ext cx="55" cy="25"/>
            </a:xfrm>
            <a:custGeom>
              <a:avLst/>
              <a:gdLst>
                <a:gd name="T0" fmla="*/ 49 w 271"/>
                <a:gd name="T1" fmla="*/ 0 h 125"/>
                <a:gd name="T2" fmla="*/ 0 w 271"/>
                <a:gd name="T3" fmla="*/ 13 h 125"/>
                <a:gd name="T4" fmla="*/ 1 w 271"/>
                <a:gd name="T5" fmla="*/ 14 h 125"/>
                <a:gd name="T6" fmla="*/ 3 w 271"/>
                <a:gd name="T7" fmla="*/ 16 h 125"/>
                <a:gd name="T8" fmla="*/ 5 w 271"/>
                <a:gd name="T9" fmla="*/ 18 h 125"/>
                <a:gd name="T10" fmla="*/ 6 w 271"/>
                <a:gd name="T11" fmla="*/ 19 h 125"/>
                <a:gd name="T12" fmla="*/ 10 w 271"/>
                <a:gd name="T13" fmla="*/ 21 h 125"/>
                <a:gd name="T14" fmla="*/ 13 w 271"/>
                <a:gd name="T15" fmla="*/ 23 h 125"/>
                <a:gd name="T16" fmla="*/ 17 w 271"/>
                <a:gd name="T17" fmla="*/ 24 h 125"/>
                <a:gd name="T18" fmla="*/ 21 w 271"/>
                <a:gd name="T19" fmla="*/ 24 h 125"/>
                <a:gd name="T20" fmla="*/ 25 w 271"/>
                <a:gd name="T21" fmla="*/ 25 h 125"/>
                <a:gd name="T22" fmla="*/ 30 w 271"/>
                <a:gd name="T23" fmla="*/ 25 h 125"/>
                <a:gd name="T24" fmla="*/ 35 w 271"/>
                <a:gd name="T25" fmla="*/ 25 h 125"/>
                <a:gd name="T26" fmla="*/ 40 w 271"/>
                <a:gd name="T27" fmla="*/ 24 h 125"/>
                <a:gd name="T28" fmla="*/ 48 w 271"/>
                <a:gd name="T29" fmla="*/ 22 h 125"/>
                <a:gd name="T30" fmla="*/ 51 w 271"/>
                <a:gd name="T31" fmla="*/ 19 h 125"/>
                <a:gd name="T32" fmla="*/ 53 w 271"/>
                <a:gd name="T33" fmla="*/ 17 h 125"/>
                <a:gd name="T34" fmla="*/ 55 w 271"/>
                <a:gd name="T35" fmla="*/ 15 h 125"/>
                <a:gd name="T36" fmla="*/ 55 w 271"/>
                <a:gd name="T37" fmla="*/ 12 h 125"/>
                <a:gd name="T38" fmla="*/ 55 w 271"/>
                <a:gd name="T39" fmla="*/ 10 h 125"/>
                <a:gd name="T40" fmla="*/ 53 w 271"/>
                <a:gd name="T41" fmla="*/ 7 h 125"/>
                <a:gd name="T42" fmla="*/ 52 w 271"/>
                <a:gd name="T43" fmla="*/ 4 h 125"/>
                <a:gd name="T44" fmla="*/ 49 w 271"/>
                <a:gd name="T45" fmla="*/ 0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1" h="125">
                  <a:moveTo>
                    <a:pt x="242" y="0"/>
                  </a:moveTo>
                  <a:lnTo>
                    <a:pt x="0" y="64"/>
                  </a:lnTo>
                  <a:lnTo>
                    <a:pt x="7" y="72"/>
                  </a:lnTo>
                  <a:lnTo>
                    <a:pt x="15" y="80"/>
                  </a:lnTo>
                  <a:lnTo>
                    <a:pt x="23" y="89"/>
                  </a:lnTo>
                  <a:lnTo>
                    <a:pt x="30" y="95"/>
                  </a:lnTo>
                  <a:lnTo>
                    <a:pt x="47" y="105"/>
                  </a:lnTo>
                  <a:lnTo>
                    <a:pt x="66" y="113"/>
                  </a:lnTo>
                  <a:lnTo>
                    <a:pt x="84" y="118"/>
                  </a:lnTo>
                  <a:lnTo>
                    <a:pt x="103" y="122"/>
                  </a:lnTo>
                  <a:lnTo>
                    <a:pt x="124" y="124"/>
                  </a:lnTo>
                  <a:lnTo>
                    <a:pt x="146" y="125"/>
                  </a:lnTo>
                  <a:lnTo>
                    <a:pt x="171" y="124"/>
                  </a:lnTo>
                  <a:lnTo>
                    <a:pt x="199" y="122"/>
                  </a:lnTo>
                  <a:lnTo>
                    <a:pt x="235" y="109"/>
                  </a:lnTo>
                  <a:lnTo>
                    <a:pt x="251" y="97"/>
                  </a:lnTo>
                  <a:lnTo>
                    <a:pt x="262" y="86"/>
                  </a:lnTo>
                  <a:lnTo>
                    <a:pt x="269" y="73"/>
                  </a:lnTo>
                  <a:lnTo>
                    <a:pt x="271" y="61"/>
                  </a:lnTo>
                  <a:lnTo>
                    <a:pt x="269" y="48"/>
                  </a:lnTo>
                  <a:lnTo>
                    <a:pt x="262" y="33"/>
                  </a:lnTo>
                  <a:lnTo>
                    <a:pt x="254" y="18"/>
                  </a:lnTo>
                  <a:lnTo>
                    <a:pt x="242" y="0"/>
                  </a:lnTo>
                  <a:close/>
                </a:path>
              </a:pathLst>
            </a:custGeom>
            <a:solidFill>
              <a:srgbClr val="4235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5" name="Freeform 460"/>
            <p:cNvSpPr>
              <a:spLocks/>
            </p:cNvSpPr>
            <p:nvPr/>
          </p:nvSpPr>
          <p:spPr bwMode="auto">
            <a:xfrm>
              <a:off x="1423" y="2623"/>
              <a:ext cx="37" cy="18"/>
            </a:xfrm>
            <a:custGeom>
              <a:avLst/>
              <a:gdLst>
                <a:gd name="T0" fmla="*/ 33 w 187"/>
                <a:gd name="T1" fmla="*/ 0 h 87"/>
                <a:gd name="T2" fmla="*/ 0 w 187"/>
                <a:gd name="T3" fmla="*/ 9 h 87"/>
                <a:gd name="T4" fmla="*/ 1 w 187"/>
                <a:gd name="T5" fmla="*/ 11 h 87"/>
                <a:gd name="T6" fmla="*/ 2 w 187"/>
                <a:gd name="T7" fmla="*/ 12 h 87"/>
                <a:gd name="T8" fmla="*/ 3 w 187"/>
                <a:gd name="T9" fmla="*/ 13 h 87"/>
                <a:gd name="T10" fmla="*/ 4 w 187"/>
                <a:gd name="T11" fmla="*/ 14 h 87"/>
                <a:gd name="T12" fmla="*/ 7 w 187"/>
                <a:gd name="T13" fmla="*/ 15 h 87"/>
                <a:gd name="T14" fmla="*/ 9 w 187"/>
                <a:gd name="T15" fmla="*/ 16 h 87"/>
                <a:gd name="T16" fmla="*/ 11 w 187"/>
                <a:gd name="T17" fmla="*/ 17 h 87"/>
                <a:gd name="T18" fmla="*/ 14 w 187"/>
                <a:gd name="T19" fmla="*/ 18 h 87"/>
                <a:gd name="T20" fmla="*/ 17 w 187"/>
                <a:gd name="T21" fmla="*/ 18 h 87"/>
                <a:gd name="T22" fmla="*/ 20 w 187"/>
                <a:gd name="T23" fmla="*/ 18 h 87"/>
                <a:gd name="T24" fmla="*/ 23 w 187"/>
                <a:gd name="T25" fmla="*/ 18 h 87"/>
                <a:gd name="T26" fmla="*/ 27 w 187"/>
                <a:gd name="T27" fmla="*/ 18 h 87"/>
                <a:gd name="T28" fmla="*/ 32 w 187"/>
                <a:gd name="T29" fmla="*/ 16 h 87"/>
                <a:gd name="T30" fmla="*/ 34 w 187"/>
                <a:gd name="T31" fmla="*/ 14 h 87"/>
                <a:gd name="T32" fmla="*/ 36 w 187"/>
                <a:gd name="T33" fmla="*/ 12 h 87"/>
                <a:gd name="T34" fmla="*/ 37 w 187"/>
                <a:gd name="T35" fmla="*/ 11 h 87"/>
                <a:gd name="T36" fmla="*/ 37 w 187"/>
                <a:gd name="T37" fmla="*/ 9 h 87"/>
                <a:gd name="T38" fmla="*/ 37 w 187"/>
                <a:gd name="T39" fmla="*/ 7 h 87"/>
                <a:gd name="T40" fmla="*/ 36 w 187"/>
                <a:gd name="T41" fmla="*/ 5 h 87"/>
                <a:gd name="T42" fmla="*/ 35 w 187"/>
                <a:gd name="T43" fmla="*/ 3 h 87"/>
                <a:gd name="T44" fmla="*/ 33 w 187"/>
                <a:gd name="T45" fmla="*/ 0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7" h="87">
                  <a:moveTo>
                    <a:pt x="168" y="0"/>
                  </a:moveTo>
                  <a:lnTo>
                    <a:pt x="0" y="44"/>
                  </a:lnTo>
                  <a:lnTo>
                    <a:pt x="6" y="51"/>
                  </a:lnTo>
                  <a:lnTo>
                    <a:pt x="11" y="56"/>
                  </a:lnTo>
                  <a:lnTo>
                    <a:pt x="16" y="61"/>
                  </a:lnTo>
                  <a:lnTo>
                    <a:pt x="22" y="66"/>
                  </a:lnTo>
                  <a:lnTo>
                    <a:pt x="34" y="72"/>
                  </a:lnTo>
                  <a:lnTo>
                    <a:pt x="46" y="78"/>
                  </a:lnTo>
                  <a:lnTo>
                    <a:pt x="58" y="82"/>
                  </a:lnTo>
                  <a:lnTo>
                    <a:pt x="72" y="85"/>
                  </a:lnTo>
                  <a:lnTo>
                    <a:pt x="86" y="86"/>
                  </a:lnTo>
                  <a:lnTo>
                    <a:pt x="101" y="87"/>
                  </a:lnTo>
                  <a:lnTo>
                    <a:pt x="118" y="86"/>
                  </a:lnTo>
                  <a:lnTo>
                    <a:pt x="138" y="85"/>
                  </a:lnTo>
                  <a:lnTo>
                    <a:pt x="163" y="76"/>
                  </a:lnTo>
                  <a:lnTo>
                    <a:pt x="173" y="68"/>
                  </a:lnTo>
                  <a:lnTo>
                    <a:pt x="181" y="59"/>
                  </a:lnTo>
                  <a:lnTo>
                    <a:pt x="185" y="52"/>
                  </a:lnTo>
                  <a:lnTo>
                    <a:pt x="187" y="43"/>
                  </a:lnTo>
                  <a:lnTo>
                    <a:pt x="186" y="33"/>
                  </a:lnTo>
                  <a:lnTo>
                    <a:pt x="182" y="24"/>
                  </a:lnTo>
                  <a:lnTo>
                    <a:pt x="175" y="13"/>
                  </a:lnTo>
                  <a:lnTo>
                    <a:pt x="168" y="0"/>
                  </a:lnTo>
                  <a:close/>
                </a:path>
              </a:pathLst>
            </a:custGeom>
            <a:solidFill>
              <a:srgbClr val="332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6" name="Freeform 461"/>
            <p:cNvSpPr>
              <a:spLocks/>
            </p:cNvSpPr>
            <p:nvPr/>
          </p:nvSpPr>
          <p:spPr bwMode="auto">
            <a:xfrm>
              <a:off x="1462" y="2639"/>
              <a:ext cx="31" cy="21"/>
            </a:xfrm>
            <a:custGeom>
              <a:avLst/>
              <a:gdLst>
                <a:gd name="T0" fmla="*/ 31 w 155"/>
                <a:gd name="T1" fmla="*/ 8 h 108"/>
                <a:gd name="T2" fmla="*/ 5 w 155"/>
                <a:gd name="T3" fmla="*/ 0 h 108"/>
                <a:gd name="T4" fmla="*/ 0 w 155"/>
                <a:gd name="T5" fmla="*/ 5 h 108"/>
                <a:gd name="T6" fmla="*/ 19 w 155"/>
                <a:gd name="T7" fmla="*/ 21 h 108"/>
                <a:gd name="T8" fmla="*/ 21 w 155"/>
                <a:gd name="T9" fmla="*/ 20 h 108"/>
                <a:gd name="T10" fmla="*/ 23 w 155"/>
                <a:gd name="T11" fmla="*/ 19 h 108"/>
                <a:gd name="T12" fmla="*/ 24 w 155"/>
                <a:gd name="T13" fmla="*/ 18 h 108"/>
                <a:gd name="T14" fmla="*/ 26 w 155"/>
                <a:gd name="T15" fmla="*/ 16 h 108"/>
                <a:gd name="T16" fmla="*/ 27 w 155"/>
                <a:gd name="T17" fmla="*/ 15 h 108"/>
                <a:gd name="T18" fmla="*/ 29 w 155"/>
                <a:gd name="T19" fmla="*/ 13 h 108"/>
                <a:gd name="T20" fmla="*/ 30 w 155"/>
                <a:gd name="T21" fmla="*/ 11 h 108"/>
                <a:gd name="T22" fmla="*/ 31 w 155"/>
                <a:gd name="T23" fmla="*/ 8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5" h="108">
                  <a:moveTo>
                    <a:pt x="155" y="41"/>
                  </a:moveTo>
                  <a:lnTo>
                    <a:pt x="27" y="0"/>
                  </a:lnTo>
                  <a:lnTo>
                    <a:pt x="0" y="24"/>
                  </a:lnTo>
                  <a:lnTo>
                    <a:pt x="93" y="108"/>
                  </a:lnTo>
                  <a:lnTo>
                    <a:pt x="104" y="102"/>
                  </a:lnTo>
                  <a:lnTo>
                    <a:pt x="114" y="96"/>
                  </a:lnTo>
                  <a:lnTo>
                    <a:pt x="122" y="90"/>
                  </a:lnTo>
                  <a:lnTo>
                    <a:pt x="131" y="82"/>
                  </a:lnTo>
                  <a:lnTo>
                    <a:pt x="137" y="75"/>
                  </a:lnTo>
                  <a:lnTo>
                    <a:pt x="144" y="66"/>
                  </a:lnTo>
                  <a:lnTo>
                    <a:pt x="150" y="54"/>
                  </a:lnTo>
                  <a:lnTo>
                    <a:pt x="155" y="41"/>
                  </a:lnTo>
                  <a:close/>
                </a:path>
              </a:pathLst>
            </a:custGeom>
            <a:solidFill>
              <a:srgbClr val="B5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7" name="Freeform 462"/>
            <p:cNvSpPr>
              <a:spLocks/>
            </p:cNvSpPr>
            <p:nvPr/>
          </p:nvSpPr>
          <p:spPr bwMode="auto">
            <a:xfrm>
              <a:off x="1464" y="2641"/>
              <a:ext cx="27" cy="15"/>
            </a:xfrm>
            <a:custGeom>
              <a:avLst/>
              <a:gdLst>
                <a:gd name="T0" fmla="*/ 27 w 133"/>
                <a:gd name="T1" fmla="*/ 9 h 77"/>
                <a:gd name="T2" fmla="*/ 1 w 133"/>
                <a:gd name="T3" fmla="*/ 0 h 77"/>
                <a:gd name="T4" fmla="*/ 0 w 133"/>
                <a:gd name="T5" fmla="*/ 2 h 77"/>
                <a:gd name="T6" fmla="*/ 22 w 133"/>
                <a:gd name="T7" fmla="*/ 15 h 77"/>
                <a:gd name="T8" fmla="*/ 23 w 133"/>
                <a:gd name="T9" fmla="*/ 14 h 77"/>
                <a:gd name="T10" fmla="*/ 25 w 133"/>
                <a:gd name="T11" fmla="*/ 13 h 77"/>
                <a:gd name="T12" fmla="*/ 26 w 133"/>
                <a:gd name="T13" fmla="*/ 11 h 77"/>
                <a:gd name="T14" fmla="*/ 27 w 133"/>
                <a:gd name="T15" fmla="*/ 9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77">
                  <a:moveTo>
                    <a:pt x="133" y="45"/>
                  </a:moveTo>
                  <a:lnTo>
                    <a:pt x="7" y="0"/>
                  </a:lnTo>
                  <a:lnTo>
                    <a:pt x="0" y="8"/>
                  </a:lnTo>
                  <a:lnTo>
                    <a:pt x="107" y="77"/>
                  </a:lnTo>
                  <a:lnTo>
                    <a:pt x="113" y="72"/>
                  </a:lnTo>
                  <a:lnTo>
                    <a:pt x="121" y="65"/>
                  </a:lnTo>
                  <a:lnTo>
                    <a:pt x="128" y="55"/>
                  </a:lnTo>
                  <a:lnTo>
                    <a:pt x="133" y="45"/>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8" name="Freeform 463"/>
            <p:cNvSpPr>
              <a:spLocks/>
            </p:cNvSpPr>
            <p:nvPr/>
          </p:nvSpPr>
          <p:spPr bwMode="auto">
            <a:xfrm>
              <a:off x="1442" y="2647"/>
              <a:ext cx="14" cy="21"/>
            </a:xfrm>
            <a:custGeom>
              <a:avLst/>
              <a:gdLst>
                <a:gd name="T0" fmla="*/ 5 w 68"/>
                <a:gd name="T1" fmla="*/ 0 h 108"/>
                <a:gd name="T2" fmla="*/ 14 w 68"/>
                <a:gd name="T3" fmla="*/ 19 h 108"/>
                <a:gd name="T4" fmla="*/ 1 w 68"/>
                <a:gd name="T5" fmla="*/ 21 h 108"/>
                <a:gd name="T6" fmla="*/ 0 w 68"/>
                <a:gd name="T7" fmla="*/ 0 h 108"/>
                <a:gd name="T8" fmla="*/ 5 w 68"/>
                <a:gd name="T9" fmla="*/ 0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8">
                  <a:moveTo>
                    <a:pt x="24" y="0"/>
                  </a:moveTo>
                  <a:lnTo>
                    <a:pt x="68" y="98"/>
                  </a:lnTo>
                  <a:lnTo>
                    <a:pt x="7" y="108"/>
                  </a:lnTo>
                  <a:lnTo>
                    <a:pt x="0" y="1"/>
                  </a:lnTo>
                  <a:lnTo>
                    <a:pt x="24" y="0"/>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9" name="Freeform 464"/>
            <p:cNvSpPr>
              <a:spLocks/>
            </p:cNvSpPr>
            <p:nvPr/>
          </p:nvSpPr>
          <p:spPr bwMode="auto">
            <a:xfrm>
              <a:off x="1444" y="2647"/>
              <a:ext cx="7" cy="20"/>
            </a:xfrm>
            <a:custGeom>
              <a:avLst/>
              <a:gdLst>
                <a:gd name="T0" fmla="*/ 1 w 35"/>
                <a:gd name="T1" fmla="*/ 0 h 96"/>
                <a:gd name="T2" fmla="*/ 7 w 35"/>
                <a:gd name="T3" fmla="*/ 20 h 96"/>
                <a:gd name="T4" fmla="*/ 3 w 35"/>
                <a:gd name="T5" fmla="*/ 20 h 96"/>
                <a:gd name="T6" fmla="*/ 0 w 35"/>
                <a:gd name="T7" fmla="*/ 0 h 96"/>
                <a:gd name="T8" fmla="*/ 1 w 35"/>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6">
                  <a:moveTo>
                    <a:pt x="7" y="0"/>
                  </a:moveTo>
                  <a:lnTo>
                    <a:pt x="35" y="96"/>
                  </a:lnTo>
                  <a:lnTo>
                    <a:pt x="16" y="96"/>
                  </a:lnTo>
                  <a:lnTo>
                    <a:pt x="0" y="0"/>
                  </a:lnTo>
                  <a:lnTo>
                    <a:pt x="7" y="0"/>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0" name="Freeform 465"/>
            <p:cNvSpPr>
              <a:spLocks/>
            </p:cNvSpPr>
            <p:nvPr/>
          </p:nvSpPr>
          <p:spPr bwMode="auto">
            <a:xfrm>
              <a:off x="1389" y="2638"/>
              <a:ext cx="33" cy="21"/>
            </a:xfrm>
            <a:custGeom>
              <a:avLst/>
              <a:gdLst>
                <a:gd name="T0" fmla="*/ 27 w 162"/>
                <a:gd name="T1" fmla="*/ 0 h 103"/>
                <a:gd name="T2" fmla="*/ 0 w 162"/>
                <a:gd name="T3" fmla="*/ 9 h 103"/>
                <a:gd name="T4" fmla="*/ 6 w 162"/>
                <a:gd name="T5" fmla="*/ 14 h 103"/>
                <a:gd name="T6" fmla="*/ 11 w 162"/>
                <a:gd name="T7" fmla="*/ 17 h 103"/>
                <a:gd name="T8" fmla="*/ 17 w 162"/>
                <a:gd name="T9" fmla="*/ 21 h 103"/>
                <a:gd name="T10" fmla="*/ 33 w 162"/>
                <a:gd name="T11" fmla="*/ 5 h 103"/>
                <a:gd name="T12" fmla="*/ 27 w 162"/>
                <a:gd name="T13" fmla="*/ 0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2" h="103">
                  <a:moveTo>
                    <a:pt x="133" y="0"/>
                  </a:moveTo>
                  <a:lnTo>
                    <a:pt x="0" y="43"/>
                  </a:lnTo>
                  <a:lnTo>
                    <a:pt x="29" y="68"/>
                  </a:lnTo>
                  <a:lnTo>
                    <a:pt x="56" y="84"/>
                  </a:lnTo>
                  <a:lnTo>
                    <a:pt x="84" y="103"/>
                  </a:lnTo>
                  <a:lnTo>
                    <a:pt x="162" y="23"/>
                  </a:lnTo>
                  <a:lnTo>
                    <a:pt x="133" y="0"/>
                  </a:lnTo>
                  <a:close/>
                </a:path>
              </a:pathLst>
            </a:custGeom>
            <a:solidFill>
              <a:srgbClr val="8260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1" name="Freeform 466"/>
            <p:cNvSpPr>
              <a:spLocks/>
            </p:cNvSpPr>
            <p:nvPr/>
          </p:nvSpPr>
          <p:spPr bwMode="auto">
            <a:xfrm>
              <a:off x="1480" y="2647"/>
              <a:ext cx="16" cy="16"/>
            </a:xfrm>
            <a:custGeom>
              <a:avLst/>
              <a:gdLst>
                <a:gd name="T0" fmla="*/ 16 w 79"/>
                <a:gd name="T1" fmla="*/ 1 h 82"/>
                <a:gd name="T2" fmla="*/ 13 w 79"/>
                <a:gd name="T3" fmla="*/ 0 h 82"/>
                <a:gd name="T4" fmla="*/ 11 w 79"/>
                <a:gd name="T5" fmla="*/ 3 h 82"/>
                <a:gd name="T6" fmla="*/ 7 w 79"/>
                <a:gd name="T7" fmla="*/ 8 h 82"/>
                <a:gd name="T8" fmla="*/ 2 w 79"/>
                <a:gd name="T9" fmla="*/ 12 h 82"/>
                <a:gd name="T10" fmla="*/ 0 w 79"/>
                <a:gd name="T11" fmla="*/ 14 h 82"/>
                <a:gd name="T12" fmla="*/ 2 w 79"/>
                <a:gd name="T13" fmla="*/ 16 h 82"/>
                <a:gd name="T14" fmla="*/ 5 w 79"/>
                <a:gd name="T15" fmla="*/ 14 h 82"/>
                <a:gd name="T16" fmla="*/ 10 w 79"/>
                <a:gd name="T17" fmla="*/ 10 h 82"/>
                <a:gd name="T18" fmla="*/ 15 w 79"/>
                <a:gd name="T19" fmla="*/ 4 h 82"/>
                <a:gd name="T20" fmla="*/ 16 w 79"/>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82">
                  <a:moveTo>
                    <a:pt x="79" y="7"/>
                  </a:moveTo>
                  <a:lnTo>
                    <a:pt x="65" y="0"/>
                  </a:lnTo>
                  <a:lnTo>
                    <a:pt x="56" y="16"/>
                  </a:lnTo>
                  <a:lnTo>
                    <a:pt x="34" y="42"/>
                  </a:lnTo>
                  <a:lnTo>
                    <a:pt x="12" y="64"/>
                  </a:lnTo>
                  <a:lnTo>
                    <a:pt x="0" y="72"/>
                  </a:lnTo>
                  <a:lnTo>
                    <a:pt x="8" y="82"/>
                  </a:lnTo>
                  <a:lnTo>
                    <a:pt x="27" y="70"/>
                  </a:lnTo>
                  <a:lnTo>
                    <a:pt x="50" y="50"/>
                  </a:lnTo>
                  <a:lnTo>
                    <a:pt x="73" y="19"/>
                  </a:lnTo>
                  <a:lnTo>
                    <a:pt x="79" y="7"/>
                  </a:lnTo>
                  <a:close/>
                </a:path>
              </a:pathLst>
            </a:custGeom>
            <a:solidFill>
              <a:srgbClr val="EA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2" name="Freeform 467"/>
            <p:cNvSpPr>
              <a:spLocks/>
            </p:cNvSpPr>
            <p:nvPr/>
          </p:nvSpPr>
          <p:spPr bwMode="auto">
            <a:xfrm>
              <a:off x="1483" y="2650"/>
              <a:ext cx="11" cy="11"/>
            </a:xfrm>
            <a:custGeom>
              <a:avLst/>
              <a:gdLst>
                <a:gd name="T0" fmla="*/ 8 w 51"/>
                <a:gd name="T1" fmla="*/ 0 h 55"/>
                <a:gd name="T2" fmla="*/ 6 w 51"/>
                <a:gd name="T3" fmla="*/ 3 h 55"/>
                <a:gd name="T4" fmla="*/ 3 w 51"/>
                <a:gd name="T5" fmla="*/ 6 h 55"/>
                <a:gd name="T6" fmla="*/ 0 w 51"/>
                <a:gd name="T7" fmla="*/ 9 h 55"/>
                <a:gd name="T8" fmla="*/ 2 w 51"/>
                <a:gd name="T9" fmla="*/ 11 h 55"/>
                <a:gd name="T10" fmla="*/ 6 w 51"/>
                <a:gd name="T11" fmla="*/ 7 h 55"/>
                <a:gd name="T12" fmla="*/ 9 w 51"/>
                <a:gd name="T13" fmla="*/ 4 h 55"/>
                <a:gd name="T14" fmla="*/ 11 w 51"/>
                <a:gd name="T15" fmla="*/ 2 h 55"/>
                <a:gd name="T16" fmla="*/ 8 w 51"/>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5">
                  <a:moveTo>
                    <a:pt x="39" y="0"/>
                  </a:moveTo>
                  <a:lnTo>
                    <a:pt x="29" y="15"/>
                  </a:lnTo>
                  <a:lnTo>
                    <a:pt x="16" y="30"/>
                  </a:lnTo>
                  <a:lnTo>
                    <a:pt x="0" y="46"/>
                  </a:lnTo>
                  <a:lnTo>
                    <a:pt x="8" y="55"/>
                  </a:lnTo>
                  <a:lnTo>
                    <a:pt x="28" y="37"/>
                  </a:lnTo>
                  <a:lnTo>
                    <a:pt x="44" y="21"/>
                  </a:lnTo>
                  <a:lnTo>
                    <a:pt x="51" y="9"/>
                  </a:lnTo>
                  <a:lnTo>
                    <a:pt x="39" y="0"/>
                  </a:lnTo>
                  <a:close/>
                </a:path>
              </a:pathLst>
            </a:custGeom>
            <a:solidFill>
              <a:srgbClr val="FCC1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3" name="Freeform 468"/>
            <p:cNvSpPr>
              <a:spLocks/>
            </p:cNvSpPr>
            <p:nvPr/>
          </p:nvSpPr>
          <p:spPr bwMode="auto">
            <a:xfrm>
              <a:off x="1487" y="2652"/>
              <a:ext cx="4" cy="5"/>
            </a:xfrm>
            <a:custGeom>
              <a:avLst/>
              <a:gdLst>
                <a:gd name="T0" fmla="*/ 4 w 23"/>
                <a:gd name="T1" fmla="*/ 2 h 25"/>
                <a:gd name="T2" fmla="*/ 2 w 23"/>
                <a:gd name="T3" fmla="*/ 0 h 25"/>
                <a:gd name="T4" fmla="*/ 0 w 23"/>
                <a:gd name="T5" fmla="*/ 3 h 25"/>
                <a:gd name="T6" fmla="*/ 2 w 23"/>
                <a:gd name="T7" fmla="*/ 5 h 25"/>
                <a:gd name="T8" fmla="*/ 4 w 23"/>
                <a:gd name="T9" fmla="*/ 2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5">
                  <a:moveTo>
                    <a:pt x="23" y="9"/>
                  </a:moveTo>
                  <a:lnTo>
                    <a:pt x="13" y="0"/>
                  </a:lnTo>
                  <a:lnTo>
                    <a:pt x="0" y="16"/>
                  </a:lnTo>
                  <a:lnTo>
                    <a:pt x="11" y="25"/>
                  </a:lnTo>
                  <a:lnTo>
                    <a:pt x="23" y="9"/>
                  </a:lnTo>
                  <a:close/>
                </a:path>
              </a:pathLst>
            </a:custGeom>
            <a:solidFill>
              <a:srgbClr val="FFD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4" name="Freeform 469"/>
            <p:cNvSpPr>
              <a:spLocks/>
            </p:cNvSpPr>
            <p:nvPr/>
          </p:nvSpPr>
          <p:spPr bwMode="auto">
            <a:xfrm>
              <a:off x="1435" y="2554"/>
              <a:ext cx="9" cy="11"/>
            </a:xfrm>
            <a:custGeom>
              <a:avLst/>
              <a:gdLst>
                <a:gd name="T0" fmla="*/ 9 w 45"/>
                <a:gd name="T1" fmla="*/ 6 h 52"/>
                <a:gd name="T2" fmla="*/ 4 w 45"/>
                <a:gd name="T3" fmla="*/ 0 h 52"/>
                <a:gd name="T4" fmla="*/ 0 w 45"/>
                <a:gd name="T5" fmla="*/ 0 h 52"/>
                <a:gd name="T6" fmla="*/ 5 w 45"/>
                <a:gd name="T7" fmla="*/ 7 h 52"/>
                <a:gd name="T8" fmla="*/ 8 w 45"/>
                <a:gd name="T9" fmla="*/ 11 h 52"/>
                <a:gd name="T10" fmla="*/ 9 w 45"/>
                <a:gd name="T11" fmla="*/ 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52">
                  <a:moveTo>
                    <a:pt x="45" y="30"/>
                  </a:moveTo>
                  <a:lnTo>
                    <a:pt x="21" y="0"/>
                  </a:lnTo>
                  <a:lnTo>
                    <a:pt x="0" y="2"/>
                  </a:lnTo>
                  <a:lnTo>
                    <a:pt x="23" y="33"/>
                  </a:lnTo>
                  <a:lnTo>
                    <a:pt x="42" y="52"/>
                  </a:lnTo>
                  <a:lnTo>
                    <a:pt x="45" y="3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5" name="Freeform 470"/>
            <p:cNvSpPr>
              <a:spLocks/>
            </p:cNvSpPr>
            <p:nvPr/>
          </p:nvSpPr>
          <p:spPr bwMode="auto">
            <a:xfrm>
              <a:off x="1363" y="2571"/>
              <a:ext cx="8" cy="12"/>
            </a:xfrm>
            <a:custGeom>
              <a:avLst/>
              <a:gdLst>
                <a:gd name="T0" fmla="*/ 8 w 39"/>
                <a:gd name="T1" fmla="*/ 7 h 60"/>
                <a:gd name="T2" fmla="*/ 4 w 39"/>
                <a:gd name="T3" fmla="*/ 0 h 60"/>
                <a:gd name="T4" fmla="*/ 0 w 39"/>
                <a:gd name="T5" fmla="*/ 1 h 60"/>
                <a:gd name="T6" fmla="*/ 5 w 39"/>
                <a:gd name="T7" fmla="*/ 8 h 60"/>
                <a:gd name="T8" fmla="*/ 8 w 39"/>
                <a:gd name="T9" fmla="*/ 12 h 60"/>
                <a:gd name="T10" fmla="*/ 8 w 39"/>
                <a:gd name="T11" fmla="*/ 7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60">
                  <a:moveTo>
                    <a:pt x="39" y="33"/>
                  </a:moveTo>
                  <a:lnTo>
                    <a:pt x="19" y="0"/>
                  </a:lnTo>
                  <a:lnTo>
                    <a:pt x="0" y="5"/>
                  </a:lnTo>
                  <a:lnTo>
                    <a:pt x="23" y="39"/>
                  </a:lnTo>
                  <a:lnTo>
                    <a:pt x="37" y="60"/>
                  </a:lnTo>
                  <a:lnTo>
                    <a:pt x="39" y="33"/>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6" name="Freeform 471"/>
            <p:cNvSpPr>
              <a:spLocks/>
            </p:cNvSpPr>
            <p:nvPr/>
          </p:nvSpPr>
          <p:spPr bwMode="auto">
            <a:xfrm>
              <a:off x="1431" y="2545"/>
              <a:ext cx="7" cy="7"/>
            </a:xfrm>
            <a:custGeom>
              <a:avLst/>
              <a:gdLst>
                <a:gd name="T0" fmla="*/ 7 w 32"/>
                <a:gd name="T1" fmla="*/ 4 h 36"/>
                <a:gd name="T2" fmla="*/ 4 w 32"/>
                <a:gd name="T3" fmla="*/ 0 h 36"/>
                <a:gd name="T4" fmla="*/ 0 w 32"/>
                <a:gd name="T5" fmla="*/ 1 h 36"/>
                <a:gd name="T6" fmla="*/ 5 w 32"/>
                <a:gd name="T7" fmla="*/ 7 h 36"/>
                <a:gd name="T8" fmla="*/ 7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9" y="0"/>
                  </a:lnTo>
                  <a:lnTo>
                    <a:pt x="0" y="7"/>
                  </a:lnTo>
                  <a:lnTo>
                    <a:pt x="24"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7" name="Freeform 472"/>
            <p:cNvSpPr>
              <a:spLocks/>
            </p:cNvSpPr>
            <p:nvPr/>
          </p:nvSpPr>
          <p:spPr bwMode="auto">
            <a:xfrm>
              <a:off x="1453" y="2531"/>
              <a:ext cx="7" cy="7"/>
            </a:xfrm>
            <a:custGeom>
              <a:avLst/>
              <a:gdLst>
                <a:gd name="T0" fmla="*/ 7 w 33"/>
                <a:gd name="T1" fmla="*/ 4 h 37"/>
                <a:gd name="T2" fmla="*/ 4 w 33"/>
                <a:gd name="T3" fmla="*/ 0 h 37"/>
                <a:gd name="T4" fmla="*/ 0 w 33"/>
                <a:gd name="T5" fmla="*/ 1 h 37"/>
                <a:gd name="T6" fmla="*/ 5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0"/>
                  </a:moveTo>
                  <a:lnTo>
                    <a:pt x="18" y="0"/>
                  </a:lnTo>
                  <a:lnTo>
                    <a:pt x="0" y="7"/>
                  </a:lnTo>
                  <a:lnTo>
                    <a:pt x="25" y="37"/>
                  </a:lnTo>
                  <a:lnTo>
                    <a:pt x="33" y="2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8" name="Freeform 473"/>
            <p:cNvSpPr>
              <a:spLocks/>
            </p:cNvSpPr>
            <p:nvPr/>
          </p:nvSpPr>
          <p:spPr bwMode="auto">
            <a:xfrm>
              <a:off x="1441" y="2514"/>
              <a:ext cx="6" cy="7"/>
            </a:xfrm>
            <a:custGeom>
              <a:avLst/>
              <a:gdLst>
                <a:gd name="T0" fmla="*/ 6 w 30"/>
                <a:gd name="T1" fmla="*/ 4 h 34"/>
                <a:gd name="T2" fmla="*/ 3 w 30"/>
                <a:gd name="T3" fmla="*/ 0 h 34"/>
                <a:gd name="T4" fmla="*/ 0 w 30"/>
                <a:gd name="T5" fmla="*/ 1 h 34"/>
                <a:gd name="T6" fmla="*/ 4 w 30"/>
                <a:gd name="T7" fmla="*/ 7 h 34"/>
                <a:gd name="T8" fmla="*/ 6 w 30"/>
                <a:gd name="T9" fmla="*/ 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4">
                  <a:moveTo>
                    <a:pt x="30" y="19"/>
                  </a:moveTo>
                  <a:lnTo>
                    <a:pt x="17" y="0"/>
                  </a:lnTo>
                  <a:lnTo>
                    <a:pt x="0" y="7"/>
                  </a:lnTo>
                  <a:lnTo>
                    <a:pt x="22" y="34"/>
                  </a:lnTo>
                  <a:lnTo>
                    <a:pt x="30"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9" name="Freeform 474"/>
            <p:cNvSpPr>
              <a:spLocks/>
            </p:cNvSpPr>
            <p:nvPr/>
          </p:nvSpPr>
          <p:spPr bwMode="auto">
            <a:xfrm>
              <a:off x="1371" y="2541"/>
              <a:ext cx="6" cy="7"/>
            </a:xfrm>
            <a:custGeom>
              <a:avLst/>
              <a:gdLst>
                <a:gd name="T0" fmla="*/ 6 w 33"/>
                <a:gd name="T1" fmla="*/ 4 h 35"/>
                <a:gd name="T2" fmla="*/ 3 w 33"/>
                <a:gd name="T3" fmla="*/ 0 h 35"/>
                <a:gd name="T4" fmla="*/ 0 w 33"/>
                <a:gd name="T5" fmla="*/ 1 h 35"/>
                <a:gd name="T6" fmla="*/ 4 w 33"/>
                <a:gd name="T7" fmla="*/ 7 h 35"/>
                <a:gd name="T8" fmla="*/ 6 w 33"/>
                <a:gd name="T9" fmla="*/ 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5">
                  <a:moveTo>
                    <a:pt x="33" y="19"/>
                  </a:moveTo>
                  <a:lnTo>
                    <a:pt x="19" y="0"/>
                  </a:lnTo>
                  <a:lnTo>
                    <a:pt x="0" y="5"/>
                  </a:lnTo>
                  <a:lnTo>
                    <a:pt x="24" y="35"/>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0" name="Freeform 475"/>
            <p:cNvSpPr>
              <a:spLocks/>
            </p:cNvSpPr>
            <p:nvPr/>
          </p:nvSpPr>
          <p:spPr bwMode="auto">
            <a:xfrm>
              <a:off x="1373" y="2532"/>
              <a:ext cx="6" cy="7"/>
            </a:xfrm>
            <a:custGeom>
              <a:avLst/>
              <a:gdLst>
                <a:gd name="T0" fmla="*/ 6 w 32"/>
                <a:gd name="T1" fmla="*/ 4 h 36"/>
                <a:gd name="T2" fmla="*/ 3 w 32"/>
                <a:gd name="T3" fmla="*/ 0 h 36"/>
                <a:gd name="T4" fmla="*/ 0 w 32"/>
                <a:gd name="T5" fmla="*/ 1 h 36"/>
                <a:gd name="T6" fmla="*/ 5 w 32"/>
                <a:gd name="T7" fmla="*/ 7 h 36"/>
                <a:gd name="T8" fmla="*/ 6 w 32"/>
                <a:gd name="T9" fmla="*/ 4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6">
                  <a:moveTo>
                    <a:pt x="32" y="20"/>
                  </a:moveTo>
                  <a:lnTo>
                    <a:pt x="18" y="0"/>
                  </a:lnTo>
                  <a:lnTo>
                    <a:pt x="0" y="5"/>
                  </a:lnTo>
                  <a:lnTo>
                    <a:pt x="25" y="36"/>
                  </a:lnTo>
                  <a:lnTo>
                    <a:pt x="32"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1" name="Freeform 476"/>
            <p:cNvSpPr>
              <a:spLocks/>
            </p:cNvSpPr>
            <p:nvPr/>
          </p:nvSpPr>
          <p:spPr bwMode="auto">
            <a:xfrm>
              <a:off x="1387" y="2556"/>
              <a:ext cx="7" cy="8"/>
            </a:xfrm>
            <a:custGeom>
              <a:avLst/>
              <a:gdLst>
                <a:gd name="T0" fmla="*/ 7 w 33"/>
                <a:gd name="T1" fmla="*/ 4 h 38"/>
                <a:gd name="T2" fmla="*/ 4 w 33"/>
                <a:gd name="T3" fmla="*/ 1 h 38"/>
                <a:gd name="T4" fmla="*/ 0 w 33"/>
                <a:gd name="T5" fmla="*/ 0 h 38"/>
                <a:gd name="T6" fmla="*/ 6 w 33"/>
                <a:gd name="T7" fmla="*/ 8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8"/>
                  </a:moveTo>
                  <a:lnTo>
                    <a:pt x="20" y="6"/>
                  </a:lnTo>
                  <a:lnTo>
                    <a:pt x="0" y="0"/>
                  </a:lnTo>
                  <a:lnTo>
                    <a:pt x="28" y="38"/>
                  </a:lnTo>
                  <a:lnTo>
                    <a:pt x="33"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2" name="Freeform 477"/>
            <p:cNvSpPr>
              <a:spLocks/>
            </p:cNvSpPr>
            <p:nvPr/>
          </p:nvSpPr>
          <p:spPr bwMode="auto">
            <a:xfrm>
              <a:off x="1409" y="2542"/>
              <a:ext cx="7" cy="7"/>
            </a:xfrm>
            <a:custGeom>
              <a:avLst/>
              <a:gdLst>
                <a:gd name="T0" fmla="*/ 7 w 33"/>
                <a:gd name="T1" fmla="*/ 3 h 39"/>
                <a:gd name="T2" fmla="*/ 4 w 33"/>
                <a:gd name="T3" fmla="*/ 1 h 39"/>
                <a:gd name="T4" fmla="*/ 0 w 33"/>
                <a:gd name="T5" fmla="*/ 0 h 39"/>
                <a:gd name="T6" fmla="*/ 6 w 33"/>
                <a:gd name="T7" fmla="*/ 7 h 39"/>
                <a:gd name="T8" fmla="*/ 7 w 33"/>
                <a:gd name="T9" fmla="*/ 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19"/>
                  </a:moveTo>
                  <a:lnTo>
                    <a:pt x="21" y="5"/>
                  </a:lnTo>
                  <a:lnTo>
                    <a:pt x="0" y="0"/>
                  </a:lnTo>
                  <a:lnTo>
                    <a:pt x="26" y="39"/>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3" name="Freeform 478"/>
            <p:cNvSpPr>
              <a:spLocks/>
            </p:cNvSpPr>
            <p:nvPr/>
          </p:nvSpPr>
          <p:spPr bwMode="auto">
            <a:xfrm>
              <a:off x="1327" y="2550"/>
              <a:ext cx="6" cy="8"/>
            </a:xfrm>
            <a:custGeom>
              <a:avLst/>
              <a:gdLst>
                <a:gd name="T0" fmla="*/ 6 w 33"/>
                <a:gd name="T1" fmla="*/ 4 h 39"/>
                <a:gd name="T2" fmla="*/ 4 w 33"/>
                <a:gd name="T3" fmla="*/ 1 h 39"/>
                <a:gd name="T4" fmla="*/ 0 w 33"/>
                <a:gd name="T5" fmla="*/ 0 h 39"/>
                <a:gd name="T6" fmla="*/ 5 w 33"/>
                <a:gd name="T7" fmla="*/ 8 h 39"/>
                <a:gd name="T8" fmla="*/ 6 w 33"/>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0"/>
                  </a:moveTo>
                  <a:lnTo>
                    <a:pt x="21" y="7"/>
                  </a:lnTo>
                  <a:lnTo>
                    <a:pt x="0" y="0"/>
                  </a:lnTo>
                  <a:lnTo>
                    <a:pt x="27" y="39"/>
                  </a:lnTo>
                  <a:lnTo>
                    <a:pt x="33"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4" name="Freeform 479"/>
            <p:cNvSpPr>
              <a:spLocks/>
            </p:cNvSpPr>
            <p:nvPr/>
          </p:nvSpPr>
          <p:spPr bwMode="auto">
            <a:xfrm>
              <a:off x="1328" y="2542"/>
              <a:ext cx="7" cy="7"/>
            </a:xfrm>
            <a:custGeom>
              <a:avLst/>
              <a:gdLst>
                <a:gd name="T0" fmla="*/ 7 w 33"/>
                <a:gd name="T1" fmla="*/ 4 h 38"/>
                <a:gd name="T2" fmla="*/ 4 w 33"/>
                <a:gd name="T3" fmla="*/ 1 h 38"/>
                <a:gd name="T4" fmla="*/ 0 w 33"/>
                <a:gd name="T5" fmla="*/ 0 h 38"/>
                <a:gd name="T6" fmla="*/ 6 w 33"/>
                <a:gd name="T7" fmla="*/ 7 h 38"/>
                <a:gd name="T8" fmla="*/ 7 w 33"/>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33" y="19"/>
                  </a:moveTo>
                  <a:lnTo>
                    <a:pt x="21" y="5"/>
                  </a:lnTo>
                  <a:lnTo>
                    <a:pt x="0" y="0"/>
                  </a:lnTo>
                  <a:lnTo>
                    <a:pt x="27" y="38"/>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5" name="Freeform 480"/>
            <p:cNvSpPr>
              <a:spLocks/>
            </p:cNvSpPr>
            <p:nvPr/>
          </p:nvSpPr>
          <p:spPr bwMode="auto">
            <a:xfrm>
              <a:off x="1337" y="2567"/>
              <a:ext cx="8" cy="9"/>
            </a:xfrm>
            <a:custGeom>
              <a:avLst/>
              <a:gdLst>
                <a:gd name="T0" fmla="*/ 8 w 38"/>
                <a:gd name="T1" fmla="*/ 5 h 45"/>
                <a:gd name="T2" fmla="*/ 4 w 38"/>
                <a:gd name="T3" fmla="*/ 1 h 45"/>
                <a:gd name="T4" fmla="*/ 0 w 38"/>
                <a:gd name="T5" fmla="*/ 0 h 45"/>
                <a:gd name="T6" fmla="*/ 3 w 38"/>
                <a:gd name="T7" fmla="*/ 4 h 45"/>
                <a:gd name="T8" fmla="*/ 7 w 38"/>
                <a:gd name="T9" fmla="*/ 9 h 45"/>
                <a:gd name="T10" fmla="*/ 8 w 38"/>
                <a:gd name="T11" fmla="*/ 5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45">
                  <a:moveTo>
                    <a:pt x="38" y="26"/>
                  </a:moveTo>
                  <a:lnTo>
                    <a:pt x="20" y="3"/>
                  </a:lnTo>
                  <a:lnTo>
                    <a:pt x="0" y="0"/>
                  </a:lnTo>
                  <a:lnTo>
                    <a:pt x="14" y="21"/>
                  </a:lnTo>
                  <a:lnTo>
                    <a:pt x="35" y="45"/>
                  </a:lnTo>
                  <a:lnTo>
                    <a:pt x="38" y="2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6" name="Freeform 481"/>
            <p:cNvSpPr>
              <a:spLocks/>
            </p:cNvSpPr>
            <p:nvPr/>
          </p:nvSpPr>
          <p:spPr bwMode="auto">
            <a:xfrm>
              <a:off x="1326" y="2560"/>
              <a:ext cx="8" cy="8"/>
            </a:xfrm>
            <a:custGeom>
              <a:avLst/>
              <a:gdLst>
                <a:gd name="T0" fmla="*/ 8 w 37"/>
                <a:gd name="T1" fmla="*/ 4 h 40"/>
                <a:gd name="T2" fmla="*/ 3 w 37"/>
                <a:gd name="T3" fmla="*/ 0 h 40"/>
                <a:gd name="T4" fmla="*/ 0 w 37"/>
                <a:gd name="T5" fmla="*/ 0 h 40"/>
                <a:gd name="T6" fmla="*/ 6 w 37"/>
                <a:gd name="T7" fmla="*/ 8 h 40"/>
                <a:gd name="T8" fmla="*/ 8 w 37"/>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0">
                  <a:moveTo>
                    <a:pt x="37" y="22"/>
                  </a:moveTo>
                  <a:lnTo>
                    <a:pt x="16" y="0"/>
                  </a:lnTo>
                  <a:lnTo>
                    <a:pt x="0" y="2"/>
                  </a:lnTo>
                  <a:lnTo>
                    <a:pt x="30" y="40"/>
                  </a:lnTo>
                  <a:lnTo>
                    <a:pt x="37" y="22"/>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7" name="Freeform 482"/>
            <p:cNvSpPr>
              <a:spLocks/>
            </p:cNvSpPr>
            <p:nvPr/>
          </p:nvSpPr>
          <p:spPr bwMode="auto">
            <a:xfrm>
              <a:off x="1450" y="2551"/>
              <a:ext cx="9" cy="10"/>
            </a:xfrm>
            <a:custGeom>
              <a:avLst/>
              <a:gdLst>
                <a:gd name="T0" fmla="*/ 9 w 45"/>
                <a:gd name="T1" fmla="*/ 4 h 53"/>
                <a:gd name="T2" fmla="*/ 6 w 45"/>
                <a:gd name="T3" fmla="*/ 0 h 53"/>
                <a:gd name="T4" fmla="*/ 0 w 45"/>
                <a:gd name="T5" fmla="*/ 1 h 53"/>
                <a:gd name="T6" fmla="*/ 9 w 45"/>
                <a:gd name="T7" fmla="*/ 10 h 53"/>
                <a:gd name="T8" fmla="*/ 9 w 45"/>
                <a:gd name="T9" fmla="*/ 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53">
                  <a:moveTo>
                    <a:pt x="45" y="21"/>
                  </a:moveTo>
                  <a:lnTo>
                    <a:pt x="29" y="0"/>
                  </a:lnTo>
                  <a:lnTo>
                    <a:pt x="0" y="5"/>
                  </a:lnTo>
                  <a:lnTo>
                    <a:pt x="45" y="53"/>
                  </a:lnTo>
                  <a:lnTo>
                    <a:pt x="45"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8" name="Freeform 483"/>
            <p:cNvSpPr>
              <a:spLocks/>
            </p:cNvSpPr>
            <p:nvPr/>
          </p:nvSpPr>
          <p:spPr bwMode="auto">
            <a:xfrm>
              <a:off x="1257" y="2544"/>
              <a:ext cx="8" cy="10"/>
            </a:xfrm>
            <a:custGeom>
              <a:avLst/>
              <a:gdLst>
                <a:gd name="T0" fmla="*/ 8 w 38"/>
                <a:gd name="T1" fmla="*/ 5 h 50"/>
                <a:gd name="T2" fmla="*/ 5 w 38"/>
                <a:gd name="T3" fmla="*/ 0 h 50"/>
                <a:gd name="T4" fmla="*/ 0 w 38"/>
                <a:gd name="T5" fmla="*/ 0 h 50"/>
                <a:gd name="T6" fmla="*/ 6 w 38"/>
                <a:gd name="T7" fmla="*/ 10 h 50"/>
                <a:gd name="T8" fmla="*/ 8 w 38"/>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50">
                  <a:moveTo>
                    <a:pt x="38" y="24"/>
                  </a:moveTo>
                  <a:lnTo>
                    <a:pt x="26" y="2"/>
                  </a:lnTo>
                  <a:lnTo>
                    <a:pt x="0" y="0"/>
                  </a:lnTo>
                  <a:lnTo>
                    <a:pt x="29" y="50"/>
                  </a:lnTo>
                  <a:lnTo>
                    <a:pt x="38"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9" name="Freeform 484"/>
            <p:cNvSpPr>
              <a:spLocks/>
            </p:cNvSpPr>
            <p:nvPr/>
          </p:nvSpPr>
          <p:spPr bwMode="auto">
            <a:xfrm>
              <a:off x="1443" y="2543"/>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1"/>
                  </a:moveTo>
                  <a:lnTo>
                    <a:pt x="20" y="0"/>
                  </a:lnTo>
                  <a:lnTo>
                    <a:pt x="0" y="4"/>
                  </a:lnTo>
                  <a:lnTo>
                    <a:pt x="30" y="34"/>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0" name="Freeform 485"/>
            <p:cNvSpPr>
              <a:spLocks/>
            </p:cNvSpPr>
            <p:nvPr/>
          </p:nvSpPr>
          <p:spPr bwMode="auto">
            <a:xfrm>
              <a:off x="1465" y="2529"/>
              <a:ext cx="6" cy="7"/>
            </a:xfrm>
            <a:custGeom>
              <a:avLst/>
              <a:gdLst>
                <a:gd name="T0" fmla="*/ 6 w 32"/>
                <a:gd name="T1" fmla="*/ 2 h 34"/>
                <a:gd name="T2" fmla="*/ 4 w 32"/>
                <a:gd name="T3" fmla="*/ 0 h 34"/>
                <a:gd name="T4" fmla="*/ 0 w 32"/>
                <a:gd name="T5" fmla="*/ 1 h 34"/>
                <a:gd name="T6" fmla="*/ 6 w 32"/>
                <a:gd name="T7" fmla="*/ 7 h 34"/>
                <a:gd name="T8" fmla="*/ 6 w 32"/>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4">
                  <a:moveTo>
                    <a:pt x="32" y="11"/>
                  </a:moveTo>
                  <a:lnTo>
                    <a:pt x="19" y="0"/>
                  </a:lnTo>
                  <a:lnTo>
                    <a:pt x="0" y="4"/>
                  </a:lnTo>
                  <a:lnTo>
                    <a:pt x="30" y="34"/>
                  </a:lnTo>
                  <a:lnTo>
                    <a:pt x="32"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1" name="Freeform 486"/>
            <p:cNvSpPr>
              <a:spLocks/>
            </p:cNvSpPr>
            <p:nvPr/>
          </p:nvSpPr>
          <p:spPr bwMode="auto">
            <a:xfrm>
              <a:off x="1382" y="2539"/>
              <a:ext cx="7" cy="7"/>
            </a:xfrm>
            <a:custGeom>
              <a:avLst/>
              <a:gdLst>
                <a:gd name="T0" fmla="*/ 7 w 32"/>
                <a:gd name="T1" fmla="*/ 2 h 35"/>
                <a:gd name="T2" fmla="*/ 4 w 32"/>
                <a:gd name="T3" fmla="*/ 0 h 35"/>
                <a:gd name="T4" fmla="*/ 0 w 32"/>
                <a:gd name="T5" fmla="*/ 1 h 35"/>
                <a:gd name="T6" fmla="*/ 6 w 32"/>
                <a:gd name="T7" fmla="*/ 7 h 35"/>
                <a:gd name="T8" fmla="*/ 7 w 32"/>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2" y="12"/>
                  </a:moveTo>
                  <a:lnTo>
                    <a:pt x="20" y="0"/>
                  </a:lnTo>
                  <a:lnTo>
                    <a:pt x="0" y="3"/>
                  </a:lnTo>
                  <a:lnTo>
                    <a:pt x="29" y="35"/>
                  </a:lnTo>
                  <a:lnTo>
                    <a:pt x="32"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2" name="Freeform 487"/>
            <p:cNvSpPr>
              <a:spLocks/>
            </p:cNvSpPr>
            <p:nvPr/>
          </p:nvSpPr>
          <p:spPr bwMode="auto">
            <a:xfrm>
              <a:off x="1384" y="2530"/>
              <a:ext cx="6" cy="7"/>
            </a:xfrm>
            <a:custGeom>
              <a:avLst/>
              <a:gdLst>
                <a:gd name="T0" fmla="*/ 6 w 31"/>
                <a:gd name="T1" fmla="*/ 2 h 34"/>
                <a:gd name="T2" fmla="*/ 4 w 31"/>
                <a:gd name="T3" fmla="*/ 0 h 34"/>
                <a:gd name="T4" fmla="*/ 0 w 31"/>
                <a:gd name="T5" fmla="*/ 1 h 34"/>
                <a:gd name="T6" fmla="*/ 6 w 31"/>
                <a:gd name="T7" fmla="*/ 7 h 34"/>
                <a:gd name="T8" fmla="*/ 6 w 31"/>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31" y="12"/>
                  </a:moveTo>
                  <a:lnTo>
                    <a:pt x="20" y="0"/>
                  </a:lnTo>
                  <a:lnTo>
                    <a:pt x="0" y="4"/>
                  </a:lnTo>
                  <a:lnTo>
                    <a:pt x="30" y="34"/>
                  </a:lnTo>
                  <a:lnTo>
                    <a:pt x="31"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3" name="Freeform 488"/>
            <p:cNvSpPr>
              <a:spLocks/>
            </p:cNvSpPr>
            <p:nvPr/>
          </p:nvSpPr>
          <p:spPr bwMode="auto">
            <a:xfrm>
              <a:off x="1399" y="2554"/>
              <a:ext cx="7" cy="7"/>
            </a:xfrm>
            <a:custGeom>
              <a:avLst/>
              <a:gdLst>
                <a:gd name="T0" fmla="*/ 7 w 36"/>
                <a:gd name="T1" fmla="*/ 3 h 36"/>
                <a:gd name="T2" fmla="*/ 4 w 36"/>
                <a:gd name="T3" fmla="*/ 0 h 36"/>
                <a:gd name="T4" fmla="*/ 0 w 36"/>
                <a:gd name="T5" fmla="*/ 0 h 36"/>
                <a:gd name="T6" fmla="*/ 5 w 36"/>
                <a:gd name="T7" fmla="*/ 7 h 36"/>
                <a:gd name="T8" fmla="*/ 7 w 36"/>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6">
                  <a:moveTo>
                    <a:pt x="36" y="15"/>
                  </a:moveTo>
                  <a:lnTo>
                    <a:pt x="21" y="0"/>
                  </a:lnTo>
                  <a:lnTo>
                    <a:pt x="0" y="0"/>
                  </a:lnTo>
                  <a:lnTo>
                    <a:pt x="28" y="36"/>
                  </a:lnTo>
                  <a:lnTo>
                    <a:pt x="36"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4" name="Freeform 489"/>
            <p:cNvSpPr>
              <a:spLocks/>
            </p:cNvSpPr>
            <p:nvPr/>
          </p:nvSpPr>
          <p:spPr bwMode="auto">
            <a:xfrm>
              <a:off x="1421" y="2539"/>
              <a:ext cx="7" cy="7"/>
            </a:xfrm>
            <a:custGeom>
              <a:avLst/>
              <a:gdLst>
                <a:gd name="T0" fmla="*/ 7 w 33"/>
                <a:gd name="T1" fmla="*/ 3 h 36"/>
                <a:gd name="T2" fmla="*/ 4 w 33"/>
                <a:gd name="T3" fmla="*/ 0 h 36"/>
                <a:gd name="T4" fmla="*/ 0 w 33"/>
                <a:gd name="T5" fmla="*/ 0 h 36"/>
                <a:gd name="T6" fmla="*/ 6 w 33"/>
                <a:gd name="T7" fmla="*/ 7 h 36"/>
                <a:gd name="T8" fmla="*/ 7 w 33"/>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33" y="15"/>
                  </a:moveTo>
                  <a:lnTo>
                    <a:pt x="20" y="1"/>
                  </a:lnTo>
                  <a:lnTo>
                    <a:pt x="0" y="0"/>
                  </a:lnTo>
                  <a:lnTo>
                    <a:pt x="28" y="36"/>
                  </a:lnTo>
                  <a:lnTo>
                    <a:pt x="33"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5" name="Freeform 490"/>
            <p:cNvSpPr>
              <a:spLocks/>
            </p:cNvSpPr>
            <p:nvPr/>
          </p:nvSpPr>
          <p:spPr bwMode="auto">
            <a:xfrm>
              <a:off x="1415" y="2522"/>
              <a:ext cx="6" cy="6"/>
            </a:xfrm>
            <a:custGeom>
              <a:avLst/>
              <a:gdLst>
                <a:gd name="T0" fmla="*/ 6 w 30"/>
                <a:gd name="T1" fmla="*/ 3 h 32"/>
                <a:gd name="T2" fmla="*/ 3 w 30"/>
                <a:gd name="T3" fmla="*/ 0 h 32"/>
                <a:gd name="T4" fmla="*/ 0 w 30"/>
                <a:gd name="T5" fmla="*/ 0 h 32"/>
                <a:gd name="T6" fmla="*/ 5 w 30"/>
                <a:gd name="T7" fmla="*/ 6 h 32"/>
                <a:gd name="T8" fmla="*/ 6 w 30"/>
                <a:gd name="T9" fmla="*/ 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2">
                  <a:moveTo>
                    <a:pt x="30" y="14"/>
                  </a:moveTo>
                  <a:lnTo>
                    <a:pt x="17" y="0"/>
                  </a:lnTo>
                  <a:lnTo>
                    <a:pt x="0" y="0"/>
                  </a:lnTo>
                  <a:lnTo>
                    <a:pt x="24" y="32"/>
                  </a:lnTo>
                  <a:lnTo>
                    <a:pt x="30" y="1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6" name="Freeform 491"/>
            <p:cNvSpPr>
              <a:spLocks/>
            </p:cNvSpPr>
            <p:nvPr/>
          </p:nvSpPr>
          <p:spPr bwMode="auto">
            <a:xfrm>
              <a:off x="1339" y="2549"/>
              <a:ext cx="7" cy="7"/>
            </a:xfrm>
            <a:custGeom>
              <a:avLst/>
              <a:gdLst>
                <a:gd name="T0" fmla="*/ 7 w 35"/>
                <a:gd name="T1" fmla="*/ 3 h 35"/>
                <a:gd name="T2" fmla="*/ 4 w 35"/>
                <a:gd name="T3" fmla="*/ 0 h 35"/>
                <a:gd name="T4" fmla="*/ 0 w 35"/>
                <a:gd name="T5" fmla="*/ 0 h 35"/>
                <a:gd name="T6" fmla="*/ 6 w 35"/>
                <a:gd name="T7" fmla="*/ 7 h 35"/>
                <a:gd name="T8" fmla="*/ 7 w 35"/>
                <a:gd name="T9" fmla="*/ 3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5"/>
                  </a:moveTo>
                  <a:lnTo>
                    <a:pt x="21" y="0"/>
                  </a:lnTo>
                  <a:lnTo>
                    <a:pt x="0" y="0"/>
                  </a:lnTo>
                  <a:lnTo>
                    <a:pt x="28" y="35"/>
                  </a:lnTo>
                  <a:lnTo>
                    <a:pt x="35"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7" name="Freeform 492"/>
            <p:cNvSpPr>
              <a:spLocks/>
            </p:cNvSpPr>
            <p:nvPr/>
          </p:nvSpPr>
          <p:spPr bwMode="auto">
            <a:xfrm>
              <a:off x="1340" y="2539"/>
              <a:ext cx="7" cy="8"/>
            </a:xfrm>
            <a:custGeom>
              <a:avLst/>
              <a:gdLst>
                <a:gd name="T0" fmla="*/ 7 w 34"/>
                <a:gd name="T1" fmla="*/ 3 h 36"/>
                <a:gd name="T2" fmla="*/ 4 w 34"/>
                <a:gd name="T3" fmla="*/ 0 h 36"/>
                <a:gd name="T4" fmla="*/ 0 w 34"/>
                <a:gd name="T5" fmla="*/ 0 h 36"/>
                <a:gd name="T6" fmla="*/ 6 w 34"/>
                <a:gd name="T7" fmla="*/ 8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5"/>
                  </a:moveTo>
                  <a:lnTo>
                    <a:pt x="20" y="1"/>
                  </a:lnTo>
                  <a:lnTo>
                    <a:pt x="0" y="0"/>
                  </a:lnTo>
                  <a:lnTo>
                    <a:pt x="29" y="36"/>
                  </a:lnTo>
                  <a:lnTo>
                    <a:pt x="34" y="1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8" name="Freeform 493"/>
            <p:cNvSpPr>
              <a:spLocks/>
            </p:cNvSpPr>
            <p:nvPr/>
          </p:nvSpPr>
          <p:spPr bwMode="auto">
            <a:xfrm>
              <a:off x="1349" y="2564"/>
              <a:ext cx="8" cy="8"/>
            </a:xfrm>
            <a:custGeom>
              <a:avLst/>
              <a:gdLst>
                <a:gd name="T0" fmla="*/ 8 w 40"/>
                <a:gd name="T1" fmla="*/ 5 h 41"/>
                <a:gd name="T2" fmla="*/ 4 w 40"/>
                <a:gd name="T3" fmla="*/ 0 h 41"/>
                <a:gd name="T4" fmla="*/ 0 w 40"/>
                <a:gd name="T5" fmla="*/ 0 h 41"/>
                <a:gd name="T6" fmla="*/ 6 w 40"/>
                <a:gd name="T7" fmla="*/ 8 h 41"/>
                <a:gd name="T8" fmla="*/ 8 w 40"/>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40" y="25"/>
                  </a:moveTo>
                  <a:lnTo>
                    <a:pt x="22" y="1"/>
                  </a:lnTo>
                  <a:lnTo>
                    <a:pt x="0" y="0"/>
                  </a:lnTo>
                  <a:lnTo>
                    <a:pt x="32" y="41"/>
                  </a:lnTo>
                  <a:lnTo>
                    <a:pt x="40"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9" name="Freeform 494"/>
            <p:cNvSpPr>
              <a:spLocks/>
            </p:cNvSpPr>
            <p:nvPr/>
          </p:nvSpPr>
          <p:spPr bwMode="auto">
            <a:xfrm>
              <a:off x="1371" y="2550"/>
              <a:ext cx="8" cy="8"/>
            </a:xfrm>
            <a:custGeom>
              <a:avLst/>
              <a:gdLst>
                <a:gd name="T0" fmla="*/ 8 w 39"/>
                <a:gd name="T1" fmla="*/ 5 h 41"/>
                <a:gd name="T2" fmla="*/ 5 w 39"/>
                <a:gd name="T3" fmla="*/ 0 h 41"/>
                <a:gd name="T4" fmla="*/ 0 w 39"/>
                <a:gd name="T5" fmla="*/ 0 h 41"/>
                <a:gd name="T6" fmla="*/ 7 w 39"/>
                <a:gd name="T7" fmla="*/ 8 h 41"/>
                <a:gd name="T8" fmla="*/ 8 w 39"/>
                <a:gd name="T9" fmla="*/ 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1">
                  <a:moveTo>
                    <a:pt x="39" y="25"/>
                  </a:moveTo>
                  <a:lnTo>
                    <a:pt x="22" y="1"/>
                  </a:lnTo>
                  <a:lnTo>
                    <a:pt x="0" y="0"/>
                  </a:lnTo>
                  <a:lnTo>
                    <a:pt x="33" y="41"/>
                  </a:lnTo>
                  <a:lnTo>
                    <a:pt x="39" y="25"/>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0" name="Freeform 495"/>
            <p:cNvSpPr>
              <a:spLocks/>
            </p:cNvSpPr>
            <p:nvPr/>
          </p:nvSpPr>
          <p:spPr bwMode="auto">
            <a:xfrm>
              <a:off x="1289" y="2558"/>
              <a:ext cx="8" cy="8"/>
            </a:xfrm>
            <a:custGeom>
              <a:avLst/>
              <a:gdLst>
                <a:gd name="T0" fmla="*/ 8 w 36"/>
                <a:gd name="T1" fmla="*/ 5 h 40"/>
                <a:gd name="T2" fmla="*/ 4 w 36"/>
                <a:gd name="T3" fmla="*/ 0 h 40"/>
                <a:gd name="T4" fmla="*/ 0 w 36"/>
                <a:gd name="T5" fmla="*/ 1 h 40"/>
                <a:gd name="T6" fmla="*/ 6 w 36"/>
                <a:gd name="T7" fmla="*/ 8 h 40"/>
                <a:gd name="T8" fmla="*/ 8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9" y="0"/>
                  </a:lnTo>
                  <a:lnTo>
                    <a:pt x="0" y="4"/>
                  </a:lnTo>
                  <a:lnTo>
                    <a:pt x="28"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1" name="Freeform 496"/>
            <p:cNvSpPr>
              <a:spLocks/>
            </p:cNvSpPr>
            <p:nvPr/>
          </p:nvSpPr>
          <p:spPr bwMode="auto">
            <a:xfrm>
              <a:off x="1276" y="2561"/>
              <a:ext cx="7" cy="8"/>
            </a:xfrm>
            <a:custGeom>
              <a:avLst/>
              <a:gdLst>
                <a:gd name="T0" fmla="*/ 7 w 36"/>
                <a:gd name="T1" fmla="*/ 5 h 40"/>
                <a:gd name="T2" fmla="*/ 4 w 36"/>
                <a:gd name="T3" fmla="*/ 0 h 40"/>
                <a:gd name="T4" fmla="*/ 0 w 36"/>
                <a:gd name="T5" fmla="*/ 1 h 40"/>
                <a:gd name="T6" fmla="*/ 6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5"/>
                  </a:moveTo>
                  <a:lnTo>
                    <a:pt x="18" y="0"/>
                  </a:lnTo>
                  <a:lnTo>
                    <a:pt x="0" y="5"/>
                  </a:lnTo>
                  <a:lnTo>
                    <a:pt x="29" y="40"/>
                  </a:lnTo>
                  <a:lnTo>
                    <a:pt x="36"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2" name="Freeform 497"/>
            <p:cNvSpPr>
              <a:spLocks/>
            </p:cNvSpPr>
            <p:nvPr/>
          </p:nvSpPr>
          <p:spPr bwMode="auto">
            <a:xfrm>
              <a:off x="1294" y="2567"/>
              <a:ext cx="7" cy="8"/>
            </a:xfrm>
            <a:custGeom>
              <a:avLst/>
              <a:gdLst>
                <a:gd name="T0" fmla="*/ 7 w 35"/>
                <a:gd name="T1" fmla="*/ 5 h 40"/>
                <a:gd name="T2" fmla="*/ 4 w 35"/>
                <a:gd name="T3" fmla="*/ 0 h 40"/>
                <a:gd name="T4" fmla="*/ 0 w 35"/>
                <a:gd name="T5" fmla="*/ 1 h 40"/>
                <a:gd name="T6" fmla="*/ 6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5"/>
                  </a:lnTo>
                  <a:lnTo>
                    <a:pt x="29"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3" name="Freeform 498"/>
            <p:cNvSpPr>
              <a:spLocks/>
            </p:cNvSpPr>
            <p:nvPr/>
          </p:nvSpPr>
          <p:spPr bwMode="auto">
            <a:xfrm>
              <a:off x="1310" y="2564"/>
              <a:ext cx="7" cy="8"/>
            </a:xfrm>
            <a:custGeom>
              <a:avLst/>
              <a:gdLst>
                <a:gd name="T0" fmla="*/ 7 w 36"/>
                <a:gd name="T1" fmla="*/ 5 h 40"/>
                <a:gd name="T2" fmla="*/ 4 w 36"/>
                <a:gd name="T3" fmla="*/ 0 h 40"/>
                <a:gd name="T4" fmla="*/ 0 w 36"/>
                <a:gd name="T5" fmla="*/ 1 h 40"/>
                <a:gd name="T6" fmla="*/ 5 w 36"/>
                <a:gd name="T7" fmla="*/ 8 h 40"/>
                <a:gd name="T8" fmla="*/ 7 w 36"/>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40">
                  <a:moveTo>
                    <a:pt x="36" y="24"/>
                  </a:moveTo>
                  <a:lnTo>
                    <a:pt x="19" y="0"/>
                  </a:lnTo>
                  <a:lnTo>
                    <a:pt x="0" y="4"/>
                  </a:lnTo>
                  <a:lnTo>
                    <a:pt x="28" y="40"/>
                  </a:lnTo>
                  <a:lnTo>
                    <a:pt x="36"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4" name="Freeform 499"/>
            <p:cNvSpPr>
              <a:spLocks/>
            </p:cNvSpPr>
            <p:nvPr/>
          </p:nvSpPr>
          <p:spPr bwMode="auto">
            <a:xfrm>
              <a:off x="1307" y="2574"/>
              <a:ext cx="7" cy="9"/>
            </a:xfrm>
            <a:custGeom>
              <a:avLst/>
              <a:gdLst>
                <a:gd name="T0" fmla="*/ 7 w 33"/>
                <a:gd name="T1" fmla="*/ 5 h 43"/>
                <a:gd name="T2" fmla="*/ 3 w 33"/>
                <a:gd name="T3" fmla="*/ 0 h 43"/>
                <a:gd name="T4" fmla="*/ 0 w 33"/>
                <a:gd name="T5" fmla="*/ 0 h 43"/>
                <a:gd name="T6" fmla="*/ 5 w 33"/>
                <a:gd name="T7" fmla="*/ 9 h 43"/>
                <a:gd name="T8" fmla="*/ 7 w 33"/>
                <a:gd name="T9" fmla="*/ 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24"/>
                  </a:moveTo>
                  <a:lnTo>
                    <a:pt x="16" y="0"/>
                  </a:lnTo>
                  <a:lnTo>
                    <a:pt x="0" y="1"/>
                  </a:lnTo>
                  <a:lnTo>
                    <a:pt x="25" y="43"/>
                  </a:lnTo>
                  <a:lnTo>
                    <a:pt x="33" y="2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5" name="Freeform 500"/>
            <p:cNvSpPr>
              <a:spLocks/>
            </p:cNvSpPr>
            <p:nvPr/>
          </p:nvSpPr>
          <p:spPr bwMode="auto">
            <a:xfrm>
              <a:off x="1325" y="2570"/>
              <a:ext cx="7" cy="8"/>
            </a:xfrm>
            <a:custGeom>
              <a:avLst/>
              <a:gdLst>
                <a:gd name="T0" fmla="*/ 7 w 35"/>
                <a:gd name="T1" fmla="*/ 5 h 40"/>
                <a:gd name="T2" fmla="*/ 4 w 35"/>
                <a:gd name="T3" fmla="*/ 0 h 40"/>
                <a:gd name="T4" fmla="*/ 0 w 35"/>
                <a:gd name="T5" fmla="*/ 1 h 40"/>
                <a:gd name="T6" fmla="*/ 5 w 35"/>
                <a:gd name="T7" fmla="*/ 8 h 40"/>
                <a:gd name="T8" fmla="*/ 7 w 35"/>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5"/>
                  </a:moveTo>
                  <a:lnTo>
                    <a:pt x="18" y="0"/>
                  </a:lnTo>
                  <a:lnTo>
                    <a:pt x="0" y="6"/>
                  </a:lnTo>
                  <a:lnTo>
                    <a:pt x="25" y="40"/>
                  </a:lnTo>
                  <a:lnTo>
                    <a:pt x="35"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6" name="Freeform 501"/>
            <p:cNvSpPr>
              <a:spLocks/>
            </p:cNvSpPr>
            <p:nvPr/>
          </p:nvSpPr>
          <p:spPr bwMode="auto">
            <a:xfrm>
              <a:off x="1306" y="2586"/>
              <a:ext cx="8" cy="9"/>
            </a:xfrm>
            <a:custGeom>
              <a:avLst/>
              <a:gdLst>
                <a:gd name="T0" fmla="*/ 8 w 40"/>
                <a:gd name="T1" fmla="*/ 6 h 48"/>
                <a:gd name="T2" fmla="*/ 4 w 40"/>
                <a:gd name="T3" fmla="*/ 0 h 48"/>
                <a:gd name="T4" fmla="*/ 0 w 40"/>
                <a:gd name="T5" fmla="*/ 1 h 48"/>
                <a:gd name="T6" fmla="*/ 6 w 40"/>
                <a:gd name="T7" fmla="*/ 9 h 48"/>
                <a:gd name="T8" fmla="*/ 8 w 40"/>
                <a:gd name="T9" fmla="*/ 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8">
                  <a:moveTo>
                    <a:pt x="40" y="30"/>
                  </a:moveTo>
                  <a:lnTo>
                    <a:pt x="21" y="0"/>
                  </a:lnTo>
                  <a:lnTo>
                    <a:pt x="0" y="3"/>
                  </a:lnTo>
                  <a:lnTo>
                    <a:pt x="31" y="48"/>
                  </a:lnTo>
                  <a:lnTo>
                    <a:pt x="40" y="3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7" name="Freeform 502"/>
            <p:cNvSpPr>
              <a:spLocks/>
            </p:cNvSpPr>
            <p:nvPr/>
          </p:nvSpPr>
          <p:spPr bwMode="auto">
            <a:xfrm>
              <a:off x="1331" y="2579"/>
              <a:ext cx="9" cy="10"/>
            </a:xfrm>
            <a:custGeom>
              <a:avLst/>
              <a:gdLst>
                <a:gd name="T0" fmla="*/ 9 w 42"/>
                <a:gd name="T1" fmla="*/ 6 h 47"/>
                <a:gd name="T2" fmla="*/ 5 w 42"/>
                <a:gd name="T3" fmla="*/ 0 h 47"/>
                <a:gd name="T4" fmla="*/ 0 w 42"/>
                <a:gd name="T5" fmla="*/ 1 h 47"/>
                <a:gd name="T6" fmla="*/ 7 w 42"/>
                <a:gd name="T7" fmla="*/ 10 h 47"/>
                <a:gd name="T8" fmla="*/ 9 w 42"/>
                <a:gd name="T9" fmla="*/ 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7">
                  <a:moveTo>
                    <a:pt x="42" y="29"/>
                  </a:moveTo>
                  <a:lnTo>
                    <a:pt x="21" y="0"/>
                  </a:lnTo>
                  <a:lnTo>
                    <a:pt x="0" y="6"/>
                  </a:lnTo>
                  <a:lnTo>
                    <a:pt x="33" y="47"/>
                  </a:lnTo>
                  <a:lnTo>
                    <a:pt x="42" y="29"/>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8" name="Freeform 503"/>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9" name="Freeform 504"/>
            <p:cNvSpPr>
              <a:spLocks/>
            </p:cNvSpPr>
            <p:nvPr/>
          </p:nvSpPr>
          <p:spPr bwMode="auto">
            <a:xfrm>
              <a:off x="1347" y="2576"/>
              <a:ext cx="8" cy="9"/>
            </a:xfrm>
            <a:custGeom>
              <a:avLst/>
              <a:gdLst>
                <a:gd name="T0" fmla="*/ 8 w 41"/>
                <a:gd name="T1" fmla="*/ 5 h 47"/>
                <a:gd name="T2" fmla="*/ 4 w 41"/>
                <a:gd name="T3" fmla="*/ 0 h 47"/>
                <a:gd name="T4" fmla="*/ 0 w 41"/>
                <a:gd name="T5" fmla="*/ 1 h 47"/>
                <a:gd name="T6" fmla="*/ 6 w 41"/>
                <a:gd name="T7" fmla="*/ 9 h 47"/>
                <a:gd name="T8" fmla="*/ 8 w 41"/>
                <a:gd name="T9" fmla="*/ 5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7">
                  <a:moveTo>
                    <a:pt x="41" y="28"/>
                  </a:moveTo>
                  <a:lnTo>
                    <a:pt x="22" y="0"/>
                  </a:lnTo>
                  <a:lnTo>
                    <a:pt x="0" y="6"/>
                  </a:lnTo>
                  <a:lnTo>
                    <a:pt x="33" y="47"/>
                  </a:lnTo>
                  <a:lnTo>
                    <a:pt x="41"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0" name="Freeform 505"/>
            <p:cNvSpPr>
              <a:spLocks/>
            </p:cNvSpPr>
            <p:nvPr/>
          </p:nvSpPr>
          <p:spPr bwMode="auto">
            <a:xfrm>
              <a:off x="1269" y="2594"/>
              <a:ext cx="10" cy="13"/>
            </a:xfrm>
            <a:custGeom>
              <a:avLst/>
              <a:gdLst>
                <a:gd name="T0" fmla="*/ 10 w 49"/>
                <a:gd name="T1" fmla="*/ 9 h 67"/>
                <a:gd name="T2" fmla="*/ 5 w 49"/>
                <a:gd name="T3" fmla="*/ 0 h 67"/>
                <a:gd name="T4" fmla="*/ 0 w 49"/>
                <a:gd name="T5" fmla="*/ 1 h 67"/>
                <a:gd name="T6" fmla="*/ 7 w 49"/>
                <a:gd name="T7" fmla="*/ 13 h 67"/>
                <a:gd name="T8" fmla="*/ 10 w 49"/>
                <a:gd name="T9" fmla="*/ 9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67">
                  <a:moveTo>
                    <a:pt x="49" y="46"/>
                  </a:moveTo>
                  <a:lnTo>
                    <a:pt x="24" y="0"/>
                  </a:lnTo>
                  <a:lnTo>
                    <a:pt x="0" y="7"/>
                  </a:lnTo>
                  <a:lnTo>
                    <a:pt x="35" y="67"/>
                  </a:lnTo>
                  <a:lnTo>
                    <a:pt x="49" y="46"/>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1" name="Freeform 506"/>
            <p:cNvSpPr>
              <a:spLocks/>
            </p:cNvSpPr>
            <p:nvPr/>
          </p:nvSpPr>
          <p:spPr bwMode="auto">
            <a:xfrm>
              <a:off x="1263" y="2583"/>
              <a:ext cx="8" cy="11"/>
            </a:xfrm>
            <a:custGeom>
              <a:avLst/>
              <a:gdLst>
                <a:gd name="T0" fmla="*/ 8 w 41"/>
                <a:gd name="T1" fmla="*/ 7 h 53"/>
                <a:gd name="T2" fmla="*/ 5 w 41"/>
                <a:gd name="T3" fmla="*/ 0 h 53"/>
                <a:gd name="T4" fmla="*/ 0 w 41"/>
                <a:gd name="T5" fmla="*/ 1 h 53"/>
                <a:gd name="T6" fmla="*/ 5 w 41"/>
                <a:gd name="T7" fmla="*/ 11 h 53"/>
                <a:gd name="T8" fmla="*/ 8 w 41"/>
                <a:gd name="T9" fmla="*/ 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3">
                  <a:moveTo>
                    <a:pt x="41" y="34"/>
                  </a:moveTo>
                  <a:lnTo>
                    <a:pt x="25" y="0"/>
                  </a:lnTo>
                  <a:lnTo>
                    <a:pt x="0" y="3"/>
                  </a:lnTo>
                  <a:lnTo>
                    <a:pt x="26" y="53"/>
                  </a:lnTo>
                  <a:lnTo>
                    <a:pt x="41" y="34"/>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2" name="Freeform 507"/>
            <p:cNvSpPr>
              <a:spLocks/>
            </p:cNvSpPr>
            <p:nvPr/>
          </p:nvSpPr>
          <p:spPr bwMode="auto">
            <a:xfrm>
              <a:off x="1259" y="2575"/>
              <a:ext cx="7" cy="9"/>
            </a:xfrm>
            <a:custGeom>
              <a:avLst/>
              <a:gdLst>
                <a:gd name="T0" fmla="*/ 7 w 37"/>
                <a:gd name="T1" fmla="*/ 6 h 43"/>
                <a:gd name="T2" fmla="*/ 4 w 37"/>
                <a:gd name="T3" fmla="*/ 0 h 43"/>
                <a:gd name="T4" fmla="*/ 0 w 37"/>
                <a:gd name="T5" fmla="*/ 0 h 43"/>
                <a:gd name="T6" fmla="*/ 4 w 37"/>
                <a:gd name="T7" fmla="*/ 9 h 43"/>
                <a:gd name="T8" fmla="*/ 7 w 37"/>
                <a:gd name="T9" fmla="*/ 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3">
                  <a:moveTo>
                    <a:pt x="37" y="31"/>
                  </a:moveTo>
                  <a:lnTo>
                    <a:pt x="21" y="0"/>
                  </a:lnTo>
                  <a:lnTo>
                    <a:pt x="0" y="2"/>
                  </a:lnTo>
                  <a:lnTo>
                    <a:pt x="22" y="43"/>
                  </a:lnTo>
                  <a:lnTo>
                    <a:pt x="37" y="3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3" name="Freeform 508"/>
            <p:cNvSpPr>
              <a:spLocks/>
            </p:cNvSpPr>
            <p:nvPr/>
          </p:nvSpPr>
          <p:spPr bwMode="auto">
            <a:xfrm>
              <a:off x="1296" y="2593"/>
              <a:ext cx="6" cy="6"/>
            </a:xfrm>
            <a:custGeom>
              <a:avLst/>
              <a:gdLst>
                <a:gd name="T0" fmla="*/ 6 w 28"/>
                <a:gd name="T1" fmla="*/ 4 h 30"/>
                <a:gd name="T2" fmla="*/ 4 w 28"/>
                <a:gd name="T3" fmla="*/ 0 h 30"/>
                <a:gd name="T4" fmla="*/ 0 w 28"/>
                <a:gd name="T5" fmla="*/ 1 h 30"/>
                <a:gd name="T6" fmla="*/ 3 w 28"/>
                <a:gd name="T7" fmla="*/ 6 h 30"/>
                <a:gd name="T8" fmla="*/ 6 w 28"/>
                <a:gd name="T9" fmla="*/ 4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0">
                  <a:moveTo>
                    <a:pt x="28" y="18"/>
                  </a:moveTo>
                  <a:lnTo>
                    <a:pt x="20" y="0"/>
                  </a:lnTo>
                  <a:lnTo>
                    <a:pt x="0" y="4"/>
                  </a:lnTo>
                  <a:lnTo>
                    <a:pt x="15" y="30"/>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4" name="Freeform 509"/>
            <p:cNvSpPr>
              <a:spLocks/>
            </p:cNvSpPr>
            <p:nvPr/>
          </p:nvSpPr>
          <p:spPr bwMode="auto">
            <a:xfrm>
              <a:off x="1292" y="2588"/>
              <a:ext cx="6" cy="6"/>
            </a:xfrm>
            <a:custGeom>
              <a:avLst/>
              <a:gdLst>
                <a:gd name="T0" fmla="*/ 6 w 28"/>
                <a:gd name="T1" fmla="*/ 3 h 31"/>
                <a:gd name="T2" fmla="*/ 4 w 28"/>
                <a:gd name="T3" fmla="*/ 0 h 31"/>
                <a:gd name="T4" fmla="*/ 0 w 28"/>
                <a:gd name="T5" fmla="*/ 1 h 31"/>
                <a:gd name="T6" fmla="*/ 3 w 28"/>
                <a:gd name="T7" fmla="*/ 6 h 31"/>
                <a:gd name="T8" fmla="*/ 6 w 28"/>
                <a:gd name="T9" fmla="*/ 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1">
                  <a:moveTo>
                    <a:pt x="28" y="18"/>
                  </a:moveTo>
                  <a:lnTo>
                    <a:pt x="20" y="0"/>
                  </a:lnTo>
                  <a:lnTo>
                    <a:pt x="0" y="4"/>
                  </a:lnTo>
                  <a:lnTo>
                    <a:pt x="15" y="31"/>
                  </a:lnTo>
                  <a:lnTo>
                    <a:pt x="28" y="1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5" name="Freeform 510"/>
            <p:cNvSpPr>
              <a:spLocks/>
            </p:cNvSpPr>
            <p:nvPr/>
          </p:nvSpPr>
          <p:spPr bwMode="auto">
            <a:xfrm>
              <a:off x="1254" y="2567"/>
              <a:ext cx="7" cy="8"/>
            </a:xfrm>
            <a:custGeom>
              <a:avLst/>
              <a:gdLst>
                <a:gd name="T0" fmla="*/ 7 w 35"/>
                <a:gd name="T1" fmla="*/ 6 h 40"/>
                <a:gd name="T2" fmla="*/ 5 w 35"/>
                <a:gd name="T3" fmla="*/ 0 h 40"/>
                <a:gd name="T4" fmla="*/ 0 w 35"/>
                <a:gd name="T5" fmla="*/ 0 h 40"/>
                <a:gd name="T6" fmla="*/ 4 w 35"/>
                <a:gd name="T7" fmla="*/ 8 h 40"/>
                <a:gd name="T8" fmla="*/ 7 w 35"/>
                <a:gd name="T9" fmla="*/ 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0">
                  <a:moveTo>
                    <a:pt x="35" y="28"/>
                  </a:moveTo>
                  <a:lnTo>
                    <a:pt x="23" y="0"/>
                  </a:lnTo>
                  <a:lnTo>
                    <a:pt x="0" y="2"/>
                  </a:lnTo>
                  <a:lnTo>
                    <a:pt x="20" y="40"/>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6" name="Freeform 511"/>
            <p:cNvSpPr>
              <a:spLocks/>
            </p:cNvSpPr>
            <p:nvPr/>
          </p:nvSpPr>
          <p:spPr bwMode="auto">
            <a:xfrm>
              <a:off x="1250" y="2559"/>
              <a:ext cx="7" cy="7"/>
            </a:xfrm>
            <a:custGeom>
              <a:avLst/>
              <a:gdLst>
                <a:gd name="T0" fmla="*/ 7 w 33"/>
                <a:gd name="T1" fmla="*/ 5 h 39"/>
                <a:gd name="T2" fmla="*/ 4 w 33"/>
                <a:gd name="T3" fmla="*/ 0 h 39"/>
                <a:gd name="T4" fmla="*/ 0 w 33"/>
                <a:gd name="T5" fmla="*/ 0 h 39"/>
                <a:gd name="T6" fmla="*/ 4 w 33"/>
                <a:gd name="T7" fmla="*/ 7 h 39"/>
                <a:gd name="T8" fmla="*/ 7 w 33"/>
                <a:gd name="T9" fmla="*/ 5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9">
                  <a:moveTo>
                    <a:pt x="33" y="27"/>
                  </a:moveTo>
                  <a:lnTo>
                    <a:pt x="21" y="0"/>
                  </a:lnTo>
                  <a:lnTo>
                    <a:pt x="0" y="2"/>
                  </a:lnTo>
                  <a:lnTo>
                    <a:pt x="19" y="39"/>
                  </a:lnTo>
                  <a:lnTo>
                    <a:pt x="33" y="27"/>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7" name="Freeform 512"/>
            <p:cNvSpPr>
              <a:spLocks/>
            </p:cNvSpPr>
            <p:nvPr/>
          </p:nvSpPr>
          <p:spPr bwMode="auto">
            <a:xfrm>
              <a:off x="1245" y="2549"/>
              <a:ext cx="7" cy="8"/>
            </a:xfrm>
            <a:custGeom>
              <a:avLst/>
              <a:gdLst>
                <a:gd name="T0" fmla="*/ 7 w 35"/>
                <a:gd name="T1" fmla="*/ 6 h 39"/>
                <a:gd name="T2" fmla="*/ 5 w 35"/>
                <a:gd name="T3" fmla="*/ 0 h 39"/>
                <a:gd name="T4" fmla="*/ 0 w 35"/>
                <a:gd name="T5" fmla="*/ 0 h 39"/>
                <a:gd name="T6" fmla="*/ 4 w 35"/>
                <a:gd name="T7" fmla="*/ 8 h 39"/>
                <a:gd name="T8" fmla="*/ 7 w 35"/>
                <a:gd name="T9" fmla="*/ 6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9">
                  <a:moveTo>
                    <a:pt x="35" y="28"/>
                  </a:moveTo>
                  <a:lnTo>
                    <a:pt x="23" y="0"/>
                  </a:lnTo>
                  <a:lnTo>
                    <a:pt x="0" y="2"/>
                  </a:lnTo>
                  <a:lnTo>
                    <a:pt x="20" y="39"/>
                  </a:lnTo>
                  <a:lnTo>
                    <a:pt x="35" y="28"/>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8" name="Freeform 513"/>
            <p:cNvSpPr>
              <a:spLocks/>
            </p:cNvSpPr>
            <p:nvPr/>
          </p:nvSpPr>
          <p:spPr bwMode="auto">
            <a:xfrm>
              <a:off x="1290" y="2549"/>
              <a:ext cx="8" cy="8"/>
            </a:xfrm>
            <a:custGeom>
              <a:avLst/>
              <a:gdLst>
                <a:gd name="T0" fmla="*/ 8 w 39"/>
                <a:gd name="T1" fmla="*/ 5 h 40"/>
                <a:gd name="T2" fmla="*/ 5 w 39"/>
                <a:gd name="T3" fmla="*/ 0 h 40"/>
                <a:gd name="T4" fmla="*/ 0 w 39"/>
                <a:gd name="T5" fmla="*/ 0 h 40"/>
                <a:gd name="T6" fmla="*/ 7 w 39"/>
                <a:gd name="T7" fmla="*/ 8 h 40"/>
                <a:gd name="T8" fmla="*/ 8 w 39"/>
                <a:gd name="T9" fmla="*/ 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39" y="25"/>
                  </a:moveTo>
                  <a:lnTo>
                    <a:pt x="22" y="1"/>
                  </a:lnTo>
                  <a:lnTo>
                    <a:pt x="0" y="0"/>
                  </a:lnTo>
                  <a:lnTo>
                    <a:pt x="32" y="40"/>
                  </a:lnTo>
                  <a:lnTo>
                    <a:pt x="39" y="25"/>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9" name="Freeform 514"/>
            <p:cNvSpPr>
              <a:spLocks/>
            </p:cNvSpPr>
            <p:nvPr/>
          </p:nvSpPr>
          <p:spPr bwMode="auto">
            <a:xfrm>
              <a:off x="1338" y="2556"/>
              <a:ext cx="7" cy="10"/>
            </a:xfrm>
            <a:custGeom>
              <a:avLst/>
              <a:gdLst>
                <a:gd name="T0" fmla="*/ 7 w 35"/>
                <a:gd name="T1" fmla="*/ 5 h 51"/>
                <a:gd name="T2" fmla="*/ 3 w 35"/>
                <a:gd name="T3" fmla="*/ 0 h 51"/>
                <a:gd name="T4" fmla="*/ 0 w 35"/>
                <a:gd name="T5" fmla="*/ 2 h 51"/>
                <a:gd name="T6" fmla="*/ 4 w 35"/>
                <a:gd name="T7" fmla="*/ 7 h 51"/>
                <a:gd name="T8" fmla="*/ 7 w 35"/>
                <a:gd name="T9" fmla="*/ 10 h 51"/>
                <a:gd name="T10" fmla="*/ 7 w 35"/>
                <a:gd name="T11" fmla="*/ 5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51">
                  <a:moveTo>
                    <a:pt x="35" y="24"/>
                  </a:moveTo>
                  <a:lnTo>
                    <a:pt x="13" y="0"/>
                  </a:lnTo>
                  <a:lnTo>
                    <a:pt x="0" y="8"/>
                  </a:lnTo>
                  <a:lnTo>
                    <a:pt x="18" y="34"/>
                  </a:lnTo>
                  <a:lnTo>
                    <a:pt x="35" y="51"/>
                  </a:lnTo>
                  <a:lnTo>
                    <a:pt x="35" y="24"/>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0" name="Freeform 515"/>
            <p:cNvSpPr>
              <a:spLocks/>
            </p:cNvSpPr>
            <p:nvPr/>
          </p:nvSpPr>
          <p:spPr bwMode="auto">
            <a:xfrm>
              <a:off x="1464" y="2547"/>
              <a:ext cx="9" cy="10"/>
            </a:xfrm>
            <a:custGeom>
              <a:avLst/>
              <a:gdLst>
                <a:gd name="T0" fmla="*/ 9 w 43"/>
                <a:gd name="T1" fmla="*/ 4 h 50"/>
                <a:gd name="T2" fmla="*/ 5 w 43"/>
                <a:gd name="T3" fmla="*/ 0 h 50"/>
                <a:gd name="T4" fmla="*/ 0 w 43"/>
                <a:gd name="T5" fmla="*/ 1 h 50"/>
                <a:gd name="T6" fmla="*/ 5 w 43"/>
                <a:gd name="T7" fmla="*/ 7 h 50"/>
                <a:gd name="T8" fmla="*/ 9 w 43"/>
                <a:gd name="T9" fmla="*/ 10 h 50"/>
                <a:gd name="T10" fmla="*/ 9 w 43"/>
                <a:gd name="T11" fmla="*/ 4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43" y="21"/>
                  </a:moveTo>
                  <a:lnTo>
                    <a:pt x="24" y="0"/>
                  </a:lnTo>
                  <a:lnTo>
                    <a:pt x="0" y="6"/>
                  </a:lnTo>
                  <a:lnTo>
                    <a:pt x="25" y="33"/>
                  </a:lnTo>
                  <a:lnTo>
                    <a:pt x="43" y="50"/>
                  </a:lnTo>
                  <a:lnTo>
                    <a:pt x="4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1" name="Freeform 516"/>
            <p:cNvSpPr>
              <a:spLocks/>
            </p:cNvSpPr>
            <p:nvPr/>
          </p:nvSpPr>
          <p:spPr bwMode="auto">
            <a:xfrm>
              <a:off x="1271" y="2540"/>
              <a:ext cx="8" cy="10"/>
            </a:xfrm>
            <a:custGeom>
              <a:avLst/>
              <a:gdLst>
                <a:gd name="T0" fmla="*/ 8 w 39"/>
                <a:gd name="T1" fmla="*/ 4 h 51"/>
                <a:gd name="T2" fmla="*/ 4 w 39"/>
                <a:gd name="T3" fmla="*/ 0 h 51"/>
                <a:gd name="T4" fmla="*/ 0 w 39"/>
                <a:gd name="T5" fmla="*/ 0 h 51"/>
                <a:gd name="T6" fmla="*/ 4 w 39"/>
                <a:gd name="T7" fmla="*/ 7 h 51"/>
                <a:gd name="T8" fmla="*/ 8 w 39"/>
                <a:gd name="T9" fmla="*/ 10 h 51"/>
                <a:gd name="T10" fmla="*/ 8 w 39"/>
                <a:gd name="T11" fmla="*/ 4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51">
                  <a:moveTo>
                    <a:pt x="39" y="22"/>
                  </a:moveTo>
                  <a:lnTo>
                    <a:pt x="18" y="0"/>
                  </a:lnTo>
                  <a:lnTo>
                    <a:pt x="0" y="2"/>
                  </a:lnTo>
                  <a:lnTo>
                    <a:pt x="20" y="34"/>
                  </a:lnTo>
                  <a:lnTo>
                    <a:pt x="39" y="51"/>
                  </a:lnTo>
                  <a:lnTo>
                    <a:pt x="39"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2" name="Freeform 517"/>
            <p:cNvSpPr>
              <a:spLocks/>
            </p:cNvSpPr>
            <p:nvPr/>
          </p:nvSpPr>
          <p:spPr bwMode="auto">
            <a:xfrm>
              <a:off x="1453" y="2540"/>
              <a:ext cx="7" cy="7"/>
            </a:xfrm>
            <a:custGeom>
              <a:avLst/>
              <a:gdLst>
                <a:gd name="T0" fmla="*/ 7 w 34"/>
                <a:gd name="T1" fmla="*/ 2 h 34"/>
                <a:gd name="T2" fmla="*/ 3 w 34"/>
                <a:gd name="T3" fmla="*/ 0 h 34"/>
                <a:gd name="T4" fmla="*/ 0 w 34"/>
                <a:gd name="T5" fmla="*/ 0 h 34"/>
                <a:gd name="T6" fmla="*/ 7 w 34"/>
                <a:gd name="T7" fmla="*/ 7 h 34"/>
                <a:gd name="T8" fmla="*/ 7 w 34"/>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4" y="10"/>
                  </a:moveTo>
                  <a:lnTo>
                    <a:pt x="16" y="0"/>
                  </a:lnTo>
                  <a:lnTo>
                    <a:pt x="0" y="0"/>
                  </a:lnTo>
                  <a:lnTo>
                    <a:pt x="34" y="34"/>
                  </a:lnTo>
                  <a:lnTo>
                    <a:pt x="34"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3" name="Freeform 518"/>
            <p:cNvSpPr>
              <a:spLocks/>
            </p:cNvSpPr>
            <p:nvPr/>
          </p:nvSpPr>
          <p:spPr bwMode="auto">
            <a:xfrm>
              <a:off x="1444" y="2523"/>
              <a:ext cx="6" cy="6"/>
            </a:xfrm>
            <a:custGeom>
              <a:avLst/>
              <a:gdLst>
                <a:gd name="T0" fmla="*/ 6 w 31"/>
                <a:gd name="T1" fmla="*/ 2 h 33"/>
                <a:gd name="T2" fmla="*/ 3 w 31"/>
                <a:gd name="T3" fmla="*/ 0 h 33"/>
                <a:gd name="T4" fmla="*/ 0 w 31"/>
                <a:gd name="T5" fmla="*/ 0 h 33"/>
                <a:gd name="T6" fmla="*/ 6 w 31"/>
                <a:gd name="T7" fmla="*/ 6 h 33"/>
                <a:gd name="T8" fmla="*/ 6 w 31"/>
                <a:gd name="T9" fmla="*/ 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31" y="11"/>
                  </a:moveTo>
                  <a:lnTo>
                    <a:pt x="14" y="0"/>
                  </a:lnTo>
                  <a:lnTo>
                    <a:pt x="0" y="0"/>
                  </a:lnTo>
                  <a:lnTo>
                    <a:pt x="31" y="33"/>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4" name="Freeform 519"/>
            <p:cNvSpPr>
              <a:spLocks/>
            </p:cNvSpPr>
            <p:nvPr/>
          </p:nvSpPr>
          <p:spPr bwMode="auto">
            <a:xfrm>
              <a:off x="1427" y="2528"/>
              <a:ext cx="7" cy="6"/>
            </a:xfrm>
            <a:custGeom>
              <a:avLst/>
              <a:gdLst>
                <a:gd name="T0" fmla="*/ 7 w 31"/>
                <a:gd name="T1" fmla="*/ 2 h 31"/>
                <a:gd name="T2" fmla="*/ 3 w 31"/>
                <a:gd name="T3" fmla="*/ 0 h 31"/>
                <a:gd name="T4" fmla="*/ 0 w 31"/>
                <a:gd name="T5" fmla="*/ 0 h 31"/>
                <a:gd name="T6" fmla="*/ 7 w 31"/>
                <a:gd name="T7" fmla="*/ 6 h 31"/>
                <a:gd name="T8" fmla="*/ 7 w 31"/>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31" y="11"/>
                  </a:moveTo>
                  <a:lnTo>
                    <a:pt x="15" y="0"/>
                  </a:lnTo>
                  <a:lnTo>
                    <a:pt x="0" y="0"/>
                  </a:lnTo>
                  <a:lnTo>
                    <a:pt x="31" y="31"/>
                  </a:lnTo>
                  <a:lnTo>
                    <a:pt x="31"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5" name="Freeform 520"/>
            <p:cNvSpPr>
              <a:spLocks/>
            </p:cNvSpPr>
            <p:nvPr/>
          </p:nvSpPr>
          <p:spPr bwMode="auto">
            <a:xfrm>
              <a:off x="1411" y="2532"/>
              <a:ext cx="7" cy="7"/>
            </a:xfrm>
            <a:custGeom>
              <a:avLst/>
              <a:gdLst>
                <a:gd name="T0" fmla="*/ 7 w 35"/>
                <a:gd name="T1" fmla="*/ 2 h 35"/>
                <a:gd name="T2" fmla="*/ 3 w 35"/>
                <a:gd name="T3" fmla="*/ 0 h 35"/>
                <a:gd name="T4" fmla="*/ 0 w 35"/>
                <a:gd name="T5" fmla="*/ 0 h 35"/>
                <a:gd name="T6" fmla="*/ 7 w 35"/>
                <a:gd name="T7" fmla="*/ 7 h 35"/>
                <a:gd name="T8" fmla="*/ 7 w 35"/>
                <a:gd name="T9" fmla="*/ 2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35" y="11"/>
                  </a:moveTo>
                  <a:lnTo>
                    <a:pt x="15" y="0"/>
                  </a:lnTo>
                  <a:lnTo>
                    <a:pt x="0" y="0"/>
                  </a:lnTo>
                  <a:lnTo>
                    <a:pt x="35" y="35"/>
                  </a:lnTo>
                  <a:lnTo>
                    <a:pt x="35"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6" name="Freeform 521"/>
            <p:cNvSpPr>
              <a:spLocks/>
            </p:cNvSpPr>
            <p:nvPr/>
          </p:nvSpPr>
          <p:spPr bwMode="auto">
            <a:xfrm>
              <a:off x="1393" y="2536"/>
              <a:ext cx="7" cy="7"/>
            </a:xfrm>
            <a:custGeom>
              <a:avLst/>
              <a:gdLst>
                <a:gd name="T0" fmla="*/ 7 w 34"/>
                <a:gd name="T1" fmla="*/ 3 h 36"/>
                <a:gd name="T2" fmla="*/ 3 w 34"/>
                <a:gd name="T3" fmla="*/ 0 h 36"/>
                <a:gd name="T4" fmla="*/ 0 w 34"/>
                <a:gd name="T5" fmla="*/ 0 h 36"/>
                <a:gd name="T6" fmla="*/ 7 w 34"/>
                <a:gd name="T7" fmla="*/ 7 h 36"/>
                <a:gd name="T8" fmla="*/ 7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0"/>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7" name="Freeform 522"/>
            <p:cNvSpPr>
              <a:spLocks/>
            </p:cNvSpPr>
            <p:nvPr/>
          </p:nvSpPr>
          <p:spPr bwMode="auto">
            <a:xfrm>
              <a:off x="1395" y="2527"/>
              <a:ext cx="6" cy="7"/>
            </a:xfrm>
            <a:custGeom>
              <a:avLst/>
              <a:gdLst>
                <a:gd name="T0" fmla="*/ 6 w 34"/>
                <a:gd name="T1" fmla="*/ 3 h 36"/>
                <a:gd name="T2" fmla="*/ 3 w 34"/>
                <a:gd name="T3" fmla="*/ 0 h 36"/>
                <a:gd name="T4" fmla="*/ 0 w 34"/>
                <a:gd name="T5" fmla="*/ 0 h 36"/>
                <a:gd name="T6" fmla="*/ 6 w 34"/>
                <a:gd name="T7" fmla="*/ 7 h 36"/>
                <a:gd name="T8" fmla="*/ 6 w 34"/>
                <a:gd name="T9" fmla="*/ 3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6">
                  <a:moveTo>
                    <a:pt x="34" y="13"/>
                  </a:moveTo>
                  <a:lnTo>
                    <a:pt x="16" y="1"/>
                  </a:lnTo>
                  <a:lnTo>
                    <a:pt x="0" y="0"/>
                  </a:lnTo>
                  <a:lnTo>
                    <a:pt x="34" y="36"/>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8" name="Freeform 523"/>
            <p:cNvSpPr>
              <a:spLocks/>
            </p:cNvSpPr>
            <p:nvPr/>
          </p:nvSpPr>
          <p:spPr bwMode="auto">
            <a:xfrm>
              <a:off x="1410" y="2550"/>
              <a:ext cx="8" cy="8"/>
            </a:xfrm>
            <a:custGeom>
              <a:avLst/>
              <a:gdLst>
                <a:gd name="T0" fmla="*/ 8 w 40"/>
                <a:gd name="T1" fmla="*/ 4 h 37"/>
                <a:gd name="T2" fmla="*/ 5 w 40"/>
                <a:gd name="T3" fmla="*/ 0 h 37"/>
                <a:gd name="T4" fmla="*/ 0 w 40"/>
                <a:gd name="T5" fmla="*/ 0 h 37"/>
                <a:gd name="T6" fmla="*/ 7 w 40"/>
                <a:gd name="T7" fmla="*/ 8 h 37"/>
                <a:gd name="T8" fmla="*/ 8 w 40"/>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7">
                  <a:moveTo>
                    <a:pt x="40" y="19"/>
                  </a:moveTo>
                  <a:lnTo>
                    <a:pt x="25" y="1"/>
                  </a:lnTo>
                  <a:lnTo>
                    <a:pt x="0" y="0"/>
                  </a:lnTo>
                  <a:lnTo>
                    <a:pt x="34" y="37"/>
                  </a:lnTo>
                  <a:lnTo>
                    <a:pt x="40"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9" name="Freeform 524"/>
            <p:cNvSpPr>
              <a:spLocks/>
            </p:cNvSpPr>
            <p:nvPr/>
          </p:nvSpPr>
          <p:spPr bwMode="auto">
            <a:xfrm>
              <a:off x="1432" y="2536"/>
              <a:ext cx="8" cy="7"/>
            </a:xfrm>
            <a:custGeom>
              <a:avLst/>
              <a:gdLst>
                <a:gd name="T0" fmla="*/ 8 w 39"/>
                <a:gd name="T1" fmla="*/ 3 h 37"/>
                <a:gd name="T2" fmla="*/ 5 w 39"/>
                <a:gd name="T3" fmla="*/ 0 h 37"/>
                <a:gd name="T4" fmla="*/ 0 w 39"/>
                <a:gd name="T5" fmla="*/ 0 h 37"/>
                <a:gd name="T6" fmla="*/ 7 w 39"/>
                <a:gd name="T7" fmla="*/ 7 h 37"/>
                <a:gd name="T8" fmla="*/ 8 w 39"/>
                <a:gd name="T9" fmla="*/ 3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8"/>
                  </a:moveTo>
                  <a:lnTo>
                    <a:pt x="24" y="1"/>
                  </a:lnTo>
                  <a:lnTo>
                    <a:pt x="0" y="0"/>
                  </a:lnTo>
                  <a:lnTo>
                    <a:pt x="35" y="37"/>
                  </a:lnTo>
                  <a:lnTo>
                    <a:pt x="39"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0" name="Freeform 525"/>
            <p:cNvSpPr>
              <a:spLocks/>
            </p:cNvSpPr>
            <p:nvPr/>
          </p:nvSpPr>
          <p:spPr bwMode="auto">
            <a:xfrm>
              <a:off x="1425" y="2519"/>
              <a:ext cx="7" cy="7"/>
            </a:xfrm>
            <a:custGeom>
              <a:avLst/>
              <a:gdLst>
                <a:gd name="T0" fmla="*/ 7 w 36"/>
                <a:gd name="T1" fmla="*/ 4 h 33"/>
                <a:gd name="T2" fmla="*/ 4 w 36"/>
                <a:gd name="T3" fmla="*/ 0 h 33"/>
                <a:gd name="T4" fmla="*/ 0 w 36"/>
                <a:gd name="T5" fmla="*/ 0 h 33"/>
                <a:gd name="T6" fmla="*/ 6 w 36"/>
                <a:gd name="T7" fmla="*/ 7 h 33"/>
                <a:gd name="T8" fmla="*/ 7 w 36"/>
                <a:gd name="T9" fmla="*/ 4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3">
                  <a:moveTo>
                    <a:pt x="36" y="17"/>
                  </a:moveTo>
                  <a:lnTo>
                    <a:pt x="23" y="1"/>
                  </a:lnTo>
                  <a:lnTo>
                    <a:pt x="0" y="0"/>
                  </a:lnTo>
                  <a:lnTo>
                    <a:pt x="32" y="33"/>
                  </a:lnTo>
                  <a:lnTo>
                    <a:pt x="36" y="1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1" name="Freeform 526"/>
            <p:cNvSpPr>
              <a:spLocks/>
            </p:cNvSpPr>
            <p:nvPr/>
          </p:nvSpPr>
          <p:spPr bwMode="auto">
            <a:xfrm>
              <a:off x="1350" y="2545"/>
              <a:ext cx="8" cy="8"/>
            </a:xfrm>
            <a:custGeom>
              <a:avLst/>
              <a:gdLst>
                <a:gd name="T0" fmla="*/ 8 w 40"/>
                <a:gd name="T1" fmla="*/ 4 h 38"/>
                <a:gd name="T2" fmla="*/ 5 w 40"/>
                <a:gd name="T3" fmla="*/ 1 h 38"/>
                <a:gd name="T4" fmla="*/ 0 w 40"/>
                <a:gd name="T5" fmla="*/ 0 h 38"/>
                <a:gd name="T6" fmla="*/ 7 w 40"/>
                <a:gd name="T7" fmla="*/ 8 h 38"/>
                <a:gd name="T8" fmla="*/ 8 w 40"/>
                <a:gd name="T9" fmla="*/ 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8">
                  <a:moveTo>
                    <a:pt x="40" y="20"/>
                  </a:moveTo>
                  <a:lnTo>
                    <a:pt x="24" y="3"/>
                  </a:lnTo>
                  <a:lnTo>
                    <a:pt x="0" y="0"/>
                  </a:lnTo>
                  <a:lnTo>
                    <a:pt x="34" y="38"/>
                  </a:lnTo>
                  <a:lnTo>
                    <a:pt x="40"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2" name="Freeform 527"/>
            <p:cNvSpPr>
              <a:spLocks/>
            </p:cNvSpPr>
            <p:nvPr/>
          </p:nvSpPr>
          <p:spPr bwMode="auto">
            <a:xfrm>
              <a:off x="1351" y="2536"/>
              <a:ext cx="8" cy="8"/>
            </a:xfrm>
            <a:custGeom>
              <a:avLst/>
              <a:gdLst>
                <a:gd name="T0" fmla="*/ 8 w 39"/>
                <a:gd name="T1" fmla="*/ 4 h 37"/>
                <a:gd name="T2" fmla="*/ 5 w 39"/>
                <a:gd name="T3" fmla="*/ 0 h 37"/>
                <a:gd name="T4" fmla="*/ 0 w 39"/>
                <a:gd name="T5" fmla="*/ 0 h 37"/>
                <a:gd name="T6" fmla="*/ 7 w 39"/>
                <a:gd name="T7" fmla="*/ 8 h 37"/>
                <a:gd name="T8" fmla="*/ 8 w 39"/>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7">
                  <a:moveTo>
                    <a:pt x="39" y="19"/>
                  </a:moveTo>
                  <a:lnTo>
                    <a:pt x="23" y="1"/>
                  </a:lnTo>
                  <a:lnTo>
                    <a:pt x="0" y="0"/>
                  </a:lnTo>
                  <a:lnTo>
                    <a:pt x="34" y="37"/>
                  </a:lnTo>
                  <a:lnTo>
                    <a:pt x="39"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3" name="Freeform 528"/>
            <p:cNvSpPr>
              <a:spLocks/>
            </p:cNvSpPr>
            <p:nvPr/>
          </p:nvSpPr>
          <p:spPr bwMode="auto">
            <a:xfrm>
              <a:off x="1361" y="2562"/>
              <a:ext cx="7" cy="7"/>
            </a:xfrm>
            <a:custGeom>
              <a:avLst/>
              <a:gdLst>
                <a:gd name="T0" fmla="*/ 7 w 33"/>
                <a:gd name="T1" fmla="*/ 4 h 37"/>
                <a:gd name="T2" fmla="*/ 4 w 33"/>
                <a:gd name="T3" fmla="*/ 0 h 37"/>
                <a:gd name="T4" fmla="*/ 0 w 33"/>
                <a:gd name="T5" fmla="*/ 0 h 37"/>
                <a:gd name="T6" fmla="*/ 6 w 33"/>
                <a:gd name="T7" fmla="*/ 7 h 37"/>
                <a:gd name="T8" fmla="*/ 7 w 33"/>
                <a:gd name="T9" fmla="*/ 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33" y="22"/>
                  </a:moveTo>
                  <a:lnTo>
                    <a:pt x="17" y="0"/>
                  </a:lnTo>
                  <a:lnTo>
                    <a:pt x="0" y="0"/>
                  </a:lnTo>
                  <a:lnTo>
                    <a:pt x="30" y="37"/>
                  </a:lnTo>
                  <a:lnTo>
                    <a:pt x="33"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4" name="Freeform 529"/>
            <p:cNvSpPr>
              <a:spLocks/>
            </p:cNvSpPr>
            <p:nvPr/>
          </p:nvSpPr>
          <p:spPr bwMode="auto">
            <a:xfrm>
              <a:off x="1349" y="2554"/>
              <a:ext cx="8" cy="9"/>
            </a:xfrm>
            <a:custGeom>
              <a:avLst/>
              <a:gdLst>
                <a:gd name="T0" fmla="*/ 8 w 37"/>
                <a:gd name="T1" fmla="*/ 4 h 45"/>
                <a:gd name="T2" fmla="*/ 4 w 37"/>
                <a:gd name="T3" fmla="*/ 0 h 45"/>
                <a:gd name="T4" fmla="*/ 0 w 37"/>
                <a:gd name="T5" fmla="*/ 1 h 45"/>
                <a:gd name="T6" fmla="*/ 5 w 37"/>
                <a:gd name="T7" fmla="*/ 6 h 45"/>
                <a:gd name="T8" fmla="*/ 7 w 37"/>
                <a:gd name="T9" fmla="*/ 9 h 45"/>
                <a:gd name="T10" fmla="*/ 8 w 37"/>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45">
                  <a:moveTo>
                    <a:pt x="37" y="21"/>
                  </a:moveTo>
                  <a:lnTo>
                    <a:pt x="17" y="0"/>
                  </a:lnTo>
                  <a:lnTo>
                    <a:pt x="0" y="6"/>
                  </a:lnTo>
                  <a:lnTo>
                    <a:pt x="22" y="30"/>
                  </a:lnTo>
                  <a:lnTo>
                    <a:pt x="33" y="45"/>
                  </a:lnTo>
                  <a:lnTo>
                    <a:pt x="37"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5" name="Freeform 530"/>
            <p:cNvSpPr>
              <a:spLocks/>
            </p:cNvSpPr>
            <p:nvPr/>
          </p:nvSpPr>
          <p:spPr bwMode="auto">
            <a:xfrm>
              <a:off x="1474" y="2543"/>
              <a:ext cx="9" cy="10"/>
            </a:xfrm>
            <a:custGeom>
              <a:avLst/>
              <a:gdLst>
                <a:gd name="T0" fmla="*/ 9 w 46"/>
                <a:gd name="T1" fmla="*/ 4 h 49"/>
                <a:gd name="T2" fmla="*/ 5 w 46"/>
                <a:gd name="T3" fmla="*/ 0 h 49"/>
                <a:gd name="T4" fmla="*/ 0 w 46"/>
                <a:gd name="T5" fmla="*/ 1 h 49"/>
                <a:gd name="T6" fmla="*/ 9 w 46"/>
                <a:gd name="T7" fmla="*/ 10 h 49"/>
                <a:gd name="T8" fmla="*/ 9 w 46"/>
                <a:gd name="T9" fmla="*/ 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18"/>
                  </a:moveTo>
                  <a:lnTo>
                    <a:pt x="28" y="0"/>
                  </a:lnTo>
                  <a:lnTo>
                    <a:pt x="0" y="4"/>
                  </a:lnTo>
                  <a:lnTo>
                    <a:pt x="46" y="49"/>
                  </a:lnTo>
                  <a:lnTo>
                    <a:pt x="46"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6" name="Freeform 531"/>
            <p:cNvSpPr>
              <a:spLocks/>
            </p:cNvSpPr>
            <p:nvPr/>
          </p:nvSpPr>
          <p:spPr bwMode="auto">
            <a:xfrm>
              <a:off x="1281" y="2538"/>
              <a:ext cx="9" cy="9"/>
            </a:xfrm>
            <a:custGeom>
              <a:avLst/>
              <a:gdLst>
                <a:gd name="T0" fmla="*/ 9 w 44"/>
                <a:gd name="T1" fmla="*/ 4 h 45"/>
                <a:gd name="T2" fmla="*/ 5 w 44"/>
                <a:gd name="T3" fmla="*/ 0 h 45"/>
                <a:gd name="T4" fmla="*/ 0 w 44"/>
                <a:gd name="T5" fmla="*/ 0 h 45"/>
                <a:gd name="T6" fmla="*/ 8 w 44"/>
                <a:gd name="T7" fmla="*/ 9 h 45"/>
                <a:gd name="T8" fmla="*/ 9 w 44"/>
                <a:gd name="T9" fmla="*/ 4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5">
                  <a:moveTo>
                    <a:pt x="44" y="21"/>
                  </a:moveTo>
                  <a:lnTo>
                    <a:pt x="24" y="0"/>
                  </a:lnTo>
                  <a:lnTo>
                    <a:pt x="0" y="0"/>
                  </a:lnTo>
                  <a:lnTo>
                    <a:pt x="38" y="45"/>
                  </a:lnTo>
                  <a:lnTo>
                    <a:pt x="44"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7" name="Freeform 532"/>
            <p:cNvSpPr>
              <a:spLocks/>
            </p:cNvSpPr>
            <p:nvPr/>
          </p:nvSpPr>
          <p:spPr bwMode="auto">
            <a:xfrm>
              <a:off x="1462" y="2538"/>
              <a:ext cx="7" cy="6"/>
            </a:xfrm>
            <a:custGeom>
              <a:avLst/>
              <a:gdLst>
                <a:gd name="T0" fmla="*/ 7 w 33"/>
                <a:gd name="T1" fmla="*/ 2 h 30"/>
                <a:gd name="T2" fmla="*/ 4 w 33"/>
                <a:gd name="T3" fmla="*/ 0 h 30"/>
                <a:gd name="T4" fmla="*/ 0 w 33"/>
                <a:gd name="T5" fmla="*/ 1 h 30"/>
                <a:gd name="T6" fmla="*/ 7 w 33"/>
                <a:gd name="T7" fmla="*/ 6 h 30"/>
                <a:gd name="T8" fmla="*/ 7 w 33"/>
                <a:gd name="T9" fmla="*/ 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0">
                  <a:moveTo>
                    <a:pt x="33" y="12"/>
                  </a:moveTo>
                  <a:lnTo>
                    <a:pt x="18" y="0"/>
                  </a:lnTo>
                  <a:lnTo>
                    <a:pt x="0" y="3"/>
                  </a:lnTo>
                  <a:lnTo>
                    <a:pt x="31" y="30"/>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8" name="Freeform 533"/>
            <p:cNvSpPr>
              <a:spLocks/>
            </p:cNvSpPr>
            <p:nvPr/>
          </p:nvSpPr>
          <p:spPr bwMode="auto">
            <a:xfrm>
              <a:off x="1452" y="2521"/>
              <a:ext cx="6" cy="5"/>
            </a:xfrm>
            <a:custGeom>
              <a:avLst/>
              <a:gdLst>
                <a:gd name="T0" fmla="*/ 6 w 30"/>
                <a:gd name="T1" fmla="*/ 2 h 27"/>
                <a:gd name="T2" fmla="*/ 3 w 30"/>
                <a:gd name="T3" fmla="*/ 0 h 27"/>
                <a:gd name="T4" fmla="*/ 0 w 30"/>
                <a:gd name="T5" fmla="*/ 0 h 27"/>
                <a:gd name="T6" fmla="*/ 5 w 30"/>
                <a:gd name="T7" fmla="*/ 5 h 27"/>
                <a:gd name="T8" fmla="*/ 6 w 30"/>
                <a:gd name="T9" fmla="*/ 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7">
                  <a:moveTo>
                    <a:pt x="30" y="11"/>
                  </a:moveTo>
                  <a:lnTo>
                    <a:pt x="16" y="0"/>
                  </a:lnTo>
                  <a:lnTo>
                    <a:pt x="0" y="2"/>
                  </a:lnTo>
                  <a:lnTo>
                    <a:pt x="26" y="27"/>
                  </a:lnTo>
                  <a:lnTo>
                    <a:pt x="30" y="11"/>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9" name="Freeform 534"/>
            <p:cNvSpPr>
              <a:spLocks/>
            </p:cNvSpPr>
            <p:nvPr/>
          </p:nvSpPr>
          <p:spPr bwMode="auto">
            <a:xfrm>
              <a:off x="1436" y="2526"/>
              <a:ext cx="6" cy="6"/>
            </a:xfrm>
            <a:custGeom>
              <a:avLst/>
              <a:gdLst>
                <a:gd name="T0" fmla="*/ 6 w 31"/>
                <a:gd name="T1" fmla="*/ 2 h 28"/>
                <a:gd name="T2" fmla="*/ 3 w 31"/>
                <a:gd name="T3" fmla="*/ 0 h 28"/>
                <a:gd name="T4" fmla="*/ 0 w 31"/>
                <a:gd name="T5" fmla="*/ 1 h 28"/>
                <a:gd name="T6" fmla="*/ 5 w 31"/>
                <a:gd name="T7" fmla="*/ 6 h 28"/>
                <a:gd name="T8" fmla="*/ 6 w 31"/>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28">
                  <a:moveTo>
                    <a:pt x="31" y="10"/>
                  </a:moveTo>
                  <a:lnTo>
                    <a:pt x="17" y="0"/>
                  </a:lnTo>
                  <a:lnTo>
                    <a:pt x="0" y="3"/>
                  </a:lnTo>
                  <a:lnTo>
                    <a:pt x="28" y="28"/>
                  </a:lnTo>
                  <a:lnTo>
                    <a:pt x="31" y="1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0" name="Freeform 535"/>
            <p:cNvSpPr>
              <a:spLocks/>
            </p:cNvSpPr>
            <p:nvPr/>
          </p:nvSpPr>
          <p:spPr bwMode="auto">
            <a:xfrm>
              <a:off x="1402" y="2534"/>
              <a:ext cx="7" cy="6"/>
            </a:xfrm>
            <a:custGeom>
              <a:avLst/>
              <a:gdLst>
                <a:gd name="T0" fmla="*/ 7 w 33"/>
                <a:gd name="T1" fmla="*/ 2 h 31"/>
                <a:gd name="T2" fmla="*/ 4 w 33"/>
                <a:gd name="T3" fmla="*/ 0 h 31"/>
                <a:gd name="T4" fmla="*/ 0 w 33"/>
                <a:gd name="T5" fmla="*/ 1 h 31"/>
                <a:gd name="T6" fmla="*/ 6 w 33"/>
                <a:gd name="T7" fmla="*/ 6 h 31"/>
                <a:gd name="T8" fmla="*/ 7 w 33"/>
                <a:gd name="T9" fmla="*/ 2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1">
                  <a:moveTo>
                    <a:pt x="33" y="12"/>
                  </a:moveTo>
                  <a:lnTo>
                    <a:pt x="18" y="0"/>
                  </a:lnTo>
                  <a:lnTo>
                    <a:pt x="0" y="3"/>
                  </a:lnTo>
                  <a:lnTo>
                    <a:pt x="30" y="31"/>
                  </a:lnTo>
                  <a:lnTo>
                    <a:pt x="33" y="12"/>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1" name="Freeform 536"/>
            <p:cNvSpPr>
              <a:spLocks/>
            </p:cNvSpPr>
            <p:nvPr/>
          </p:nvSpPr>
          <p:spPr bwMode="auto">
            <a:xfrm>
              <a:off x="1404" y="2525"/>
              <a:ext cx="7" cy="6"/>
            </a:xfrm>
            <a:custGeom>
              <a:avLst/>
              <a:gdLst>
                <a:gd name="T0" fmla="*/ 7 w 34"/>
                <a:gd name="T1" fmla="*/ 3 h 30"/>
                <a:gd name="T2" fmla="*/ 4 w 34"/>
                <a:gd name="T3" fmla="*/ 0 h 30"/>
                <a:gd name="T4" fmla="*/ 0 w 34"/>
                <a:gd name="T5" fmla="*/ 0 h 30"/>
                <a:gd name="T6" fmla="*/ 6 w 34"/>
                <a:gd name="T7" fmla="*/ 6 h 30"/>
                <a:gd name="T8" fmla="*/ 7 w 34"/>
                <a:gd name="T9" fmla="*/ 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0">
                  <a:moveTo>
                    <a:pt x="34" y="13"/>
                  </a:moveTo>
                  <a:lnTo>
                    <a:pt x="18" y="0"/>
                  </a:lnTo>
                  <a:lnTo>
                    <a:pt x="0" y="2"/>
                  </a:lnTo>
                  <a:lnTo>
                    <a:pt x="30" y="30"/>
                  </a:lnTo>
                  <a:lnTo>
                    <a:pt x="34" y="13"/>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2" name="Freeform 537"/>
            <p:cNvSpPr>
              <a:spLocks/>
            </p:cNvSpPr>
            <p:nvPr/>
          </p:nvSpPr>
          <p:spPr bwMode="auto">
            <a:xfrm>
              <a:off x="1420" y="2547"/>
              <a:ext cx="7" cy="8"/>
            </a:xfrm>
            <a:custGeom>
              <a:avLst/>
              <a:gdLst>
                <a:gd name="T0" fmla="*/ 7 w 33"/>
                <a:gd name="T1" fmla="*/ 4 h 37"/>
                <a:gd name="T2" fmla="*/ 3 w 33"/>
                <a:gd name="T3" fmla="*/ 0 h 37"/>
                <a:gd name="T4" fmla="*/ 0 w 33"/>
                <a:gd name="T5" fmla="*/ 1 h 37"/>
                <a:gd name="T6" fmla="*/ 3 w 33"/>
                <a:gd name="T7" fmla="*/ 5 h 37"/>
                <a:gd name="T8" fmla="*/ 6 w 33"/>
                <a:gd name="T9" fmla="*/ 8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2" y="22"/>
                  </a:lnTo>
                  <a:lnTo>
                    <a:pt x="28" y="37"/>
                  </a:lnTo>
                  <a:lnTo>
                    <a:pt x="33" y="19"/>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3" name="Freeform 538"/>
            <p:cNvSpPr>
              <a:spLocks/>
            </p:cNvSpPr>
            <p:nvPr/>
          </p:nvSpPr>
          <p:spPr bwMode="auto">
            <a:xfrm>
              <a:off x="1442" y="2533"/>
              <a:ext cx="7" cy="7"/>
            </a:xfrm>
            <a:custGeom>
              <a:avLst/>
              <a:gdLst>
                <a:gd name="T0" fmla="*/ 7 w 33"/>
                <a:gd name="T1" fmla="*/ 4 h 37"/>
                <a:gd name="T2" fmla="*/ 3 w 33"/>
                <a:gd name="T3" fmla="*/ 0 h 37"/>
                <a:gd name="T4" fmla="*/ 0 w 33"/>
                <a:gd name="T5" fmla="*/ 1 h 37"/>
                <a:gd name="T6" fmla="*/ 3 w 33"/>
                <a:gd name="T7" fmla="*/ 4 h 37"/>
                <a:gd name="T8" fmla="*/ 6 w 33"/>
                <a:gd name="T9" fmla="*/ 7 h 37"/>
                <a:gd name="T10" fmla="*/ 7 w 33"/>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7">
                  <a:moveTo>
                    <a:pt x="33" y="19"/>
                  </a:moveTo>
                  <a:lnTo>
                    <a:pt x="16" y="0"/>
                  </a:lnTo>
                  <a:lnTo>
                    <a:pt x="0" y="4"/>
                  </a:lnTo>
                  <a:lnTo>
                    <a:pt x="13" y="21"/>
                  </a:lnTo>
                  <a:lnTo>
                    <a:pt x="28" y="37"/>
                  </a:lnTo>
                  <a:lnTo>
                    <a:pt x="33" y="19"/>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4" name="Freeform 539"/>
            <p:cNvSpPr>
              <a:spLocks/>
            </p:cNvSpPr>
            <p:nvPr/>
          </p:nvSpPr>
          <p:spPr bwMode="auto">
            <a:xfrm>
              <a:off x="1434" y="2516"/>
              <a:ext cx="6" cy="7"/>
            </a:xfrm>
            <a:custGeom>
              <a:avLst/>
              <a:gdLst>
                <a:gd name="T0" fmla="*/ 6 w 30"/>
                <a:gd name="T1" fmla="*/ 4 h 34"/>
                <a:gd name="T2" fmla="*/ 3 w 30"/>
                <a:gd name="T3" fmla="*/ 0 h 34"/>
                <a:gd name="T4" fmla="*/ 0 w 30"/>
                <a:gd name="T5" fmla="*/ 1 h 34"/>
                <a:gd name="T6" fmla="*/ 2 w 30"/>
                <a:gd name="T7" fmla="*/ 4 h 34"/>
                <a:gd name="T8" fmla="*/ 5 w 30"/>
                <a:gd name="T9" fmla="*/ 7 h 34"/>
                <a:gd name="T10" fmla="*/ 6 w 30"/>
                <a:gd name="T11" fmla="*/ 4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34">
                  <a:moveTo>
                    <a:pt x="30" y="18"/>
                  </a:moveTo>
                  <a:lnTo>
                    <a:pt x="14" y="0"/>
                  </a:lnTo>
                  <a:lnTo>
                    <a:pt x="0" y="4"/>
                  </a:lnTo>
                  <a:lnTo>
                    <a:pt x="11" y="20"/>
                  </a:lnTo>
                  <a:lnTo>
                    <a:pt x="26" y="34"/>
                  </a:lnTo>
                  <a:lnTo>
                    <a:pt x="30" y="18"/>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5" name="Freeform 540"/>
            <p:cNvSpPr>
              <a:spLocks/>
            </p:cNvSpPr>
            <p:nvPr/>
          </p:nvSpPr>
          <p:spPr bwMode="auto">
            <a:xfrm>
              <a:off x="1360" y="2542"/>
              <a:ext cx="6" cy="8"/>
            </a:xfrm>
            <a:custGeom>
              <a:avLst/>
              <a:gdLst>
                <a:gd name="T0" fmla="*/ 6 w 33"/>
                <a:gd name="T1" fmla="*/ 4 h 38"/>
                <a:gd name="T2" fmla="*/ 3 w 33"/>
                <a:gd name="T3" fmla="*/ 0 h 38"/>
                <a:gd name="T4" fmla="*/ 0 w 33"/>
                <a:gd name="T5" fmla="*/ 1 h 38"/>
                <a:gd name="T6" fmla="*/ 2 w 33"/>
                <a:gd name="T7" fmla="*/ 5 h 38"/>
                <a:gd name="T8" fmla="*/ 5 w 33"/>
                <a:gd name="T9" fmla="*/ 8 h 38"/>
                <a:gd name="T10" fmla="*/ 6 w 33"/>
                <a:gd name="T11" fmla="*/ 4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8">
                  <a:moveTo>
                    <a:pt x="33" y="21"/>
                  </a:moveTo>
                  <a:lnTo>
                    <a:pt x="16" y="0"/>
                  </a:lnTo>
                  <a:lnTo>
                    <a:pt x="0" y="6"/>
                  </a:lnTo>
                  <a:lnTo>
                    <a:pt x="12" y="22"/>
                  </a:lnTo>
                  <a:lnTo>
                    <a:pt x="29" y="38"/>
                  </a:lnTo>
                  <a:lnTo>
                    <a:pt x="33"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6" name="Freeform 541"/>
            <p:cNvSpPr>
              <a:spLocks/>
            </p:cNvSpPr>
            <p:nvPr/>
          </p:nvSpPr>
          <p:spPr bwMode="auto">
            <a:xfrm>
              <a:off x="1362" y="2533"/>
              <a:ext cx="6" cy="8"/>
            </a:xfrm>
            <a:custGeom>
              <a:avLst/>
              <a:gdLst>
                <a:gd name="T0" fmla="*/ 6 w 34"/>
                <a:gd name="T1" fmla="*/ 4 h 37"/>
                <a:gd name="T2" fmla="*/ 3 w 34"/>
                <a:gd name="T3" fmla="*/ 0 h 37"/>
                <a:gd name="T4" fmla="*/ 0 w 34"/>
                <a:gd name="T5" fmla="*/ 1 h 37"/>
                <a:gd name="T6" fmla="*/ 2 w 34"/>
                <a:gd name="T7" fmla="*/ 5 h 37"/>
                <a:gd name="T8" fmla="*/ 5 w 34"/>
                <a:gd name="T9" fmla="*/ 8 h 37"/>
                <a:gd name="T10" fmla="*/ 6 w 34"/>
                <a:gd name="T11" fmla="*/ 4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37">
                  <a:moveTo>
                    <a:pt x="34" y="20"/>
                  </a:moveTo>
                  <a:lnTo>
                    <a:pt x="15" y="0"/>
                  </a:lnTo>
                  <a:lnTo>
                    <a:pt x="0" y="4"/>
                  </a:lnTo>
                  <a:lnTo>
                    <a:pt x="12" y="22"/>
                  </a:lnTo>
                  <a:lnTo>
                    <a:pt x="28" y="37"/>
                  </a:lnTo>
                  <a:lnTo>
                    <a:pt x="34" y="20"/>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7" name="Freeform 542"/>
            <p:cNvSpPr>
              <a:spLocks/>
            </p:cNvSpPr>
            <p:nvPr/>
          </p:nvSpPr>
          <p:spPr bwMode="auto">
            <a:xfrm>
              <a:off x="1373" y="2559"/>
              <a:ext cx="6" cy="8"/>
            </a:xfrm>
            <a:custGeom>
              <a:avLst/>
              <a:gdLst>
                <a:gd name="T0" fmla="*/ 6 w 31"/>
                <a:gd name="T1" fmla="*/ 4 h 40"/>
                <a:gd name="T2" fmla="*/ 3 w 31"/>
                <a:gd name="T3" fmla="*/ 0 h 40"/>
                <a:gd name="T4" fmla="*/ 0 w 31"/>
                <a:gd name="T5" fmla="*/ 1 h 40"/>
                <a:gd name="T6" fmla="*/ 4 w 31"/>
                <a:gd name="T7" fmla="*/ 8 h 40"/>
                <a:gd name="T8" fmla="*/ 6 w 31"/>
                <a:gd name="T9" fmla="*/ 4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31" y="22"/>
                  </a:moveTo>
                  <a:lnTo>
                    <a:pt x="17" y="0"/>
                  </a:lnTo>
                  <a:lnTo>
                    <a:pt x="0" y="4"/>
                  </a:lnTo>
                  <a:lnTo>
                    <a:pt x="23" y="40"/>
                  </a:lnTo>
                  <a:lnTo>
                    <a:pt x="31" y="22"/>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8" name="Freeform 543"/>
            <p:cNvSpPr>
              <a:spLocks/>
            </p:cNvSpPr>
            <p:nvPr/>
          </p:nvSpPr>
          <p:spPr bwMode="auto">
            <a:xfrm>
              <a:off x="1395" y="2545"/>
              <a:ext cx="6" cy="8"/>
            </a:xfrm>
            <a:custGeom>
              <a:avLst/>
              <a:gdLst>
                <a:gd name="T0" fmla="*/ 6 w 31"/>
                <a:gd name="T1" fmla="*/ 4 h 39"/>
                <a:gd name="T2" fmla="*/ 3 w 31"/>
                <a:gd name="T3" fmla="*/ 0 h 39"/>
                <a:gd name="T4" fmla="*/ 0 w 31"/>
                <a:gd name="T5" fmla="*/ 0 h 39"/>
                <a:gd name="T6" fmla="*/ 4 w 31"/>
                <a:gd name="T7" fmla="*/ 8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9" name="Freeform 544"/>
            <p:cNvSpPr>
              <a:spLocks/>
            </p:cNvSpPr>
            <p:nvPr/>
          </p:nvSpPr>
          <p:spPr bwMode="auto">
            <a:xfrm>
              <a:off x="1312" y="2554"/>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1"/>
                  </a:lnTo>
                  <a:lnTo>
                    <a:pt x="23" y="39"/>
                  </a:lnTo>
                  <a:lnTo>
                    <a:pt x="31" y="2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0" name="Freeform 545"/>
            <p:cNvSpPr>
              <a:spLocks/>
            </p:cNvSpPr>
            <p:nvPr/>
          </p:nvSpPr>
          <p:spPr bwMode="auto">
            <a:xfrm>
              <a:off x="1314" y="2545"/>
              <a:ext cx="6" cy="7"/>
            </a:xfrm>
            <a:custGeom>
              <a:avLst/>
              <a:gdLst>
                <a:gd name="T0" fmla="*/ 6 w 31"/>
                <a:gd name="T1" fmla="*/ 4 h 39"/>
                <a:gd name="T2" fmla="*/ 3 w 31"/>
                <a:gd name="T3" fmla="*/ 0 h 39"/>
                <a:gd name="T4" fmla="*/ 0 w 31"/>
                <a:gd name="T5" fmla="*/ 0 h 39"/>
                <a:gd name="T6" fmla="*/ 4 w 31"/>
                <a:gd name="T7" fmla="*/ 7 h 39"/>
                <a:gd name="T8" fmla="*/ 6 w 31"/>
                <a:gd name="T9" fmla="*/ 4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31" y="21"/>
                  </a:moveTo>
                  <a:lnTo>
                    <a:pt x="17" y="0"/>
                  </a:lnTo>
                  <a:lnTo>
                    <a:pt x="0" y="2"/>
                  </a:lnTo>
                  <a:lnTo>
                    <a:pt x="22" y="39"/>
                  </a:lnTo>
                  <a:lnTo>
                    <a:pt x="31" y="21"/>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1" name="Freeform 546"/>
            <p:cNvSpPr>
              <a:spLocks/>
            </p:cNvSpPr>
            <p:nvPr/>
          </p:nvSpPr>
          <p:spPr bwMode="auto">
            <a:xfrm>
              <a:off x="1359" y="2552"/>
              <a:ext cx="7" cy="9"/>
            </a:xfrm>
            <a:custGeom>
              <a:avLst/>
              <a:gdLst>
                <a:gd name="T0" fmla="*/ 7 w 35"/>
                <a:gd name="T1" fmla="*/ 4 h 45"/>
                <a:gd name="T2" fmla="*/ 3 w 35"/>
                <a:gd name="T3" fmla="*/ 0 h 45"/>
                <a:gd name="T4" fmla="*/ 0 w 35"/>
                <a:gd name="T5" fmla="*/ 1 h 45"/>
                <a:gd name="T6" fmla="*/ 4 w 35"/>
                <a:gd name="T7" fmla="*/ 6 h 45"/>
                <a:gd name="T8" fmla="*/ 7 w 35"/>
                <a:gd name="T9" fmla="*/ 9 h 45"/>
                <a:gd name="T10" fmla="*/ 7 w 35"/>
                <a:gd name="T11" fmla="*/ 4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5">
                  <a:moveTo>
                    <a:pt x="35" y="18"/>
                  </a:moveTo>
                  <a:lnTo>
                    <a:pt x="13" y="0"/>
                  </a:lnTo>
                  <a:lnTo>
                    <a:pt x="0" y="4"/>
                  </a:lnTo>
                  <a:lnTo>
                    <a:pt x="18" y="28"/>
                  </a:lnTo>
                  <a:lnTo>
                    <a:pt x="35" y="45"/>
                  </a:lnTo>
                  <a:lnTo>
                    <a:pt x="35" y="18"/>
                  </a:lnTo>
                  <a:close/>
                </a:path>
              </a:pathLst>
            </a:custGeom>
            <a:solidFill>
              <a:srgbClr val="8275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2" name="Freeform 547"/>
            <p:cNvSpPr>
              <a:spLocks/>
            </p:cNvSpPr>
            <p:nvPr/>
          </p:nvSpPr>
          <p:spPr bwMode="auto">
            <a:xfrm>
              <a:off x="1373" y="2595"/>
              <a:ext cx="94" cy="26"/>
            </a:xfrm>
            <a:custGeom>
              <a:avLst/>
              <a:gdLst>
                <a:gd name="T0" fmla="*/ 94 w 470"/>
                <a:gd name="T1" fmla="*/ 0 h 129"/>
                <a:gd name="T2" fmla="*/ 77 w 470"/>
                <a:gd name="T3" fmla="*/ 0 h 129"/>
                <a:gd name="T4" fmla="*/ 74 w 470"/>
                <a:gd name="T5" fmla="*/ 2 h 129"/>
                <a:gd name="T6" fmla="*/ 70 w 470"/>
                <a:gd name="T7" fmla="*/ 4 h 129"/>
                <a:gd name="T8" fmla="*/ 66 w 470"/>
                <a:gd name="T9" fmla="*/ 5 h 129"/>
                <a:gd name="T10" fmla="*/ 62 w 470"/>
                <a:gd name="T11" fmla="*/ 7 h 129"/>
                <a:gd name="T12" fmla="*/ 58 w 470"/>
                <a:gd name="T13" fmla="*/ 8 h 129"/>
                <a:gd name="T14" fmla="*/ 53 w 470"/>
                <a:gd name="T15" fmla="*/ 9 h 129"/>
                <a:gd name="T16" fmla="*/ 49 w 470"/>
                <a:gd name="T17" fmla="*/ 11 h 129"/>
                <a:gd name="T18" fmla="*/ 45 w 470"/>
                <a:gd name="T19" fmla="*/ 11 h 129"/>
                <a:gd name="T20" fmla="*/ 41 w 470"/>
                <a:gd name="T21" fmla="*/ 12 h 129"/>
                <a:gd name="T22" fmla="*/ 36 w 470"/>
                <a:gd name="T23" fmla="*/ 13 h 129"/>
                <a:gd name="T24" fmla="*/ 32 w 470"/>
                <a:gd name="T25" fmla="*/ 14 h 129"/>
                <a:gd name="T26" fmla="*/ 28 w 470"/>
                <a:gd name="T27" fmla="*/ 14 h 129"/>
                <a:gd name="T28" fmla="*/ 23 w 470"/>
                <a:gd name="T29" fmla="*/ 15 h 129"/>
                <a:gd name="T30" fmla="*/ 19 w 470"/>
                <a:gd name="T31" fmla="*/ 15 h 129"/>
                <a:gd name="T32" fmla="*/ 14 w 470"/>
                <a:gd name="T33" fmla="*/ 16 h 129"/>
                <a:gd name="T34" fmla="*/ 10 w 470"/>
                <a:gd name="T35" fmla="*/ 16 h 129"/>
                <a:gd name="T36" fmla="*/ 0 w 470"/>
                <a:gd name="T37" fmla="*/ 26 h 129"/>
                <a:gd name="T38" fmla="*/ 4 w 470"/>
                <a:gd name="T39" fmla="*/ 26 h 129"/>
                <a:gd name="T40" fmla="*/ 9 w 470"/>
                <a:gd name="T41" fmla="*/ 26 h 129"/>
                <a:gd name="T42" fmla="*/ 15 w 470"/>
                <a:gd name="T43" fmla="*/ 25 h 129"/>
                <a:gd name="T44" fmla="*/ 21 w 470"/>
                <a:gd name="T45" fmla="*/ 24 h 129"/>
                <a:gd name="T46" fmla="*/ 28 w 470"/>
                <a:gd name="T47" fmla="*/ 23 h 129"/>
                <a:gd name="T48" fmla="*/ 36 w 470"/>
                <a:gd name="T49" fmla="*/ 23 h 129"/>
                <a:gd name="T50" fmla="*/ 43 w 470"/>
                <a:gd name="T51" fmla="*/ 21 h 129"/>
                <a:gd name="T52" fmla="*/ 51 w 470"/>
                <a:gd name="T53" fmla="*/ 20 h 129"/>
                <a:gd name="T54" fmla="*/ 59 w 470"/>
                <a:gd name="T55" fmla="*/ 18 h 129"/>
                <a:gd name="T56" fmla="*/ 66 w 470"/>
                <a:gd name="T57" fmla="*/ 16 h 129"/>
                <a:gd name="T58" fmla="*/ 73 w 470"/>
                <a:gd name="T59" fmla="*/ 14 h 129"/>
                <a:gd name="T60" fmla="*/ 79 w 470"/>
                <a:gd name="T61" fmla="*/ 12 h 129"/>
                <a:gd name="T62" fmla="*/ 84 w 470"/>
                <a:gd name="T63" fmla="*/ 9 h 129"/>
                <a:gd name="T64" fmla="*/ 89 w 470"/>
                <a:gd name="T65" fmla="*/ 6 h 129"/>
                <a:gd name="T66" fmla="*/ 92 w 470"/>
                <a:gd name="T67" fmla="*/ 3 h 129"/>
                <a:gd name="T68" fmla="*/ 94 w 470"/>
                <a:gd name="T69" fmla="*/ 0 h 1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70" h="129">
                  <a:moveTo>
                    <a:pt x="470" y="0"/>
                  </a:moveTo>
                  <a:lnTo>
                    <a:pt x="387" y="0"/>
                  </a:lnTo>
                  <a:lnTo>
                    <a:pt x="368" y="10"/>
                  </a:lnTo>
                  <a:lnTo>
                    <a:pt x="348" y="18"/>
                  </a:lnTo>
                  <a:lnTo>
                    <a:pt x="329" y="27"/>
                  </a:lnTo>
                  <a:lnTo>
                    <a:pt x="309" y="34"/>
                  </a:lnTo>
                  <a:lnTo>
                    <a:pt x="288" y="41"/>
                  </a:lnTo>
                  <a:lnTo>
                    <a:pt x="267" y="47"/>
                  </a:lnTo>
                  <a:lnTo>
                    <a:pt x="246" y="53"/>
                  </a:lnTo>
                  <a:lnTo>
                    <a:pt x="225" y="57"/>
                  </a:lnTo>
                  <a:lnTo>
                    <a:pt x="203" y="61"/>
                  </a:lnTo>
                  <a:lnTo>
                    <a:pt x="181" y="66"/>
                  </a:lnTo>
                  <a:lnTo>
                    <a:pt x="159" y="69"/>
                  </a:lnTo>
                  <a:lnTo>
                    <a:pt x="138" y="71"/>
                  </a:lnTo>
                  <a:lnTo>
                    <a:pt x="115" y="74"/>
                  </a:lnTo>
                  <a:lnTo>
                    <a:pt x="93" y="76"/>
                  </a:lnTo>
                  <a:lnTo>
                    <a:pt x="71" y="77"/>
                  </a:lnTo>
                  <a:lnTo>
                    <a:pt x="49" y="80"/>
                  </a:lnTo>
                  <a:lnTo>
                    <a:pt x="0" y="129"/>
                  </a:lnTo>
                  <a:lnTo>
                    <a:pt x="20" y="128"/>
                  </a:lnTo>
                  <a:lnTo>
                    <a:pt x="45" y="127"/>
                  </a:lnTo>
                  <a:lnTo>
                    <a:pt x="74" y="124"/>
                  </a:lnTo>
                  <a:lnTo>
                    <a:pt x="107" y="121"/>
                  </a:lnTo>
                  <a:lnTo>
                    <a:pt x="142" y="116"/>
                  </a:lnTo>
                  <a:lnTo>
                    <a:pt x="180" y="112"/>
                  </a:lnTo>
                  <a:lnTo>
                    <a:pt x="217" y="105"/>
                  </a:lnTo>
                  <a:lnTo>
                    <a:pt x="256" y="98"/>
                  </a:lnTo>
                  <a:lnTo>
                    <a:pt x="294" y="89"/>
                  </a:lnTo>
                  <a:lnTo>
                    <a:pt x="330" y="81"/>
                  </a:lnTo>
                  <a:lnTo>
                    <a:pt x="363" y="70"/>
                  </a:lnTo>
                  <a:lnTo>
                    <a:pt x="395" y="58"/>
                  </a:lnTo>
                  <a:lnTo>
                    <a:pt x="421" y="45"/>
                  </a:lnTo>
                  <a:lnTo>
                    <a:pt x="443" y="31"/>
                  </a:lnTo>
                  <a:lnTo>
                    <a:pt x="460" y="16"/>
                  </a:lnTo>
                  <a:lnTo>
                    <a:pt x="470" y="0"/>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3" name="Freeform 548"/>
            <p:cNvSpPr>
              <a:spLocks/>
            </p:cNvSpPr>
            <p:nvPr/>
          </p:nvSpPr>
          <p:spPr bwMode="auto">
            <a:xfrm>
              <a:off x="1427" y="2596"/>
              <a:ext cx="36" cy="16"/>
            </a:xfrm>
            <a:custGeom>
              <a:avLst/>
              <a:gdLst>
                <a:gd name="T0" fmla="*/ 36 w 178"/>
                <a:gd name="T1" fmla="*/ 1 h 78"/>
                <a:gd name="T2" fmla="*/ 26 w 178"/>
                <a:gd name="T3" fmla="*/ 0 h 78"/>
                <a:gd name="T4" fmla="*/ 23 w 178"/>
                <a:gd name="T5" fmla="*/ 2 h 78"/>
                <a:gd name="T6" fmla="*/ 20 w 178"/>
                <a:gd name="T7" fmla="*/ 3 h 78"/>
                <a:gd name="T8" fmla="*/ 17 w 178"/>
                <a:gd name="T9" fmla="*/ 5 h 78"/>
                <a:gd name="T10" fmla="*/ 14 w 178"/>
                <a:gd name="T11" fmla="*/ 6 h 78"/>
                <a:gd name="T12" fmla="*/ 11 w 178"/>
                <a:gd name="T13" fmla="*/ 7 h 78"/>
                <a:gd name="T14" fmla="*/ 7 w 178"/>
                <a:gd name="T15" fmla="*/ 8 h 78"/>
                <a:gd name="T16" fmla="*/ 4 w 178"/>
                <a:gd name="T17" fmla="*/ 10 h 78"/>
                <a:gd name="T18" fmla="*/ 0 w 178"/>
                <a:gd name="T19" fmla="*/ 11 h 78"/>
                <a:gd name="T20" fmla="*/ 5 w 178"/>
                <a:gd name="T21" fmla="*/ 16 h 78"/>
                <a:gd name="T22" fmla="*/ 9 w 178"/>
                <a:gd name="T23" fmla="*/ 15 h 78"/>
                <a:gd name="T24" fmla="*/ 13 w 178"/>
                <a:gd name="T25" fmla="*/ 14 h 78"/>
                <a:gd name="T26" fmla="*/ 18 w 178"/>
                <a:gd name="T27" fmla="*/ 12 h 78"/>
                <a:gd name="T28" fmla="*/ 22 w 178"/>
                <a:gd name="T29" fmla="*/ 11 h 78"/>
                <a:gd name="T30" fmla="*/ 26 w 178"/>
                <a:gd name="T31" fmla="*/ 9 h 78"/>
                <a:gd name="T32" fmla="*/ 30 w 178"/>
                <a:gd name="T33" fmla="*/ 7 h 78"/>
                <a:gd name="T34" fmla="*/ 33 w 178"/>
                <a:gd name="T35" fmla="*/ 4 h 78"/>
                <a:gd name="T36" fmla="*/ 36 w 178"/>
                <a:gd name="T37" fmla="*/ 1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8" h="78">
                  <a:moveTo>
                    <a:pt x="178" y="4"/>
                  </a:moveTo>
                  <a:lnTo>
                    <a:pt x="128" y="0"/>
                  </a:lnTo>
                  <a:lnTo>
                    <a:pt x="113" y="8"/>
                  </a:lnTo>
                  <a:lnTo>
                    <a:pt x="98" y="15"/>
                  </a:lnTo>
                  <a:lnTo>
                    <a:pt x="84" y="22"/>
                  </a:lnTo>
                  <a:lnTo>
                    <a:pt x="69" y="28"/>
                  </a:lnTo>
                  <a:lnTo>
                    <a:pt x="52" y="35"/>
                  </a:lnTo>
                  <a:lnTo>
                    <a:pt x="36" y="41"/>
                  </a:lnTo>
                  <a:lnTo>
                    <a:pt x="19" y="48"/>
                  </a:lnTo>
                  <a:lnTo>
                    <a:pt x="0" y="54"/>
                  </a:lnTo>
                  <a:lnTo>
                    <a:pt x="26" y="78"/>
                  </a:lnTo>
                  <a:lnTo>
                    <a:pt x="46" y="72"/>
                  </a:lnTo>
                  <a:lnTo>
                    <a:pt x="66" y="66"/>
                  </a:lnTo>
                  <a:lnTo>
                    <a:pt x="89" y="60"/>
                  </a:lnTo>
                  <a:lnTo>
                    <a:pt x="110" y="52"/>
                  </a:lnTo>
                  <a:lnTo>
                    <a:pt x="131" y="43"/>
                  </a:lnTo>
                  <a:lnTo>
                    <a:pt x="149" y="33"/>
                  </a:lnTo>
                  <a:lnTo>
                    <a:pt x="165" y="19"/>
                  </a:lnTo>
                  <a:lnTo>
                    <a:pt x="178" y="4"/>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4" name="Freeform 549"/>
            <p:cNvSpPr>
              <a:spLocks/>
            </p:cNvSpPr>
            <p:nvPr/>
          </p:nvSpPr>
          <p:spPr bwMode="auto">
            <a:xfrm>
              <a:off x="1378" y="2609"/>
              <a:ext cx="45" cy="9"/>
            </a:xfrm>
            <a:custGeom>
              <a:avLst/>
              <a:gdLst>
                <a:gd name="T0" fmla="*/ 45 w 224"/>
                <a:gd name="T1" fmla="*/ 3 h 43"/>
                <a:gd name="T2" fmla="*/ 42 w 224"/>
                <a:gd name="T3" fmla="*/ 0 h 43"/>
                <a:gd name="T4" fmla="*/ 37 w 224"/>
                <a:gd name="T5" fmla="*/ 1 h 43"/>
                <a:gd name="T6" fmla="*/ 33 w 224"/>
                <a:gd name="T7" fmla="*/ 1 h 43"/>
                <a:gd name="T8" fmla="*/ 29 w 224"/>
                <a:gd name="T9" fmla="*/ 2 h 43"/>
                <a:gd name="T10" fmla="*/ 25 w 224"/>
                <a:gd name="T11" fmla="*/ 3 h 43"/>
                <a:gd name="T12" fmla="*/ 21 w 224"/>
                <a:gd name="T13" fmla="*/ 3 h 43"/>
                <a:gd name="T14" fmla="*/ 17 w 224"/>
                <a:gd name="T15" fmla="*/ 3 h 43"/>
                <a:gd name="T16" fmla="*/ 12 w 224"/>
                <a:gd name="T17" fmla="*/ 4 h 43"/>
                <a:gd name="T18" fmla="*/ 7 w 224"/>
                <a:gd name="T19" fmla="*/ 4 h 43"/>
                <a:gd name="T20" fmla="*/ 3 w 224"/>
                <a:gd name="T21" fmla="*/ 6 h 43"/>
                <a:gd name="T22" fmla="*/ 0 w 224"/>
                <a:gd name="T23" fmla="*/ 9 h 43"/>
                <a:gd name="T24" fmla="*/ 9 w 224"/>
                <a:gd name="T25" fmla="*/ 9 h 43"/>
                <a:gd name="T26" fmla="*/ 12 w 224"/>
                <a:gd name="T27" fmla="*/ 9 h 43"/>
                <a:gd name="T28" fmla="*/ 14 w 224"/>
                <a:gd name="T29" fmla="*/ 8 h 43"/>
                <a:gd name="T30" fmla="*/ 17 w 224"/>
                <a:gd name="T31" fmla="*/ 8 h 43"/>
                <a:gd name="T32" fmla="*/ 19 w 224"/>
                <a:gd name="T33" fmla="*/ 8 h 43"/>
                <a:gd name="T34" fmla="*/ 21 w 224"/>
                <a:gd name="T35" fmla="*/ 8 h 43"/>
                <a:gd name="T36" fmla="*/ 23 w 224"/>
                <a:gd name="T37" fmla="*/ 7 h 43"/>
                <a:gd name="T38" fmla="*/ 25 w 224"/>
                <a:gd name="T39" fmla="*/ 7 h 43"/>
                <a:gd name="T40" fmla="*/ 27 w 224"/>
                <a:gd name="T41" fmla="*/ 7 h 43"/>
                <a:gd name="T42" fmla="*/ 29 w 224"/>
                <a:gd name="T43" fmla="*/ 6 h 43"/>
                <a:gd name="T44" fmla="*/ 32 w 224"/>
                <a:gd name="T45" fmla="*/ 6 h 43"/>
                <a:gd name="T46" fmla="*/ 34 w 224"/>
                <a:gd name="T47" fmla="*/ 6 h 43"/>
                <a:gd name="T48" fmla="*/ 36 w 224"/>
                <a:gd name="T49" fmla="*/ 5 h 43"/>
                <a:gd name="T50" fmla="*/ 38 w 224"/>
                <a:gd name="T51" fmla="*/ 5 h 43"/>
                <a:gd name="T52" fmla="*/ 40 w 224"/>
                <a:gd name="T53" fmla="*/ 4 h 43"/>
                <a:gd name="T54" fmla="*/ 43 w 224"/>
                <a:gd name="T55" fmla="*/ 4 h 43"/>
                <a:gd name="T56" fmla="*/ 45 w 224"/>
                <a:gd name="T57" fmla="*/ 3 h 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4" h="43">
                  <a:moveTo>
                    <a:pt x="224" y="15"/>
                  </a:moveTo>
                  <a:lnTo>
                    <a:pt x="207" y="0"/>
                  </a:lnTo>
                  <a:lnTo>
                    <a:pt x="184" y="3"/>
                  </a:lnTo>
                  <a:lnTo>
                    <a:pt x="162" y="6"/>
                  </a:lnTo>
                  <a:lnTo>
                    <a:pt x="142" y="10"/>
                  </a:lnTo>
                  <a:lnTo>
                    <a:pt x="122" y="12"/>
                  </a:lnTo>
                  <a:lnTo>
                    <a:pt x="103" y="14"/>
                  </a:lnTo>
                  <a:lnTo>
                    <a:pt x="83" y="16"/>
                  </a:lnTo>
                  <a:lnTo>
                    <a:pt x="61" y="17"/>
                  </a:lnTo>
                  <a:lnTo>
                    <a:pt x="37" y="17"/>
                  </a:lnTo>
                  <a:lnTo>
                    <a:pt x="17" y="29"/>
                  </a:lnTo>
                  <a:lnTo>
                    <a:pt x="0" y="43"/>
                  </a:lnTo>
                  <a:lnTo>
                    <a:pt x="46" y="43"/>
                  </a:lnTo>
                  <a:lnTo>
                    <a:pt x="59" y="41"/>
                  </a:lnTo>
                  <a:lnTo>
                    <a:pt x="71" y="40"/>
                  </a:lnTo>
                  <a:lnTo>
                    <a:pt x="83" y="39"/>
                  </a:lnTo>
                  <a:lnTo>
                    <a:pt x="93" y="37"/>
                  </a:lnTo>
                  <a:lnTo>
                    <a:pt x="104" y="36"/>
                  </a:lnTo>
                  <a:lnTo>
                    <a:pt x="115" y="34"/>
                  </a:lnTo>
                  <a:lnTo>
                    <a:pt x="126" y="33"/>
                  </a:lnTo>
                  <a:lnTo>
                    <a:pt x="136" y="32"/>
                  </a:lnTo>
                  <a:lnTo>
                    <a:pt x="146" y="30"/>
                  </a:lnTo>
                  <a:lnTo>
                    <a:pt x="157" y="29"/>
                  </a:lnTo>
                  <a:lnTo>
                    <a:pt x="167" y="27"/>
                  </a:lnTo>
                  <a:lnTo>
                    <a:pt x="178" y="26"/>
                  </a:lnTo>
                  <a:lnTo>
                    <a:pt x="189" y="24"/>
                  </a:lnTo>
                  <a:lnTo>
                    <a:pt x="201" y="20"/>
                  </a:lnTo>
                  <a:lnTo>
                    <a:pt x="213" y="18"/>
                  </a:lnTo>
                  <a:lnTo>
                    <a:pt x="224" y="15"/>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5" name="Freeform 550"/>
            <p:cNvSpPr>
              <a:spLocks/>
            </p:cNvSpPr>
            <p:nvPr/>
          </p:nvSpPr>
          <p:spPr bwMode="auto">
            <a:xfrm>
              <a:off x="1424" y="2607"/>
              <a:ext cx="9" cy="4"/>
            </a:xfrm>
            <a:custGeom>
              <a:avLst/>
              <a:gdLst>
                <a:gd name="T0" fmla="*/ 9 w 41"/>
                <a:gd name="T1" fmla="*/ 3 h 18"/>
                <a:gd name="T2" fmla="*/ 5 w 41"/>
                <a:gd name="T3" fmla="*/ 0 h 18"/>
                <a:gd name="T4" fmla="*/ 0 w 41"/>
                <a:gd name="T5" fmla="*/ 1 h 18"/>
                <a:gd name="T6" fmla="*/ 5 w 41"/>
                <a:gd name="T7" fmla="*/ 4 h 18"/>
                <a:gd name="T8" fmla="*/ 9 w 41"/>
                <a:gd name="T9" fmla="*/ 3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8">
                  <a:moveTo>
                    <a:pt x="41" y="15"/>
                  </a:moveTo>
                  <a:lnTo>
                    <a:pt x="21" y="0"/>
                  </a:lnTo>
                  <a:lnTo>
                    <a:pt x="0" y="4"/>
                  </a:lnTo>
                  <a:lnTo>
                    <a:pt x="21" y="18"/>
                  </a:lnTo>
                  <a:lnTo>
                    <a:pt x="41" y="15"/>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6" name="Freeform 551"/>
            <p:cNvSpPr>
              <a:spLocks/>
            </p:cNvSpPr>
            <p:nvPr/>
          </p:nvSpPr>
          <p:spPr bwMode="auto">
            <a:xfrm>
              <a:off x="1376" y="2576"/>
              <a:ext cx="66" cy="21"/>
            </a:xfrm>
            <a:custGeom>
              <a:avLst/>
              <a:gdLst>
                <a:gd name="T0" fmla="*/ 66 w 329"/>
                <a:gd name="T1" fmla="*/ 20 h 102"/>
                <a:gd name="T2" fmla="*/ 56 w 329"/>
                <a:gd name="T3" fmla="*/ 8 h 102"/>
                <a:gd name="T4" fmla="*/ 46 w 329"/>
                <a:gd name="T5" fmla="*/ 0 h 102"/>
                <a:gd name="T6" fmla="*/ 43 w 329"/>
                <a:gd name="T7" fmla="*/ 1 h 102"/>
                <a:gd name="T8" fmla="*/ 41 w 329"/>
                <a:gd name="T9" fmla="*/ 1 h 102"/>
                <a:gd name="T10" fmla="*/ 38 w 329"/>
                <a:gd name="T11" fmla="*/ 2 h 102"/>
                <a:gd name="T12" fmla="*/ 35 w 329"/>
                <a:gd name="T13" fmla="*/ 2 h 102"/>
                <a:gd name="T14" fmla="*/ 32 w 329"/>
                <a:gd name="T15" fmla="*/ 3 h 102"/>
                <a:gd name="T16" fmla="*/ 29 w 329"/>
                <a:gd name="T17" fmla="*/ 4 h 102"/>
                <a:gd name="T18" fmla="*/ 26 w 329"/>
                <a:gd name="T19" fmla="*/ 4 h 102"/>
                <a:gd name="T20" fmla="*/ 24 w 329"/>
                <a:gd name="T21" fmla="*/ 5 h 102"/>
                <a:gd name="T22" fmla="*/ 21 w 329"/>
                <a:gd name="T23" fmla="*/ 6 h 102"/>
                <a:gd name="T24" fmla="*/ 18 w 329"/>
                <a:gd name="T25" fmla="*/ 7 h 102"/>
                <a:gd name="T26" fmla="*/ 16 w 329"/>
                <a:gd name="T27" fmla="*/ 7 h 102"/>
                <a:gd name="T28" fmla="*/ 13 w 329"/>
                <a:gd name="T29" fmla="*/ 8 h 102"/>
                <a:gd name="T30" fmla="*/ 10 w 329"/>
                <a:gd name="T31" fmla="*/ 8 h 102"/>
                <a:gd name="T32" fmla="*/ 8 w 329"/>
                <a:gd name="T33" fmla="*/ 9 h 102"/>
                <a:gd name="T34" fmla="*/ 6 w 329"/>
                <a:gd name="T35" fmla="*/ 10 h 102"/>
                <a:gd name="T36" fmla="*/ 3 w 329"/>
                <a:gd name="T37" fmla="*/ 11 h 102"/>
                <a:gd name="T38" fmla="*/ 0 w 329"/>
                <a:gd name="T39" fmla="*/ 14 h 102"/>
                <a:gd name="T40" fmla="*/ 3 w 329"/>
                <a:gd name="T41" fmla="*/ 13 h 102"/>
                <a:gd name="T42" fmla="*/ 5 w 329"/>
                <a:gd name="T43" fmla="*/ 12 h 102"/>
                <a:gd name="T44" fmla="*/ 8 w 329"/>
                <a:gd name="T45" fmla="*/ 12 h 102"/>
                <a:gd name="T46" fmla="*/ 11 w 329"/>
                <a:gd name="T47" fmla="*/ 11 h 102"/>
                <a:gd name="T48" fmla="*/ 14 w 329"/>
                <a:gd name="T49" fmla="*/ 10 h 102"/>
                <a:gd name="T50" fmla="*/ 17 w 329"/>
                <a:gd name="T51" fmla="*/ 9 h 102"/>
                <a:gd name="T52" fmla="*/ 20 w 329"/>
                <a:gd name="T53" fmla="*/ 8 h 102"/>
                <a:gd name="T54" fmla="*/ 23 w 329"/>
                <a:gd name="T55" fmla="*/ 7 h 102"/>
                <a:gd name="T56" fmla="*/ 26 w 329"/>
                <a:gd name="T57" fmla="*/ 7 h 102"/>
                <a:gd name="T58" fmla="*/ 29 w 329"/>
                <a:gd name="T59" fmla="*/ 6 h 102"/>
                <a:gd name="T60" fmla="*/ 32 w 329"/>
                <a:gd name="T61" fmla="*/ 5 h 102"/>
                <a:gd name="T62" fmla="*/ 35 w 329"/>
                <a:gd name="T63" fmla="*/ 5 h 102"/>
                <a:gd name="T64" fmla="*/ 38 w 329"/>
                <a:gd name="T65" fmla="*/ 4 h 102"/>
                <a:gd name="T66" fmla="*/ 41 w 329"/>
                <a:gd name="T67" fmla="*/ 4 h 102"/>
                <a:gd name="T68" fmla="*/ 44 w 329"/>
                <a:gd name="T69" fmla="*/ 4 h 102"/>
                <a:gd name="T70" fmla="*/ 46 w 329"/>
                <a:gd name="T71" fmla="*/ 3 h 102"/>
                <a:gd name="T72" fmla="*/ 62 w 329"/>
                <a:gd name="T73" fmla="*/ 21 h 102"/>
                <a:gd name="T74" fmla="*/ 66 w 329"/>
                <a:gd name="T75" fmla="*/ 20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9" h="102">
                  <a:moveTo>
                    <a:pt x="329" y="98"/>
                  </a:moveTo>
                  <a:lnTo>
                    <a:pt x="279" y="38"/>
                  </a:lnTo>
                  <a:lnTo>
                    <a:pt x="230" y="0"/>
                  </a:lnTo>
                  <a:lnTo>
                    <a:pt x="216" y="3"/>
                  </a:lnTo>
                  <a:lnTo>
                    <a:pt x="202" y="6"/>
                  </a:lnTo>
                  <a:lnTo>
                    <a:pt x="188" y="9"/>
                  </a:lnTo>
                  <a:lnTo>
                    <a:pt x="174" y="12"/>
                  </a:lnTo>
                  <a:lnTo>
                    <a:pt x="160" y="14"/>
                  </a:lnTo>
                  <a:lnTo>
                    <a:pt x="145" y="18"/>
                  </a:lnTo>
                  <a:lnTo>
                    <a:pt x="131" y="21"/>
                  </a:lnTo>
                  <a:lnTo>
                    <a:pt x="119" y="24"/>
                  </a:lnTo>
                  <a:lnTo>
                    <a:pt x="105" y="28"/>
                  </a:lnTo>
                  <a:lnTo>
                    <a:pt x="91" y="32"/>
                  </a:lnTo>
                  <a:lnTo>
                    <a:pt x="78" y="35"/>
                  </a:lnTo>
                  <a:lnTo>
                    <a:pt x="65" y="38"/>
                  </a:lnTo>
                  <a:lnTo>
                    <a:pt x="52" y="41"/>
                  </a:lnTo>
                  <a:lnTo>
                    <a:pt x="40" y="46"/>
                  </a:lnTo>
                  <a:lnTo>
                    <a:pt x="28" y="49"/>
                  </a:lnTo>
                  <a:lnTo>
                    <a:pt x="16" y="52"/>
                  </a:lnTo>
                  <a:lnTo>
                    <a:pt x="0" y="67"/>
                  </a:lnTo>
                  <a:lnTo>
                    <a:pt x="13" y="64"/>
                  </a:lnTo>
                  <a:lnTo>
                    <a:pt x="27" y="60"/>
                  </a:lnTo>
                  <a:lnTo>
                    <a:pt x="41" y="56"/>
                  </a:lnTo>
                  <a:lnTo>
                    <a:pt x="56" y="52"/>
                  </a:lnTo>
                  <a:lnTo>
                    <a:pt x="71" y="48"/>
                  </a:lnTo>
                  <a:lnTo>
                    <a:pt x="85" y="43"/>
                  </a:lnTo>
                  <a:lnTo>
                    <a:pt x="100" y="39"/>
                  </a:lnTo>
                  <a:lnTo>
                    <a:pt x="115" y="36"/>
                  </a:lnTo>
                  <a:lnTo>
                    <a:pt x="130" y="32"/>
                  </a:lnTo>
                  <a:lnTo>
                    <a:pt x="145" y="28"/>
                  </a:lnTo>
                  <a:lnTo>
                    <a:pt x="160" y="25"/>
                  </a:lnTo>
                  <a:lnTo>
                    <a:pt x="175" y="22"/>
                  </a:lnTo>
                  <a:lnTo>
                    <a:pt x="189" y="20"/>
                  </a:lnTo>
                  <a:lnTo>
                    <a:pt x="203" y="18"/>
                  </a:lnTo>
                  <a:lnTo>
                    <a:pt x="217" y="17"/>
                  </a:lnTo>
                  <a:lnTo>
                    <a:pt x="230" y="15"/>
                  </a:lnTo>
                  <a:lnTo>
                    <a:pt x="310" y="102"/>
                  </a:lnTo>
                  <a:lnTo>
                    <a:pt x="329" y="98"/>
                  </a:lnTo>
                  <a:close/>
                </a:path>
              </a:pathLst>
            </a:custGeom>
            <a:solidFill>
              <a:srgbClr val="000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7" name="Freeform 552"/>
            <p:cNvSpPr>
              <a:spLocks/>
            </p:cNvSpPr>
            <p:nvPr/>
          </p:nvSpPr>
          <p:spPr bwMode="auto">
            <a:xfrm>
              <a:off x="1376" y="2588"/>
              <a:ext cx="13" cy="21"/>
            </a:xfrm>
            <a:custGeom>
              <a:avLst/>
              <a:gdLst>
                <a:gd name="T0" fmla="*/ 13 w 64"/>
                <a:gd name="T1" fmla="*/ 19 h 103"/>
                <a:gd name="T2" fmla="*/ 6 w 64"/>
                <a:gd name="T3" fmla="*/ 6 h 103"/>
                <a:gd name="T4" fmla="*/ 2 w 64"/>
                <a:gd name="T5" fmla="*/ 0 h 103"/>
                <a:gd name="T6" fmla="*/ 0 w 64"/>
                <a:gd name="T7" fmla="*/ 3 h 103"/>
                <a:gd name="T8" fmla="*/ 4 w 64"/>
                <a:gd name="T9" fmla="*/ 12 h 103"/>
                <a:gd name="T10" fmla="*/ 9 w 64"/>
                <a:gd name="T11" fmla="*/ 21 h 103"/>
                <a:gd name="T12" fmla="*/ 13 w 64"/>
                <a:gd name="T13" fmla="*/ 19 h 1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103">
                  <a:moveTo>
                    <a:pt x="64" y="91"/>
                  </a:moveTo>
                  <a:lnTo>
                    <a:pt x="31" y="31"/>
                  </a:lnTo>
                  <a:lnTo>
                    <a:pt x="11" y="0"/>
                  </a:lnTo>
                  <a:lnTo>
                    <a:pt x="0" y="14"/>
                  </a:lnTo>
                  <a:lnTo>
                    <a:pt x="19" y="60"/>
                  </a:lnTo>
                  <a:lnTo>
                    <a:pt x="45" y="103"/>
                  </a:lnTo>
                  <a:lnTo>
                    <a:pt x="64" y="91"/>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8" name="Freeform 553"/>
            <p:cNvSpPr>
              <a:spLocks/>
            </p:cNvSpPr>
            <p:nvPr/>
          </p:nvSpPr>
          <p:spPr bwMode="auto">
            <a:xfrm>
              <a:off x="1423" y="2576"/>
              <a:ext cx="22" cy="21"/>
            </a:xfrm>
            <a:custGeom>
              <a:avLst/>
              <a:gdLst>
                <a:gd name="T0" fmla="*/ 20 w 106"/>
                <a:gd name="T1" fmla="*/ 21 h 104"/>
                <a:gd name="T2" fmla="*/ 22 w 106"/>
                <a:gd name="T3" fmla="*/ 17 h 104"/>
                <a:gd name="T4" fmla="*/ 20 w 106"/>
                <a:gd name="T5" fmla="*/ 14 h 104"/>
                <a:gd name="T6" fmla="*/ 18 w 106"/>
                <a:gd name="T7" fmla="*/ 11 h 104"/>
                <a:gd name="T8" fmla="*/ 16 w 106"/>
                <a:gd name="T9" fmla="*/ 8 h 104"/>
                <a:gd name="T10" fmla="*/ 13 w 106"/>
                <a:gd name="T11" fmla="*/ 6 h 104"/>
                <a:gd name="T12" fmla="*/ 10 w 106"/>
                <a:gd name="T13" fmla="*/ 3 h 104"/>
                <a:gd name="T14" fmla="*/ 7 w 106"/>
                <a:gd name="T15" fmla="*/ 2 h 104"/>
                <a:gd name="T16" fmla="*/ 4 w 106"/>
                <a:gd name="T17" fmla="*/ 0 h 104"/>
                <a:gd name="T18" fmla="*/ 0 w 106"/>
                <a:gd name="T19" fmla="*/ 0 h 104"/>
                <a:gd name="T20" fmla="*/ 2 w 106"/>
                <a:gd name="T21" fmla="*/ 3 h 104"/>
                <a:gd name="T22" fmla="*/ 5 w 106"/>
                <a:gd name="T23" fmla="*/ 5 h 104"/>
                <a:gd name="T24" fmla="*/ 7 w 106"/>
                <a:gd name="T25" fmla="*/ 8 h 104"/>
                <a:gd name="T26" fmla="*/ 10 w 106"/>
                <a:gd name="T27" fmla="*/ 11 h 104"/>
                <a:gd name="T28" fmla="*/ 13 w 106"/>
                <a:gd name="T29" fmla="*/ 13 h 104"/>
                <a:gd name="T30" fmla="*/ 15 w 106"/>
                <a:gd name="T31" fmla="*/ 16 h 104"/>
                <a:gd name="T32" fmla="*/ 18 w 106"/>
                <a:gd name="T33" fmla="*/ 18 h 104"/>
                <a:gd name="T34" fmla="*/ 20 w 106"/>
                <a:gd name="T35" fmla="*/ 2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6" h="104">
                  <a:moveTo>
                    <a:pt x="97" y="104"/>
                  </a:moveTo>
                  <a:lnTo>
                    <a:pt x="106" y="86"/>
                  </a:lnTo>
                  <a:lnTo>
                    <a:pt x="97" y="71"/>
                  </a:lnTo>
                  <a:lnTo>
                    <a:pt x="88" y="55"/>
                  </a:lnTo>
                  <a:lnTo>
                    <a:pt x="76" y="41"/>
                  </a:lnTo>
                  <a:lnTo>
                    <a:pt x="64" y="28"/>
                  </a:lnTo>
                  <a:lnTo>
                    <a:pt x="50" y="16"/>
                  </a:lnTo>
                  <a:lnTo>
                    <a:pt x="34" y="8"/>
                  </a:lnTo>
                  <a:lnTo>
                    <a:pt x="18" y="2"/>
                  </a:lnTo>
                  <a:lnTo>
                    <a:pt x="0" y="0"/>
                  </a:lnTo>
                  <a:lnTo>
                    <a:pt x="10" y="14"/>
                  </a:lnTo>
                  <a:lnTo>
                    <a:pt x="23" y="27"/>
                  </a:lnTo>
                  <a:lnTo>
                    <a:pt x="35" y="40"/>
                  </a:lnTo>
                  <a:lnTo>
                    <a:pt x="48" y="53"/>
                  </a:lnTo>
                  <a:lnTo>
                    <a:pt x="61" y="66"/>
                  </a:lnTo>
                  <a:lnTo>
                    <a:pt x="73" y="78"/>
                  </a:lnTo>
                  <a:lnTo>
                    <a:pt x="85" y="91"/>
                  </a:lnTo>
                  <a:lnTo>
                    <a:pt x="97" y="104"/>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9" name="Freeform 554"/>
            <p:cNvSpPr>
              <a:spLocks/>
            </p:cNvSpPr>
            <p:nvPr/>
          </p:nvSpPr>
          <p:spPr bwMode="auto">
            <a:xfrm>
              <a:off x="1404" y="2652"/>
              <a:ext cx="136" cy="41"/>
            </a:xfrm>
            <a:custGeom>
              <a:avLst/>
              <a:gdLst>
                <a:gd name="T0" fmla="*/ 136 w 683"/>
                <a:gd name="T1" fmla="*/ 1 h 206"/>
                <a:gd name="T2" fmla="*/ 131 w 683"/>
                <a:gd name="T3" fmla="*/ 0 h 206"/>
                <a:gd name="T4" fmla="*/ 0 w 683"/>
                <a:gd name="T5" fmla="*/ 38 h 206"/>
                <a:gd name="T6" fmla="*/ 2 w 683"/>
                <a:gd name="T7" fmla="*/ 41 h 206"/>
                <a:gd name="T8" fmla="*/ 136 w 683"/>
                <a:gd name="T9" fmla="*/ 1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 h="206">
                  <a:moveTo>
                    <a:pt x="683" y="7"/>
                  </a:moveTo>
                  <a:lnTo>
                    <a:pt x="659" y="0"/>
                  </a:lnTo>
                  <a:lnTo>
                    <a:pt x="0" y="193"/>
                  </a:lnTo>
                  <a:lnTo>
                    <a:pt x="9" y="206"/>
                  </a:lnTo>
                  <a:lnTo>
                    <a:pt x="683" y="7"/>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0" name="Freeform 555"/>
            <p:cNvSpPr>
              <a:spLocks/>
            </p:cNvSpPr>
            <p:nvPr/>
          </p:nvSpPr>
          <p:spPr bwMode="auto">
            <a:xfrm>
              <a:off x="1378" y="2613"/>
              <a:ext cx="8" cy="5"/>
            </a:xfrm>
            <a:custGeom>
              <a:avLst/>
              <a:gdLst>
                <a:gd name="T0" fmla="*/ 6 w 43"/>
                <a:gd name="T1" fmla="*/ 0 h 27"/>
                <a:gd name="T2" fmla="*/ 0 w 43"/>
                <a:gd name="T3" fmla="*/ 5 h 27"/>
                <a:gd name="T4" fmla="*/ 3 w 43"/>
                <a:gd name="T5" fmla="*/ 5 h 27"/>
                <a:gd name="T6" fmla="*/ 8 w 43"/>
                <a:gd name="T7" fmla="*/ 0 h 27"/>
                <a:gd name="T8" fmla="*/ 6 w 4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27">
                  <a:moveTo>
                    <a:pt x="34" y="0"/>
                  </a:moveTo>
                  <a:lnTo>
                    <a:pt x="0" y="27"/>
                  </a:lnTo>
                  <a:lnTo>
                    <a:pt x="16" y="27"/>
                  </a:lnTo>
                  <a:lnTo>
                    <a:pt x="43" y="0"/>
                  </a:lnTo>
                  <a:lnTo>
                    <a:pt x="3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1" name="Freeform 556"/>
            <p:cNvSpPr>
              <a:spLocks/>
            </p:cNvSpPr>
            <p:nvPr/>
          </p:nvSpPr>
          <p:spPr bwMode="auto">
            <a:xfrm>
              <a:off x="1185" y="2338"/>
              <a:ext cx="48" cy="183"/>
            </a:xfrm>
            <a:custGeom>
              <a:avLst/>
              <a:gdLst>
                <a:gd name="T0" fmla="*/ 0 w 241"/>
                <a:gd name="T1" fmla="*/ 0 h 917"/>
                <a:gd name="T2" fmla="*/ 39 w 241"/>
                <a:gd name="T3" fmla="*/ 183 h 917"/>
                <a:gd name="T4" fmla="*/ 48 w 241"/>
                <a:gd name="T5" fmla="*/ 181 h 917"/>
                <a:gd name="T6" fmla="*/ 45 w 241"/>
                <a:gd name="T7" fmla="*/ 165 h 917"/>
                <a:gd name="T8" fmla="*/ 12 w 241"/>
                <a:gd name="T9" fmla="*/ 6 h 917"/>
                <a:gd name="T10" fmla="*/ 0 w 241"/>
                <a:gd name="T11" fmla="*/ 0 h 9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 h="917">
                  <a:moveTo>
                    <a:pt x="0" y="0"/>
                  </a:moveTo>
                  <a:lnTo>
                    <a:pt x="198" y="917"/>
                  </a:lnTo>
                  <a:lnTo>
                    <a:pt x="241" y="909"/>
                  </a:lnTo>
                  <a:lnTo>
                    <a:pt x="227" y="829"/>
                  </a:lnTo>
                  <a:lnTo>
                    <a:pt x="58" y="29"/>
                  </a:lnTo>
                  <a:lnTo>
                    <a:pt x="0"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2" name="Freeform 557"/>
            <p:cNvSpPr>
              <a:spLocks/>
            </p:cNvSpPr>
            <p:nvPr/>
          </p:nvSpPr>
          <p:spPr bwMode="auto">
            <a:xfrm>
              <a:off x="1186" y="2314"/>
              <a:ext cx="211" cy="30"/>
            </a:xfrm>
            <a:custGeom>
              <a:avLst/>
              <a:gdLst>
                <a:gd name="T0" fmla="*/ 211 w 1052"/>
                <a:gd name="T1" fmla="*/ 0 h 147"/>
                <a:gd name="T2" fmla="*/ 0 w 1052"/>
                <a:gd name="T3" fmla="*/ 24 h 147"/>
                <a:gd name="T4" fmla="*/ 13 w 1052"/>
                <a:gd name="T5" fmla="*/ 30 h 147"/>
                <a:gd name="T6" fmla="*/ 208 w 1052"/>
                <a:gd name="T7" fmla="*/ 7 h 147"/>
                <a:gd name="T8" fmla="*/ 211 w 1052"/>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2" h="147">
                  <a:moveTo>
                    <a:pt x="1052" y="0"/>
                  </a:moveTo>
                  <a:lnTo>
                    <a:pt x="0" y="118"/>
                  </a:lnTo>
                  <a:lnTo>
                    <a:pt x="65" y="147"/>
                  </a:lnTo>
                  <a:lnTo>
                    <a:pt x="1037" y="36"/>
                  </a:lnTo>
                  <a:lnTo>
                    <a:pt x="1052" y="0"/>
                  </a:lnTo>
                  <a:close/>
                </a:path>
              </a:pathLst>
            </a:custGeom>
            <a:solidFill>
              <a:srgbClr val="002B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3" name="Freeform 558"/>
            <p:cNvSpPr>
              <a:spLocks/>
            </p:cNvSpPr>
            <p:nvPr/>
          </p:nvSpPr>
          <p:spPr bwMode="auto">
            <a:xfrm>
              <a:off x="1248" y="2512"/>
              <a:ext cx="37" cy="15"/>
            </a:xfrm>
            <a:custGeom>
              <a:avLst/>
              <a:gdLst>
                <a:gd name="T0" fmla="*/ 35 w 183"/>
                <a:gd name="T1" fmla="*/ 0 h 73"/>
                <a:gd name="T2" fmla="*/ 0 w 183"/>
                <a:gd name="T3" fmla="*/ 7 h 73"/>
                <a:gd name="T4" fmla="*/ 2 w 183"/>
                <a:gd name="T5" fmla="*/ 15 h 73"/>
                <a:gd name="T6" fmla="*/ 37 w 183"/>
                <a:gd name="T7" fmla="*/ 8 h 73"/>
                <a:gd name="T8" fmla="*/ 35 w 183"/>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73">
                  <a:moveTo>
                    <a:pt x="174" y="0"/>
                  </a:moveTo>
                  <a:lnTo>
                    <a:pt x="0" y="32"/>
                  </a:lnTo>
                  <a:lnTo>
                    <a:pt x="11" y="73"/>
                  </a:lnTo>
                  <a:lnTo>
                    <a:pt x="183" y="40"/>
                  </a:lnTo>
                  <a:lnTo>
                    <a:pt x="174"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4" name="Freeform 559"/>
            <p:cNvSpPr>
              <a:spLocks/>
            </p:cNvSpPr>
            <p:nvPr/>
          </p:nvSpPr>
          <p:spPr bwMode="auto">
            <a:xfrm>
              <a:off x="1383" y="2485"/>
              <a:ext cx="31" cy="12"/>
            </a:xfrm>
            <a:custGeom>
              <a:avLst/>
              <a:gdLst>
                <a:gd name="T0" fmla="*/ 30 w 154"/>
                <a:gd name="T1" fmla="*/ 0 h 62"/>
                <a:gd name="T2" fmla="*/ 0 w 154"/>
                <a:gd name="T3" fmla="*/ 5 h 62"/>
                <a:gd name="T4" fmla="*/ 2 w 154"/>
                <a:gd name="T5" fmla="*/ 12 h 62"/>
                <a:gd name="T6" fmla="*/ 31 w 154"/>
                <a:gd name="T7" fmla="*/ 7 h 62"/>
                <a:gd name="T8" fmla="*/ 30 w 154"/>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62">
                  <a:moveTo>
                    <a:pt x="147" y="0"/>
                  </a:moveTo>
                  <a:lnTo>
                    <a:pt x="0" y="28"/>
                  </a:lnTo>
                  <a:lnTo>
                    <a:pt x="9" y="62"/>
                  </a:lnTo>
                  <a:lnTo>
                    <a:pt x="154" y="35"/>
                  </a:lnTo>
                  <a:lnTo>
                    <a:pt x="147"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5" name="Freeform 560"/>
            <p:cNvSpPr>
              <a:spLocks/>
            </p:cNvSpPr>
            <p:nvPr/>
          </p:nvSpPr>
          <p:spPr bwMode="auto">
            <a:xfrm>
              <a:off x="1249" y="2514"/>
              <a:ext cx="35" cy="11"/>
            </a:xfrm>
            <a:custGeom>
              <a:avLst/>
              <a:gdLst>
                <a:gd name="T0" fmla="*/ 34 w 178"/>
                <a:gd name="T1" fmla="*/ 0 h 56"/>
                <a:gd name="T2" fmla="*/ 0 w 178"/>
                <a:gd name="T3" fmla="*/ 6 h 56"/>
                <a:gd name="T4" fmla="*/ 2 w 178"/>
                <a:gd name="T5" fmla="*/ 11 h 56"/>
                <a:gd name="T6" fmla="*/ 35 w 178"/>
                <a:gd name="T7" fmla="*/ 5 h 56"/>
                <a:gd name="T8" fmla="*/ 34 w 178"/>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56">
                  <a:moveTo>
                    <a:pt x="172" y="0"/>
                  </a:moveTo>
                  <a:lnTo>
                    <a:pt x="0" y="32"/>
                  </a:lnTo>
                  <a:lnTo>
                    <a:pt x="9" y="56"/>
                  </a:lnTo>
                  <a:lnTo>
                    <a:pt x="178" y="24"/>
                  </a:lnTo>
                  <a:lnTo>
                    <a:pt x="172"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6" name="Freeform 561"/>
            <p:cNvSpPr>
              <a:spLocks/>
            </p:cNvSpPr>
            <p:nvPr/>
          </p:nvSpPr>
          <p:spPr bwMode="auto">
            <a:xfrm>
              <a:off x="1384" y="2486"/>
              <a:ext cx="30" cy="10"/>
            </a:xfrm>
            <a:custGeom>
              <a:avLst/>
              <a:gdLst>
                <a:gd name="T0" fmla="*/ 29 w 150"/>
                <a:gd name="T1" fmla="*/ 0 h 48"/>
                <a:gd name="T2" fmla="*/ 0 w 150"/>
                <a:gd name="T3" fmla="*/ 6 h 48"/>
                <a:gd name="T4" fmla="*/ 1 w 150"/>
                <a:gd name="T5" fmla="*/ 10 h 48"/>
                <a:gd name="T6" fmla="*/ 30 w 150"/>
                <a:gd name="T7" fmla="*/ 4 h 48"/>
                <a:gd name="T8" fmla="*/ 29 w 15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48">
                  <a:moveTo>
                    <a:pt x="145" y="0"/>
                  </a:moveTo>
                  <a:lnTo>
                    <a:pt x="0" y="28"/>
                  </a:lnTo>
                  <a:lnTo>
                    <a:pt x="7" y="48"/>
                  </a:lnTo>
                  <a:lnTo>
                    <a:pt x="150" y="21"/>
                  </a:lnTo>
                  <a:lnTo>
                    <a:pt x="145" y="0"/>
                  </a:lnTo>
                  <a:close/>
                </a:path>
              </a:pathLst>
            </a:custGeom>
            <a:solidFill>
              <a:srgbClr val="5B6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7" name="Freeform 562"/>
            <p:cNvSpPr>
              <a:spLocks/>
            </p:cNvSpPr>
            <p:nvPr/>
          </p:nvSpPr>
          <p:spPr bwMode="auto">
            <a:xfrm>
              <a:off x="1249" y="2516"/>
              <a:ext cx="34" cy="7"/>
            </a:xfrm>
            <a:custGeom>
              <a:avLst/>
              <a:gdLst>
                <a:gd name="T0" fmla="*/ 34 w 170"/>
                <a:gd name="T1" fmla="*/ 0 h 38"/>
                <a:gd name="T2" fmla="*/ 0 w 170"/>
                <a:gd name="T3" fmla="*/ 6 h 38"/>
                <a:gd name="T4" fmla="*/ 1 w 170"/>
                <a:gd name="T5" fmla="*/ 7 h 38"/>
                <a:gd name="T6" fmla="*/ 34 w 170"/>
                <a:gd name="T7" fmla="*/ 1 h 38"/>
                <a:gd name="T8" fmla="*/ 34 w 170"/>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38">
                  <a:moveTo>
                    <a:pt x="168" y="0"/>
                  </a:moveTo>
                  <a:lnTo>
                    <a:pt x="0" y="32"/>
                  </a:lnTo>
                  <a:lnTo>
                    <a:pt x="5" y="38"/>
                  </a:lnTo>
                  <a:lnTo>
                    <a:pt x="170" y="5"/>
                  </a:lnTo>
                  <a:lnTo>
                    <a:pt x="168"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8" name="Freeform 563"/>
            <p:cNvSpPr>
              <a:spLocks/>
            </p:cNvSpPr>
            <p:nvPr/>
          </p:nvSpPr>
          <p:spPr bwMode="auto">
            <a:xfrm>
              <a:off x="1384" y="2488"/>
              <a:ext cx="29" cy="6"/>
            </a:xfrm>
            <a:custGeom>
              <a:avLst/>
              <a:gdLst>
                <a:gd name="T0" fmla="*/ 29 w 144"/>
                <a:gd name="T1" fmla="*/ 0 h 32"/>
                <a:gd name="T2" fmla="*/ 0 w 144"/>
                <a:gd name="T3" fmla="*/ 5 h 32"/>
                <a:gd name="T4" fmla="*/ 1 w 144"/>
                <a:gd name="T5" fmla="*/ 6 h 32"/>
                <a:gd name="T6" fmla="*/ 29 w 144"/>
                <a:gd name="T7" fmla="*/ 1 h 32"/>
                <a:gd name="T8" fmla="*/ 29 w 144"/>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32">
                  <a:moveTo>
                    <a:pt x="142" y="0"/>
                  </a:moveTo>
                  <a:lnTo>
                    <a:pt x="0" y="27"/>
                  </a:lnTo>
                  <a:lnTo>
                    <a:pt x="4" y="32"/>
                  </a:lnTo>
                  <a:lnTo>
                    <a:pt x="144" y="5"/>
                  </a:lnTo>
                  <a:lnTo>
                    <a:pt x="142" y="0"/>
                  </a:lnTo>
                  <a:close/>
                </a:path>
              </a:pathLst>
            </a:custGeom>
            <a:solidFill>
              <a:srgbClr val="A091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9" name="Freeform 564"/>
            <p:cNvSpPr>
              <a:spLocks/>
            </p:cNvSpPr>
            <p:nvPr/>
          </p:nvSpPr>
          <p:spPr bwMode="auto">
            <a:xfrm>
              <a:off x="1220" y="2541"/>
              <a:ext cx="69" cy="136"/>
            </a:xfrm>
            <a:custGeom>
              <a:avLst/>
              <a:gdLst>
                <a:gd name="T0" fmla="*/ 60 w 343"/>
                <a:gd name="T1" fmla="*/ 122 h 682"/>
                <a:gd name="T2" fmla="*/ 4 w 343"/>
                <a:gd name="T3" fmla="*/ 8 h 682"/>
                <a:gd name="T4" fmla="*/ 1 w 343"/>
                <a:gd name="T5" fmla="*/ 0 h 682"/>
                <a:gd name="T6" fmla="*/ 0 w 343"/>
                <a:gd name="T7" fmla="*/ 6 h 682"/>
                <a:gd name="T8" fmla="*/ 4 w 343"/>
                <a:gd name="T9" fmla="*/ 19 h 682"/>
                <a:gd name="T10" fmla="*/ 57 w 343"/>
                <a:gd name="T11" fmla="*/ 131 h 682"/>
                <a:gd name="T12" fmla="*/ 69 w 343"/>
                <a:gd name="T13" fmla="*/ 136 h 682"/>
                <a:gd name="T14" fmla="*/ 64 w 343"/>
                <a:gd name="T15" fmla="*/ 130 h 682"/>
                <a:gd name="T16" fmla="*/ 60 w 343"/>
                <a:gd name="T17" fmla="*/ 12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3" h="682">
                  <a:moveTo>
                    <a:pt x="299" y="611"/>
                  </a:moveTo>
                  <a:lnTo>
                    <a:pt x="21" y="42"/>
                  </a:lnTo>
                  <a:lnTo>
                    <a:pt x="7" y="0"/>
                  </a:lnTo>
                  <a:lnTo>
                    <a:pt x="0" y="28"/>
                  </a:lnTo>
                  <a:lnTo>
                    <a:pt x="18" y="94"/>
                  </a:lnTo>
                  <a:lnTo>
                    <a:pt x="282" y="658"/>
                  </a:lnTo>
                  <a:lnTo>
                    <a:pt x="343" y="682"/>
                  </a:lnTo>
                  <a:lnTo>
                    <a:pt x="316" y="650"/>
                  </a:lnTo>
                  <a:lnTo>
                    <a:pt x="299" y="611"/>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0" name="Freeform 565"/>
            <p:cNvSpPr>
              <a:spLocks/>
            </p:cNvSpPr>
            <p:nvPr/>
          </p:nvSpPr>
          <p:spPr bwMode="auto">
            <a:xfrm>
              <a:off x="1381" y="2627"/>
              <a:ext cx="34" cy="15"/>
            </a:xfrm>
            <a:custGeom>
              <a:avLst/>
              <a:gdLst>
                <a:gd name="T0" fmla="*/ 33 w 171"/>
                <a:gd name="T1" fmla="*/ 0 h 75"/>
                <a:gd name="T2" fmla="*/ 0 w 171"/>
                <a:gd name="T3" fmla="*/ 9 h 75"/>
                <a:gd name="T4" fmla="*/ 2 w 171"/>
                <a:gd name="T5" fmla="*/ 15 h 75"/>
                <a:gd name="T6" fmla="*/ 34 w 171"/>
                <a:gd name="T7" fmla="*/ 5 h 75"/>
                <a:gd name="T8" fmla="*/ 33 w 17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75">
                  <a:moveTo>
                    <a:pt x="165" y="0"/>
                  </a:moveTo>
                  <a:lnTo>
                    <a:pt x="0" y="47"/>
                  </a:lnTo>
                  <a:lnTo>
                    <a:pt x="9" y="75"/>
                  </a:lnTo>
                  <a:lnTo>
                    <a:pt x="171" y="26"/>
                  </a:lnTo>
                  <a:lnTo>
                    <a:pt x="165" y="0"/>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1" name="Freeform 566"/>
            <p:cNvSpPr>
              <a:spLocks/>
            </p:cNvSpPr>
            <p:nvPr/>
          </p:nvSpPr>
          <p:spPr bwMode="auto">
            <a:xfrm>
              <a:off x="1382" y="2629"/>
              <a:ext cx="33" cy="11"/>
            </a:xfrm>
            <a:custGeom>
              <a:avLst/>
              <a:gdLst>
                <a:gd name="T0" fmla="*/ 32 w 166"/>
                <a:gd name="T1" fmla="*/ 0 h 57"/>
                <a:gd name="T2" fmla="*/ 0 w 166"/>
                <a:gd name="T3" fmla="*/ 9 h 57"/>
                <a:gd name="T4" fmla="*/ 1 w 166"/>
                <a:gd name="T5" fmla="*/ 11 h 57"/>
                <a:gd name="T6" fmla="*/ 33 w 166"/>
                <a:gd name="T7" fmla="*/ 2 h 57"/>
                <a:gd name="T8" fmla="*/ 32 w 166"/>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7">
                  <a:moveTo>
                    <a:pt x="162" y="0"/>
                  </a:moveTo>
                  <a:lnTo>
                    <a:pt x="0" y="45"/>
                  </a:lnTo>
                  <a:lnTo>
                    <a:pt x="5" y="57"/>
                  </a:lnTo>
                  <a:lnTo>
                    <a:pt x="166" y="9"/>
                  </a:lnTo>
                  <a:lnTo>
                    <a:pt x="162"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2" name="Freeform 567"/>
            <p:cNvSpPr>
              <a:spLocks/>
            </p:cNvSpPr>
            <p:nvPr/>
          </p:nvSpPr>
          <p:spPr bwMode="auto">
            <a:xfrm>
              <a:off x="1278" y="2642"/>
              <a:ext cx="95" cy="25"/>
            </a:xfrm>
            <a:custGeom>
              <a:avLst/>
              <a:gdLst>
                <a:gd name="T0" fmla="*/ 95 w 474"/>
                <a:gd name="T1" fmla="*/ 0 h 126"/>
                <a:gd name="T2" fmla="*/ 12 w 474"/>
                <a:gd name="T3" fmla="*/ 22 h 126"/>
                <a:gd name="T4" fmla="*/ 0 w 474"/>
                <a:gd name="T5" fmla="*/ 17 h 126"/>
                <a:gd name="T6" fmla="*/ 6 w 474"/>
                <a:gd name="T7" fmla="*/ 23 h 126"/>
                <a:gd name="T8" fmla="*/ 7 w 474"/>
                <a:gd name="T9" fmla="*/ 24 h 126"/>
                <a:gd name="T10" fmla="*/ 9 w 474"/>
                <a:gd name="T11" fmla="*/ 25 h 126"/>
                <a:gd name="T12" fmla="*/ 10 w 474"/>
                <a:gd name="T13" fmla="*/ 25 h 126"/>
                <a:gd name="T14" fmla="*/ 12 w 474"/>
                <a:gd name="T15" fmla="*/ 25 h 126"/>
                <a:gd name="T16" fmla="*/ 13 w 474"/>
                <a:gd name="T17" fmla="*/ 25 h 126"/>
                <a:gd name="T18" fmla="*/ 14 w 474"/>
                <a:gd name="T19" fmla="*/ 24 h 126"/>
                <a:gd name="T20" fmla="*/ 15 w 474"/>
                <a:gd name="T21" fmla="*/ 24 h 126"/>
                <a:gd name="T22" fmla="*/ 15 w 474"/>
                <a:gd name="T23" fmla="*/ 24 h 126"/>
                <a:gd name="T24" fmla="*/ 95 w 474"/>
                <a:gd name="T25" fmla="*/ 2 h 126"/>
                <a:gd name="T26" fmla="*/ 95 w 474"/>
                <a:gd name="T27" fmla="*/ 0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4" h="126">
                  <a:moveTo>
                    <a:pt x="474" y="0"/>
                  </a:moveTo>
                  <a:lnTo>
                    <a:pt x="60" y="112"/>
                  </a:lnTo>
                  <a:lnTo>
                    <a:pt x="0" y="87"/>
                  </a:lnTo>
                  <a:lnTo>
                    <a:pt x="29" y="116"/>
                  </a:lnTo>
                  <a:lnTo>
                    <a:pt x="37" y="121"/>
                  </a:lnTo>
                  <a:lnTo>
                    <a:pt x="46" y="125"/>
                  </a:lnTo>
                  <a:lnTo>
                    <a:pt x="52" y="126"/>
                  </a:lnTo>
                  <a:lnTo>
                    <a:pt x="59" y="126"/>
                  </a:lnTo>
                  <a:lnTo>
                    <a:pt x="64" y="125"/>
                  </a:lnTo>
                  <a:lnTo>
                    <a:pt x="69" y="123"/>
                  </a:lnTo>
                  <a:lnTo>
                    <a:pt x="73" y="122"/>
                  </a:lnTo>
                  <a:lnTo>
                    <a:pt x="77" y="121"/>
                  </a:lnTo>
                  <a:lnTo>
                    <a:pt x="474" y="8"/>
                  </a:lnTo>
                  <a:lnTo>
                    <a:pt x="474" y="0"/>
                  </a:lnTo>
                  <a:close/>
                </a:path>
              </a:pathLst>
            </a:custGeom>
            <a:solidFill>
              <a:srgbClr val="7F68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3" name="Freeform 568"/>
            <p:cNvSpPr>
              <a:spLocks/>
            </p:cNvSpPr>
            <p:nvPr/>
          </p:nvSpPr>
          <p:spPr bwMode="auto">
            <a:xfrm>
              <a:off x="1488" y="2591"/>
              <a:ext cx="70" cy="24"/>
            </a:xfrm>
            <a:custGeom>
              <a:avLst/>
              <a:gdLst>
                <a:gd name="T0" fmla="*/ 0 w 348"/>
                <a:gd name="T1" fmla="*/ 22 h 120"/>
                <a:gd name="T2" fmla="*/ 62 w 348"/>
                <a:gd name="T3" fmla="*/ 4 h 120"/>
                <a:gd name="T4" fmla="*/ 70 w 348"/>
                <a:gd name="T5" fmla="*/ 0 h 120"/>
                <a:gd name="T6" fmla="*/ 68 w 348"/>
                <a:gd name="T7" fmla="*/ 5 h 120"/>
                <a:gd name="T8" fmla="*/ 61 w 348"/>
                <a:gd name="T9" fmla="*/ 8 h 120"/>
                <a:gd name="T10" fmla="*/ 2 w 348"/>
                <a:gd name="T11" fmla="*/ 24 h 120"/>
                <a:gd name="T12" fmla="*/ 0 w 348"/>
                <a:gd name="T13" fmla="*/ 2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20">
                  <a:moveTo>
                    <a:pt x="0" y="111"/>
                  </a:moveTo>
                  <a:lnTo>
                    <a:pt x="309" y="22"/>
                  </a:lnTo>
                  <a:lnTo>
                    <a:pt x="348" y="0"/>
                  </a:lnTo>
                  <a:lnTo>
                    <a:pt x="337" y="27"/>
                  </a:lnTo>
                  <a:lnTo>
                    <a:pt x="304" y="38"/>
                  </a:lnTo>
                  <a:lnTo>
                    <a:pt x="9" y="120"/>
                  </a:lnTo>
                  <a:lnTo>
                    <a:pt x="0" y="111"/>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4" name="Freeform 569"/>
            <p:cNvSpPr>
              <a:spLocks/>
            </p:cNvSpPr>
            <p:nvPr/>
          </p:nvSpPr>
          <p:spPr bwMode="auto">
            <a:xfrm>
              <a:off x="1237" y="2474"/>
              <a:ext cx="186" cy="39"/>
            </a:xfrm>
            <a:custGeom>
              <a:avLst/>
              <a:gdLst>
                <a:gd name="T0" fmla="*/ 186 w 928"/>
                <a:gd name="T1" fmla="*/ 0 h 194"/>
                <a:gd name="T2" fmla="*/ 0 w 928"/>
                <a:gd name="T3" fmla="*/ 35 h 194"/>
                <a:gd name="T4" fmla="*/ 2 w 928"/>
                <a:gd name="T5" fmla="*/ 39 h 194"/>
                <a:gd name="T6" fmla="*/ 186 w 928"/>
                <a:gd name="T7" fmla="*/ 4 h 194"/>
                <a:gd name="T8" fmla="*/ 186 w 928"/>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8" h="194">
                  <a:moveTo>
                    <a:pt x="928" y="0"/>
                  </a:moveTo>
                  <a:lnTo>
                    <a:pt x="0" y="174"/>
                  </a:lnTo>
                  <a:lnTo>
                    <a:pt x="10" y="194"/>
                  </a:lnTo>
                  <a:lnTo>
                    <a:pt x="928" y="19"/>
                  </a:lnTo>
                  <a:lnTo>
                    <a:pt x="928" y="0"/>
                  </a:lnTo>
                  <a:close/>
                </a:path>
              </a:pathLst>
            </a:custGeom>
            <a:solidFill>
              <a:srgbClr val="3A4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98" name="Group 570"/>
          <p:cNvGrpSpPr>
            <a:grpSpLocks/>
          </p:cNvGrpSpPr>
          <p:nvPr/>
        </p:nvGrpSpPr>
        <p:grpSpPr bwMode="auto">
          <a:xfrm>
            <a:off x="8658225" y="1955801"/>
            <a:ext cx="501650" cy="327025"/>
            <a:chOff x="392" y="2398"/>
            <a:chExt cx="682" cy="369"/>
          </a:xfrm>
        </p:grpSpPr>
        <p:sp>
          <p:nvSpPr>
            <p:cNvPr id="11329" name="Freeform 571"/>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0" name="Freeform 572"/>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1" name="Freeform 573"/>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2" name="Freeform 574"/>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3" name="Freeform 575"/>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4" name="Freeform 576"/>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99" name="Group 577"/>
          <p:cNvGrpSpPr>
            <a:grpSpLocks/>
          </p:cNvGrpSpPr>
          <p:nvPr/>
        </p:nvGrpSpPr>
        <p:grpSpPr bwMode="auto">
          <a:xfrm>
            <a:off x="9220200" y="2051051"/>
            <a:ext cx="501650" cy="327025"/>
            <a:chOff x="392" y="2398"/>
            <a:chExt cx="682" cy="369"/>
          </a:xfrm>
        </p:grpSpPr>
        <p:sp>
          <p:nvSpPr>
            <p:cNvPr id="11323" name="Freeform 578"/>
            <p:cNvSpPr>
              <a:spLocks/>
            </p:cNvSpPr>
            <p:nvPr/>
          </p:nvSpPr>
          <p:spPr bwMode="auto">
            <a:xfrm>
              <a:off x="444" y="2407"/>
              <a:ext cx="621" cy="213"/>
            </a:xfrm>
            <a:custGeom>
              <a:avLst/>
              <a:gdLst>
                <a:gd name="T0" fmla="*/ 145 w 1243"/>
                <a:gd name="T1" fmla="*/ 174 h 424"/>
                <a:gd name="T2" fmla="*/ 186 w 1243"/>
                <a:gd name="T3" fmla="*/ 159 h 424"/>
                <a:gd name="T4" fmla="*/ 198 w 1243"/>
                <a:gd name="T5" fmla="*/ 53 h 424"/>
                <a:gd name="T6" fmla="*/ 226 w 1243"/>
                <a:gd name="T7" fmla="*/ 50 h 424"/>
                <a:gd name="T8" fmla="*/ 242 w 1243"/>
                <a:gd name="T9" fmla="*/ 72 h 424"/>
                <a:gd name="T10" fmla="*/ 385 w 1243"/>
                <a:gd name="T11" fmla="*/ 72 h 424"/>
                <a:gd name="T12" fmla="*/ 399 w 1243"/>
                <a:gd name="T13" fmla="*/ 45 h 424"/>
                <a:gd name="T14" fmla="*/ 422 w 1243"/>
                <a:gd name="T15" fmla="*/ 45 h 424"/>
                <a:gd name="T16" fmla="*/ 437 w 1243"/>
                <a:gd name="T17" fmla="*/ 163 h 424"/>
                <a:gd name="T18" fmla="*/ 478 w 1243"/>
                <a:gd name="T19" fmla="*/ 176 h 424"/>
                <a:gd name="T20" fmla="*/ 527 w 1243"/>
                <a:gd name="T21" fmla="*/ 185 h 424"/>
                <a:gd name="T22" fmla="*/ 575 w 1243"/>
                <a:gd name="T23" fmla="*/ 213 h 424"/>
                <a:gd name="T24" fmla="*/ 597 w 1243"/>
                <a:gd name="T25" fmla="*/ 201 h 424"/>
                <a:gd name="T26" fmla="*/ 621 w 1243"/>
                <a:gd name="T27" fmla="*/ 147 h 424"/>
                <a:gd name="T28" fmla="*/ 599 w 1243"/>
                <a:gd name="T29" fmla="*/ 95 h 424"/>
                <a:gd name="T30" fmla="*/ 547 w 1243"/>
                <a:gd name="T31" fmla="*/ 54 h 424"/>
                <a:gd name="T32" fmla="*/ 479 w 1243"/>
                <a:gd name="T33" fmla="*/ 24 h 424"/>
                <a:gd name="T34" fmla="*/ 383 w 1243"/>
                <a:gd name="T35" fmla="*/ 7 h 424"/>
                <a:gd name="T36" fmla="*/ 321 w 1243"/>
                <a:gd name="T37" fmla="*/ 0 h 424"/>
                <a:gd name="T38" fmla="*/ 250 w 1243"/>
                <a:gd name="T39" fmla="*/ 3 h 424"/>
                <a:gd name="T40" fmla="*/ 174 w 1243"/>
                <a:gd name="T41" fmla="*/ 15 h 424"/>
                <a:gd name="T42" fmla="*/ 92 w 1243"/>
                <a:gd name="T43" fmla="*/ 42 h 424"/>
                <a:gd name="T44" fmla="*/ 32 w 1243"/>
                <a:gd name="T45" fmla="*/ 76 h 424"/>
                <a:gd name="T46" fmla="*/ 4 w 1243"/>
                <a:gd name="T47" fmla="*/ 117 h 424"/>
                <a:gd name="T48" fmla="*/ 0 w 1243"/>
                <a:gd name="T49" fmla="*/ 151 h 424"/>
                <a:gd name="T50" fmla="*/ 14 w 1243"/>
                <a:gd name="T51" fmla="*/ 187 h 424"/>
                <a:gd name="T52" fmla="*/ 36 w 1243"/>
                <a:gd name="T53" fmla="*/ 213 h 424"/>
                <a:gd name="T54" fmla="*/ 58 w 1243"/>
                <a:gd name="T55" fmla="*/ 205 h 424"/>
                <a:gd name="T56" fmla="*/ 104 w 1243"/>
                <a:gd name="T57" fmla="*/ 181 h 424"/>
                <a:gd name="T58" fmla="*/ 145 w 1243"/>
                <a:gd name="T59" fmla="*/ 174 h 4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3" h="424">
                  <a:moveTo>
                    <a:pt x="291" y="346"/>
                  </a:moveTo>
                  <a:lnTo>
                    <a:pt x="372" y="317"/>
                  </a:lnTo>
                  <a:lnTo>
                    <a:pt x="397" y="105"/>
                  </a:lnTo>
                  <a:lnTo>
                    <a:pt x="452" y="100"/>
                  </a:lnTo>
                  <a:lnTo>
                    <a:pt x="484" y="144"/>
                  </a:lnTo>
                  <a:lnTo>
                    <a:pt x="771" y="144"/>
                  </a:lnTo>
                  <a:lnTo>
                    <a:pt x="799" y="89"/>
                  </a:lnTo>
                  <a:lnTo>
                    <a:pt x="844" y="89"/>
                  </a:lnTo>
                  <a:lnTo>
                    <a:pt x="875" y="325"/>
                  </a:lnTo>
                  <a:lnTo>
                    <a:pt x="956" y="351"/>
                  </a:lnTo>
                  <a:lnTo>
                    <a:pt x="1055" y="369"/>
                  </a:lnTo>
                  <a:lnTo>
                    <a:pt x="1151" y="424"/>
                  </a:lnTo>
                  <a:lnTo>
                    <a:pt x="1195" y="401"/>
                  </a:lnTo>
                  <a:lnTo>
                    <a:pt x="1243" y="293"/>
                  </a:lnTo>
                  <a:lnTo>
                    <a:pt x="1199" y="189"/>
                  </a:lnTo>
                  <a:lnTo>
                    <a:pt x="1095" y="108"/>
                  </a:lnTo>
                  <a:lnTo>
                    <a:pt x="959" y="48"/>
                  </a:lnTo>
                  <a:lnTo>
                    <a:pt x="767" y="13"/>
                  </a:lnTo>
                  <a:lnTo>
                    <a:pt x="643" y="0"/>
                  </a:lnTo>
                  <a:lnTo>
                    <a:pt x="500" y="5"/>
                  </a:lnTo>
                  <a:lnTo>
                    <a:pt x="348" y="29"/>
                  </a:lnTo>
                  <a:lnTo>
                    <a:pt x="185" y="84"/>
                  </a:lnTo>
                  <a:lnTo>
                    <a:pt x="64" y="152"/>
                  </a:lnTo>
                  <a:lnTo>
                    <a:pt x="8" y="233"/>
                  </a:lnTo>
                  <a:lnTo>
                    <a:pt x="0" y="301"/>
                  </a:lnTo>
                  <a:lnTo>
                    <a:pt x="28" y="372"/>
                  </a:lnTo>
                  <a:lnTo>
                    <a:pt x="72" y="424"/>
                  </a:lnTo>
                  <a:lnTo>
                    <a:pt x="117" y="408"/>
                  </a:lnTo>
                  <a:lnTo>
                    <a:pt x="208" y="361"/>
                  </a:lnTo>
                  <a:lnTo>
                    <a:pt x="291" y="34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4" name="Freeform 579"/>
            <p:cNvSpPr>
              <a:spLocks/>
            </p:cNvSpPr>
            <p:nvPr/>
          </p:nvSpPr>
          <p:spPr bwMode="auto">
            <a:xfrm>
              <a:off x="392" y="2398"/>
              <a:ext cx="682" cy="343"/>
            </a:xfrm>
            <a:custGeom>
              <a:avLst/>
              <a:gdLst>
                <a:gd name="T0" fmla="*/ 107 w 1365"/>
                <a:gd name="T1" fmla="*/ 323 h 686"/>
                <a:gd name="T2" fmla="*/ 74 w 1365"/>
                <a:gd name="T3" fmla="*/ 322 h 686"/>
                <a:gd name="T4" fmla="*/ 44 w 1365"/>
                <a:gd name="T5" fmla="*/ 311 h 686"/>
                <a:gd name="T6" fmla="*/ 20 w 1365"/>
                <a:gd name="T7" fmla="*/ 281 h 686"/>
                <a:gd name="T8" fmla="*/ 34 w 1365"/>
                <a:gd name="T9" fmla="*/ 233 h 686"/>
                <a:gd name="T10" fmla="*/ 60 w 1365"/>
                <a:gd name="T11" fmla="*/ 208 h 686"/>
                <a:gd name="T12" fmla="*/ 76 w 1365"/>
                <a:gd name="T13" fmla="*/ 226 h 686"/>
                <a:gd name="T14" fmla="*/ 102 w 1365"/>
                <a:gd name="T15" fmla="*/ 229 h 686"/>
                <a:gd name="T16" fmla="*/ 132 w 1365"/>
                <a:gd name="T17" fmla="*/ 209 h 686"/>
                <a:gd name="T18" fmla="*/ 168 w 1365"/>
                <a:gd name="T19" fmla="*/ 192 h 686"/>
                <a:gd name="T20" fmla="*/ 212 w 1365"/>
                <a:gd name="T21" fmla="*/ 179 h 686"/>
                <a:gd name="T22" fmla="*/ 177 w 1365"/>
                <a:gd name="T23" fmla="*/ 169 h 686"/>
                <a:gd name="T24" fmla="*/ 137 w 1365"/>
                <a:gd name="T25" fmla="*/ 185 h 686"/>
                <a:gd name="T26" fmla="*/ 103 w 1365"/>
                <a:gd name="T27" fmla="*/ 204 h 686"/>
                <a:gd name="T28" fmla="*/ 73 w 1365"/>
                <a:gd name="T29" fmla="*/ 191 h 686"/>
                <a:gd name="T30" fmla="*/ 61 w 1365"/>
                <a:gd name="T31" fmla="*/ 155 h 686"/>
                <a:gd name="T32" fmla="*/ 71 w 1365"/>
                <a:gd name="T33" fmla="*/ 121 h 686"/>
                <a:gd name="T34" fmla="*/ 108 w 1365"/>
                <a:gd name="T35" fmla="*/ 84 h 686"/>
                <a:gd name="T36" fmla="*/ 180 w 1365"/>
                <a:gd name="T37" fmla="*/ 48 h 686"/>
                <a:gd name="T38" fmla="*/ 275 w 1365"/>
                <a:gd name="T39" fmla="*/ 26 h 686"/>
                <a:gd name="T40" fmla="*/ 383 w 1365"/>
                <a:gd name="T41" fmla="*/ 21 h 686"/>
                <a:gd name="T42" fmla="*/ 487 w 1365"/>
                <a:gd name="T43" fmla="*/ 33 h 686"/>
                <a:gd name="T44" fmla="*/ 575 w 1365"/>
                <a:gd name="T45" fmla="*/ 61 h 686"/>
                <a:gd name="T46" fmla="*/ 637 w 1365"/>
                <a:gd name="T47" fmla="*/ 101 h 686"/>
                <a:gd name="T48" fmla="*/ 659 w 1365"/>
                <a:gd name="T49" fmla="*/ 134 h 686"/>
                <a:gd name="T50" fmla="*/ 661 w 1365"/>
                <a:gd name="T51" fmla="*/ 169 h 686"/>
                <a:gd name="T52" fmla="*/ 639 w 1365"/>
                <a:gd name="T53" fmla="*/ 206 h 686"/>
                <a:gd name="T54" fmla="*/ 609 w 1365"/>
                <a:gd name="T55" fmla="*/ 197 h 686"/>
                <a:gd name="T56" fmla="*/ 574 w 1365"/>
                <a:gd name="T57" fmla="*/ 180 h 686"/>
                <a:gd name="T58" fmla="*/ 535 w 1365"/>
                <a:gd name="T59" fmla="*/ 166 h 686"/>
                <a:gd name="T60" fmla="*/ 534 w 1365"/>
                <a:gd name="T61" fmla="*/ 188 h 686"/>
                <a:gd name="T62" fmla="*/ 573 w 1365"/>
                <a:gd name="T63" fmla="*/ 202 h 686"/>
                <a:gd name="T64" fmla="*/ 605 w 1365"/>
                <a:gd name="T65" fmla="*/ 218 h 686"/>
                <a:gd name="T66" fmla="*/ 633 w 1365"/>
                <a:gd name="T67" fmla="*/ 238 h 686"/>
                <a:gd name="T68" fmla="*/ 671 w 1365"/>
                <a:gd name="T69" fmla="*/ 196 h 686"/>
                <a:gd name="T70" fmla="*/ 681 w 1365"/>
                <a:gd name="T71" fmla="*/ 146 h 686"/>
                <a:gd name="T72" fmla="*/ 665 w 1365"/>
                <a:gd name="T73" fmla="*/ 103 h 686"/>
                <a:gd name="T74" fmla="*/ 615 w 1365"/>
                <a:gd name="T75" fmla="*/ 59 h 686"/>
                <a:gd name="T76" fmla="*/ 533 w 1365"/>
                <a:gd name="T77" fmla="*/ 24 h 686"/>
                <a:gd name="T78" fmla="*/ 430 w 1365"/>
                <a:gd name="T79" fmla="*/ 4 h 686"/>
                <a:gd name="T80" fmla="*/ 296 w 1365"/>
                <a:gd name="T81" fmla="*/ 3 h 686"/>
                <a:gd name="T82" fmla="*/ 156 w 1365"/>
                <a:gd name="T83" fmla="*/ 36 h 686"/>
                <a:gd name="T84" fmla="*/ 65 w 1365"/>
                <a:gd name="T85" fmla="*/ 94 h 686"/>
                <a:gd name="T86" fmla="*/ 41 w 1365"/>
                <a:gd name="T87" fmla="*/ 163 h 686"/>
                <a:gd name="T88" fmla="*/ 35 w 1365"/>
                <a:gd name="T89" fmla="*/ 199 h 686"/>
                <a:gd name="T90" fmla="*/ 1 w 1365"/>
                <a:gd name="T91" fmla="*/ 258 h 686"/>
                <a:gd name="T92" fmla="*/ 4 w 1365"/>
                <a:gd name="T93" fmla="*/ 296 h 686"/>
                <a:gd name="T94" fmla="*/ 26 w 1365"/>
                <a:gd name="T95" fmla="*/ 322 h 686"/>
                <a:gd name="T96" fmla="*/ 59 w 1365"/>
                <a:gd name="T97" fmla="*/ 339 h 686"/>
                <a:gd name="T98" fmla="*/ 96 w 1365"/>
                <a:gd name="T99" fmla="*/ 343 h 686"/>
                <a:gd name="T100" fmla="*/ 129 w 1365"/>
                <a:gd name="T101" fmla="*/ 340 h 6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5" h="686">
                  <a:moveTo>
                    <a:pt x="261" y="637"/>
                  </a:moveTo>
                  <a:lnTo>
                    <a:pt x="250" y="639"/>
                  </a:lnTo>
                  <a:lnTo>
                    <a:pt x="238" y="641"/>
                  </a:lnTo>
                  <a:lnTo>
                    <a:pt x="227" y="643"/>
                  </a:lnTo>
                  <a:lnTo>
                    <a:pt x="214" y="645"/>
                  </a:lnTo>
                  <a:lnTo>
                    <a:pt x="201" y="646"/>
                  </a:lnTo>
                  <a:lnTo>
                    <a:pt x="189" y="646"/>
                  </a:lnTo>
                  <a:lnTo>
                    <a:pt x="176" y="646"/>
                  </a:lnTo>
                  <a:lnTo>
                    <a:pt x="162" y="645"/>
                  </a:lnTo>
                  <a:lnTo>
                    <a:pt x="149" y="643"/>
                  </a:lnTo>
                  <a:lnTo>
                    <a:pt x="137" y="641"/>
                  </a:lnTo>
                  <a:lnTo>
                    <a:pt x="124" y="638"/>
                  </a:lnTo>
                  <a:lnTo>
                    <a:pt x="111" y="633"/>
                  </a:lnTo>
                  <a:lnTo>
                    <a:pt x="100" y="627"/>
                  </a:lnTo>
                  <a:lnTo>
                    <a:pt x="88" y="622"/>
                  </a:lnTo>
                  <a:lnTo>
                    <a:pt x="77" y="614"/>
                  </a:lnTo>
                  <a:lnTo>
                    <a:pt x="67" y="604"/>
                  </a:lnTo>
                  <a:lnTo>
                    <a:pt x="55" y="590"/>
                  </a:lnTo>
                  <a:lnTo>
                    <a:pt x="46" y="577"/>
                  </a:lnTo>
                  <a:lnTo>
                    <a:pt x="41" y="561"/>
                  </a:lnTo>
                  <a:lnTo>
                    <a:pt x="39" y="544"/>
                  </a:lnTo>
                  <a:lnTo>
                    <a:pt x="41" y="525"/>
                  </a:lnTo>
                  <a:lnTo>
                    <a:pt x="48" y="504"/>
                  </a:lnTo>
                  <a:lnTo>
                    <a:pt x="57" y="484"/>
                  </a:lnTo>
                  <a:lnTo>
                    <a:pt x="69" y="466"/>
                  </a:lnTo>
                  <a:lnTo>
                    <a:pt x="80" y="449"/>
                  </a:lnTo>
                  <a:lnTo>
                    <a:pt x="93" y="433"/>
                  </a:lnTo>
                  <a:lnTo>
                    <a:pt x="105" y="419"/>
                  </a:lnTo>
                  <a:lnTo>
                    <a:pt x="115" y="408"/>
                  </a:lnTo>
                  <a:lnTo>
                    <a:pt x="121" y="415"/>
                  </a:lnTo>
                  <a:lnTo>
                    <a:pt x="126" y="423"/>
                  </a:lnTo>
                  <a:lnTo>
                    <a:pt x="132" y="430"/>
                  </a:lnTo>
                  <a:lnTo>
                    <a:pt x="139" y="437"/>
                  </a:lnTo>
                  <a:lnTo>
                    <a:pt x="146" y="445"/>
                  </a:lnTo>
                  <a:lnTo>
                    <a:pt x="153" y="452"/>
                  </a:lnTo>
                  <a:lnTo>
                    <a:pt x="161" y="459"/>
                  </a:lnTo>
                  <a:lnTo>
                    <a:pt x="169" y="466"/>
                  </a:lnTo>
                  <a:lnTo>
                    <a:pt x="182" y="476"/>
                  </a:lnTo>
                  <a:lnTo>
                    <a:pt x="194" y="466"/>
                  </a:lnTo>
                  <a:lnTo>
                    <a:pt x="205" y="458"/>
                  </a:lnTo>
                  <a:lnTo>
                    <a:pt x="216" y="449"/>
                  </a:lnTo>
                  <a:lnTo>
                    <a:pt x="228" y="441"/>
                  </a:lnTo>
                  <a:lnTo>
                    <a:pt x="239" y="433"/>
                  </a:lnTo>
                  <a:lnTo>
                    <a:pt x="251" y="426"/>
                  </a:lnTo>
                  <a:lnTo>
                    <a:pt x="265" y="418"/>
                  </a:lnTo>
                  <a:lnTo>
                    <a:pt x="277" y="411"/>
                  </a:lnTo>
                  <a:lnTo>
                    <a:pt x="291" y="404"/>
                  </a:lnTo>
                  <a:lnTo>
                    <a:pt x="306" y="397"/>
                  </a:lnTo>
                  <a:lnTo>
                    <a:pt x="321" y="390"/>
                  </a:lnTo>
                  <a:lnTo>
                    <a:pt x="336" y="384"/>
                  </a:lnTo>
                  <a:lnTo>
                    <a:pt x="352" y="377"/>
                  </a:lnTo>
                  <a:lnTo>
                    <a:pt x="369" y="373"/>
                  </a:lnTo>
                  <a:lnTo>
                    <a:pt x="387" y="367"/>
                  </a:lnTo>
                  <a:lnTo>
                    <a:pt x="405" y="361"/>
                  </a:lnTo>
                  <a:lnTo>
                    <a:pt x="424" y="357"/>
                  </a:lnTo>
                  <a:lnTo>
                    <a:pt x="426" y="317"/>
                  </a:lnTo>
                  <a:lnTo>
                    <a:pt x="407" y="322"/>
                  </a:lnTo>
                  <a:lnTo>
                    <a:pt x="389" y="328"/>
                  </a:lnTo>
                  <a:lnTo>
                    <a:pt x="372" y="332"/>
                  </a:lnTo>
                  <a:lnTo>
                    <a:pt x="354" y="338"/>
                  </a:lnTo>
                  <a:lnTo>
                    <a:pt x="337" y="344"/>
                  </a:lnTo>
                  <a:lnTo>
                    <a:pt x="321" y="351"/>
                  </a:lnTo>
                  <a:lnTo>
                    <a:pt x="305" y="357"/>
                  </a:lnTo>
                  <a:lnTo>
                    <a:pt x="289" y="363"/>
                  </a:lnTo>
                  <a:lnTo>
                    <a:pt x="274" y="370"/>
                  </a:lnTo>
                  <a:lnTo>
                    <a:pt x="260" y="377"/>
                  </a:lnTo>
                  <a:lnTo>
                    <a:pt x="245" y="385"/>
                  </a:lnTo>
                  <a:lnTo>
                    <a:pt x="232" y="392"/>
                  </a:lnTo>
                  <a:lnTo>
                    <a:pt x="219" y="400"/>
                  </a:lnTo>
                  <a:lnTo>
                    <a:pt x="206" y="408"/>
                  </a:lnTo>
                  <a:lnTo>
                    <a:pt x="194" y="416"/>
                  </a:lnTo>
                  <a:lnTo>
                    <a:pt x="183" y="425"/>
                  </a:lnTo>
                  <a:lnTo>
                    <a:pt x="169" y="411"/>
                  </a:lnTo>
                  <a:lnTo>
                    <a:pt x="156" y="397"/>
                  </a:lnTo>
                  <a:lnTo>
                    <a:pt x="146" y="382"/>
                  </a:lnTo>
                  <a:lnTo>
                    <a:pt x="137" y="368"/>
                  </a:lnTo>
                  <a:lnTo>
                    <a:pt x="131" y="353"/>
                  </a:lnTo>
                  <a:lnTo>
                    <a:pt x="125" y="338"/>
                  </a:lnTo>
                  <a:lnTo>
                    <a:pt x="123" y="324"/>
                  </a:lnTo>
                  <a:lnTo>
                    <a:pt x="122" y="309"/>
                  </a:lnTo>
                  <a:lnTo>
                    <a:pt x="123" y="295"/>
                  </a:lnTo>
                  <a:lnTo>
                    <a:pt x="125" y="282"/>
                  </a:lnTo>
                  <a:lnTo>
                    <a:pt x="129" y="268"/>
                  </a:lnTo>
                  <a:lnTo>
                    <a:pt x="134" y="255"/>
                  </a:lnTo>
                  <a:lnTo>
                    <a:pt x="143" y="241"/>
                  </a:lnTo>
                  <a:lnTo>
                    <a:pt x="151" y="229"/>
                  </a:lnTo>
                  <a:lnTo>
                    <a:pt x="161" y="215"/>
                  </a:lnTo>
                  <a:lnTo>
                    <a:pt x="174" y="202"/>
                  </a:lnTo>
                  <a:lnTo>
                    <a:pt x="193" y="184"/>
                  </a:lnTo>
                  <a:lnTo>
                    <a:pt x="216" y="168"/>
                  </a:lnTo>
                  <a:lnTo>
                    <a:pt x="240" y="151"/>
                  </a:lnTo>
                  <a:lnTo>
                    <a:pt x="268" y="135"/>
                  </a:lnTo>
                  <a:lnTo>
                    <a:pt x="297" y="121"/>
                  </a:lnTo>
                  <a:lnTo>
                    <a:pt x="328" y="108"/>
                  </a:lnTo>
                  <a:lnTo>
                    <a:pt x="361" y="96"/>
                  </a:lnTo>
                  <a:lnTo>
                    <a:pt x="397" y="85"/>
                  </a:lnTo>
                  <a:lnTo>
                    <a:pt x="434" y="74"/>
                  </a:lnTo>
                  <a:lnTo>
                    <a:pt x="472" y="66"/>
                  </a:lnTo>
                  <a:lnTo>
                    <a:pt x="511" y="58"/>
                  </a:lnTo>
                  <a:lnTo>
                    <a:pt x="551" y="52"/>
                  </a:lnTo>
                  <a:lnTo>
                    <a:pt x="594" y="48"/>
                  </a:lnTo>
                  <a:lnTo>
                    <a:pt x="636" y="44"/>
                  </a:lnTo>
                  <a:lnTo>
                    <a:pt x="679" y="42"/>
                  </a:lnTo>
                  <a:lnTo>
                    <a:pt x="723" y="41"/>
                  </a:lnTo>
                  <a:lnTo>
                    <a:pt x="767" y="42"/>
                  </a:lnTo>
                  <a:lnTo>
                    <a:pt x="811" y="44"/>
                  </a:lnTo>
                  <a:lnTo>
                    <a:pt x="853" y="48"/>
                  </a:lnTo>
                  <a:lnTo>
                    <a:pt x="895" y="52"/>
                  </a:lnTo>
                  <a:lnTo>
                    <a:pt x="936" y="58"/>
                  </a:lnTo>
                  <a:lnTo>
                    <a:pt x="975" y="66"/>
                  </a:lnTo>
                  <a:lnTo>
                    <a:pt x="1013" y="74"/>
                  </a:lnTo>
                  <a:lnTo>
                    <a:pt x="1050" y="85"/>
                  </a:lnTo>
                  <a:lnTo>
                    <a:pt x="1085" y="96"/>
                  </a:lnTo>
                  <a:lnTo>
                    <a:pt x="1118" y="108"/>
                  </a:lnTo>
                  <a:lnTo>
                    <a:pt x="1150" y="121"/>
                  </a:lnTo>
                  <a:lnTo>
                    <a:pt x="1179" y="135"/>
                  </a:lnTo>
                  <a:lnTo>
                    <a:pt x="1207" y="151"/>
                  </a:lnTo>
                  <a:lnTo>
                    <a:pt x="1231" y="168"/>
                  </a:lnTo>
                  <a:lnTo>
                    <a:pt x="1254" y="184"/>
                  </a:lnTo>
                  <a:lnTo>
                    <a:pt x="1274" y="202"/>
                  </a:lnTo>
                  <a:lnTo>
                    <a:pt x="1286" y="215"/>
                  </a:lnTo>
                  <a:lnTo>
                    <a:pt x="1297" y="229"/>
                  </a:lnTo>
                  <a:lnTo>
                    <a:pt x="1305" y="241"/>
                  </a:lnTo>
                  <a:lnTo>
                    <a:pt x="1313" y="255"/>
                  </a:lnTo>
                  <a:lnTo>
                    <a:pt x="1319" y="268"/>
                  </a:lnTo>
                  <a:lnTo>
                    <a:pt x="1322" y="282"/>
                  </a:lnTo>
                  <a:lnTo>
                    <a:pt x="1324" y="295"/>
                  </a:lnTo>
                  <a:lnTo>
                    <a:pt x="1325" y="309"/>
                  </a:lnTo>
                  <a:lnTo>
                    <a:pt x="1324" y="324"/>
                  </a:lnTo>
                  <a:lnTo>
                    <a:pt x="1322" y="338"/>
                  </a:lnTo>
                  <a:lnTo>
                    <a:pt x="1316" y="353"/>
                  </a:lnTo>
                  <a:lnTo>
                    <a:pt x="1310" y="368"/>
                  </a:lnTo>
                  <a:lnTo>
                    <a:pt x="1301" y="382"/>
                  </a:lnTo>
                  <a:lnTo>
                    <a:pt x="1291" y="397"/>
                  </a:lnTo>
                  <a:lnTo>
                    <a:pt x="1278" y="411"/>
                  </a:lnTo>
                  <a:lnTo>
                    <a:pt x="1264" y="425"/>
                  </a:lnTo>
                  <a:lnTo>
                    <a:pt x="1254" y="416"/>
                  </a:lnTo>
                  <a:lnTo>
                    <a:pt x="1243" y="408"/>
                  </a:lnTo>
                  <a:lnTo>
                    <a:pt x="1230" y="401"/>
                  </a:lnTo>
                  <a:lnTo>
                    <a:pt x="1218" y="393"/>
                  </a:lnTo>
                  <a:lnTo>
                    <a:pt x="1206" y="386"/>
                  </a:lnTo>
                  <a:lnTo>
                    <a:pt x="1192" y="380"/>
                  </a:lnTo>
                  <a:lnTo>
                    <a:pt x="1178" y="373"/>
                  </a:lnTo>
                  <a:lnTo>
                    <a:pt x="1164" y="366"/>
                  </a:lnTo>
                  <a:lnTo>
                    <a:pt x="1149" y="360"/>
                  </a:lnTo>
                  <a:lnTo>
                    <a:pt x="1134" y="353"/>
                  </a:lnTo>
                  <a:lnTo>
                    <a:pt x="1119" y="347"/>
                  </a:lnTo>
                  <a:lnTo>
                    <a:pt x="1103" y="342"/>
                  </a:lnTo>
                  <a:lnTo>
                    <a:pt x="1087" y="336"/>
                  </a:lnTo>
                  <a:lnTo>
                    <a:pt x="1070" y="331"/>
                  </a:lnTo>
                  <a:lnTo>
                    <a:pt x="1052" y="325"/>
                  </a:lnTo>
                  <a:lnTo>
                    <a:pt x="1035" y="321"/>
                  </a:lnTo>
                  <a:lnTo>
                    <a:pt x="1034" y="365"/>
                  </a:lnTo>
                  <a:lnTo>
                    <a:pt x="1051" y="369"/>
                  </a:lnTo>
                  <a:lnTo>
                    <a:pt x="1069" y="375"/>
                  </a:lnTo>
                  <a:lnTo>
                    <a:pt x="1085" y="380"/>
                  </a:lnTo>
                  <a:lnTo>
                    <a:pt x="1101" y="385"/>
                  </a:lnTo>
                  <a:lnTo>
                    <a:pt x="1117" y="391"/>
                  </a:lnTo>
                  <a:lnTo>
                    <a:pt x="1131" y="396"/>
                  </a:lnTo>
                  <a:lnTo>
                    <a:pt x="1146" y="403"/>
                  </a:lnTo>
                  <a:lnTo>
                    <a:pt x="1160" y="408"/>
                  </a:lnTo>
                  <a:lnTo>
                    <a:pt x="1172" y="415"/>
                  </a:lnTo>
                  <a:lnTo>
                    <a:pt x="1186" y="421"/>
                  </a:lnTo>
                  <a:lnTo>
                    <a:pt x="1198" y="428"/>
                  </a:lnTo>
                  <a:lnTo>
                    <a:pt x="1210" y="435"/>
                  </a:lnTo>
                  <a:lnTo>
                    <a:pt x="1221" y="443"/>
                  </a:lnTo>
                  <a:lnTo>
                    <a:pt x="1232" y="450"/>
                  </a:lnTo>
                  <a:lnTo>
                    <a:pt x="1243" y="458"/>
                  </a:lnTo>
                  <a:lnTo>
                    <a:pt x="1253" y="466"/>
                  </a:lnTo>
                  <a:lnTo>
                    <a:pt x="1266" y="476"/>
                  </a:lnTo>
                  <a:lnTo>
                    <a:pt x="1278" y="466"/>
                  </a:lnTo>
                  <a:lnTo>
                    <a:pt x="1298" y="448"/>
                  </a:lnTo>
                  <a:lnTo>
                    <a:pt x="1315" y="429"/>
                  </a:lnTo>
                  <a:lnTo>
                    <a:pt x="1330" y="411"/>
                  </a:lnTo>
                  <a:lnTo>
                    <a:pt x="1343" y="391"/>
                  </a:lnTo>
                  <a:lnTo>
                    <a:pt x="1352" y="370"/>
                  </a:lnTo>
                  <a:lnTo>
                    <a:pt x="1359" y="351"/>
                  </a:lnTo>
                  <a:lnTo>
                    <a:pt x="1363" y="330"/>
                  </a:lnTo>
                  <a:lnTo>
                    <a:pt x="1365" y="309"/>
                  </a:lnTo>
                  <a:lnTo>
                    <a:pt x="1363" y="291"/>
                  </a:lnTo>
                  <a:lnTo>
                    <a:pt x="1361" y="274"/>
                  </a:lnTo>
                  <a:lnTo>
                    <a:pt x="1355" y="256"/>
                  </a:lnTo>
                  <a:lnTo>
                    <a:pt x="1350" y="239"/>
                  </a:lnTo>
                  <a:lnTo>
                    <a:pt x="1340" y="223"/>
                  </a:lnTo>
                  <a:lnTo>
                    <a:pt x="1330" y="206"/>
                  </a:lnTo>
                  <a:lnTo>
                    <a:pt x="1317" y="189"/>
                  </a:lnTo>
                  <a:lnTo>
                    <a:pt x="1302" y="173"/>
                  </a:lnTo>
                  <a:lnTo>
                    <a:pt x="1281" y="154"/>
                  </a:lnTo>
                  <a:lnTo>
                    <a:pt x="1257" y="135"/>
                  </a:lnTo>
                  <a:lnTo>
                    <a:pt x="1231" y="118"/>
                  </a:lnTo>
                  <a:lnTo>
                    <a:pt x="1202" y="102"/>
                  </a:lnTo>
                  <a:lnTo>
                    <a:pt x="1171" y="86"/>
                  </a:lnTo>
                  <a:lnTo>
                    <a:pt x="1138" y="72"/>
                  </a:lnTo>
                  <a:lnTo>
                    <a:pt x="1103" y="59"/>
                  </a:lnTo>
                  <a:lnTo>
                    <a:pt x="1066" y="47"/>
                  </a:lnTo>
                  <a:lnTo>
                    <a:pt x="1028" y="36"/>
                  </a:lnTo>
                  <a:lnTo>
                    <a:pt x="988" y="27"/>
                  </a:lnTo>
                  <a:lnTo>
                    <a:pt x="947" y="19"/>
                  </a:lnTo>
                  <a:lnTo>
                    <a:pt x="904" y="12"/>
                  </a:lnTo>
                  <a:lnTo>
                    <a:pt x="860" y="7"/>
                  </a:lnTo>
                  <a:lnTo>
                    <a:pt x="815" y="4"/>
                  </a:lnTo>
                  <a:lnTo>
                    <a:pt x="769" y="2"/>
                  </a:lnTo>
                  <a:lnTo>
                    <a:pt x="723" y="0"/>
                  </a:lnTo>
                  <a:lnTo>
                    <a:pt x="656" y="2"/>
                  </a:lnTo>
                  <a:lnTo>
                    <a:pt x="592" y="6"/>
                  </a:lnTo>
                  <a:lnTo>
                    <a:pt x="531" y="14"/>
                  </a:lnTo>
                  <a:lnTo>
                    <a:pt x="471" y="25"/>
                  </a:lnTo>
                  <a:lnTo>
                    <a:pt x="416" y="37"/>
                  </a:lnTo>
                  <a:lnTo>
                    <a:pt x="363" y="52"/>
                  </a:lnTo>
                  <a:lnTo>
                    <a:pt x="313" y="71"/>
                  </a:lnTo>
                  <a:lnTo>
                    <a:pt x="268" y="90"/>
                  </a:lnTo>
                  <a:lnTo>
                    <a:pt x="227" y="112"/>
                  </a:lnTo>
                  <a:lnTo>
                    <a:pt x="190" y="135"/>
                  </a:lnTo>
                  <a:lnTo>
                    <a:pt x="158" y="161"/>
                  </a:lnTo>
                  <a:lnTo>
                    <a:pt x="131" y="188"/>
                  </a:lnTo>
                  <a:lnTo>
                    <a:pt x="110" y="217"/>
                  </a:lnTo>
                  <a:lnTo>
                    <a:pt x="94" y="246"/>
                  </a:lnTo>
                  <a:lnTo>
                    <a:pt x="85" y="277"/>
                  </a:lnTo>
                  <a:lnTo>
                    <a:pt x="81" y="309"/>
                  </a:lnTo>
                  <a:lnTo>
                    <a:pt x="83" y="325"/>
                  </a:lnTo>
                  <a:lnTo>
                    <a:pt x="85" y="340"/>
                  </a:lnTo>
                  <a:lnTo>
                    <a:pt x="90" y="357"/>
                  </a:lnTo>
                  <a:lnTo>
                    <a:pt x="95" y="373"/>
                  </a:lnTo>
                  <a:lnTo>
                    <a:pt x="84" y="383"/>
                  </a:lnTo>
                  <a:lnTo>
                    <a:pt x="70" y="398"/>
                  </a:lnTo>
                  <a:lnTo>
                    <a:pt x="55" y="416"/>
                  </a:lnTo>
                  <a:lnTo>
                    <a:pt x="39" y="438"/>
                  </a:lnTo>
                  <a:lnTo>
                    <a:pt x="24" y="463"/>
                  </a:lnTo>
                  <a:lnTo>
                    <a:pt x="11" y="488"/>
                  </a:lnTo>
                  <a:lnTo>
                    <a:pt x="3" y="516"/>
                  </a:lnTo>
                  <a:lnTo>
                    <a:pt x="0" y="543"/>
                  </a:lnTo>
                  <a:lnTo>
                    <a:pt x="0" y="556"/>
                  </a:lnTo>
                  <a:lnTo>
                    <a:pt x="2" y="569"/>
                  </a:lnTo>
                  <a:lnTo>
                    <a:pt x="4" y="580"/>
                  </a:lnTo>
                  <a:lnTo>
                    <a:pt x="9" y="592"/>
                  </a:lnTo>
                  <a:lnTo>
                    <a:pt x="15" y="603"/>
                  </a:lnTo>
                  <a:lnTo>
                    <a:pt x="22" y="614"/>
                  </a:lnTo>
                  <a:lnTo>
                    <a:pt x="30" y="624"/>
                  </a:lnTo>
                  <a:lnTo>
                    <a:pt x="39" y="633"/>
                  </a:lnTo>
                  <a:lnTo>
                    <a:pt x="52" y="643"/>
                  </a:lnTo>
                  <a:lnTo>
                    <a:pt x="64" y="653"/>
                  </a:lnTo>
                  <a:lnTo>
                    <a:pt x="77" y="661"/>
                  </a:lnTo>
                  <a:lnTo>
                    <a:pt x="91" y="668"/>
                  </a:lnTo>
                  <a:lnTo>
                    <a:pt x="105" y="673"/>
                  </a:lnTo>
                  <a:lnTo>
                    <a:pt x="119" y="678"/>
                  </a:lnTo>
                  <a:lnTo>
                    <a:pt x="133" y="682"/>
                  </a:lnTo>
                  <a:lnTo>
                    <a:pt x="148" y="684"/>
                  </a:lnTo>
                  <a:lnTo>
                    <a:pt x="162" y="685"/>
                  </a:lnTo>
                  <a:lnTo>
                    <a:pt x="177" y="686"/>
                  </a:lnTo>
                  <a:lnTo>
                    <a:pt x="192" y="686"/>
                  </a:lnTo>
                  <a:lnTo>
                    <a:pt x="206" y="686"/>
                  </a:lnTo>
                  <a:lnTo>
                    <a:pt x="220" y="685"/>
                  </a:lnTo>
                  <a:lnTo>
                    <a:pt x="234" y="684"/>
                  </a:lnTo>
                  <a:lnTo>
                    <a:pt x="246" y="682"/>
                  </a:lnTo>
                  <a:lnTo>
                    <a:pt x="259" y="679"/>
                  </a:lnTo>
                  <a:lnTo>
                    <a:pt x="261" y="6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5" name="Freeform 580"/>
            <p:cNvSpPr>
              <a:spLocks/>
            </p:cNvSpPr>
            <p:nvPr/>
          </p:nvSpPr>
          <p:spPr bwMode="auto">
            <a:xfrm>
              <a:off x="521" y="2443"/>
              <a:ext cx="437" cy="324"/>
            </a:xfrm>
            <a:custGeom>
              <a:avLst/>
              <a:gdLst>
                <a:gd name="T0" fmla="*/ 0 w 873"/>
                <a:gd name="T1" fmla="*/ 294 h 648"/>
                <a:gd name="T2" fmla="*/ 5 w 873"/>
                <a:gd name="T3" fmla="*/ 293 h 648"/>
                <a:gd name="T4" fmla="*/ 10 w 873"/>
                <a:gd name="T5" fmla="*/ 292 h 648"/>
                <a:gd name="T6" fmla="*/ 15 w 873"/>
                <a:gd name="T7" fmla="*/ 291 h 648"/>
                <a:gd name="T8" fmla="*/ 19 w 873"/>
                <a:gd name="T9" fmla="*/ 289 h 648"/>
                <a:gd name="T10" fmla="*/ 23 w 873"/>
                <a:gd name="T11" fmla="*/ 288 h 648"/>
                <a:gd name="T12" fmla="*/ 27 w 873"/>
                <a:gd name="T13" fmla="*/ 287 h 648"/>
                <a:gd name="T14" fmla="*/ 31 w 873"/>
                <a:gd name="T15" fmla="*/ 286 h 648"/>
                <a:gd name="T16" fmla="*/ 34 w 873"/>
                <a:gd name="T17" fmla="*/ 285 h 648"/>
                <a:gd name="T18" fmla="*/ 34 w 873"/>
                <a:gd name="T19" fmla="*/ 324 h 648"/>
                <a:gd name="T20" fmla="*/ 437 w 873"/>
                <a:gd name="T21" fmla="*/ 324 h 648"/>
                <a:gd name="T22" fmla="*/ 437 w 873"/>
                <a:gd name="T23" fmla="*/ 222 h 648"/>
                <a:gd name="T24" fmla="*/ 373 w 873"/>
                <a:gd name="T25" fmla="*/ 150 h 648"/>
                <a:gd name="T26" fmla="*/ 359 w 873"/>
                <a:gd name="T27" fmla="*/ 0 h 648"/>
                <a:gd name="T28" fmla="*/ 310 w 873"/>
                <a:gd name="T29" fmla="*/ 0 h 648"/>
                <a:gd name="T30" fmla="*/ 303 w 873"/>
                <a:gd name="T31" fmla="*/ 28 h 648"/>
                <a:gd name="T32" fmla="*/ 297 w 873"/>
                <a:gd name="T33" fmla="*/ 26 h 648"/>
                <a:gd name="T34" fmla="*/ 290 w 873"/>
                <a:gd name="T35" fmla="*/ 25 h 648"/>
                <a:gd name="T36" fmla="*/ 282 w 873"/>
                <a:gd name="T37" fmla="*/ 23 h 648"/>
                <a:gd name="T38" fmla="*/ 274 w 873"/>
                <a:gd name="T39" fmla="*/ 22 h 648"/>
                <a:gd name="T40" fmla="*/ 265 w 873"/>
                <a:gd name="T41" fmla="*/ 20 h 648"/>
                <a:gd name="T42" fmla="*/ 255 w 873"/>
                <a:gd name="T43" fmla="*/ 19 h 648"/>
                <a:gd name="T44" fmla="*/ 246 w 873"/>
                <a:gd name="T45" fmla="*/ 18 h 648"/>
                <a:gd name="T46" fmla="*/ 236 w 873"/>
                <a:gd name="T47" fmla="*/ 18 h 648"/>
                <a:gd name="T48" fmla="*/ 227 w 873"/>
                <a:gd name="T49" fmla="*/ 18 h 648"/>
                <a:gd name="T50" fmla="*/ 217 w 873"/>
                <a:gd name="T51" fmla="*/ 19 h 648"/>
                <a:gd name="T52" fmla="*/ 207 w 873"/>
                <a:gd name="T53" fmla="*/ 21 h 648"/>
                <a:gd name="T54" fmla="*/ 197 w 873"/>
                <a:gd name="T55" fmla="*/ 22 h 648"/>
                <a:gd name="T56" fmla="*/ 188 w 873"/>
                <a:gd name="T57" fmla="*/ 24 h 648"/>
                <a:gd name="T58" fmla="*/ 180 w 873"/>
                <a:gd name="T59" fmla="*/ 25 h 648"/>
                <a:gd name="T60" fmla="*/ 172 w 873"/>
                <a:gd name="T61" fmla="*/ 26 h 648"/>
                <a:gd name="T62" fmla="*/ 166 w 873"/>
                <a:gd name="T63" fmla="*/ 28 h 648"/>
                <a:gd name="T64" fmla="*/ 161 w 873"/>
                <a:gd name="T65" fmla="*/ 4 h 648"/>
                <a:gd name="T66" fmla="*/ 109 w 873"/>
                <a:gd name="T67" fmla="*/ 4 h 648"/>
                <a:gd name="T68" fmla="*/ 98 w 873"/>
                <a:gd name="T69" fmla="*/ 150 h 648"/>
                <a:gd name="T70" fmla="*/ 34 w 873"/>
                <a:gd name="T71" fmla="*/ 222 h 648"/>
                <a:gd name="T72" fmla="*/ 34 w 873"/>
                <a:gd name="T73" fmla="*/ 263 h 648"/>
                <a:gd name="T74" fmla="*/ 32 w 873"/>
                <a:gd name="T75" fmla="*/ 264 h 648"/>
                <a:gd name="T76" fmla="*/ 30 w 873"/>
                <a:gd name="T77" fmla="*/ 265 h 648"/>
                <a:gd name="T78" fmla="*/ 27 w 873"/>
                <a:gd name="T79" fmla="*/ 266 h 648"/>
                <a:gd name="T80" fmla="*/ 23 w 873"/>
                <a:gd name="T81" fmla="*/ 267 h 648"/>
                <a:gd name="T82" fmla="*/ 18 w 873"/>
                <a:gd name="T83" fmla="*/ 269 h 648"/>
                <a:gd name="T84" fmla="*/ 13 w 873"/>
                <a:gd name="T85" fmla="*/ 270 h 648"/>
                <a:gd name="T86" fmla="*/ 8 w 873"/>
                <a:gd name="T87" fmla="*/ 272 h 648"/>
                <a:gd name="T88" fmla="*/ 1 w 873"/>
                <a:gd name="T89" fmla="*/ 273 h 648"/>
                <a:gd name="T90" fmla="*/ 0 w 873"/>
                <a:gd name="T91" fmla="*/ 294 h 6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73" h="648">
                  <a:moveTo>
                    <a:pt x="0" y="588"/>
                  </a:moveTo>
                  <a:lnTo>
                    <a:pt x="10" y="586"/>
                  </a:lnTo>
                  <a:lnTo>
                    <a:pt x="19" y="584"/>
                  </a:lnTo>
                  <a:lnTo>
                    <a:pt x="29" y="581"/>
                  </a:lnTo>
                  <a:lnTo>
                    <a:pt x="38" y="578"/>
                  </a:lnTo>
                  <a:lnTo>
                    <a:pt x="46" y="576"/>
                  </a:lnTo>
                  <a:lnTo>
                    <a:pt x="54" y="573"/>
                  </a:lnTo>
                  <a:lnTo>
                    <a:pt x="61" y="571"/>
                  </a:lnTo>
                  <a:lnTo>
                    <a:pt x="67" y="569"/>
                  </a:lnTo>
                  <a:lnTo>
                    <a:pt x="67" y="648"/>
                  </a:lnTo>
                  <a:lnTo>
                    <a:pt x="873" y="648"/>
                  </a:lnTo>
                  <a:lnTo>
                    <a:pt x="873" y="444"/>
                  </a:lnTo>
                  <a:lnTo>
                    <a:pt x="745" y="300"/>
                  </a:lnTo>
                  <a:lnTo>
                    <a:pt x="717" y="0"/>
                  </a:lnTo>
                  <a:lnTo>
                    <a:pt x="620" y="0"/>
                  </a:lnTo>
                  <a:lnTo>
                    <a:pt x="605" y="55"/>
                  </a:lnTo>
                  <a:lnTo>
                    <a:pt x="593" y="52"/>
                  </a:lnTo>
                  <a:lnTo>
                    <a:pt x="579" y="49"/>
                  </a:lnTo>
                  <a:lnTo>
                    <a:pt x="564" y="45"/>
                  </a:lnTo>
                  <a:lnTo>
                    <a:pt x="547" y="43"/>
                  </a:lnTo>
                  <a:lnTo>
                    <a:pt x="529" y="40"/>
                  </a:lnTo>
                  <a:lnTo>
                    <a:pt x="510" y="38"/>
                  </a:lnTo>
                  <a:lnTo>
                    <a:pt x="492" y="36"/>
                  </a:lnTo>
                  <a:lnTo>
                    <a:pt x="472" y="36"/>
                  </a:lnTo>
                  <a:lnTo>
                    <a:pt x="453" y="36"/>
                  </a:lnTo>
                  <a:lnTo>
                    <a:pt x="433" y="38"/>
                  </a:lnTo>
                  <a:lnTo>
                    <a:pt x="413" y="41"/>
                  </a:lnTo>
                  <a:lnTo>
                    <a:pt x="394" y="43"/>
                  </a:lnTo>
                  <a:lnTo>
                    <a:pt x="375" y="47"/>
                  </a:lnTo>
                  <a:lnTo>
                    <a:pt x="359" y="49"/>
                  </a:lnTo>
                  <a:lnTo>
                    <a:pt x="344" y="52"/>
                  </a:lnTo>
                  <a:lnTo>
                    <a:pt x="332" y="56"/>
                  </a:lnTo>
                  <a:lnTo>
                    <a:pt x="321" y="7"/>
                  </a:lnTo>
                  <a:lnTo>
                    <a:pt x="218" y="7"/>
                  </a:lnTo>
                  <a:lnTo>
                    <a:pt x="196" y="300"/>
                  </a:lnTo>
                  <a:lnTo>
                    <a:pt x="67" y="444"/>
                  </a:lnTo>
                  <a:lnTo>
                    <a:pt x="67" y="526"/>
                  </a:lnTo>
                  <a:lnTo>
                    <a:pt x="63" y="527"/>
                  </a:lnTo>
                  <a:lnTo>
                    <a:pt x="59" y="529"/>
                  </a:lnTo>
                  <a:lnTo>
                    <a:pt x="53" y="532"/>
                  </a:lnTo>
                  <a:lnTo>
                    <a:pt x="45" y="534"/>
                  </a:lnTo>
                  <a:lnTo>
                    <a:pt x="36" y="537"/>
                  </a:lnTo>
                  <a:lnTo>
                    <a:pt x="25" y="540"/>
                  </a:lnTo>
                  <a:lnTo>
                    <a:pt x="15" y="543"/>
                  </a:lnTo>
                  <a:lnTo>
                    <a:pt x="2" y="546"/>
                  </a:lnTo>
                  <a:lnTo>
                    <a:pt x="0" y="5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6" name="Freeform 581"/>
            <p:cNvSpPr>
              <a:spLocks/>
            </p:cNvSpPr>
            <p:nvPr/>
          </p:nvSpPr>
          <p:spPr bwMode="auto">
            <a:xfrm>
              <a:off x="575" y="2463"/>
              <a:ext cx="363" cy="284"/>
            </a:xfrm>
            <a:custGeom>
              <a:avLst/>
              <a:gdLst>
                <a:gd name="T0" fmla="*/ 63 w 727"/>
                <a:gd name="T1" fmla="*/ 138 h 567"/>
                <a:gd name="T2" fmla="*/ 73 w 727"/>
                <a:gd name="T3" fmla="*/ 4 h 567"/>
                <a:gd name="T4" fmla="*/ 91 w 727"/>
                <a:gd name="T5" fmla="*/ 4 h 567"/>
                <a:gd name="T6" fmla="*/ 96 w 727"/>
                <a:gd name="T7" fmla="*/ 32 h 567"/>
                <a:gd name="T8" fmla="*/ 107 w 727"/>
                <a:gd name="T9" fmla="*/ 29 h 567"/>
                <a:gd name="T10" fmla="*/ 109 w 727"/>
                <a:gd name="T11" fmla="*/ 28 h 567"/>
                <a:gd name="T12" fmla="*/ 114 w 727"/>
                <a:gd name="T13" fmla="*/ 27 h 567"/>
                <a:gd name="T14" fmla="*/ 122 w 727"/>
                <a:gd name="T15" fmla="*/ 25 h 567"/>
                <a:gd name="T16" fmla="*/ 133 w 727"/>
                <a:gd name="T17" fmla="*/ 23 h 567"/>
                <a:gd name="T18" fmla="*/ 144 w 727"/>
                <a:gd name="T19" fmla="*/ 21 h 567"/>
                <a:gd name="T20" fmla="*/ 157 w 727"/>
                <a:gd name="T21" fmla="*/ 20 h 567"/>
                <a:gd name="T22" fmla="*/ 170 w 727"/>
                <a:gd name="T23" fmla="*/ 19 h 567"/>
                <a:gd name="T24" fmla="*/ 182 w 727"/>
                <a:gd name="T25" fmla="*/ 18 h 567"/>
                <a:gd name="T26" fmla="*/ 194 w 727"/>
                <a:gd name="T27" fmla="*/ 19 h 567"/>
                <a:gd name="T28" fmla="*/ 207 w 727"/>
                <a:gd name="T29" fmla="*/ 20 h 567"/>
                <a:gd name="T30" fmla="*/ 219 w 727"/>
                <a:gd name="T31" fmla="*/ 21 h 567"/>
                <a:gd name="T32" fmla="*/ 230 w 727"/>
                <a:gd name="T33" fmla="*/ 23 h 567"/>
                <a:gd name="T34" fmla="*/ 239 w 727"/>
                <a:gd name="T35" fmla="*/ 25 h 567"/>
                <a:gd name="T36" fmla="*/ 246 w 727"/>
                <a:gd name="T37" fmla="*/ 27 h 567"/>
                <a:gd name="T38" fmla="*/ 251 w 727"/>
                <a:gd name="T39" fmla="*/ 28 h 567"/>
                <a:gd name="T40" fmla="*/ 253 w 727"/>
                <a:gd name="T41" fmla="*/ 29 h 567"/>
                <a:gd name="T42" fmla="*/ 262 w 727"/>
                <a:gd name="T43" fmla="*/ 32 h 567"/>
                <a:gd name="T44" fmla="*/ 271 w 727"/>
                <a:gd name="T45" fmla="*/ 0 h 567"/>
                <a:gd name="T46" fmla="*/ 287 w 727"/>
                <a:gd name="T47" fmla="*/ 0 h 567"/>
                <a:gd name="T48" fmla="*/ 299 w 727"/>
                <a:gd name="T49" fmla="*/ 138 h 567"/>
                <a:gd name="T50" fmla="*/ 363 w 727"/>
                <a:gd name="T51" fmla="*/ 209 h 567"/>
                <a:gd name="T52" fmla="*/ 363 w 727"/>
                <a:gd name="T53" fmla="*/ 284 h 567"/>
                <a:gd name="T54" fmla="*/ 0 w 727"/>
                <a:gd name="T55" fmla="*/ 284 h 567"/>
                <a:gd name="T56" fmla="*/ 0 w 727"/>
                <a:gd name="T57" fmla="*/ 216 h 567"/>
                <a:gd name="T58" fmla="*/ 237 w 727"/>
                <a:gd name="T59" fmla="*/ 216 h 567"/>
                <a:gd name="T60" fmla="*/ 237 w 727"/>
                <a:gd name="T61" fmla="*/ 195 h 567"/>
                <a:gd name="T62" fmla="*/ 12 w 727"/>
                <a:gd name="T63" fmla="*/ 195 h 567"/>
                <a:gd name="T64" fmla="*/ 63 w 727"/>
                <a:gd name="T65" fmla="*/ 138 h 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7" h="567">
                  <a:moveTo>
                    <a:pt x="127" y="276"/>
                  </a:moveTo>
                  <a:lnTo>
                    <a:pt x="147" y="7"/>
                  </a:lnTo>
                  <a:lnTo>
                    <a:pt x="182" y="7"/>
                  </a:lnTo>
                  <a:lnTo>
                    <a:pt x="193" y="63"/>
                  </a:lnTo>
                  <a:lnTo>
                    <a:pt x="214" y="57"/>
                  </a:lnTo>
                  <a:lnTo>
                    <a:pt x="218" y="56"/>
                  </a:lnTo>
                  <a:lnTo>
                    <a:pt x="229" y="54"/>
                  </a:lnTo>
                  <a:lnTo>
                    <a:pt x="245" y="50"/>
                  </a:lnTo>
                  <a:lnTo>
                    <a:pt x="266" y="46"/>
                  </a:lnTo>
                  <a:lnTo>
                    <a:pt x="289" y="42"/>
                  </a:lnTo>
                  <a:lnTo>
                    <a:pt x="314" y="39"/>
                  </a:lnTo>
                  <a:lnTo>
                    <a:pt x="341" y="37"/>
                  </a:lnTo>
                  <a:lnTo>
                    <a:pt x="365" y="36"/>
                  </a:lnTo>
                  <a:lnTo>
                    <a:pt x="389" y="37"/>
                  </a:lnTo>
                  <a:lnTo>
                    <a:pt x="415" y="39"/>
                  </a:lnTo>
                  <a:lnTo>
                    <a:pt x="438" y="42"/>
                  </a:lnTo>
                  <a:lnTo>
                    <a:pt x="460" y="46"/>
                  </a:lnTo>
                  <a:lnTo>
                    <a:pt x="478" y="50"/>
                  </a:lnTo>
                  <a:lnTo>
                    <a:pt x="493" y="54"/>
                  </a:lnTo>
                  <a:lnTo>
                    <a:pt x="502" y="56"/>
                  </a:lnTo>
                  <a:lnTo>
                    <a:pt x="506" y="57"/>
                  </a:lnTo>
                  <a:lnTo>
                    <a:pt x="525" y="63"/>
                  </a:lnTo>
                  <a:lnTo>
                    <a:pt x="542" y="0"/>
                  </a:lnTo>
                  <a:lnTo>
                    <a:pt x="574" y="0"/>
                  </a:lnTo>
                  <a:lnTo>
                    <a:pt x="599" y="276"/>
                  </a:lnTo>
                  <a:lnTo>
                    <a:pt x="727" y="418"/>
                  </a:lnTo>
                  <a:lnTo>
                    <a:pt x="727" y="567"/>
                  </a:lnTo>
                  <a:lnTo>
                    <a:pt x="0" y="567"/>
                  </a:lnTo>
                  <a:lnTo>
                    <a:pt x="0" y="431"/>
                  </a:lnTo>
                  <a:lnTo>
                    <a:pt x="475" y="431"/>
                  </a:lnTo>
                  <a:lnTo>
                    <a:pt x="475" y="390"/>
                  </a:lnTo>
                  <a:lnTo>
                    <a:pt x="24" y="390"/>
                  </a:lnTo>
                  <a:lnTo>
                    <a:pt x="127" y="276"/>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7" name="Freeform 582"/>
            <p:cNvSpPr>
              <a:spLocks/>
            </p:cNvSpPr>
            <p:nvPr/>
          </p:nvSpPr>
          <p:spPr bwMode="auto">
            <a:xfrm>
              <a:off x="673" y="2508"/>
              <a:ext cx="173" cy="120"/>
            </a:xfrm>
            <a:custGeom>
              <a:avLst/>
              <a:gdLst>
                <a:gd name="T0" fmla="*/ 86 w 345"/>
                <a:gd name="T1" fmla="*/ 120 h 240"/>
                <a:gd name="T2" fmla="*/ 103 w 345"/>
                <a:gd name="T3" fmla="*/ 119 h 240"/>
                <a:gd name="T4" fmla="*/ 120 w 345"/>
                <a:gd name="T5" fmla="*/ 116 h 240"/>
                <a:gd name="T6" fmla="*/ 134 w 345"/>
                <a:gd name="T7" fmla="*/ 110 h 240"/>
                <a:gd name="T8" fmla="*/ 148 w 345"/>
                <a:gd name="T9" fmla="*/ 103 h 240"/>
                <a:gd name="T10" fmla="*/ 158 w 345"/>
                <a:gd name="T11" fmla="*/ 94 h 240"/>
                <a:gd name="T12" fmla="*/ 166 w 345"/>
                <a:gd name="T13" fmla="*/ 84 h 240"/>
                <a:gd name="T14" fmla="*/ 171 w 345"/>
                <a:gd name="T15" fmla="*/ 73 h 240"/>
                <a:gd name="T16" fmla="*/ 173 w 345"/>
                <a:gd name="T17" fmla="*/ 61 h 240"/>
                <a:gd name="T18" fmla="*/ 171 w 345"/>
                <a:gd name="T19" fmla="*/ 48 h 240"/>
                <a:gd name="T20" fmla="*/ 166 w 345"/>
                <a:gd name="T21" fmla="*/ 37 h 240"/>
                <a:gd name="T22" fmla="*/ 158 w 345"/>
                <a:gd name="T23" fmla="*/ 27 h 240"/>
                <a:gd name="T24" fmla="*/ 148 w 345"/>
                <a:gd name="T25" fmla="*/ 18 h 240"/>
                <a:gd name="T26" fmla="*/ 134 w 345"/>
                <a:gd name="T27" fmla="*/ 10 h 240"/>
                <a:gd name="T28" fmla="*/ 120 w 345"/>
                <a:gd name="T29" fmla="*/ 5 h 240"/>
                <a:gd name="T30" fmla="*/ 103 w 345"/>
                <a:gd name="T31" fmla="*/ 1 h 240"/>
                <a:gd name="T32" fmla="*/ 86 w 345"/>
                <a:gd name="T33" fmla="*/ 0 h 240"/>
                <a:gd name="T34" fmla="*/ 69 w 345"/>
                <a:gd name="T35" fmla="*/ 1 h 240"/>
                <a:gd name="T36" fmla="*/ 53 w 345"/>
                <a:gd name="T37" fmla="*/ 5 h 240"/>
                <a:gd name="T38" fmla="*/ 38 w 345"/>
                <a:gd name="T39" fmla="*/ 10 h 240"/>
                <a:gd name="T40" fmla="*/ 25 w 345"/>
                <a:gd name="T41" fmla="*/ 18 h 240"/>
                <a:gd name="T42" fmla="*/ 15 w 345"/>
                <a:gd name="T43" fmla="*/ 27 h 240"/>
                <a:gd name="T44" fmla="*/ 7 w 345"/>
                <a:gd name="T45" fmla="*/ 37 h 240"/>
                <a:gd name="T46" fmla="*/ 2 w 345"/>
                <a:gd name="T47" fmla="*/ 48 h 240"/>
                <a:gd name="T48" fmla="*/ 0 w 345"/>
                <a:gd name="T49" fmla="*/ 61 h 240"/>
                <a:gd name="T50" fmla="*/ 2 w 345"/>
                <a:gd name="T51" fmla="*/ 73 h 240"/>
                <a:gd name="T52" fmla="*/ 7 w 345"/>
                <a:gd name="T53" fmla="*/ 84 h 240"/>
                <a:gd name="T54" fmla="*/ 15 w 345"/>
                <a:gd name="T55" fmla="*/ 94 h 240"/>
                <a:gd name="T56" fmla="*/ 25 w 345"/>
                <a:gd name="T57" fmla="*/ 103 h 240"/>
                <a:gd name="T58" fmla="*/ 38 w 345"/>
                <a:gd name="T59" fmla="*/ 110 h 240"/>
                <a:gd name="T60" fmla="*/ 53 w 345"/>
                <a:gd name="T61" fmla="*/ 116 h 240"/>
                <a:gd name="T62" fmla="*/ 69 w 345"/>
                <a:gd name="T63" fmla="*/ 119 h 240"/>
                <a:gd name="T64" fmla="*/ 86 w 345"/>
                <a:gd name="T65" fmla="*/ 12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45" h="240">
                  <a:moveTo>
                    <a:pt x="171" y="240"/>
                  </a:moveTo>
                  <a:lnTo>
                    <a:pt x="206" y="238"/>
                  </a:lnTo>
                  <a:lnTo>
                    <a:pt x="239" y="231"/>
                  </a:lnTo>
                  <a:lnTo>
                    <a:pt x="268" y="220"/>
                  </a:lnTo>
                  <a:lnTo>
                    <a:pt x="295" y="206"/>
                  </a:lnTo>
                  <a:lnTo>
                    <a:pt x="315" y="187"/>
                  </a:lnTo>
                  <a:lnTo>
                    <a:pt x="332" y="168"/>
                  </a:lnTo>
                  <a:lnTo>
                    <a:pt x="342" y="145"/>
                  </a:lnTo>
                  <a:lnTo>
                    <a:pt x="345" y="121"/>
                  </a:lnTo>
                  <a:lnTo>
                    <a:pt x="342" y="96"/>
                  </a:lnTo>
                  <a:lnTo>
                    <a:pt x="332" y="73"/>
                  </a:lnTo>
                  <a:lnTo>
                    <a:pt x="315" y="53"/>
                  </a:lnTo>
                  <a:lnTo>
                    <a:pt x="295" y="35"/>
                  </a:lnTo>
                  <a:lnTo>
                    <a:pt x="268" y="20"/>
                  </a:lnTo>
                  <a:lnTo>
                    <a:pt x="239" y="9"/>
                  </a:lnTo>
                  <a:lnTo>
                    <a:pt x="206" y="2"/>
                  </a:lnTo>
                  <a:lnTo>
                    <a:pt x="171" y="0"/>
                  </a:lnTo>
                  <a:lnTo>
                    <a:pt x="137" y="2"/>
                  </a:lnTo>
                  <a:lnTo>
                    <a:pt x="105" y="9"/>
                  </a:lnTo>
                  <a:lnTo>
                    <a:pt x="75" y="20"/>
                  </a:lnTo>
                  <a:lnTo>
                    <a:pt x="49" y="35"/>
                  </a:lnTo>
                  <a:lnTo>
                    <a:pt x="29" y="53"/>
                  </a:lnTo>
                  <a:lnTo>
                    <a:pt x="14" y="73"/>
                  </a:lnTo>
                  <a:lnTo>
                    <a:pt x="3" y="96"/>
                  </a:lnTo>
                  <a:lnTo>
                    <a:pt x="0" y="121"/>
                  </a:lnTo>
                  <a:lnTo>
                    <a:pt x="3" y="145"/>
                  </a:lnTo>
                  <a:lnTo>
                    <a:pt x="14" y="168"/>
                  </a:lnTo>
                  <a:lnTo>
                    <a:pt x="29" y="187"/>
                  </a:lnTo>
                  <a:lnTo>
                    <a:pt x="49" y="206"/>
                  </a:lnTo>
                  <a:lnTo>
                    <a:pt x="75" y="220"/>
                  </a:lnTo>
                  <a:lnTo>
                    <a:pt x="105" y="231"/>
                  </a:lnTo>
                  <a:lnTo>
                    <a:pt x="137" y="238"/>
                  </a:lnTo>
                  <a:lnTo>
                    <a:pt x="171"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8" name="Freeform 583"/>
            <p:cNvSpPr>
              <a:spLocks/>
            </p:cNvSpPr>
            <p:nvPr/>
          </p:nvSpPr>
          <p:spPr bwMode="auto">
            <a:xfrm>
              <a:off x="732" y="2545"/>
              <a:ext cx="54" cy="38"/>
            </a:xfrm>
            <a:custGeom>
              <a:avLst/>
              <a:gdLst>
                <a:gd name="T0" fmla="*/ 27 w 109"/>
                <a:gd name="T1" fmla="*/ 38 h 76"/>
                <a:gd name="T2" fmla="*/ 32 w 109"/>
                <a:gd name="T3" fmla="*/ 38 h 76"/>
                <a:gd name="T4" fmla="*/ 37 w 109"/>
                <a:gd name="T5" fmla="*/ 37 h 76"/>
                <a:gd name="T6" fmla="*/ 42 w 109"/>
                <a:gd name="T7" fmla="*/ 35 h 76"/>
                <a:gd name="T8" fmla="*/ 46 w 109"/>
                <a:gd name="T9" fmla="*/ 33 h 76"/>
                <a:gd name="T10" fmla="*/ 49 w 109"/>
                <a:gd name="T11" fmla="*/ 30 h 76"/>
                <a:gd name="T12" fmla="*/ 52 w 109"/>
                <a:gd name="T13" fmla="*/ 27 h 76"/>
                <a:gd name="T14" fmla="*/ 53 w 109"/>
                <a:gd name="T15" fmla="*/ 23 h 76"/>
                <a:gd name="T16" fmla="*/ 54 w 109"/>
                <a:gd name="T17" fmla="*/ 19 h 76"/>
                <a:gd name="T18" fmla="*/ 53 w 109"/>
                <a:gd name="T19" fmla="*/ 15 h 76"/>
                <a:gd name="T20" fmla="*/ 52 w 109"/>
                <a:gd name="T21" fmla="*/ 12 h 76"/>
                <a:gd name="T22" fmla="*/ 49 w 109"/>
                <a:gd name="T23" fmla="*/ 9 h 76"/>
                <a:gd name="T24" fmla="*/ 46 w 109"/>
                <a:gd name="T25" fmla="*/ 6 h 76"/>
                <a:gd name="T26" fmla="*/ 42 w 109"/>
                <a:gd name="T27" fmla="*/ 4 h 76"/>
                <a:gd name="T28" fmla="*/ 37 w 109"/>
                <a:gd name="T29" fmla="*/ 2 h 76"/>
                <a:gd name="T30" fmla="*/ 32 w 109"/>
                <a:gd name="T31" fmla="*/ 1 h 76"/>
                <a:gd name="T32" fmla="*/ 27 w 109"/>
                <a:gd name="T33" fmla="*/ 0 h 76"/>
                <a:gd name="T34" fmla="*/ 22 w 109"/>
                <a:gd name="T35" fmla="*/ 1 h 76"/>
                <a:gd name="T36" fmla="*/ 17 w 109"/>
                <a:gd name="T37" fmla="*/ 2 h 76"/>
                <a:gd name="T38" fmla="*/ 12 w 109"/>
                <a:gd name="T39" fmla="*/ 4 h 76"/>
                <a:gd name="T40" fmla="*/ 8 w 109"/>
                <a:gd name="T41" fmla="*/ 6 h 76"/>
                <a:gd name="T42" fmla="*/ 4 w 109"/>
                <a:gd name="T43" fmla="*/ 9 h 76"/>
                <a:gd name="T44" fmla="*/ 2 w 109"/>
                <a:gd name="T45" fmla="*/ 12 h 76"/>
                <a:gd name="T46" fmla="*/ 0 w 109"/>
                <a:gd name="T47" fmla="*/ 15 h 76"/>
                <a:gd name="T48" fmla="*/ 0 w 109"/>
                <a:gd name="T49" fmla="*/ 19 h 76"/>
                <a:gd name="T50" fmla="*/ 0 w 109"/>
                <a:gd name="T51" fmla="*/ 23 h 76"/>
                <a:gd name="T52" fmla="*/ 2 w 109"/>
                <a:gd name="T53" fmla="*/ 27 h 76"/>
                <a:gd name="T54" fmla="*/ 4 w 109"/>
                <a:gd name="T55" fmla="*/ 30 h 76"/>
                <a:gd name="T56" fmla="*/ 8 w 109"/>
                <a:gd name="T57" fmla="*/ 33 h 76"/>
                <a:gd name="T58" fmla="*/ 12 w 109"/>
                <a:gd name="T59" fmla="*/ 35 h 76"/>
                <a:gd name="T60" fmla="*/ 17 w 109"/>
                <a:gd name="T61" fmla="*/ 37 h 76"/>
                <a:gd name="T62" fmla="*/ 22 w 109"/>
                <a:gd name="T63" fmla="*/ 38 h 76"/>
                <a:gd name="T64" fmla="*/ 27 w 109"/>
                <a:gd name="T65" fmla="*/ 38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76">
                  <a:moveTo>
                    <a:pt x="54" y="76"/>
                  </a:moveTo>
                  <a:lnTo>
                    <a:pt x="65" y="75"/>
                  </a:lnTo>
                  <a:lnTo>
                    <a:pt x="75" y="73"/>
                  </a:lnTo>
                  <a:lnTo>
                    <a:pt x="84" y="69"/>
                  </a:lnTo>
                  <a:lnTo>
                    <a:pt x="92" y="65"/>
                  </a:lnTo>
                  <a:lnTo>
                    <a:pt x="99" y="59"/>
                  </a:lnTo>
                  <a:lnTo>
                    <a:pt x="104" y="53"/>
                  </a:lnTo>
                  <a:lnTo>
                    <a:pt x="107" y="46"/>
                  </a:lnTo>
                  <a:lnTo>
                    <a:pt x="109" y="38"/>
                  </a:lnTo>
                  <a:lnTo>
                    <a:pt x="107" y="30"/>
                  </a:lnTo>
                  <a:lnTo>
                    <a:pt x="104" y="23"/>
                  </a:lnTo>
                  <a:lnTo>
                    <a:pt x="99" y="18"/>
                  </a:lnTo>
                  <a:lnTo>
                    <a:pt x="92" y="12"/>
                  </a:lnTo>
                  <a:lnTo>
                    <a:pt x="84" y="7"/>
                  </a:lnTo>
                  <a:lnTo>
                    <a:pt x="75" y="4"/>
                  </a:lnTo>
                  <a:lnTo>
                    <a:pt x="65" y="1"/>
                  </a:lnTo>
                  <a:lnTo>
                    <a:pt x="54" y="0"/>
                  </a:lnTo>
                  <a:lnTo>
                    <a:pt x="44" y="1"/>
                  </a:lnTo>
                  <a:lnTo>
                    <a:pt x="34" y="4"/>
                  </a:lnTo>
                  <a:lnTo>
                    <a:pt x="24" y="7"/>
                  </a:lnTo>
                  <a:lnTo>
                    <a:pt x="16" y="12"/>
                  </a:lnTo>
                  <a:lnTo>
                    <a:pt x="9" y="18"/>
                  </a:lnTo>
                  <a:lnTo>
                    <a:pt x="5" y="23"/>
                  </a:lnTo>
                  <a:lnTo>
                    <a:pt x="1" y="30"/>
                  </a:lnTo>
                  <a:lnTo>
                    <a:pt x="0" y="38"/>
                  </a:lnTo>
                  <a:lnTo>
                    <a:pt x="1" y="46"/>
                  </a:lnTo>
                  <a:lnTo>
                    <a:pt x="5" y="53"/>
                  </a:lnTo>
                  <a:lnTo>
                    <a:pt x="9" y="59"/>
                  </a:lnTo>
                  <a:lnTo>
                    <a:pt x="16" y="65"/>
                  </a:lnTo>
                  <a:lnTo>
                    <a:pt x="24" y="69"/>
                  </a:lnTo>
                  <a:lnTo>
                    <a:pt x="34" y="73"/>
                  </a:lnTo>
                  <a:lnTo>
                    <a:pt x="44" y="75"/>
                  </a:lnTo>
                  <a:lnTo>
                    <a:pt x="54"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300" name="AutoShape 584"/>
          <p:cNvSpPr>
            <a:spLocks noChangeArrowheads="1"/>
          </p:cNvSpPr>
          <p:nvPr/>
        </p:nvSpPr>
        <p:spPr bwMode="auto">
          <a:xfrm>
            <a:off x="4919664" y="1965325"/>
            <a:ext cx="2420937" cy="1646238"/>
          </a:xfrm>
          <a:prstGeom prst="cloudCallout">
            <a:avLst>
              <a:gd name="adj1" fmla="val -14917"/>
              <a:gd name="adj2" fmla="val 49806"/>
            </a:avLst>
          </a:prstGeom>
          <a:solidFill>
            <a:srgbClr val="99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11301" name="Text Box 585"/>
          <p:cNvSpPr txBox="1">
            <a:spLocks noChangeArrowheads="1"/>
          </p:cNvSpPr>
          <p:nvPr/>
        </p:nvSpPr>
        <p:spPr bwMode="auto">
          <a:xfrm>
            <a:off x="2743200" y="1333500"/>
            <a:ext cx="438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Fax</a:t>
            </a:r>
          </a:p>
        </p:txBody>
      </p:sp>
      <p:sp>
        <p:nvSpPr>
          <p:cNvPr id="11302" name="Text Box 586"/>
          <p:cNvSpPr txBox="1">
            <a:spLocks noChangeArrowheads="1"/>
          </p:cNvSpPr>
          <p:nvPr/>
        </p:nvSpPr>
        <p:spPr bwMode="auto">
          <a:xfrm>
            <a:off x="2514600" y="2009775"/>
            <a:ext cx="800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(group 4)</a:t>
            </a:r>
          </a:p>
        </p:txBody>
      </p:sp>
      <p:sp>
        <p:nvSpPr>
          <p:cNvPr id="11303" name="Text Box 587"/>
          <p:cNvSpPr txBox="1">
            <a:spLocks noChangeArrowheads="1"/>
          </p:cNvSpPr>
          <p:nvPr/>
        </p:nvSpPr>
        <p:spPr bwMode="auto">
          <a:xfrm>
            <a:off x="3533776" y="2143125"/>
            <a:ext cx="78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t>Network </a:t>
            </a:r>
          </a:p>
          <a:p>
            <a:r>
              <a:rPr lang="en-US" altLang="en-US" sz="1200"/>
              <a:t>Terminal</a:t>
            </a:r>
          </a:p>
        </p:txBody>
      </p:sp>
      <p:sp>
        <p:nvSpPr>
          <p:cNvPr id="11304" name="Text Box 588"/>
          <p:cNvSpPr txBox="1">
            <a:spLocks noChangeArrowheads="1"/>
          </p:cNvSpPr>
          <p:nvPr/>
        </p:nvSpPr>
        <p:spPr bwMode="auto">
          <a:xfrm>
            <a:off x="3779838" y="1447800"/>
            <a:ext cx="100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Basic Rate </a:t>
            </a:r>
          </a:p>
          <a:p>
            <a:pPr algn="ctr"/>
            <a:r>
              <a:rPr lang="en-US" altLang="en-US" sz="1200" b="1"/>
              <a:t>access</a:t>
            </a:r>
          </a:p>
        </p:txBody>
      </p:sp>
      <p:sp>
        <p:nvSpPr>
          <p:cNvPr id="11305" name="Text Box 589"/>
          <p:cNvSpPr txBox="1">
            <a:spLocks noChangeArrowheads="1"/>
          </p:cNvSpPr>
          <p:nvPr/>
        </p:nvSpPr>
        <p:spPr bwMode="auto">
          <a:xfrm>
            <a:off x="3400426" y="3543300"/>
            <a:ext cx="71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Passive</a:t>
            </a:r>
          </a:p>
          <a:p>
            <a:pPr algn="ctr"/>
            <a:r>
              <a:rPr lang="en-US" altLang="en-US" sz="1200"/>
              <a:t>bus</a:t>
            </a:r>
          </a:p>
        </p:txBody>
      </p:sp>
      <p:sp>
        <p:nvSpPr>
          <p:cNvPr id="11306" name="Text Box 590"/>
          <p:cNvSpPr txBox="1">
            <a:spLocks noChangeArrowheads="1"/>
          </p:cNvSpPr>
          <p:nvPr/>
        </p:nvSpPr>
        <p:spPr bwMode="auto">
          <a:xfrm>
            <a:off x="3581401" y="4438650"/>
            <a:ext cx="81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t>Terminal </a:t>
            </a:r>
          </a:p>
          <a:p>
            <a:pPr algn="ctr"/>
            <a:r>
              <a:rPr lang="en-US" altLang="en-US" sz="1200"/>
              <a:t>adapter</a:t>
            </a:r>
          </a:p>
        </p:txBody>
      </p:sp>
      <p:sp>
        <p:nvSpPr>
          <p:cNvPr id="11307" name="Text Box 591"/>
          <p:cNvSpPr txBox="1">
            <a:spLocks noChangeArrowheads="1"/>
          </p:cNvSpPr>
          <p:nvPr/>
        </p:nvSpPr>
        <p:spPr bwMode="auto">
          <a:xfrm>
            <a:off x="7424739" y="1390650"/>
            <a:ext cx="112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Primary Rate</a:t>
            </a:r>
          </a:p>
          <a:p>
            <a:pPr algn="ctr"/>
            <a:r>
              <a:rPr lang="en-US" altLang="en-US" sz="1200" b="1"/>
              <a:t>access</a:t>
            </a:r>
          </a:p>
        </p:txBody>
      </p:sp>
      <p:sp>
        <p:nvSpPr>
          <p:cNvPr id="11308" name="Text Box 592"/>
          <p:cNvSpPr txBox="1">
            <a:spLocks noChangeArrowheads="1"/>
          </p:cNvSpPr>
          <p:nvPr/>
        </p:nvSpPr>
        <p:spPr bwMode="auto">
          <a:xfrm>
            <a:off x="4419601" y="2514601"/>
            <a:ext cx="5127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2B+D</a:t>
            </a:r>
          </a:p>
        </p:txBody>
      </p:sp>
      <p:sp>
        <p:nvSpPr>
          <p:cNvPr id="11309" name="Text Box 593"/>
          <p:cNvSpPr txBox="1">
            <a:spLocks noChangeArrowheads="1"/>
          </p:cNvSpPr>
          <p:nvPr/>
        </p:nvSpPr>
        <p:spPr bwMode="auto">
          <a:xfrm>
            <a:off x="7620001" y="2587626"/>
            <a:ext cx="5746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30B+D</a:t>
            </a:r>
          </a:p>
        </p:txBody>
      </p:sp>
      <p:sp>
        <p:nvSpPr>
          <p:cNvPr id="11310" name="Text Box 594"/>
          <p:cNvSpPr txBox="1">
            <a:spLocks noChangeArrowheads="1"/>
          </p:cNvSpPr>
          <p:nvPr/>
        </p:nvSpPr>
        <p:spPr bwMode="auto">
          <a:xfrm>
            <a:off x="6686550" y="4200525"/>
            <a:ext cx="590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PSTN</a:t>
            </a:r>
          </a:p>
        </p:txBody>
      </p:sp>
      <p:sp>
        <p:nvSpPr>
          <p:cNvPr id="11311" name="Text Box 595"/>
          <p:cNvSpPr txBox="1">
            <a:spLocks noChangeArrowheads="1"/>
          </p:cNvSpPr>
          <p:nvPr/>
        </p:nvSpPr>
        <p:spPr bwMode="auto">
          <a:xfrm>
            <a:off x="5413376" y="4438650"/>
            <a:ext cx="841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PSPDN</a:t>
            </a:r>
          </a:p>
        </p:txBody>
      </p:sp>
      <p:sp>
        <p:nvSpPr>
          <p:cNvPr id="11312" name="Text Box 596"/>
          <p:cNvSpPr txBox="1">
            <a:spLocks noChangeArrowheads="1"/>
          </p:cNvSpPr>
          <p:nvPr/>
        </p:nvSpPr>
        <p:spPr bwMode="auto">
          <a:xfrm>
            <a:off x="5705475" y="260667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N - ISDN</a:t>
            </a:r>
          </a:p>
        </p:txBody>
      </p:sp>
      <p:sp>
        <p:nvSpPr>
          <p:cNvPr id="11313" name="Rectangle 597"/>
          <p:cNvSpPr>
            <a:spLocks noChangeArrowheads="1"/>
          </p:cNvSpPr>
          <p:nvPr/>
        </p:nvSpPr>
        <p:spPr bwMode="auto">
          <a:xfrm>
            <a:off x="3263901" y="4471989"/>
            <a:ext cx="295275" cy="295275"/>
          </a:xfrm>
          <a:prstGeom prst="rect">
            <a:avLst/>
          </a:prstGeom>
          <a:solidFill>
            <a:srgbClr val="FFCC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4" name="Line 598"/>
          <p:cNvSpPr>
            <a:spLocks noChangeShapeType="1"/>
          </p:cNvSpPr>
          <p:nvPr/>
        </p:nvSpPr>
        <p:spPr bwMode="auto">
          <a:xfrm flipV="1">
            <a:off x="3473450" y="1528763"/>
            <a:ext cx="0" cy="12763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5" name="Line 599"/>
          <p:cNvSpPr>
            <a:spLocks noChangeShapeType="1"/>
          </p:cNvSpPr>
          <p:nvPr/>
        </p:nvSpPr>
        <p:spPr bwMode="auto">
          <a:xfrm flipV="1">
            <a:off x="4940300" y="1538288"/>
            <a:ext cx="0" cy="11430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6" name="Line 600"/>
          <p:cNvSpPr>
            <a:spLocks noChangeShapeType="1"/>
          </p:cNvSpPr>
          <p:nvPr/>
        </p:nvSpPr>
        <p:spPr bwMode="auto">
          <a:xfrm flipV="1">
            <a:off x="8588375" y="1538289"/>
            <a:ext cx="0" cy="10763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7" name="Line 601"/>
          <p:cNvSpPr>
            <a:spLocks noChangeShapeType="1"/>
          </p:cNvSpPr>
          <p:nvPr/>
        </p:nvSpPr>
        <p:spPr bwMode="auto">
          <a:xfrm flipH="1">
            <a:off x="3140076" y="1928813"/>
            <a:ext cx="2762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8" name="Text Box 602"/>
          <p:cNvSpPr txBox="1">
            <a:spLocks noChangeArrowheads="1"/>
          </p:cNvSpPr>
          <p:nvPr/>
        </p:nvSpPr>
        <p:spPr bwMode="auto">
          <a:xfrm>
            <a:off x="3429001" y="2705101"/>
            <a:ext cx="4413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NT2</a:t>
            </a:r>
          </a:p>
        </p:txBody>
      </p:sp>
      <p:sp>
        <p:nvSpPr>
          <p:cNvPr id="11319" name="Text Box 603"/>
          <p:cNvSpPr txBox="1">
            <a:spLocks noChangeArrowheads="1"/>
          </p:cNvSpPr>
          <p:nvPr/>
        </p:nvSpPr>
        <p:spPr bwMode="auto">
          <a:xfrm>
            <a:off x="8775700" y="2714625"/>
            <a:ext cx="565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PBX</a:t>
            </a:r>
          </a:p>
        </p:txBody>
      </p:sp>
      <p:sp>
        <p:nvSpPr>
          <p:cNvPr id="11320" name="Text Box 604"/>
          <p:cNvSpPr txBox="1">
            <a:spLocks noChangeArrowheads="1"/>
          </p:cNvSpPr>
          <p:nvPr/>
        </p:nvSpPr>
        <p:spPr bwMode="auto">
          <a:xfrm>
            <a:off x="3222626" y="4486275"/>
            <a:ext cx="4413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TA</a:t>
            </a:r>
          </a:p>
        </p:txBody>
      </p:sp>
      <p:sp>
        <p:nvSpPr>
          <p:cNvPr id="11321" name="Rectangle 785"/>
          <p:cNvSpPr>
            <a:spLocks noChangeArrowheads="1"/>
          </p:cNvSpPr>
          <p:nvPr/>
        </p:nvSpPr>
        <p:spPr bwMode="auto">
          <a:xfrm>
            <a:off x="3886200" y="2628900"/>
            <a:ext cx="533400" cy="457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2" name="Text Box 786"/>
          <p:cNvSpPr txBox="1">
            <a:spLocks noChangeArrowheads="1"/>
          </p:cNvSpPr>
          <p:nvPr/>
        </p:nvSpPr>
        <p:spPr bwMode="auto">
          <a:xfrm>
            <a:off x="3962400" y="2732089"/>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000"/>
              <a:t>NT1</a:t>
            </a:r>
          </a:p>
        </p:txBody>
      </p:sp>
    </p:spTree>
    <p:extLst>
      <p:ext uri="{BB962C8B-B14F-4D97-AF65-F5344CB8AC3E}">
        <p14:creationId xmlns:p14="http://schemas.microsoft.com/office/powerpoint/2010/main" val="4223271540"/>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ctrTitle"/>
          </p:nvPr>
        </p:nvSpPr>
        <p:spPr/>
        <p:txBody>
          <a:bodyPr/>
          <a:lstStyle/>
          <a:p>
            <a:pPr eaLnBrk="1" hangingPunct="1"/>
            <a:r>
              <a:rPr lang="en-US" altLang="en-US" smtClean="0"/>
              <a:t>Wireless World - GSM and GPRS</a:t>
            </a:r>
          </a:p>
        </p:txBody>
      </p:sp>
    </p:spTree>
    <p:extLst>
      <p:ext uri="{BB962C8B-B14F-4D97-AF65-F5344CB8AC3E}">
        <p14:creationId xmlns:p14="http://schemas.microsoft.com/office/powerpoint/2010/main" val="372527210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5363" name="Rectangle 2"/>
          <p:cNvSpPr>
            <a:spLocks noGrp="1" noChangeArrowheads="1"/>
          </p:cNvSpPr>
          <p:nvPr>
            <p:ph type="title"/>
          </p:nvPr>
        </p:nvSpPr>
        <p:spPr>
          <a:xfrm>
            <a:off x="1549400" y="187325"/>
            <a:ext cx="6985000" cy="431800"/>
          </a:xfrm>
        </p:spPr>
        <p:txBody>
          <a:bodyPr/>
          <a:lstStyle/>
          <a:p>
            <a:pPr eaLnBrk="1" hangingPunct="1"/>
            <a:r>
              <a:rPr lang="en-US" altLang="en-US" sz="2000"/>
              <a:t>Cellular Implementations Wireless Mobile History</a:t>
            </a:r>
          </a:p>
        </p:txBody>
      </p:sp>
      <p:sp>
        <p:nvSpPr>
          <p:cNvPr id="269315" name="Rectangle 3"/>
          <p:cNvSpPr>
            <a:spLocks noGrp="1" noChangeArrowheads="1"/>
          </p:cNvSpPr>
          <p:nvPr>
            <p:ph type="body" idx="1"/>
          </p:nvPr>
        </p:nvSpPr>
        <p:spPr/>
        <p:txBody>
          <a:bodyPr>
            <a:normAutofit fontScale="77500" lnSpcReduction="20000"/>
          </a:bodyPr>
          <a:lstStyle/>
          <a:p>
            <a:pPr eaLnBrk="1" hangingPunct="1"/>
            <a:r>
              <a:rPr lang="en-US" altLang="en-US" smtClean="0"/>
              <a:t>First-generation (1G): </a:t>
            </a:r>
          </a:p>
          <a:p>
            <a:pPr lvl="1" eaLnBrk="1" hangingPunct="1"/>
            <a:r>
              <a:rPr lang="en-US" altLang="en-US" smtClean="0"/>
              <a:t>Analog cellular systems ( 450-900 MHz)</a:t>
            </a:r>
          </a:p>
          <a:p>
            <a:pPr lvl="1" eaLnBrk="1" hangingPunct="1"/>
            <a:r>
              <a:rPr lang="en-US" altLang="en-US" smtClean="0"/>
              <a:t>FDMA for spectrum sharing </a:t>
            </a:r>
          </a:p>
          <a:p>
            <a:pPr lvl="1" eaLnBrk="1" hangingPunct="1"/>
            <a:r>
              <a:rPr lang="en-US" altLang="en-US" smtClean="0"/>
              <a:t>NMT (Europe), AMPS (US) </a:t>
            </a:r>
          </a:p>
          <a:p>
            <a:pPr eaLnBrk="1" hangingPunct="1"/>
            <a:r>
              <a:rPr lang="en-US" altLang="en-US" smtClean="0"/>
              <a:t>Second-generation (2G): </a:t>
            </a:r>
          </a:p>
          <a:p>
            <a:pPr lvl="1" eaLnBrk="1" hangingPunct="1"/>
            <a:r>
              <a:rPr lang="en-US" altLang="en-US" smtClean="0"/>
              <a:t>Digital cellular systems ( 900MHz, 1800 MHz) </a:t>
            </a:r>
          </a:p>
          <a:p>
            <a:pPr lvl="1" eaLnBrk="1" hangingPunct="1"/>
            <a:r>
              <a:rPr lang="en-US" altLang="en-US" smtClean="0"/>
              <a:t>TDMA/FDMA/CDMA for spectrum sharing </a:t>
            </a:r>
          </a:p>
          <a:p>
            <a:pPr lvl="1" eaLnBrk="1" hangingPunct="1"/>
            <a:r>
              <a:rPr lang="en-US" altLang="en-US" smtClean="0"/>
              <a:t>Circuit switching in wireless</a:t>
            </a:r>
          </a:p>
          <a:p>
            <a:pPr lvl="1" eaLnBrk="1" hangingPunct="1"/>
            <a:r>
              <a:rPr lang="en-US" altLang="en-US" smtClean="0"/>
              <a:t>GSM (Europe), IS-136 (US), PDC (Japan) </a:t>
            </a:r>
          </a:p>
          <a:p>
            <a:pPr eaLnBrk="1" hangingPunct="1"/>
            <a:r>
              <a:rPr lang="en-US" altLang="en-US" smtClean="0"/>
              <a:t>2.5G: Packet switching extensions </a:t>
            </a:r>
          </a:p>
          <a:p>
            <a:pPr lvl="1" eaLnBrk="1" hangingPunct="1"/>
            <a:r>
              <a:rPr lang="en-US" altLang="en-US" smtClean="0"/>
              <a:t>Voice + Data </a:t>
            </a:r>
          </a:p>
          <a:p>
            <a:pPr lvl="1" eaLnBrk="1" hangingPunct="1"/>
            <a:r>
              <a:rPr lang="en-US" altLang="en-US" smtClean="0"/>
              <a:t>Digital: GSM to GPRS </a:t>
            </a:r>
          </a:p>
          <a:p>
            <a:pPr eaLnBrk="1" hangingPunct="1"/>
            <a:r>
              <a:rPr lang="en-US" altLang="en-US" smtClean="0"/>
              <a:t>3G: </a:t>
            </a:r>
          </a:p>
          <a:p>
            <a:pPr lvl="1" eaLnBrk="1" hangingPunct="1"/>
            <a:r>
              <a:rPr lang="en-US" altLang="en-US" smtClean="0"/>
              <a:t>High speed and real time data services </a:t>
            </a:r>
          </a:p>
          <a:p>
            <a:pPr lvl="1" eaLnBrk="1" hangingPunct="1"/>
            <a:r>
              <a:rPr lang="en-US" altLang="en-US" smtClean="0"/>
              <a:t>IMT-2000</a:t>
            </a:r>
          </a:p>
        </p:txBody>
      </p:sp>
    </p:spTree>
    <p:extLst>
      <p:ext uri="{BB962C8B-B14F-4D97-AF65-F5344CB8AC3E}">
        <p14:creationId xmlns:p14="http://schemas.microsoft.com/office/powerpoint/2010/main" val="41828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69315">
                                            <p:txEl>
                                              <p:pRg st="0" end="0"/>
                                            </p:txEl>
                                          </p:spTgt>
                                        </p:tgtEl>
                                        <p:attrNameLst>
                                          <p:attrName>style.visibility</p:attrName>
                                        </p:attrNameLst>
                                      </p:cBhvr>
                                      <p:to>
                                        <p:strVal val="visible"/>
                                      </p:to>
                                    </p:set>
                                    <p:animEffect transition="in" filter="fade">
                                      <p:cBhvr>
                                        <p:cTn id="7" dur="1000"/>
                                        <p:tgtEl>
                                          <p:spTgt spid="269315">
                                            <p:txEl>
                                              <p:pRg st="0" end="0"/>
                                            </p:txEl>
                                          </p:spTgt>
                                        </p:tgtEl>
                                      </p:cBhvr>
                                    </p:animEffect>
                                    <p:anim calcmode="lin" valueType="num">
                                      <p:cBhvr>
                                        <p:cTn id="8" dur="1000" fill="hold"/>
                                        <p:tgtEl>
                                          <p:spTgt spid="269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9315">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9315">
                                            <p:txEl>
                                              <p:pRg st="1" end="1"/>
                                            </p:txEl>
                                          </p:spTgt>
                                        </p:tgtEl>
                                        <p:attrNameLst>
                                          <p:attrName>style.visibility</p:attrName>
                                        </p:attrNameLst>
                                      </p:cBhvr>
                                      <p:to>
                                        <p:strVal val="visible"/>
                                      </p:to>
                                    </p:set>
                                    <p:animEffect transition="in" filter="fade">
                                      <p:cBhvr>
                                        <p:cTn id="13" dur="1000"/>
                                        <p:tgtEl>
                                          <p:spTgt spid="269315">
                                            <p:txEl>
                                              <p:pRg st="1" end="1"/>
                                            </p:txEl>
                                          </p:spTgt>
                                        </p:tgtEl>
                                      </p:cBhvr>
                                    </p:animEffect>
                                    <p:anim calcmode="lin" valueType="num">
                                      <p:cBhvr>
                                        <p:cTn id="14" dur="1000" fill="hold"/>
                                        <p:tgtEl>
                                          <p:spTgt spid="26931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69315">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269315">
                                            <p:txEl>
                                              <p:pRg st="2" end="2"/>
                                            </p:txEl>
                                          </p:spTgt>
                                        </p:tgtEl>
                                        <p:attrNameLst>
                                          <p:attrName>style.visibility</p:attrName>
                                        </p:attrNameLst>
                                      </p:cBhvr>
                                      <p:to>
                                        <p:strVal val="visible"/>
                                      </p:to>
                                    </p:set>
                                    <p:animEffect transition="in" filter="fade">
                                      <p:cBhvr>
                                        <p:cTn id="19" dur="1000"/>
                                        <p:tgtEl>
                                          <p:spTgt spid="269315">
                                            <p:txEl>
                                              <p:pRg st="2" end="2"/>
                                            </p:txEl>
                                          </p:spTgt>
                                        </p:tgtEl>
                                      </p:cBhvr>
                                    </p:animEffect>
                                    <p:anim calcmode="lin" valueType="num">
                                      <p:cBhvr>
                                        <p:cTn id="20" dur="1000" fill="hold"/>
                                        <p:tgtEl>
                                          <p:spTgt spid="26931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69315">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9315">
                                            <p:txEl>
                                              <p:pRg st="3" end="3"/>
                                            </p:txEl>
                                          </p:spTgt>
                                        </p:tgtEl>
                                        <p:attrNameLst>
                                          <p:attrName>style.visibility</p:attrName>
                                        </p:attrNameLst>
                                      </p:cBhvr>
                                      <p:to>
                                        <p:strVal val="visible"/>
                                      </p:to>
                                    </p:set>
                                    <p:animEffect transition="in" filter="fade">
                                      <p:cBhvr>
                                        <p:cTn id="25" dur="1000"/>
                                        <p:tgtEl>
                                          <p:spTgt spid="269315">
                                            <p:txEl>
                                              <p:pRg st="3" end="3"/>
                                            </p:txEl>
                                          </p:spTgt>
                                        </p:tgtEl>
                                      </p:cBhvr>
                                    </p:animEffect>
                                    <p:anim calcmode="lin" valueType="num">
                                      <p:cBhvr>
                                        <p:cTn id="26" dur="1000" fill="hold"/>
                                        <p:tgtEl>
                                          <p:spTgt spid="26931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269315">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269315">
                                            <p:txEl>
                                              <p:pRg st="4" end="4"/>
                                            </p:txEl>
                                          </p:spTgt>
                                        </p:tgtEl>
                                        <p:attrNameLst>
                                          <p:attrName>style.visibility</p:attrName>
                                        </p:attrNameLst>
                                      </p:cBhvr>
                                      <p:to>
                                        <p:strVal val="visible"/>
                                      </p:to>
                                    </p:set>
                                    <p:animEffect transition="in" filter="fade">
                                      <p:cBhvr>
                                        <p:cTn id="31" dur="1000"/>
                                        <p:tgtEl>
                                          <p:spTgt spid="269315">
                                            <p:txEl>
                                              <p:pRg st="4" end="4"/>
                                            </p:txEl>
                                          </p:spTgt>
                                        </p:tgtEl>
                                      </p:cBhvr>
                                    </p:animEffect>
                                    <p:anim calcmode="lin" valueType="num">
                                      <p:cBhvr>
                                        <p:cTn id="32" dur="1000" fill="hold"/>
                                        <p:tgtEl>
                                          <p:spTgt spid="26931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69315">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269315">
                                            <p:txEl>
                                              <p:pRg st="5" end="5"/>
                                            </p:txEl>
                                          </p:spTgt>
                                        </p:tgtEl>
                                        <p:attrNameLst>
                                          <p:attrName>style.visibility</p:attrName>
                                        </p:attrNameLst>
                                      </p:cBhvr>
                                      <p:to>
                                        <p:strVal val="visible"/>
                                      </p:to>
                                    </p:set>
                                    <p:animEffect transition="in" filter="fade">
                                      <p:cBhvr>
                                        <p:cTn id="37" dur="1000"/>
                                        <p:tgtEl>
                                          <p:spTgt spid="269315">
                                            <p:txEl>
                                              <p:pRg st="5" end="5"/>
                                            </p:txEl>
                                          </p:spTgt>
                                        </p:tgtEl>
                                      </p:cBhvr>
                                    </p:animEffect>
                                    <p:anim calcmode="lin" valueType="num">
                                      <p:cBhvr>
                                        <p:cTn id="38" dur="1000" fill="hold"/>
                                        <p:tgtEl>
                                          <p:spTgt spid="269315">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269315">
                                            <p:txEl>
                                              <p:pRg st="5" end="5"/>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269315">
                                            <p:txEl>
                                              <p:pRg st="6" end="6"/>
                                            </p:txEl>
                                          </p:spTgt>
                                        </p:tgtEl>
                                        <p:attrNameLst>
                                          <p:attrName>style.visibility</p:attrName>
                                        </p:attrNameLst>
                                      </p:cBhvr>
                                      <p:to>
                                        <p:strVal val="visible"/>
                                      </p:to>
                                    </p:set>
                                    <p:animEffect transition="in" filter="fade">
                                      <p:cBhvr>
                                        <p:cTn id="43" dur="1000"/>
                                        <p:tgtEl>
                                          <p:spTgt spid="269315">
                                            <p:txEl>
                                              <p:pRg st="6" end="6"/>
                                            </p:txEl>
                                          </p:spTgt>
                                        </p:tgtEl>
                                      </p:cBhvr>
                                    </p:animEffect>
                                    <p:anim calcmode="lin" valueType="num">
                                      <p:cBhvr>
                                        <p:cTn id="44" dur="1000" fill="hold"/>
                                        <p:tgtEl>
                                          <p:spTgt spid="269315">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69315">
                                            <p:txEl>
                                              <p:pRg st="6" end="6"/>
                                            </p:txEl>
                                          </p:spTgt>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nodeType="afterEffect">
                                  <p:stCondLst>
                                    <p:cond delay="0"/>
                                  </p:stCondLst>
                                  <p:childTnLst>
                                    <p:set>
                                      <p:cBhvr>
                                        <p:cTn id="48" dur="1" fill="hold">
                                          <p:stCondLst>
                                            <p:cond delay="0"/>
                                          </p:stCondLst>
                                        </p:cTn>
                                        <p:tgtEl>
                                          <p:spTgt spid="269315">
                                            <p:txEl>
                                              <p:pRg st="7" end="7"/>
                                            </p:txEl>
                                          </p:spTgt>
                                        </p:tgtEl>
                                        <p:attrNameLst>
                                          <p:attrName>style.visibility</p:attrName>
                                        </p:attrNameLst>
                                      </p:cBhvr>
                                      <p:to>
                                        <p:strVal val="visible"/>
                                      </p:to>
                                    </p:set>
                                    <p:animEffect transition="in" filter="fade">
                                      <p:cBhvr>
                                        <p:cTn id="49" dur="1000"/>
                                        <p:tgtEl>
                                          <p:spTgt spid="269315">
                                            <p:txEl>
                                              <p:pRg st="7" end="7"/>
                                            </p:txEl>
                                          </p:spTgt>
                                        </p:tgtEl>
                                      </p:cBhvr>
                                    </p:animEffect>
                                    <p:anim calcmode="lin" valueType="num">
                                      <p:cBhvr>
                                        <p:cTn id="50" dur="1000" fill="hold"/>
                                        <p:tgtEl>
                                          <p:spTgt spid="26931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69315">
                                            <p:txEl>
                                              <p:pRg st="7" end="7"/>
                                            </p:txEl>
                                          </p:spTgt>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8000"/>
                            </p:stCondLst>
                            <p:childTnLst>
                              <p:par>
                                <p:cTn id="53" presetID="42" presetClass="entr" presetSubtype="0" fill="hold" nodeType="afterEffect">
                                  <p:stCondLst>
                                    <p:cond delay="0"/>
                                  </p:stCondLst>
                                  <p:childTnLst>
                                    <p:set>
                                      <p:cBhvr>
                                        <p:cTn id="54" dur="1" fill="hold">
                                          <p:stCondLst>
                                            <p:cond delay="0"/>
                                          </p:stCondLst>
                                        </p:cTn>
                                        <p:tgtEl>
                                          <p:spTgt spid="269315">
                                            <p:txEl>
                                              <p:pRg st="8" end="8"/>
                                            </p:txEl>
                                          </p:spTgt>
                                        </p:tgtEl>
                                        <p:attrNameLst>
                                          <p:attrName>style.visibility</p:attrName>
                                        </p:attrNameLst>
                                      </p:cBhvr>
                                      <p:to>
                                        <p:strVal val="visible"/>
                                      </p:to>
                                    </p:set>
                                    <p:animEffect transition="in" filter="fade">
                                      <p:cBhvr>
                                        <p:cTn id="55" dur="1000"/>
                                        <p:tgtEl>
                                          <p:spTgt spid="269315">
                                            <p:txEl>
                                              <p:pRg st="8" end="8"/>
                                            </p:txEl>
                                          </p:spTgt>
                                        </p:tgtEl>
                                      </p:cBhvr>
                                    </p:animEffect>
                                    <p:anim calcmode="lin" valueType="num">
                                      <p:cBhvr>
                                        <p:cTn id="56" dur="1000" fill="hold"/>
                                        <p:tgtEl>
                                          <p:spTgt spid="269315">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269315">
                                            <p:txEl>
                                              <p:pRg st="8" end="8"/>
                                            </p:txEl>
                                          </p:spTgt>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9000"/>
                            </p:stCondLst>
                            <p:childTnLst>
                              <p:par>
                                <p:cTn id="59" presetID="42" presetClass="entr" presetSubtype="0" fill="hold" nodeType="afterEffect">
                                  <p:stCondLst>
                                    <p:cond delay="0"/>
                                  </p:stCondLst>
                                  <p:childTnLst>
                                    <p:set>
                                      <p:cBhvr>
                                        <p:cTn id="60" dur="1" fill="hold">
                                          <p:stCondLst>
                                            <p:cond delay="0"/>
                                          </p:stCondLst>
                                        </p:cTn>
                                        <p:tgtEl>
                                          <p:spTgt spid="269315">
                                            <p:txEl>
                                              <p:pRg st="9" end="9"/>
                                            </p:txEl>
                                          </p:spTgt>
                                        </p:tgtEl>
                                        <p:attrNameLst>
                                          <p:attrName>style.visibility</p:attrName>
                                        </p:attrNameLst>
                                      </p:cBhvr>
                                      <p:to>
                                        <p:strVal val="visible"/>
                                      </p:to>
                                    </p:set>
                                    <p:animEffect transition="in" filter="fade">
                                      <p:cBhvr>
                                        <p:cTn id="61" dur="1000"/>
                                        <p:tgtEl>
                                          <p:spTgt spid="269315">
                                            <p:txEl>
                                              <p:pRg st="9" end="9"/>
                                            </p:txEl>
                                          </p:spTgt>
                                        </p:tgtEl>
                                      </p:cBhvr>
                                    </p:animEffect>
                                    <p:anim calcmode="lin" valueType="num">
                                      <p:cBhvr>
                                        <p:cTn id="62" dur="1000" fill="hold"/>
                                        <p:tgtEl>
                                          <p:spTgt spid="269315">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269315">
                                            <p:txEl>
                                              <p:pRg st="9" end="9"/>
                                            </p:txEl>
                                          </p:spTgt>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0"/>
                            </p:stCondLst>
                            <p:childTnLst>
                              <p:par>
                                <p:cTn id="65" presetID="42" presetClass="entr" presetSubtype="0" fill="hold" nodeType="afterEffect">
                                  <p:stCondLst>
                                    <p:cond delay="0"/>
                                  </p:stCondLst>
                                  <p:childTnLst>
                                    <p:set>
                                      <p:cBhvr>
                                        <p:cTn id="66" dur="1" fill="hold">
                                          <p:stCondLst>
                                            <p:cond delay="0"/>
                                          </p:stCondLst>
                                        </p:cTn>
                                        <p:tgtEl>
                                          <p:spTgt spid="269315">
                                            <p:txEl>
                                              <p:pRg st="10" end="10"/>
                                            </p:txEl>
                                          </p:spTgt>
                                        </p:tgtEl>
                                        <p:attrNameLst>
                                          <p:attrName>style.visibility</p:attrName>
                                        </p:attrNameLst>
                                      </p:cBhvr>
                                      <p:to>
                                        <p:strVal val="visible"/>
                                      </p:to>
                                    </p:set>
                                    <p:animEffect transition="in" filter="fade">
                                      <p:cBhvr>
                                        <p:cTn id="67" dur="1000"/>
                                        <p:tgtEl>
                                          <p:spTgt spid="269315">
                                            <p:txEl>
                                              <p:pRg st="10" end="10"/>
                                            </p:txEl>
                                          </p:spTgt>
                                        </p:tgtEl>
                                      </p:cBhvr>
                                    </p:animEffect>
                                    <p:anim calcmode="lin" valueType="num">
                                      <p:cBhvr>
                                        <p:cTn id="68" dur="1000" fill="hold"/>
                                        <p:tgtEl>
                                          <p:spTgt spid="269315">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269315">
                                            <p:txEl>
                                              <p:pRg st="10" end="10"/>
                                            </p:txEl>
                                          </p:spTgt>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11000"/>
                            </p:stCondLst>
                            <p:childTnLst>
                              <p:par>
                                <p:cTn id="71" presetID="42" presetClass="entr" presetSubtype="0" fill="hold" nodeType="afterEffect">
                                  <p:stCondLst>
                                    <p:cond delay="0"/>
                                  </p:stCondLst>
                                  <p:childTnLst>
                                    <p:set>
                                      <p:cBhvr>
                                        <p:cTn id="72" dur="1" fill="hold">
                                          <p:stCondLst>
                                            <p:cond delay="0"/>
                                          </p:stCondLst>
                                        </p:cTn>
                                        <p:tgtEl>
                                          <p:spTgt spid="269315">
                                            <p:txEl>
                                              <p:pRg st="11" end="11"/>
                                            </p:txEl>
                                          </p:spTgt>
                                        </p:tgtEl>
                                        <p:attrNameLst>
                                          <p:attrName>style.visibility</p:attrName>
                                        </p:attrNameLst>
                                      </p:cBhvr>
                                      <p:to>
                                        <p:strVal val="visible"/>
                                      </p:to>
                                    </p:set>
                                    <p:animEffect transition="in" filter="fade">
                                      <p:cBhvr>
                                        <p:cTn id="73" dur="1000"/>
                                        <p:tgtEl>
                                          <p:spTgt spid="269315">
                                            <p:txEl>
                                              <p:pRg st="11" end="11"/>
                                            </p:txEl>
                                          </p:spTgt>
                                        </p:tgtEl>
                                      </p:cBhvr>
                                    </p:animEffect>
                                    <p:anim calcmode="lin" valueType="num">
                                      <p:cBhvr>
                                        <p:cTn id="74" dur="1000" fill="hold"/>
                                        <p:tgtEl>
                                          <p:spTgt spid="269315">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269315">
                                            <p:txEl>
                                              <p:pRg st="11" end="11"/>
                                            </p:txEl>
                                          </p:spTgt>
                                        </p:tgtEl>
                                        <p:attrNameLst>
                                          <p:attrName>ppt_y</p:attrName>
                                        </p:attrNameLst>
                                      </p:cBhvr>
                                      <p:tavLst>
                                        <p:tav tm="0">
                                          <p:val>
                                            <p:strVal val="#ppt_y+.1"/>
                                          </p:val>
                                        </p:tav>
                                        <p:tav tm="100000">
                                          <p:val>
                                            <p:strVal val="#ppt_y"/>
                                          </p:val>
                                        </p:tav>
                                      </p:tavLst>
                                    </p:anim>
                                  </p:childTnLst>
                                </p:cTn>
                              </p:par>
                            </p:childTnLst>
                          </p:cTn>
                        </p:par>
                        <p:par>
                          <p:cTn id="76" fill="hold" nodeType="afterGroup">
                            <p:stCondLst>
                              <p:cond delay="12000"/>
                            </p:stCondLst>
                            <p:childTnLst>
                              <p:par>
                                <p:cTn id="77" presetID="42" presetClass="entr" presetSubtype="0" fill="hold" nodeType="afterEffect">
                                  <p:stCondLst>
                                    <p:cond delay="0"/>
                                  </p:stCondLst>
                                  <p:childTnLst>
                                    <p:set>
                                      <p:cBhvr>
                                        <p:cTn id="78" dur="1" fill="hold">
                                          <p:stCondLst>
                                            <p:cond delay="0"/>
                                          </p:stCondLst>
                                        </p:cTn>
                                        <p:tgtEl>
                                          <p:spTgt spid="269315">
                                            <p:txEl>
                                              <p:pRg st="12" end="12"/>
                                            </p:txEl>
                                          </p:spTgt>
                                        </p:tgtEl>
                                        <p:attrNameLst>
                                          <p:attrName>style.visibility</p:attrName>
                                        </p:attrNameLst>
                                      </p:cBhvr>
                                      <p:to>
                                        <p:strVal val="visible"/>
                                      </p:to>
                                    </p:set>
                                    <p:animEffect transition="in" filter="fade">
                                      <p:cBhvr>
                                        <p:cTn id="79" dur="1000"/>
                                        <p:tgtEl>
                                          <p:spTgt spid="269315">
                                            <p:txEl>
                                              <p:pRg st="12" end="12"/>
                                            </p:txEl>
                                          </p:spTgt>
                                        </p:tgtEl>
                                      </p:cBhvr>
                                    </p:animEffect>
                                    <p:anim calcmode="lin" valueType="num">
                                      <p:cBhvr>
                                        <p:cTn id="80" dur="1000" fill="hold"/>
                                        <p:tgtEl>
                                          <p:spTgt spid="269315">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269315">
                                            <p:txEl>
                                              <p:pRg st="12" end="12"/>
                                            </p:txEl>
                                          </p:spTgt>
                                        </p:tgtEl>
                                        <p:attrNameLst>
                                          <p:attrName>ppt_y</p:attrName>
                                        </p:attrNameLst>
                                      </p:cBhvr>
                                      <p:tavLst>
                                        <p:tav tm="0">
                                          <p:val>
                                            <p:strVal val="#ppt_y+.1"/>
                                          </p:val>
                                        </p:tav>
                                        <p:tav tm="100000">
                                          <p:val>
                                            <p:strVal val="#ppt_y"/>
                                          </p:val>
                                        </p:tav>
                                      </p:tavLst>
                                    </p:anim>
                                  </p:childTnLst>
                                </p:cTn>
                              </p:par>
                            </p:childTnLst>
                          </p:cTn>
                        </p:par>
                        <p:par>
                          <p:cTn id="82" fill="hold" nodeType="afterGroup">
                            <p:stCondLst>
                              <p:cond delay="13000"/>
                            </p:stCondLst>
                            <p:childTnLst>
                              <p:par>
                                <p:cTn id="83" presetID="42" presetClass="entr" presetSubtype="0" fill="hold" nodeType="afterEffect">
                                  <p:stCondLst>
                                    <p:cond delay="0"/>
                                  </p:stCondLst>
                                  <p:childTnLst>
                                    <p:set>
                                      <p:cBhvr>
                                        <p:cTn id="84" dur="1" fill="hold">
                                          <p:stCondLst>
                                            <p:cond delay="0"/>
                                          </p:stCondLst>
                                        </p:cTn>
                                        <p:tgtEl>
                                          <p:spTgt spid="269315">
                                            <p:txEl>
                                              <p:pRg st="13" end="13"/>
                                            </p:txEl>
                                          </p:spTgt>
                                        </p:tgtEl>
                                        <p:attrNameLst>
                                          <p:attrName>style.visibility</p:attrName>
                                        </p:attrNameLst>
                                      </p:cBhvr>
                                      <p:to>
                                        <p:strVal val="visible"/>
                                      </p:to>
                                    </p:set>
                                    <p:animEffect transition="in" filter="fade">
                                      <p:cBhvr>
                                        <p:cTn id="85" dur="1000"/>
                                        <p:tgtEl>
                                          <p:spTgt spid="269315">
                                            <p:txEl>
                                              <p:pRg st="13" end="13"/>
                                            </p:txEl>
                                          </p:spTgt>
                                        </p:tgtEl>
                                      </p:cBhvr>
                                    </p:animEffect>
                                    <p:anim calcmode="lin" valueType="num">
                                      <p:cBhvr>
                                        <p:cTn id="86" dur="1000" fill="hold"/>
                                        <p:tgtEl>
                                          <p:spTgt spid="269315">
                                            <p:txEl>
                                              <p:pRg st="13" end="13"/>
                                            </p:txEl>
                                          </p:spTgt>
                                        </p:tgtEl>
                                        <p:attrNameLst>
                                          <p:attrName>ppt_x</p:attrName>
                                        </p:attrNameLst>
                                      </p:cBhvr>
                                      <p:tavLst>
                                        <p:tav tm="0">
                                          <p:val>
                                            <p:strVal val="#ppt_x"/>
                                          </p:val>
                                        </p:tav>
                                        <p:tav tm="100000">
                                          <p:val>
                                            <p:strVal val="#ppt_x"/>
                                          </p:val>
                                        </p:tav>
                                      </p:tavLst>
                                    </p:anim>
                                    <p:anim calcmode="lin" valueType="num">
                                      <p:cBhvr>
                                        <p:cTn id="87" dur="1000" fill="hold"/>
                                        <p:tgtEl>
                                          <p:spTgt spid="269315">
                                            <p:txEl>
                                              <p:pRg st="13" end="13"/>
                                            </p:txEl>
                                          </p:spTgt>
                                        </p:tgtEl>
                                        <p:attrNameLst>
                                          <p:attrName>ppt_y</p:attrName>
                                        </p:attrNameLst>
                                      </p:cBhvr>
                                      <p:tavLst>
                                        <p:tav tm="0">
                                          <p:val>
                                            <p:strVal val="#ppt_y+.1"/>
                                          </p:val>
                                        </p:tav>
                                        <p:tav tm="100000">
                                          <p:val>
                                            <p:strVal val="#ppt_y"/>
                                          </p:val>
                                        </p:tav>
                                      </p:tavLst>
                                    </p:anim>
                                  </p:childTnLst>
                                </p:cTn>
                              </p:par>
                            </p:childTnLst>
                          </p:cTn>
                        </p:par>
                        <p:par>
                          <p:cTn id="88" fill="hold" nodeType="afterGroup">
                            <p:stCondLst>
                              <p:cond delay="14000"/>
                            </p:stCondLst>
                            <p:childTnLst>
                              <p:par>
                                <p:cTn id="89" presetID="42" presetClass="entr" presetSubtype="0" fill="hold" nodeType="afterEffect">
                                  <p:stCondLst>
                                    <p:cond delay="0"/>
                                  </p:stCondLst>
                                  <p:childTnLst>
                                    <p:set>
                                      <p:cBhvr>
                                        <p:cTn id="90" dur="1" fill="hold">
                                          <p:stCondLst>
                                            <p:cond delay="0"/>
                                          </p:stCondLst>
                                        </p:cTn>
                                        <p:tgtEl>
                                          <p:spTgt spid="269315">
                                            <p:txEl>
                                              <p:pRg st="14" end="14"/>
                                            </p:txEl>
                                          </p:spTgt>
                                        </p:tgtEl>
                                        <p:attrNameLst>
                                          <p:attrName>style.visibility</p:attrName>
                                        </p:attrNameLst>
                                      </p:cBhvr>
                                      <p:to>
                                        <p:strVal val="visible"/>
                                      </p:to>
                                    </p:set>
                                    <p:animEffect transition="in" filter="fade">
                                      <p:cBhvr>
                                        <p:cTn id="91" dur="1000"/>
                                        <p:tgtEl>
                                          <p:spTgt spid="269315">
                                            <p:txEl>
                                              <p:pRg st="14" end="14"/>
                                            </p:txEl>
                                          </p:spTgt>
                                        </p:tgtEl>
                                      </p:cBhvr>
                                    </p:animEffect>
                                    <p:anim calcmode="lin" valueType="num">
                                      <p:cBhvr>
                                        <p:cTn id="92" dur="1000" fill="hold"/>
                                        <p:tgtEl>
                                          <p:spTgt spid="269315">
                                            <p:txEl>
                                              <p:pRg st="14" end="14"/>
                                            </p:txEl>
                                          </p:spTgt>
                                        </p:tgtEl>
                                        <p:attrNameLst>
                                          <p:attrName>ppt_x</p:attrName>
                                        </p:attrNameLst>
                                      </p:cBhvr>
                                      <p:tavLst>
                                        <p:tav tm="0">
                                          <p:val>
                                            <p:strVal val="#ppt_x"/>
                                          </p:val>
                                        </p:tav>
                                        <p:tav tm="100000">
                                          <p:val>
                                            <p:strVal val="#ppt_x"/>
                                          </p:val>
                                        </p:tav>
                                      </p:tavLst>
                                    </p:anim>
                                    <p:anim calcmode="lin" valueType="num">
                                      <p:cBhvr>
                                        <p:cTn id="93" dur="1000" fill="hold"/>
                                        <p:tgtEl>
                                          <p:spTgt spid="26931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7411" name="Rectangle 2"/>
          <p:cNvSpPr>
            <a:spLocks noGrp="1" noChangeArrowheads="1"/>
          </p:cNvSpPr>
          <p:nvPr>
            <p:ph type="title"/>
          </p:nvPr>
        </p:nvSpPr>
        <p:spPr/>
        <p:txBody>
          <a:bodyPr/>
          <a:lstStyle/>
          <a:p>
            <a:pPr eaLnBrk="1" hangingPunct="1"/>
            <a:r>
              <a:rPr lang="en-US" altLang="en-US" smtClean="0"/>
              <a:t>Conventional Mobile Phone Service</a:t>
            </a:r>
          </a:p>
        </p:txBody>
      </p:sp>
      <p:grpSp>
        <p:nvGrpSpPr>
          <p:cNvPr id="271363" name="Group 3"/>
          <p:cNvGrpSpPr>
            <a:grpSpLocks/>
          </p:cNvGrpSpPr>
          <p:nvPr/>
        </p:nvGrpSpPr>
        <p:grpSpPr bwMode="auto">
          <a:xfrm>
            <a:off x="2514600" y="1828800"/>
            <a:ext cx="7010400" cy="3276600"/>
            <a:chOff x="672" y="480"/>
            <a:chExt cx="4416" cy="2064"/>
          </a:xfrm>
        </p:grpSpPr>
        <p:sp>
          <p:nvSpPr>
            <p:cNvPr id="17413" name="Oval 4"/>
            <p:cNvSpPr>
              <a:spLocks noChangeArrowheads="1"/>
            </p:cNvSpPr>
            <p:nvPr/>
          </p:nvSpPr>
          <p:spPr bwMode="auto">
            <a:xfrm>
              <a:off x="672" y="1920"/>
              <a:ext cx="4416" cy="624"/>
            </a:xfrm>
            <a:prstGeom prst="ellipse">
              <a:avLst/>
            </a:prstGeom>
            <a:solidFill>
              <a:srgbClr val="FFFFCC"/>
            </a:solidFill>
            <a:ln w="952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7414" name="Group 5"/>
            <p:cNvGrpSpPr>
              <a:grpSpLocks/>
            </p:cNvGrpSpPr>
            <p:nvPr/>
          </p:nvGrpSpPr>
          <p:grpSpPr bwMode="auto">
            <a:xfrm>
              <a:off x="2208" y="768"/>
              <a:ext cx="1056" cy="1272"/>
              <a:chOff x="2067" y="915"/>
              <a:chExt cx="384" cy="717"/>
            </a:xfrm>
          </p:grpSpPr>
          <p:grpSp>
            <p:nvGrpSpPr>
              <p:cNvPr id="17474" name="Group 6"/>
              <p:cNvGrpSpPr>
                <a:grpSpLocks/>
              </p:cNvGrpSpPr>
              <p:nvPr/>
            </p:nvGrpSpPr>
            <p:grpSpPr bwMode="auto">
              <a:xfrm>
                <a:off x="2067" y="915"/>
                <a:ext cx="384" cy="123"/>
                <a:chOff x="2067" y="915"/>
                <a:chExt cx="384" cy="123"/>
              </a:xfrm>
            </p:grpSpPr>
            <p:sp>
              <p:nvSpPr>
                <p:cNvPr id="17492" name="Freeform 7"/>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93" name="Freeform 8"/>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94" name="Freeform 9"/>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95" name="Freeform 10"/>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475" name="Group 11"/>
              <p:cNvGrpSpPr>
                <a:grpSpLocks/>
              </p:cNvGrpSpPr>
              <p:nvPr/>
            </p:nvGrpSpPr>
            <p:grpSpPr bwMode="auto">
              <a:xfrm>
                <a:off x="2222" y="1051"/>
                <a:ext cx="76" cy="581"/>
                <a:chOff x="2222" y="1051"/>
                <a:chExt cx="76" cy="581"/>
              </a:xfrm>
            </p:grpSpPr>
            <p:sp>
              <p:nvSpPr>
                <p:cNvPr id="17476" name="Line 12"/>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77" name="Group 13"/>
                <p:cNvGrpSpPr>
                  <a:grpSpLocks/>
                </p:cNvGrpSpPr>
                <p:nvPr/>
              </p:nvGrpSpPr>
              <p:grpSpPr bwMode="auto">
                <a:xfrm>
                  <a:off x="2222" y="1051"/>
                  <a:ext cx="76" cy="581"/>
                  <a:chOff x="2222" y="1051"/>
                  <a:chExt cx="76" cy="581"/>
                </a:xfrm>
              </p:grpSpPr>
              <p:sp>
                <p:nvSpPr>
                  <p:cNvPr id="17478" name="Line 14"/>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79" name="Line 15"/>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0" name="Line 16"/>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1" name="Line 17"/>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2" name="Line 18"/>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3" name="Line 19"/>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4" name="Line 20"/>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5" name="Line 21"/>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6" name="Line 22"/>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7" name="Line 23"/>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8" name="Line 24"/>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89" name="Line 25"/>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0" name="Line 26"/>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91" name="Oval 27"/>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
          <p:nvSpPr>
            <p:cNvPr id="17415" name="Line 28"/>
            <p:cNvSpPr>
              <a:spLocks noChangeShapeType="1"/>
            </p:cNvSpPr>
            <p:nvPr/>
          </p:nvSpPr>
          <p:spPr bwMode="auto">
            <a:xfrm flipV="1">
              <a:off x="672" y="480"/>
              <a:ext cx="2064" cy="1728"/>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6" name="Line 29"/>
            <p:cNvSpPr>
              <a:spLocks noChangeShapeType="1"/>
            </p:cNvSpPr>
            <p:nvPr/>
          </p:nvSpPr>
          <p:spPr bwMode="auto">
            <a:xfrm>
              <a:off x="2736" y="480"/>
              <a:ext cx="2352" cy="1728"/>
            </a:xfrm>
            <a:prstGeom prst="line">
              <a:avLst/>
            </a:prstGeom>
            <a:noFill/>
            <a:ln w="952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7417" name="Group 30"/>
            <p:cNvGrpSpPr>
              <a:grpSpLocks/>
            </p:cNvGrpSpPr>
            <p:nvPr/>
          </p:nvGrpSpPr>
          <p:grpSpPr bwMode="auto">
            <a:xfrm rot="-1464460">
              <a:off x="2208" y="2112"/>
              <a:ext cx="118" cy="426"/>
              <a:chOff x="2184" y="1062"/>
              <a:chExt cx="225" cy="788"/>
            </a:xfrm>
          </p:grpSpPr>
          <p:sp>
            <p:nvSpPr>
              <p:cNvPr id="17457" name="AutoShape 31"/>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8" name="Rectangle 32"/>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9" name="AutoShape 33"/>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0" name="AutoShape 34"/>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1" name="AutoShape 35"/>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2" name="AutoShape 36"/>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3" name="AutoShape 37"/>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4" name="AutoShape 38"/>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5" name="AutoShape 39"/>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6" name="AutoShape 40"/>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7" name="AutoShape 41"/>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8" name="AutoShape 42"/>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69" name="AutoShape 43"/>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70" name="AutoShape 44"/>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71" name="Line 45"/>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72" name="AutoShape 46"/>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73" name="AutoShape 47"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7418" name="Group 48"/>
            <p:cNvGrpSpPr>
              <a:grpSpLocks/>
            </p:cNvGrpSpPr>
            <p:nvPr/>
          </p:nvGrpSpPr>
          <p:grpSpPr bwMode="auto">
            <a:xfrm rot="1611139">
              <a:off x="3504" y="2160"/>
              <a:ext cx="92" cy="330"/>
              <a:chOff x="2184" y="1062"/>
              <a:chExt cx="225" cy="788"/>
            </a:xfrm>
          </p:grpSpPr>
          <p:sp>
            <p:nvSpPr>
              <p:cNvPr id="17440" name="AutoShape 49"/>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1" name="Rectangle 50"/>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2" name="AutoShape 51"/>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3" name="AutoShape 52"/>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4" name="AutoShape 53"/>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5" name="AutoShape 54"/>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6" name="AutoShape 55"/>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7" name="AutoShape 56"/>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8" name="AutoShape 57"/>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49" name="AutoShape 58"/>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0" name="AutoShape 59"/>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1" name="AutoShape 60"/>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2" name="AutoShape 61"/>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3" name="AutoShape 62"/>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4" name="Line 63"/>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55" name="AutoShape 64"/>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56" name="AutoShape 65"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7419" name="Group 66"/>
            <p:cNvGrpSpPr>
              <a:grpSpLocks/>
            </p:cNvGrpSpPr>
            <p:nvPr/>
          </p:nvGrpSpPr>
          <p:grpSpPr bwMode="auto">
            <a:xfrm rot="1611139">
              <a:off x="4464" y="2112"/>
              <a:ext cx="92" cy="330"/>
              <a:chOff x="2184" y="1062"/>
              <a:chExt cx="225" cy="788"/>
            </a:xfrm>
          </p:grpSpPr>
          <p:sp>
            <p:nvSpPr>
              <p:cNvPr id="17423" name="AutoShape 67"/>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4" name="Rectangle 68"/>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5" name="AutoShape 69"/>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6" name="AutoShape 70"/>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7" name="AutoShape 71"/>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8" name="AutoShape 72"/>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9" name="AutoShape 73"/>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0" name="AutoShape 74"/>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1" name="AutoShape 75"/>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2" name="AutoShape 76"/>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3" name="AutoShape 77"/>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4" name="AutoShape 78"/>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5" name="AutoShape 79"/>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6" name="AutoShape 80"/>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7" name="Line 81"/>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38" name="AutoShape 82"/>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39" name="AutoShape 83"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7420" name="Line 84"/>
            <p:cNvSpPr>
              <a:spLocks noChangeShapeType="1"/>
            </p:cNvSpPr>
            <p:nvPr/>
          </p:nvSpPr>
          <p:spPr bwMode="auto">
            <a:xfrm flipV="1">
              <a:off x="2736" y="480"/>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7421" name="Object 85"/>
            <p:cNvGraphicFramePr>
              <a:graphicFrameLocks noChangeAspect="1"/>
            </p:cNvGraphicFramePr>
            <p:nvPr/>
          </p:nvGraphicFramePr>
          <p:xfrm>
            <a:off x="878" y="1644"/>
            <a:ext cx="412" cy="714"/>
          </p:xfrm>
          <a:graphic>
            <a:graphicData uri="http://schemas.openxmlformats.org/presentationml/2006/ole">
              <mc:AlternateContent xmlns:mc="http://schemas.openxmlformats.org/markup-compatibility/2006">
                <mc:Choice xmlns:v="urn:schemas-microsoft-com:vml" Requires="v">
                  <p:oleObj spid="_x0000_s18444" name="Clip" r:id="rId4" imgW="3429000" imgH="4953000" progId="MS_ClipArt_Gallery.2">
                    <p:embed/>
                  </p:oleObj>
                </mc:Choice>
                <mc:Fallback>
                  <p:oleObj name="Clip" r:id="rId4" imgW="3429000" imgH="49530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 y="1644"/>
                          <a:ext cx="412" cy="7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2" name="Object 86"/>
            <p:cNvGraphicFramePr>
              <a:graphicFrameLocks noChangeAspect="1"/>
            </p:cNvGraphicFramePr>
            <p:nvPr/>
          </p:nvGraphicFramePr>
          <p:xfrm>
            <a:off x="3368" y="1385"/>
            <a:ext cx="381" cy="649"/>
          </p:xfrm>
          <a:graphic>
            <a:graphicData uri="http://schemas.openxmlformats.org/presentationml/2006/ole">
              <mc:AlternateContent xmlns:mc="http://schemas.openxmlformats.org/markup-compatibility/2006">
                <mc:Choice xmlns:v="urn:schemas-microsoft-com:vml" Requires="v">
                  <p:oleObj spid="_x0000_s18445" name="Clip" r:id="rId6" imgW="3429000" imgH="4953000" progId="MS_ClipArt_Gallery.2">
                    <p:embed/>
                  </p:oleObj>
                </mc:Choice>
                <mc:Fallback>
                  <p:oleObj name="Clip" r:id="rId6" imgW="3429000" imgH="49530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 y="1385"/>
                          <a:ext cx="381" cy="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964903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strips(downLeft)">
                                      <p:cBhvr>
                                        <p:cTn id="7"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536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C2503A-E329-4557-8689-33BAF0BEE5A7}" type="slidenum">
              <a:rPr lang="en-US" altLang="en-US" smtClean="0">
                <a:solidFill>
                  <a:schemeClr val="bg1"/>
                </a:solidFill>
              </a:rPr>
              <a:pPr/>
              <a:t>16</a:t>
            </a:fld>
            <a:endParaRPr lang="en-US" altLang="en-US" smtClean="0">
              <a:solidFill>
                <a:schemeClr val="bg1"/>
              </a:solidFill>
            </a:endParaRPr>
          </a:p>
        </p:txBody>
      </p:sp>
      <p:sp>
        <p:nvSpPr>
          <p:cNvPr id="15364" name="Rectangle 2"/>
          <p:cNvSpPr>
            <a:spLocks noChangeArrowheads="1"/>
          </p:cNvSpPr>
          <p:nvPr/>
        </p:nvSpPr>
        <p:spPr bwMode="auto">
          <a:xfrm>
            <a:off x="2209800" y="2667000"/>
            <a:ext cx="8001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lang="en-US" altLang="en-US" sz="2400">
              <a:latin typeface="Times New Roman" panose="02020603050405020304" pitchFamily="18" charset="0"/>
            </a:endParaRPr>
          </a:p>
        </p:txBody>
      </p:sp>
      <p:sp>
        <p:nvSpPr>
          <p:cNvPr id="15365" name="Rectangle 5"/>
          <p:cNvSpPr>
            <a:spLocks noGrp="1" noChangeArrowheads="1"/>
          </p:cNvSpPr>
          <p:nvPr>
            <p:ph type="title"/>
          </p:nvPr>
        </p:nvSpPr>
        <p:spPr/>
        <p:txBody>
          <a:bodyPr/>
          <a:lstStyle/>
          <a:p>
            <a:pPr eaLnBrk="1" hangingPunct="1"/>
            <a:r>
              <a:rPr lang="en-US" altLang="en-US" smtClean="0"/>
              <a:t>Transmission Techniques</a:t>
            </a:r>
          </a:p>
        </p:txBody>
      </p:sp>
      <p:sp>
        <p:nvSpPr>
          <p:cNvPr id="1266694" name="Rectangle 6"/>
          <p:cNvSpPr>
            <a:spLocks noGrp="1" noChangeArrowheads="1"/>
          </p:cNvSpPr>
          <p:nvPr>
            <p:ph type="body" idx="1"/>
          </p:nvPr>
        </p:nvSpPr>
        <p:spPr/>
        <p:txBody>
          <a:bodyPr>
            <a:normAutofit fontScale="92500" lnSpcReduction="10000"/>
          </a:bodyPr>
          <a:lstStyle/>
          <a:p>
            <a:pPr eaLnBrk="1" hangingPunct="1"/>
            <a:r>
              <a:rPr lang="en-US" altLang="en-US" smtClean="0"/>
              <a:t>Simplex</a:t>
            </a:r>
          </a:p>
          <a:p>
            <a:pPr lvl="1" eaLnBrk="1" hangingPunct="1"/>
            <a:r>
              <a:rPr lang="en-US" altLang="en-US" smtClean="0"/>
              <a:t>In only one direction from transmitter to receiver.</a:t>
            </a:r>
          </a:p>
          <a:p>
            <a:pPr lvl="1" eaLnBrk="1" hangingPunct="1"/>
            <a:r>
              <a:rPr lang="en-US" altLang="en-US" smtClean="0"/>
              <a:t>Example: radio,TV, Paging</a:t>
            </a:r>
          </a:p>
          <a:p>
            <a:pPr eaLnBrk="1" hangingPunct="1"/>
            <a:endParaRPr lang="en-US" altLang="en-US" smtClean="0">
              <a:solidFill>
                <a:schemeClr val="tx1"/>
              </a:solidFill>
            </a:endParaRPr>
          </a:p>
          <a:p>
            <a:pPr eaLnBrk="1" hangingPunct="1"/>
            <a:r>
              <a:rPr lang="en-US" altLang="en-US" smtClean="0"/>
              <a:t>Half-Duplex</a:t>
            </a:r>
          </a:p>
          <a:p>
            <a:pPr lvl="1" eaLnBrk="1" hangingPunct="1"/>
            <a:r>
              <a:rPr lang="en-US" altLang="en-US" smtClean="0"/>
              <a:t>Two-way communications but in only one direction at a time.</a:t>
            </a:r>
          </a:p>
          <a:p>
            <a:pPr lvl="1" eaLnBrk="1" hangingPunct="1"/>
            <a:r>
              <a:rPr lang="en-US" altLang="en-US" smtClean="0"/>
              <a:t>Example: walkie-talkie/Police wireless</a:t>
            </a:r>
          </a:p>
          <a:p>
            <a:pPr eaLnBrk="1" hangingPunct="1"/>
            <a:endParaRPr lang="en-US" altLang="en-US" smtClean="0">
              <a:solidFill>
                <a:schemeClr val="tx1"/>
              </a:solidFill>
            </a:endParaRPr>
          </a:p>
          <a:p>
            <a:pPr eaLnBrk="1" hangingPunct="1"/>
            <a:r>
              <a:rPr lang="en-US" altLang="en-US" smtClean="0"/>
              <a:t>Full-Duplex</a:t>
            </a:r>
          </a:p>
          <a:p>
            <a:pPr lvl="1" eaLnBrk="1" hangingPunct="1"/>
            <a:r>
              <a:rPr lang="en-US" altLang="en-US" smtClean="0"/>
              <a:t>Simultaneous two-way communications</a:t>
            </a:r>
          </a:p>
          <a:p>
            <a:pPr lvl="1" eaLnBrk="1" hangingPunct="1"/>
            <a:r>
              <a:rPr lang="en-US" altLang="en-US" smtClean="0"/>
              <a:t>Example: PSTN, Videoconferencing, Mobile cellular </a:t>
            </a:r>
          </a:p>
        </p:txBody>
      </p:sp>
    </p:spTree>
    <p:extLst>
      <p:ext uri="{BB962C8B-B14F-4D97-AF65-F5344CB8AC3E}">
        <p14:creationId xmlns:p14="http://schemas.microsoft.com/office/powerpoint/2010/main" val="1695784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66694">
                                            <p:txEl>
                                              <p:pRg st="0" end="0"/>
                                            </p:txEl>
                                          </p:spTgt>
                                        </p:tgtEl>
                                        <p:attrNameLst>
                                          <p:attrName>style.visibility</p:attrName>
                                        </p:attrNameLst>
                                      </p:cBhvr>
                                      <p:to>
                                        <p:strVal val="visible"/>
                                      </p:to>
                                    </p:set>
                                    <p:animEffect transition="in" filter="slide(fromBottom)">
                                      <p:cBhvr>
                                        <p:cTn id="7" dur="1000"/>
                                        <p:tgtEl>
                                          <p:spTgt spid="1266694">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1266694">
                                            <p:txEl>
                                              <p:pRg st="1" end="1"/>
                                            </p:txEl>
                                          </p:spTgt>
                                        </p:tgtEl>
                                        <p:attrNameLst>
                                          <p:attrName>style.visibility</p:attrName>
                                        </p:attrNameLst>
                                      </p:cBhvr>
                                      <p:to>
                                        <p:strVal val="visible"/>
                                      </p:to>
                                    </p:set>
                                    <p:animEffect transition="in" filter="slide(fromBottom)">
                                      <p:cBhvr>
                                        <p:cTn id="11" dur="1000"/>
                                        <p:tgtEl>
                                          <p:spTgt spid="1266694">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1266694">
                                            <p:txEl>
                                              <p:pRg st="2" end="2"/>
                                            </p:txEl>
                                          </p:spTgt>
                                        </p:tgtEl>
                                        <p:attrNameLst>
                                          <p:attrName>style.visibility</p:attrName>
                                        </p:attrNameLst>
                                      </p:cBhvr>
                                      <p:to>
                                        <p:strVal val="visible"/>
                                      </p:to>
                                    </p:set>
                                    <p:animEffect transition="in" filter="slide(fromBottom)">
                                      <p:cBhvr>
                                        <p:cTn id="15" dur="1000"/>
                                        <p:tgtEl>
                                          <p:spTgt spid="1266694">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1266694">
                                            <p:txEl>
                                              <p:pRg st="4" end="4"/>
                                            </p:txEl>
                                          </p:spTgt>
                                        </p:tgtEl>
                                        <p:attrNameLst>
                                          <p:attrName>style.visibility</p:attrName>
                                        </p:attrNameLst>
                                      </p:cBhvr>
                                      <p:to>
                                        <p:strVal val="visible"/>
                                      </p:to>
                                    </p:set>
                                    <p:animEffect transition="in" filter="slide(fromBottom)">
                                      <p:cBhvr>
                                        <p:cTn id="19" dur="1000"/>
                                        <p:tgtEl>
                                          <p:spTgt spid="1266694">
                                            <p:txEl>
                                              <p:pRg st="4" end="4"/>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1266694">
                                            <p:txEl>
                                              <p:pRg st="5" end="5"/>
                                            </p:txEl>
                                          </p:spTgt>
                                        </p:tgtEl>
                                        <p:attrNameLst>
                                          <p:attrName>style.visibility</p:attrName>
                                        </p:attrNameLst>
                                      </p:cBhvr>
                                      <p:to>
                                        <p:strVal val="visible"/>
                                      </p:to>
                                    </p:set>
                                    <p:animEffect transition="in" filter="slide(fromBottom)">
                                      <p:cBhvr>
                                        <p:cTn id="23" dur="1000"/>
                                        <p:tgtEl>
                                          <p:spTgt spid="1266694">
                                            <p:txEl>
                                              <p:pRg st="5" end="5"/>
                                            </p:txEl>
                                          </p:spTgt>
                                        </p:tgtEl>
                                      </p:cBhvr>
                                    </p:animEffect>
                                  </p:childTnLst>
                                </p:cTn>
                              </p:par>
                            </p:childTnLst>
                          </p:cTn>
                        </p:par>
                        <p:par>
                          <p:cTn id="24" fill="hold" nodeType="afterGroup">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1266694">
                                            <p:txEl>
                                              <p:pRg st="6" end="6"/>
                                            </p:txEl>
                                          </p:spTgt>
                                        </p:tgtEl>
                                        <p:attrNameLst>
                                          <p:attrName>style.visibility</p:attrName>
                                        </p:attrNameLst>
                                      </p:cBhvr>
                                      <p:to>
                                        <p:strVal val="visible"/>
                                      </p:to>
                                    </p:set>
                                    <p:animEffect transition="in" filter="slide(fromBottom)">
                                      <p:cBhvr>
                                        <p:cTn id="27" dur="1000"/>
                                        <p:tgtEl>
                                          <p:spTgt spid="1266694">
                                            <p:txEl>
                                              <p:pRg st="6" end="6"/>
                                            </p:txEl>
                                          </p:spTgt>
                                        </p:tgtEl>
                                      </p:cBhvr>
                                    </p:animEffect>
                                  </p:childTnLst>
                                </p:cTn>
                              </p:par>
                            </p:childTnLst>
                          </p:cTn>
                        </p:par>
                        <p:par>
                          <p:cTn id="28" fill="hold" nodeType="afterGroup">
                            <p:stCondLst>
                              <p:cond delay="6000"/>
                            </p:stCondLst>
                            <p:childTnLst>
                              <p:par>
                                <p:cTn id="29" presetID="12" presetClass="entr" presetSubtype="4" fill="hold" grpId="0" nodeType="afterEffect">
                                  <p:stCondLst>
                                    <p:cond delay="0"/>
                                  </p:stCondLst>
                                  <p:childTnLst>
                                    <p:set>
                                      <p:cBhvr>
                                        <p:cTn id="30" dur="1" fill="hold">
                                          <p:stCondLst>
                                            <p:cond delay="0"/>
                                          </p:stCondLst>
                                        </p:cTn>
                                        <p:tgtEl>
                                          <p:spTgt spid="1266694">
                                            <p:txEl>
                                              <p:pRg st="8" end="8"/>
                                            </p:txEl>
                                          </p:spTgt>
                                        </p:tgtEl>
                                        <p:attrNameLst>
                                          <p:attrName>style.visibility</p:attrName>
                                        </p:attrNameLst>
                                      </p:cBhvr>
                                      <p:to>
                                        <p:strVal val="visible"/>
                                      </p:to>
                                    </p:set>
                                    <p:animEffect transition="in" filter="slide(fromBottom)">
                                      <p:cBhvr>
                                        <p:cTn id="31" dur="1000"/>
                                        <p:tgtEl>
                                          <p:spTgt spid="1266694">
                                            <p:txEl>
                                              <p:pRg st="8" end="8"/>
                                            </p:txEl>
                                          </p:spTgt>
                                        </p:tgtEl>
                                      </p:cBhvr>
                                    </p:animEffect>
                                  </p:childTnLst>
                                </p:cTn>
                              </p:par>
                            </p:childTnLst>
                          </p:cTn>
                        </p:par>
                        <p:par>
                          <p:cTn id="32" fill="hold" nodeType="afterGroup">
                            <p:stCondLst>
                              <p:cond delay="7000"/>
                            </p:stCondLst>
                            <p:childTnLst>
                              <p:par>
                                <p:cTn id="33" presetID="12" presetClass="entr" presetSubtype="4" fill="hold" grpId="0" nodeType="afterEffect">
                                  <p:stCondLst>
                                    <p:cond delay="0"/>
                                  </p:stCondLst>
                                  <p:childTnLst>
                                    <p:set>
                                      <p:cBhvr>
                                        <p:cTn id="34" dur="1" fill="hold">
                                          <p:stCondLst>
                                            <p:cond delay="0"/>
                                          </p:stCondLst>
                                        </p:cTn>
                                        <p:tgtEl>
                                          <p:spTgt spid="1266694">
                                            <p:txEl>
                                              <p:pRg st="9" end="9"/>
                                            </p:txEl>
                                          </p:spTgt>
                                        </p:tgtEl>
                                        <p:attrNameLst>
                                          <p:attrName>style.visibility</p:attrName>
                                        </p:attrNameLst>
                                      </p:cBhvr>
                                      <p:to>
                                        <p:strVal val="visible"/>
                                      </p:to>
                                    </p:set>
                                    <p:animEffect transition="in" filter="slide(fromBottom)">
                                      <p:cBhvr>
                                        <p:cTn id="35" dur="1000"/>
                                        <p:tgtEl>
                                          <p:spTgt spid="1266694">
                                            <p:txEl>
                                              <p:pRg st="9" end="9"/>
                                            </p:txEl>
                                          </p:spTgt>
                                        </p:tgtEl>
                                      </p:cBhvr>
                                    </p:animEffect>
                                  </p:childTnLst>
                                </p:cTn>
                              </p:par>
                            </p:childTnLst>
                          </p:cTn>
                        </p:par>
                        <p:par>
                          <p:cTn id="36" fill="hold" nodeType="afterGroup">
                            <p:stCondLst>
                              <p:cond delay="8000"/>
                            </p:stCondLst>
                            <p:childTnLst>
                              <p:par>
                                <p:cTn id="37" presetID="12" presetClass="entr" presetSubtype="4" fill="hold" grpId="0" nodeType="afterEffect">
                                  <p:stCondLst>
                                    <p:cond delay="0"/>
                                  </p:stCondLst>
                                  <p:childTnLst>
                                    <p:set>
                                      <p:cBhvr>
                                        <p:cTn id="38" dur="1" fill="hold">
                                          <p:stCondLst>
                                            <p:cond delay="0"/>
                                          </p:stCondLst>
                                        </p:cTn>
                                        <p:tgtEl>
                                          <p:spTgt spid="1266694">
                                            <p:txEl>
                                              <p:pRg st="10" end="10"/>
                                            </p:txEl>
                                          </p:spTgt>
                                        </p:tgtEl>
                                        <p:attrNameLst>
                                          <p:attrName>style.visibility</p:attrName>
                                        </p:attrNameLst>
                                      </p:cBhvr>
                                      <p:to>
                                        <p:strVal val="visible"/>
                                      </p:to>
                                    </p:set>
                                    <p:animEffect transition="in" filter="slide(fromBottom)">
                                      <p:cBhvr>
                                        <p:cTn id="39" dur="1000"/>
                                        <p:tgtEl>
                                          <p:spTgt spid="126669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694"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73410" name="Text Box 2"/>
          <p:cNvSpPr txBox="1">
            <a:spLocks noChangeArrowheads="1"/>
          </p:cNvSpPr>
          <p:nvPr/>
        </p:nvSpPr>
        <p:spPr bwMode="auto">
          <a:xfrm>
            <a:off x="2057401" y="5795964"/>
            <a:ext cx="43211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600">
              <a:solidFill>
                <a:srgbClr val="3C5658"/>
              </a:solidFill>
              <a:latin typeface="Tahoma" panose="020B0604030504040204" pitchFamily="34" charset="0"/>
            </a:endParaRPr>
          </a:p>
          <a:p>
            <a:pPr eaLnBrk="1" hangingPunct="1"/>
            <a:r>
              <a:rPr lang="en-US" altLang="en-US" sz="1600">
                <a:solidFill>
                  <a:srgbClr val="3C5658"/>
                </a:solidFill>
                <a:latin typeface="Tahoma" panose="020B0604030504040204" pitchFamily="34" charset="0"/>
              </a:rPr>
              <a:t>PTC _ PITA Telecoms Conference &amp; Exhibition</a:t>
            </a:r>
          </a:p>
        </p:txBody>
      </p:sp>
      <p:sp>
        <p:nvSpPr>
          <p:cNvPr id="19460" name="Rectangle 4"/>
          <p:cNvSpPr>
            <a:spLocks noGrp="1" noChangeArrowheads="1"/>
          </p:cNvSpPr>
          <p:nvPr>
            <p:ph type="title"/>
          </p:nvPr>
        </p:nvSpPr>
        <p:spPr>
          <a:xfrm>
            <a:off x="1549400" y="152400"/>
            <a:ext cx="6832600" cy="609600"/>
          </a:xfrm>
        </p:spPr>
        <p:txBody>
          <a:bodyPr>
            <a:normAutofit fontScale="90000"/>
          </a:bodyPr>
          <a:lstStyle/>
          <a:p>
            <a:pPr eaLnBrk="1" hangingPunct="1"/>
            <a:r>
              <a:rPr lang="en-US" altLang="en-US" smtClean="0"/>
              <a:t>Cellular Telephone Service: Mobile- to-Mobile</a:t>
            </a:r>
          </a:p>
        </p:txBody>
      </p:sp>
      <p:grpSp>
        <p:nvGrpSpPr>
          <p:cNvPr id="273413" name="Group 5"/>
          <p:cNvGrpSpPr>
            <a:grpSpLocks/>
          </p:cNvGrpSpPr>
          <p:nvPr/>
        </p:nvGrpSpPr>
        <p:grpSpPr bwMode="auto">
          <a:xfrm>
            <a:off x="2743201" y="1219201"/>
            <a:ext cx="6742113" cy="4513263"/>
            <a:chOff x="793" y="901"/>
            <a:chExt cx="4247" cy="2843"/>
          </a:xfrm>
        </p:grpSpPr>
        <p:sp>
          <p:nvSpPr>
            <p:cNvPr id="19462" name="Line 6"/>
            <p:cNvSpPr>
              <a:spLocks noChangeShapeType="1"/>
            </p:cNvSpPr>
            <p:nvPr/>
          </p:nvSpPr>
          <p:spPr bwMode="auto">
            <a:xfrm>
              <a:off x="864" y="2824"/>
              <a:ext cx="372" cy="38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3" name="Line 7"/>
            <p:cNvSpPr>
              <a:spLocks noChangeShapeType="1"/>
            </p:cNvSpPr>
            <p:nvPr/>
          </p:nvSpPr>
          <p:spPr bwMode="auto">
            <a:xfrm flipH="1">
              <a:off x="864" y="2176"/>
              <a:ext cx="372" cy="64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9464" name="Group 8"/>
            <p:cNvGrpSpPr>
              <a:grpSpLocks/>
            </p:cNvGrpSpPr>
            <p:nvPr/>
          </p:nvGrpSpPr>
          <p:grpSpPr bwMode="auto">
            <a:xfrm>
              <a:off x="2688" y="1573"/>
              <a:ext cx="624" cy="816"/>
              <a:chOff x="2067" y="915"/>
              <a:chExt cx="384" cy="717"/>
            </a:xfrm>
          </p:grpSpPr>
          <p:grpSp>
            <p:nvGrpSpPr>
              <p:cNvPr id="19640" name="Group 9"/>
              <p:cNvGrpSpPr>
                <a:grpSpLocks/>
              </p:cNvGrpSpPr>
              <p:nvPr/>
            </p:nvGrpSpPr>
            <p:grpSpPr bwMode="auto">
              <a:xfrm>
                <a:off x="2067" y="915"/>
                <a:ext cx="384" cy="123"/>
                <a:chOff x="2067" y="915"/>
                <a:chExt cx="384" cy="123"/>
              </a:xfrm>
            </p:grpSpPr>
            <p:sp>
              <p:nvSpPr>
                <p:cNvPr id="19658" name="Freeform 10"/>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59" name="Freeform 11"/>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60" name="Freeform 12"/>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61" name="Freeform 13"/>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641" name="Group 14"/>
              <p:cNvGrpSpPr>
                <a:grpSpLocks/>
              </p:cNvGrpSpPr>
              <p:nvPr/>
            </p:nvGrpSpPr>
            <p:grpSpPr bwMode="auto">
              <a:xfrm>
                <a:off x="2222" y="1051"/>
                <a:ext cx="76" cy="581"/>
                <a:chOff x="2222" y="1051"/>
                <a:chExt cx="76" cy="581"/>
              </a:xfrm>
            </p:grpSpPr>
            <p:sp>
              <p:nvSpPr>
                <p:cNvPr id="19642" name="Line 15"/>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643" name="Group 16"/>
                <p:cNvGrpSpPr>
                  <a:grpSpLocks/>
                </p:cNvGrpSpPr>
                <p:nvPr/>
              </p:nvGrpSpPr>
              <p:grpSpPr bwMode="auto">
                <a:xfrm>
                  <a:off x="2222" y="1051"/>
                  <a:ext cx="76" cy="581"/>
                  <a:chOff x="2222" y="1051"/>
                  <a:chExt cx="76" cy="581"/>
                </a:xfrm>
              </p:grpSpPr>
              <p:sp>
                <p:nvSpPr>
                  <p:cNvPr id="19644" name="Line 17"/>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45" name="Line 18"/>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46" name="Line 19"/>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47" name="Line 20"/>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48" name="Line 21"/>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49" name="Line 22"/>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0" name="Line 23"/>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1" name="Line 24"/>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2" name="Line 25"/>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3" name="Line 26"/>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4" name="Line 27"/>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5" name="Line 28"/>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6" name="Line 29"/>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57" name="Oval 30"/>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19465" name="Group 31"/>
            <p:cNvGrpSpPr>
              <a:grpSpLocks/>
            </p:cNvGrpSpPr>
            <p:nvPr/>
          </p:nvGrpSpPr>
          <p:grpSpPr bwMode="auto">
            <a:xfrm>
              <a:off x="2255" y="1909"/>
              <a:ext cx="484" cy="554"/>
              <a:chOff x="1951" y="1523"/>
              <a:chExt cx="641" cy="795"/>
            </a:xfrm>
          </p:grpSpPr>
          <p:graphicFrame>
            <p:nvGraphicFramePr>
              <p:cNvPr id="19627" name="Object 32"/>
              <p:cNvGraphicFramePr>
                <a:graphicFrameLocks noChangeAspect="1"/>
              </p:cNvGraphicFramePr>
              <p:nvPr/>
            </p:nvGraphicFramePr>
            <p:xfrm>
              <a:off x="1951" y="1753"/>
              <a:ext cx="393" cy="565"/>
            </p:xfrm>
            <a:graphic>
              <a:graphicData uri="http://schemas.openxmlformats.org/presentationml/2006/ole">
                <mc:AlternateContent xmlns:mc="http://schemas.openxmlformats.org/markup-compatibility/2006">
                  <mc:Choice xmlns:v="urn:schemas-microsoft-com:vml" Requires="v">
                    <p:oleObj spid="_x0000_s19493" name="Clip" r:id="rId3" imgW="3429000" imgH="4953000" progId="MS_ClipArt_Gallery.2">
                      <p:embed/>
                    </p:oleObj>
                  </mc:Choice>
                  <mc:Fallback>
                    <p:oleObj name="Clip" r:id="rId3"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 y="1753"/>
                            <a:ext cx="393" cy="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628" name="Group 33"/>
              <p:cNvGrpSpPr>
                <a:grpSpLocks/>
              </p:cNvGrpSpPr>
              <p:nvPr/>
            </p:nvGrpSpPr>
            <p:grpSpPr bwMode="auto">
              <a:xfrm rot="8647072">
                <a:off x="2256" y="1523"/>
                <a:ext cx="336" cy="349"/>
                <a:chOff x="2736" y="3024"/>
                <a:chExt cx="364" cy="349"/>
              </a:xfrm>
            </p:grpSpPr>
            <p:sp>
              <p:nvSpPr>
                <p:cNvPr id="19629" name="Arc 34"/>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0" name="Arc 35"/>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1" name="Arc 36"/>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632" name="Group 37"/>
                <p:cNvGrpSpPr>
                  <a:grpSpLocks/>
                </p:cNvGrpSpPr>
                <p:nvPr/>
              </p:nvGrpSpPr>
              <p:grpSpPr bwMode="auto">
                <a:xfrm flipH="1">
                  <a:off x="2865" y="3089"/>
                  <a:ext cx="150" cy="232"/>
                  <a:chOff x="1782" y="1750"/>
                  <a:chExt cx="150" cy="232"/>
                </a:xfrm>
              </p:grpSpPr>
              <p:sp>
                <p:nvSpPr>
                  <p:cNvPr id="19637" name="Arc 38"/>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8" name="Arc 39"/>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9" name="Arc 40"/>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33" name="Arc 41"/>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4" name="Arc 42"/>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5" name="Arc 43"/>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36" name="Arc 44"/>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9466" name="Line 45"/>
            <p:cNvSpPr>
              <a:spLocks noChangeShapeType="1"/>
            </p:cNvSpPr>
            <p:nvPr/>
          </p:nvSpPr>
          <p:spPr bwMode="auto">
            <a:xfrm>
              <a:off x="2102" y="2172"/>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7" name="Line 46"/>
            <p:cNvSpPr>
              <a:spLocks noChangeShapeType="1"/>
            </p:cNvSpPr>
            <p:nvPr/>
          </p:nvSpPr>
          <p:spPr bwMode="auto">
            <a:xfrm flipH="1">
              <a:off x="2102" y="1537"/>
              <a:ext cx="435" cy="6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8" name="Line 47"/>
            <p:cNvSpPr>
              <a:spLocks noChangeShapeType="1"/>
            </p:cNvSpPr>
            <p:nvPr/>
          </p:nvSpPr>
          <p:spPr bwMode="auto">
            <a:xfrm>
              <a:off x="2501" y="2707"/>
              <a:ext cx="870"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9" name="Line 48"/>
            <p:cNvSpPr>
              <a:spLocks noChangeShapeType="1"/>
            </p:cNvSpPr>
            <p:nvPr/>
          </p:nvSpPr>
          <p:spPr bwMode="auto">
            <a:xfrm flipV="1">
              <a:off x="3371" y="2205"/>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0" name="Line 49"/>
            <p:cNvSpPr>
              <a:spLocks noChangeShapeType="1"/>
            </p:cNvSpPr>
            <p:nvPr/>
          </p:nvSpPr>
          <p:spPr bwMode="auto">
            <a:xfrm flipH="1" flipV="1">
              <a:off x="3444" y="1537"/>
              <a:ext cx="326" cy="66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1" name="Line 50"/>
            <p:cNvSpPr>
              <a:spLocks noChangeShapeType="1"/>
            </p:cNvSpPr>
            <p:nvPr/>
          </p:nvSpPr>
          <p:spPr bwMode="auto">
            <a:xfrm>
              <a:off x="2537" y="1537"/>
              <a:ext cx="907"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2" name="Line 51"/>
            <p:cNvSpPr>
              <a:spLocks noChangeShapeType="1"/>
            </p:cNvSpPr>
            <p:nvPr/>
          </p:nvSpPr>
          <p:spPr bwMode="auto">
            <a:xfrm flipH="1">
              <a:off x="3444" y="901"/>
              <a:ext cx="435" cy="636"/>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3" name="Line 52"/>
            <p:cNvSpPr>
              <a:spLocks noChangeShapeType="1"/>
            </p:cNvSpPr>
            <p:nvPr/>
          </p:nvSpPr>
          <p:spPr bwMode="auto">
            <a:xfrm>
              <a:off x="3879" y="901"/>
              <a:ext cx="726"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4" name="Line 53"/>
            <p:cNvSpPr>
              <a:spLocks noChangeShapeType="1"/>
            </p:cNvSpPr>
            <p:nvPr/>
          </p:nvSpPr>
          <p:spPr bwMode="auto">
            <a:xfrm flipH="1" flipV="1">
              <a:off x="4605" y="901"/>
              <a:ext cx="435" cy="669"/>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5" name="Line 54"/>
            <p:cNvSpPr>
              <a:spLocks noChangeShapeType="1"/>
            </p:cNvSpPr>
            <p:nvPr/>
          </p:nvSpPr>
          <p:spPr bwMode="auto">
            <a:xfrm>
              <a:off x="3770" y="2205"/>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6" name="Line 55"/>
            <p:cNvSpPr>
              <a:spLocks noChangeShapeType="1"/>
            </p:cNvSpPr>
            <p:nvPr/>
          </p:nvSpPr>
          <p:spPr bwMode="auto">
            <a:xfrm flipV="1">
              <a:off x="4641" y="1570"/>
              <a:ext cx="399" cy="6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7" name="Line 56"/>
            <p:cNvSpPr>
              <a:spLocks noChangeShapeType="1"/>
            </p:cNvSpPr>
            <p:nvPr/>
          </p:nvSpPr>
          <p:spPr bwMode="auto">
            <a:xfrm flipH="1" flipV="1">
              <a:off x="3371" y="2707"/>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8" name="Line 57"/>
            <p:cNvSpPr>
              <a:spLocks noChangeShapeType="1"/>
            </p:cNvSpPr>
            <p:nvPr/>
          </p:nvSpPr>
          <p:spPr bwMode="auto">
            <a:xfrm>
              <a:off x="3770" y="3242"/>
              <a:ext cx="835"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79" name="Line 58"/>
            <p:cNvSpPr>
              <a:spLocks noChangeShapeType="1"/>
            </p:cNvSpPr>
            <p:nvPr/>
          </p:nvSpPr>
          <p:spPr bwMode="auto">
            <a:xfrm flipH="1" flipV="1">
              <a:off x="4641" y="2205"/>
              <a:ext cx="290"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0" name="Line 59"/>
            <p:cNvSpPr>
              <a:spLocks noChangeShapeType="1"/>
            </p:cNvSpPr>
            <p:nvPr/>
          </p:nvSpPr>
          <p:spPr bwMode="auto">
            <a:xfrm flipV="1">
              <a:off x="4605" y="2707"/>
              <a:ext cx="326"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1" name="Line 60"/>
            <p:cNvSpPr>
              <a:spLocks noChangeShapeType="1"/>
            </p:cNvSpPr>
            <p:nvPr/>
          </p:nvSpPr>
          <p:spPr bwMode="auto">
            <a:xfrm flipV="1">
              <a:off x="2102" y="2707"/>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2" name="Line 61"/>
            <p:cNvSpPr>
              <a:spLocks noChangeShapeType="1"/>
            </p:cNvSpPr>
            <p:nvPr/>
          </p:nvSpPr>
          <p:spPr bwMode="auto">
            <a:xfrm>
              <a:off x="2102" y="3209"/>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3" name="Line 62"/>
            <p:cNvSpPr>
              <a:spLocks noChangeShapeType="1"/>
            </p:cNvSpPr>
            <p:nvPr/>
          </p:nvSpPr>
          <p:spPr bwMode="auto">
            <a:xfrm flipV="1">
              <a:off x="3371" y="3242"/>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4" name="Line 63"/>
            <p:cNvSpPr>
              <a:spLocks noChangeShapeType="1"/>
            </p:cNvSpPr>
            <p:nvPr/>
          </p:nvSpPr>
          <p:spPr bwMode="auto">
            <a:xfrm>
              <a:off x="2501" y="3744"/>
              <a:ext cx="870"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5" name="Line 64"/>
            <p:cNvSpPr>
              <a:spLocks noChangeShapeType="1"/>
            </p:cNvSpPr>
            <p:nvPr/>
          </p:nvSpPr>
          <p:spPr bwMode="auto">
            <a:xfrm>
              <a:off x="1231" y="2172"/>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86" name="Line 65"/>
            <p:cNvSpPr>
              <a:spLocks noChangeShapeType="1"/>
            </p:cNvSpPr>
            <p:nvPr/>
          </p:nvSpPr>
          <p:spPr bwMode="auto">
            <a:xfrm>
              <a:off x="1231" y="3209"/>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9487" name="Group 66"/>
            <p:cNvGrpSpPr>
              <a:grpSpLocks/>
            </p:cNvGrpSpPr>
            <p:nvPr/>
          </p:nvGrpSpPr>
          <p:grpSpPr bwMode="auto">
            <a:xfrm>
              <a:off x="1340" y="2239"/>
              <a:ext cx="726" cy="719"/>
              <a:chOff x="2067" y="915"/>
              <a:chExt cx="384" cy="717"/>
            </a:xfrm>
          </p:grpSpPr>
          <p:grpSp>
            <p:nvGrpSpPr>
              <p:cNvPr id="19605" name="Group 67"/>
              <p:cNvGrpSpPr>
                <a:grpSpLocks/>
              </p:cNvGrpSpPr>
              <p:nvPr/>
            </p:nvGrpSpPr>
            <p:grpSpPr bwMode="auto">
              <a:xfrm>
                <a:off x="2067" y="915"/>
                <a:ext cx="384" cy="123"/>
                <a:chOff x="2067" y="915"/>
                <a:chExt cx="384" cy="123"/>
              </a:xfrm>
            </p:grpSpPr>
            <p:sp>
              <p:nvSpPr>
                <p:cNvPr id="19623" name="Freeform 68"/>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24" name="Freeform 69"/>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25" name="Freeform 70"/>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26" name="Freeform 71"/>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606" name="Group 72"/>
              <p:cNvGrpSpPr>
                <a:grpSpLocks/>
              </p:cNvGrpSpPr>
              <p:nvPr/>
            </p:nvGrpSpPr>
            <p:grpSpPr bwMode="auto">
              <a:xfrm>
                <a:off x="2222" y="1051"/>
                <a:ext cx="76" cy="581"/>
                <a:chOff x="2222" y="1051"/>
                <a:chExt cx="76" cy="581"/>
              </a:xfrm>
            </p:grpSpPr>
            <p:sp>
              <p:nvSpPr>
                <p:cNvPr id="19607" name="Line 73"/>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608" name="Group 74"/>
                <p:cNvGrpSpPr>
                  <a:grpSpLocks/>
                </p:cNvGrpSpPr>
                <p:nvPr/>
              </p:nvGrpSpPr>
              <p:grpSpPr bwMode="auto">
                <a:xfrm>
                  <a:off x="2222" y="1051"/>
                  <a:ext cx="76" cy="581"/>
                  <a:chOff x="2222" y="1051"/>
                  <a:chExt cx="76" cy="581"/>
                </a:xfrm>
              </p:grpSpPr>
              <p:sp>
                <p:nvSpPr>
                  <p:cNvPr id="19609" name="Line 75"/>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0" name="Line 76"/>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1" name="Line 77"/>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2" name="Line 78"/>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3" name="Line 79"/>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4" name="Line 80"/>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5" name="Line 81"/>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6" name="Line 82"/>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7" name="Line 83"/>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8" name="Line 84"/>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19" name="Line 85"/>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20" name="Line 86"/>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21" name="Line 87"/>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22" name="Oval 88"/>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19488" name="Group 89"/>
            <p:cNvGrpSpPr>
              <a:grpSpLocks/>
            </p:cNvGrpSpPr>
            <p:nvPr/>
          </p:nvGrpSpPr>
          <p:grpSpPr bwMode="auto">
            <a:xfrm>
              <a:off x="793" y="2488"/>
              <a:ext cx="650" cy="627"/>
              <a:chOff x="1731" y="1523"/>
              <a:chExt cx="861" cy="900"/>
            </a:xfrm>
          </p:grpSpPr>
          <p:graphicFrame>
            <p:nvGraphicFramePr>
              <p:cNvPr id="19592" name="Object 90"/>
              <p:cNvGraphicFramePr>
                <a:graphicFrameLocks noChangeAspect="1"/>
              </p:cNvGraphicFramePr>
              <p:nvPr/>
            </p:nvGraphicFramePr>
            <p:xfrm>
              <a:off x="1731" y="1856"/>
              <a:ext cx="395" cy="567"/>
            </p:xfrm>
            <a:graphic>
              <a:graphicData uri="http://schemas.openxmlformats.org/presentationml/2006/ole">
                <mc:AlternateContent xmlns:mc="http://schemas.openxmlformats.org/markup-compatibility/2006">
                  <mc:Choice xmlns:v="urn:schemas-microsoft-com:vml" Requires="v">
                    <p:oleObj spid="_x0000_s19494" name="Clip" r:id="rId5" imgW="3429000" imgH="4953000" progId="MS_ClipArt_Gallery.2">
                      <p:embed/>
                    </p:oleObj>
                  </mc:Choice>
                  <mc:Fallback>
                    <p:oleObj name="Clip" r:id="rId5"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 y="1856"/>
                            <a:ext cx="395"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593" name="Group 91"/>
              <p:cNvGrpSpPr>
                <a:grpSpLocks/>
              </p:cNvGrpSpPr>
              <p:nvPr/>
            </p:nvGrpSpPr>
            <p:grpSpPr bwMode="auto">
              <a:xfrm rot="8647072">
                <a:off x="2256" y="1523"/>
                <a:ext cx="336" cy="349"/>
                <a:chOff x="2736" y="3024"/>
                <a:chExt cx="364" cy="349"/>
              </a:xfrm>
            </p:grpSpPr>
            <p:sp>
              <p:nvSpPr>
                <p:cNvPr id="19594" name="Arc 92"/>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95" name="Arc 93"/>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96" name="Arc 94"/>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597" name="Group 95"/>
                <p:cNvGrpSpPr>
                  <a:grpSpLocks/>
                </p:cNvGrpSpPr>
                <p:nvPr/>
              </p:nvGrpSpPr>
              <p:grpSpPr bwMode="auto">
                <a:xfrm flipH="1">
                  <a:off x="2865" y="3089"/>
                  <a:ext cx="150" cy="232"/>
                  <a:chOff x="1782" y="1750"/>
                  <a:chExt cx="150" cy="232"/>
                </a:xfrm>
              </p:grpSpPr>
              <p:sp>
                <p:nvSpPr>
                  <p:cNvPr id="19602" name="Arc 96"/>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03" name="Arc 97"/>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04" name="Arc 98"/>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98" name="Arc 99"/>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99" name="Arc 100"/>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00" name="Arc 101"/>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01" name="Arc 102"/>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9489" name="Group 103"/>
            <p:cNvGrpSpPr>
              <a:grpSpLocks/>
            </p:cNvGrpSpPr>
            <p:nvPr/>
          </p:nvGrpSpPr>
          <p:grpSpPr bwMode="auto">
            <a:xfrm>
              <a:off x="3734" y="2205"/>
              <a:ext cx="663" cy="736"/>
              <a:chOff x="2067" y="915"/>
              <a:chExt cx="384" cy="717"/>
            </a:xfrm>
          </p:grpSpPr>
          <p:grpSp>
            <p:nvGrpSpPr>
              <p:cNvPr id="19570" name="Group 104"/>
              <p:cNvGrpSpPr>
                <a:grpSpLocks/>
              </p:cNvGrpSpPr>
              <p:nvPr/>
            </p:nvGrpSpPr>
            <p:grpSpPr bwMode="auto">
              <a:xfrm>
                <a:off x="2067" y="915"/>
                <a:ext cx="384" cy="123"/>
                <a:chOff x="2067" y="915"/>
                <a:chExt cx="384" cy="123"/>
              </a:xfrm>
            </p:grpSpPr>
            <p:sp>
              <p:nvSpPr>
                <p:cNvPr id="19588" name="Freeform 105"/>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89" name="Freeform 106"/>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90" name="Freeform 107"/>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91" name="Freeform 108"/>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71" name="Group 109"/>
              <p:cNvGrpSpPr>
                <a:grpSpLocks/>
              </p:cNvGrpSpPr>
              <p:nvPr/>
            </p:nvGrpSpPr>
            <p:grpSpPr bwMode="auto">
              <a:xfrm>
                <a:off x="2222" y="1051"/>
                <a:ext cx="76" cy="581"/>
                <a:chOff x="2222" y="1051"/>
                <a:chExt cx="76" cy="581"/>
              </a:xfrm>
            </p:grpSpPr>
            <p:sp>
              <p:nvSpPr>
                <p:cNvPr id="19572" name="Line 110"/>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573" name="Group 111"/>
                <p:cNvGrpSpPr>
                  <a:grpSpLocks/>
                </p:cNvGrpSpPr>
                <p:nvPr/>
              </p:nvGrpSpPr>
              <p:grpSpPr bwMode="auto">
                <a:xfrm>
                  <a:off x="2222" y="1051"/>
                  <a:ext cx="76" cy="581"/>
                  <a:chOff x="2222" y="1051"/>
                  <a:chExt cx="76" cy="581"/>
                </a:xfrm>
              </p:grpSpPr>
              <p:sp>
                <p:nvSpPr>
                  <p:cNvPr id="19574" name="Line 112"/>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75" name="Line 113"/>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76" name="Line 114"/>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77" name="Line 115"/>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78" name="Line 116"/>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79" name="Line 117"/>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0" name="Line 118"/>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1" name="Line 119"/>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2" name="Line 120"/>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3" name="Line 121"/>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4" name="Line 122"/>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5" name="Line 123"/>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6" name="Line 124"/>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87" name="Oval 125"/>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19490" name="Group 126"/>
            <p:cNvGrpSpPr>
              <a:grpSpLocks/>
            </p:cNvGrpSpPr>
            <p:nvPr/>
          </p:nvGrpSpPr>
          <p:grpSpPr bwMode="auto">
            <a:xfrm>
              <a:off x="3744" y="2573"/>
              <a:ext cx="237" cy="525"/>
              <a:chOff x="2214" y="1523"/>
              <a:chExt cx="393" cy="945"/>
            </a:xfrm>
          </p:grpSpPr>
          <p:graphicFrame>
            <p:nvGraphicFramePr>
              <p:cNvPr id="19557" name="Object 127"/>
              <p:cNvGraphicFramePr>
                <a:graphicFrameLocks noChangeAspect="1"/>
              </p:cNvGraphicFramePr>
              <p:nvPr/>
            </p:nvGraphicFramePr>
            <p:xfrm>
              <a:off x="2214" y="1901"/>
              <a:ext cx="393" cy="567"/>
            </p:xfrm>
            <a:graphic>
              <a:graphicData uri="http://schemas.openxmlformats.org/presentationml/2006/ole">
                <mc:AlternateContent xmlns:mc="http://schemas.openxmlformats.org/markup-compatibility/2006">
                  <mc:Choice xmlns:v="urn:schemas-microsoft-com:vml" Requires="v">
                    <p:oleObj spid="_x0000_s19495" name="Clip" r:id="rId6" imgW="3429000" imgH="4953000" progId="MS_ClipArt_Gallery.2">
                      <p:embed/>
                    </p:oleObj>
                  </mc:Choice>
                  <mc:Fallback>
                    <p:oleObj name="Clip" r:id="rId6"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 y="1901"/>
                            <a:ext cx="393"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558" name="Group 128"/>
              <p:cNvGrpSpPr>
                <a:grpSpLocks/>
              </p:cNvGrpSpPr>
              <p:nvPr/>
            </p:nvGrpSpPr>
            <p:grpSpPr bwMode="auto">
              <a:xfrm rot="8647072">
                <a:off x="2256" y="1523"/>
                <a:ext cx="336" cy="349"/>
                <a:chOff x="2736" y="3024"/>
                <a:chExt cx="364" cy="349"/>
              </a:xfrm>
            </p:grpSpPr>
            <p:sp>
              <p:nvSpPr>
                <p:cNvPr id="19559" name="Arc 129"/>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0" name="Arc 130"/>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1" name="Arc 131"/>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562" name="Group 132"/>
                <p:cNvGrpSpPr>
                  <a:grpSpLocks/>
                </p:cNvGrpSpPr>
                <p:nvPr/>
              </p:nvGrpSpPr>
              <p:grpSpPr bwMode="auto">
                <a:xfrm flipH="1">
                  <a:off x="2865" y="3089"/>
                  <a:ext cx="150" cy="232"/>
                  <a:chOff x="1782" y="1750"/>
                  <a:chExt cx="150" cy="232"/>
                </a:xfrm>
              </p:grpSpPr>
              <p:sp>
                <p:nvSpPr>
                  <p:cNvPr id="19567" name="Arc 133"/>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8" name="Arc 134"/>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9" name="Arc 135"/>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63" name="Arc 136"/>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4" name="Arc 137"/>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5" name="Arc 138"/>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66" name="Arc 139"/>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9491" name="Group 140"/>
            <p:cNvGrpSpPr>
              <a:grpSpLocks/>
            </p:cNvGrpSpPr>
            <p:nvPr/>
          </p:nvGrpSpPr>
          <p:grpSpPr bwMode="auto">
            <a:xfrm>
              <a:off x="4242" y="2473"/>
              <a:ext cx="441" cy="512"/>
              <a:chOff x="4601" y="2454"/>
              <a:chExt cx="727" cy="914"/>
            </a:xfrm>
          </p:grpSpPr>
          <p:graphicFrame>
            <p:nvGraphicFramePr>
              <p:cNvPr id="19544" name="Object 141"/>
              <p:cNvGraphicFramePr>
                <a:graphicFrameLocks noChangeAspect="1"/>
              </p:cNvGraphicFramePr>
              <p:nvPr/>
            </p:nvGraphicFramePr>
            <p:xfrm>
              <a:off x="4934" y="2802"/>
              <a:ext cx="394" cy="566"/>
            </p:xfrm>
            <a:graphic>
              <a:graphicData uri="http://schemas.openxmlformats.org/presentationml/2006/ole">
                <mc:AlternateContent xmlns:mc="http://schemas.openxmlformats.org/markup-compatibility/2006">
                  <mc:Choice xmlns:v="urn:schemas-microsoft-com:vml" Requires="v">
                    <p:oleObj spid="_x0000_s19496" name="Clip" r:id="rId7" imgW="3429000" imgH="4953000" progId="MS_ClipArt_Gallery.2">
                      <p:embed/>
                    </p:oleObj>
                  </mc:Choice>
                  <mc:Fallback>
                    <p:oleObj name="Clip" r:id="rId7"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 y="2802"/>
                            <a:ext cx="394"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545" name="Group 142"/>
              <p:cNvGrpSpPr>
                <a:grpSpLocks/>
              </p:cNvGrpSpPr>
              <p:nvPr/>
            </p:nvGrpSpPr>
            <p:grpSpPr bwMode="auto">
              <a:xfrm rot="3655064">
                <a:off x="4632" y="2423"/>
                <a:ext cx="240" cy="301"/>
                <a:chOff x="2736" y="3024"/>
                <a:chExt cx="364" cy="349"/>
              </a:xfrm>
            </p:grpSpPr>
            <p:sp>
              <p:nvSpPr>
                <p:cNvPr id="19546" name="Arc 143"/>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47" name="Arc 144"/>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48" name="Arc 145"/>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549" name="Group 146"/>
                <p:cNvGrpSpPr>
                  <a:grpSpLocks/>
                </p:cNvGrpSpPr>
                <p:nvPr/>
              </p:nvGrpSpPr>
              <p:grpSpPr bwMode="auto">
                <a:xfrm flipH="1">
                  <a:off x="2865" y="3089"/>
                  <a:ext cx="150" cy="232"/>
                  <a:chOff x="1782" y="1750"/>
                  <a:chExt cx="150" cy="232"/>
                </a:xfrm>
              </p:grpSpPr>
              <p:sp>
                <p:nvSpPr>
                  <p:cNvPr id="19554" name="Arc 147"/>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5" name="Arc 148"/>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6" name="Arc 149"/>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50" name="Arc 150"/>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1" name="Arc 151"/>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2" name="Arc 152"/>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53" name="Arc 153"/>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9492" name="Group 154"/>
            <p:cNvGrpSpPr>
              <a:grpSpLocks/>
            </p:cNvGrpSpPr>
            <p:nvPr/>
          </p:nvGrpSpPr>
          <p:grpSpPr bwMode="auto">
            <a:xfrm>
              <a:off x="2784" y="2773"/>
              <a:ext cx="349" cy="651"/>
              <a:chOff x="2814" y="2645"/>
              <a:chExt cx="349" cy="651"/>
            </a:xfrm>
          </p:grpSpPr>
          <p:graphicFrame>
            <p:nvGraphicFramePr>
              <p:cNvPr id="19542" name="Object 155"/>
              <p:cNvGraphicFramePr>
                <a:graphicFrameLocks noChangeAspect="1"/>
              </p:cNvGraphicFramePr>
              <p:nvPr/>
            </p:nvGraphicFramePr>
            <p:xfrm>
              <a:off x="2814" y="2813"/>
              <a:ext cx="349" cy="483"/>
            </p:xfrm>
            <a:graphic>
              <a:graphicData uri="http://schemas.openxmlformats.org/presentationml/2006/ole">
                <mc:AlternateContent xmlns:mc="http://schemas.openxmlformats.org/markup-compatibility/2006">
                  <mc:Choice xmlns:v="urn:schemas-microsoft-com:vml" Requires="v">
                    <p:oleObj spid="_x0000_s19497" name="Clip" r:id="rId8" imgW="2278063" imgH="3421063" progId="MS_ClipArt_Gallery.2">
                      <p:embed/>
                    </p:oleObj>
                  </mc:Choice>
                  <mc:Fallback>
                    <p:oleObj name="Clip" r:id="rId8" imgW="2278063" imgH="3421063"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4" y="2813"/>
                            <a:ext cx="349" cy="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43" name="Object 156"/>
              <p:cNvGraphicFramePr>
                <a:graphicFrameLocks noChangeAspect="1"/>
              </p:cNvGraphicFramePr>
              <p:nvPr/>
            </p:nvGraphicFramePr>
            <p:xfrm>
              <a:off x="2851" y="2645"/>
              <a:ext cx="222" cy="210"/>
            </p:xfrm>
            <a:graphic>
              <a:graphicData uri="http://schemas.openxmlformats.org/presentationml/2006/ole">
                <mc:AlternateContent xmlns:mc="http://schemas.openxmlformats.org/markup-compatibility/2006">
                  <mc:Choice xmlns:v="urn:schemas-microsoft-com:vml" Requires="v">
                    <p:oleObj spid="_x0000_s19498" name="Clip" r:id="rId10" imgW="840334" imgH="859536" progId="MS_ClipArt_Gallery.2">
                      <p:embed/>
                    </p:oleObj>
                  </mc:Choice>
                  <mc:Fallback>
                    <p:oleObj name="Clip" r:id="rId10" imgW="840334" imgH="859536"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1" y="2645"/>
                            <a:ext cx="22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493" name="Text Box 157"/>
            <p:cNvSpPr txBox="1">
              <a:spLocks noChangeArrowheads="1"/>
            </p:cNvSpPr>
            <p:nvPr/>
          </p:nvSpPr>
          <p:spPr bwMode="auto">
            <a:xfrm>
              <a:off x="2442" y="3521"/>
              <a:ext cx="92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b="1">
                  <a:latin typeface="Tahoma" panose="020B0604030504040204" pitchFamily="34" charset="0"/>
                </a:rPr>
                <a:t>Base Station</a:t>
              </a:r>
            </a:p>
          </p:txBody>
        </p:sp>
        <p:sp>
          <p:nvSpPr>
            <p:cNvPr id="19494" name="Text Box 158"/>
            <p:cNvSpPr txBox="1">
              <a:spLocks noChangeArrowheads="1"/>
            </p:cNvSpPr>
            <p:nvPr/>
          </p:nvSpPr>
          <p:spPr bwMode="auto">
            <a:xfrm>
              <a:off x="3965" y="2999"/>
              <a:ext cx="3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latin typeface="Tahoma" panose="020B0604030504040204" pitchFamily="34" charset="0"/>
                </a:rPr>
                <a:t>Cel</a:t>
              </a:r>
              <a:r>
                <a:rPr lang="en-US" altLang="en-US" sz="1600">
                  <a:solidFill>
                    <a:srgbClr val="CC3300"/>
                  </a:solidFill>
                  <a:latin typeface="Tahoma" panose="020B0604030504040204" pitchFamily="34" charset="0"/>
                </a:rPr>
                <a:t>l</a:t>
              </a:r>
            </a:p>
          </p:txBody>
        </p:sp>
        <p:sp>
          <p:nvSpPr>
            <p:cNvPr id="19495" name="Text Box 159"/>
            <p:cNvSpPr txBox="1">
              <a:spLocks noChangeArrowheads="1"/>
            </p:cNvSpPr>
            <p:nvPr/>
          </p:nvSpPr>
          <p:spPr bwMode="auto">
            <a:xfrm>
              <a:off x="1558" y="2975"/>
              <a:ext cx="35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latin typeface="Tahoma" panose="020B0604030504040204" pitchFamily="34" charset="0"/>
                </a:rPr>
                <a:t>Cell</a:t>
              </a:r>
            </a:p>
          </p:txBody>
        </p:sp>
        <p:sp>
          <p:nvSpPr>
            <p:cNvPr id="19496" name="Text Box 160"/>
            <p:cNvSpPr txBox="1">
              <a:spLocks noChangeArrowheads="1"/>
            </p:cNvSpPr>
            <p:nvPr/>
          </p:nvSpPr>
          <p:spPr bwMode="auto">
            <a:xfrm>
              <a:off x="2832" y="2369"/>
              <a:ext cx="33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latin typeface="Tahoma" panose="020B0604030504040204" pitchFamily="34" charset="0"/>
                </a:rPr>
                <a:t>Cell</a:t>
              </a:r>
            </a:p>
          </p:txBody>
        </p:sp>
        <p:sp>
          <p:nvSpPr>
            <p:cNvPr id="19497" name="Line 161"/>
            <p:cNvSpPr>
              <a:spLocks noChangeShapeType="1"/>
            </p:cNvSpPr>
            <p:nvPr/>
          </p:nvSpPr>
          <p:spPr bwMode="auto">
            <a:xfrm flipH="1" flipV="1">
              <a:off x="1296" y="1144"/>
              <a:ext cx="407" cy="1229"/>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98" name="Rectangle 162"/>
            <p:cNvSpPr>
              <a:spLocks noChangeArrowheads="1"/>
            </p:cNvSpPr>
            <p:nvPr/>
          </p:nvSpPr>
          <p:spPr bwMode="auto">
            <a:xfrm>
              <a:off x="1040" y="958"/>
              <a:ext cx="544" cy="23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latin typeface="Tahoma" panose="020B0604030504040204" pitchFamily="34" charset="0"/>
                </a:rPr>
                <a:t>MTSO</a:t>
              </a:r>
            </a:p>
          </p:txBody>
        </p:sp>
        <p:grpSp>
          <p:nvGrpSpPr>
            <p:cNvPr id="19499" name="Group 163"/>
            <p:cNvGrpSpPr>
              <a:grpSpLocks/>
            </p:cNvGrpSpPr>
            <p:nvPr/>
          </p:nvGrpSpPr>
          <p:grpSpPr bwMode="auto">
            <a:xfrm>
              <a:off x="3807" y="968"/>
              <a:ext cx="798" cy="886"/>
              <a:chOff x="2067" y="915"/>
              <a:chExt cx="384" cy="717"/>
            </a:xfrm>
          </p:grpSpPr>
          <p:grpSp>
            <p:nvGrpSpPr>
              <p:cNvPr id="19520" name="Group 164"/>
              <p:cNvGrpSpPr>
                <a:grpSpLocks/>
              </p:cNvGrpSpPr>
              <p:nvPr/>
            </p:nvGrpSpPr>
            <p:grpSpPr bwMode="auto">
              <a:xfrm>
                <a:off x="2067" y="915"/>
                <a:ext cx="384" cy="123"/>
                <a:chOff x="2067" y="915"/>
                <a:chExt cx="384" cy="123"/>
              </a:xfrm>
            </p:grpSpPr>
            <p:sp>
              <p:nvSpPr>
                <p:cNvPr id="19538" name="Freeform 165"/>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39" name="Freeform 166"/>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40" name="Freeform 167"/>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41" name="Freeform 168"/>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21" name="Group 169"/>
              <p:cNvGrpSpPr>
                <a:grpSpLocks/>
              </p:cNvGrpSpPr>
              <p:nvPr/>
            </p:nvGrpSpPr>
            <p:grpSpPr bwMode="auto">
              <a:xfrm>
                <a:off x="2222" y="1051"/>
                <a:ext cx="76" cy="581"/>
                <a:chOff x="2222" y="1051"/>
                <a:chExt cx="76" cy="581"/>
              </a:xfrm>
            </p:grpSpPr>
            <p:sp>
              <p:nvSpPr>
                <p:cNvPr id="19522" name="Line 170"/>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523" name="Group 171"/>
                <p:cNvGrpSpPr>
                  <a:grpSpLocks/>
                </p:cNvGrpSpPr>
                <p:nvPr/>
              </p:nvGrpSpPr>
              <p:grpSpPr bwMode="auto">
                <a:xfrm>
                  <a:off x="2222" y="1051"/>
                  <a:ext cx="76" cy="581"/>
                  <a:chOff x="2222" y="1051"/>
                  <a:chExt cx="76" cy="581"/>
                </a:xfrm>
              </p:grpSpPr>
              <p:sp>
                <p:nvSpPr>
                  <p:cNvPr id="19524" name="Line 172"/>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5" name="Line 173"/>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6" name="Line 174"/>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7" name="Line 175"/>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8" name="Line 176"/>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9" name="Line 177"/>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0" name="Line 178"/>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1" name="Line 179"/>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2" name="Line 180"/>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3" name="Line 181"/>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4" name="Line 182"/>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5" name="Line 183"/>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6" name="Line 184"/>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7" name="Oval 185"/>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19500" name="Group 186"/>
            <p:cNvGrpSpPr>
              <a:grpSpLocks/>
            </p:cNvGrpSpPr>
            <p:nvPr/>
          </p:nvGrpSpPr>
          <p:grpSpPr bwMode="auto">
            <a:xfrm>
              <a:off x="3770" y="1480"/>
              <a:ext cx="313" cy="501"/>
              <a:chOff x="2178" y="1523"/>
              <a:chExt cx="414" cy="719"/>
            </a:xfrm>
          </p:grpSpPr>
          <p:graphicFrame>
            <p:nvGraphicFramePr>
              <p:cNvPr id="19507" name="Object 187"/>
              <p:cNvGraphicFramePr>
                <a:graphicFrameLocks noChangeAspect="1"/>
              </p:cNvGraphicFramePr>
              <p:nvPr/>
            </p:nvGraphicFramePr>
            <p:xfrm>
              <a:off x="2178" y="1675"/>
              <a:ext cx="394" cy="567"/>
            </p:xfrm>
            <a:graphic>
              <a:graphicData uri="http://schemas.openxmlformats.org/presentationml/2006/ole">
                <mc:AlternateContent xmlns:mc="http://schemas.openxmlformats.org/markup-compatibility/2006">
                  <mc:Choice xmlns:v="urn:schemas-microsoft-com:vml" Requires="v">
                    <p:oleObj spid="_x0000_s19499" name="Clip" r:id="rId12" imgW="3429000" imgH="4953000" progId="MS_ClipArt_Gallery.2">
                      <p:embed/>
                    </p:oleObj>
                  </mc:Choice>
                  <mc:Fallback>
                    <p:oleObj name="Clip" r:id="rId12"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 y="1675"/>
                            <a:ext cx="394"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508" name="Group 188"/>
              <p:cNvGrpSpPr>
                <a:grpSpLocks/>
              </p:cNvGrpSpPr>
              <p:nvPr/>
            </p:nvGrpSpPr>
            <p:grpSpPr bwMode="auto">
              <a:xfrm rot="8647072">
                <a:off x="2256" y="1523"/>
                <a:ext cx="336" cy="349"/>
                <a:chOff x="2736" y="3024"/>
                <a:chExt cx="364" cy="349"/>
              </a:xfrm>
            </p:grpSpPr>
            <p:sp>
              <p:nvSpPr>
                <p:cNvPr id="19509" name="Arc 189"/>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0" name="Arc 190"/>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1" name="Arc 191"/>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512" name="Group 192"/>
                <p:cNvGrpSpPr>
                  <a:grpSpLocks/>
                </p:cNvGrpSpPr>
                <p:nvPr/>
              </p:nvGrpSpPr>
              <p:grpSpPr bwMode="auto">
                <a:xfrm flipH="1">
                  <a:off x="2865" y="3089"/>
                  <a:ext cx="150" cy="232"/>
                  <a:chOff x="1782" y="1750"/>
                  <a:chExt cx="150" cy="232"/>
                </a:xfrm>
              </p:grpSpPr>
              <p:sp>
                <p:nvSpPr>
                  <p:cNvPr id="19517" name="Arc 193"/>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8" name="Arc 194"/>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9" name="Arc 195"/>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13" name="Arc 196"/>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4" name="Arc 197"/>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5" name="Arc 198"/>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16" name="Arc 199"/>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9501" name="Text Box 200"/>
            <p:cNvSpPr txBox="1">
              <a:spLocks noChangeArrowheads="1"/>
            </p:cNvSpPr>
            <p:nvPr/>
          </p:nvSpPr>
          <p:spPr bwMode="auto">
            <a:xfrm>
              <a:off x="4097" y="1972"/>
              <a:ext cx="35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latin typeface="Tahoma" panose="020B0604030504040204" pitchFamily="34" charset="0"/>
                </a:rPr>
                <a:t>Cell</a:t>
              </a:r>
            </a:p>
          </p:txBody>
        </p:sp>
        <p:sp>
          <p:nvSpPr>
            <p:cNvPr id="19502" name="Line 201"/>
            <p:cNvSpPr>
              <a:spLocks noChangeShapeType="1"/>
            </p:cNvSpPr>
            <p:nvPr/>
          </p:nvSpPr>
          <p:spPr bwMode="auto">
            <a:xfrm flipH="1" flipV="1">
              <a:off x="1584" y="1144"/>
              <a:ext cx="264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03" name="Line 202"/>
            <p:cNvSpPr>
              <a:spLocks noChangeShapeType="1"/>
            </p:cNvSpPr>
            <p:nvPr/>
          </p:nvSpPr>
          <p:spPr bwMode="auto">
            <a:xfrm flipH="1">
              <a:off x="3984" y="1144"/>
              <a:ext cx="240" cy="3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04" name="Line 203"/>
            <p:cNvSpPr>
              <a:spLocks noChangeShapeType="1"/>
            </p:cNvSpPr>
            <p:nvPr/>
          </p:nvSpPr>
          <p:spPr bwMode="auto">
            <a:xfrm flipH="1">
              <a:off x="3888" y="2344"/>
              <a:ext cx="192" cy="19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05" name="Line 204"/>
            <p:cNvSpPr>
              <a:spLocks noChangeShapeType="1"/>
            </p:cNvSpPr>
            <p:nvPr/>
          </p:nvSpPr>
          <p:spPr bwMode="auto">
            <a:xfrm>
              <a:off x="4080" y="2344"/>
              <a:ext cx="192"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06" name="Line 205"/>
            <p:cNvSpPr>
              <a:spLocks noChangeShapeType="1"/>
            </p:cNvSpPr>
            <p:nvPr/>
          </p:nvSpPr>
          <p:spPr bwMode="auto">
            <a:xfrm flipH="1">
              <a:off x="1392" y="2392"/>
              <a:ext cx="288" cy="24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7835528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3413"/>
                                        </p:tgtEl>
                                        <p:attrNameLst>
                                          <p:attrName>style.visibility</p:attrName>
                                        </p:attrNameLst>
                                      </p:cBhvr>
                                      <p:to>
                                        <p:strVal val="visible"/>
                                      </p:to>
                                    </p:set>
                                    <p:animEffect transition="in" filter="strips(downLeft)">
                                      <p:cBhvr>
                                        <p:cTn id="7" dur="500"/>
                                        <p:tgtEl>
                                          <p:spTgt spid="273413"/>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273410">
                                            <p:txEl>
                                              <p:pRg st="1" end="1"/>
                                            </p:txEl>
                                          </p:spTgt>
                                        </p:tgtEl>
                                        <p:attrNameLst>
                                          <p:attrName>style.visibility</p:attrName>
                                        </p:attrNameLst>
                                      </p:cBhvr>
                                      <p:to>
                                        <p:strVal val="visible"/>
                                      </p:to>
                                    </p:set>
                                    <p:animEffect transition="in" filter="fade">
                                      <p:cBhvr>
                                        <p:cTn id="11" dur="1000"/>
                                        <p:tgtEl>
                                          <p:spTgt spid="273410">
                                            <p:txEl>
                                              <p:pRg st="1" end="1"/>
                                            </p:txEl>
                                          </p:spTgt>
                                        </p:tgtEl>
                                      </p:cBhvr>
                                    </p:animEffect>
                                    <p:anim calcmode="lin" valueType="num">
                                      <p:cBhvr>
                                        <p:cTn id="12" dur="1000" fill="hold"/>
                                        <p:tgtEl>
                                          <p:spTgt spid="273410">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2734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0483" name="Rectangle 2"/>
          <p:cNvSpPr>
            <a:spLocks noGrp="1" noChangeArrowheads="1"/>
          </p:cNvSpPr>
          <p:nvPr>
            <p:ph type="title"/>
          </p:nvPr>
        </p:nvSpPr>
        <p:spPr/>
        <p:txBody>
          <a:bodyPr/>
          <a:lstStyle/>
          <a:p>
            <a:pPr eaLnBrk="1" hangingPunct="1"/>
            <a:r>
              <a:rPr lang="en-US" altLang="en-US" smtClean="0"/>
              <a:t>Cellular Radio – Infinity illusion</a:t>
            </a:r>
            <a:r>
              <a:rPr lang="en-US" altLang="en-US" sz="2000"/>
              <a:t> </a:t>
            </a:r>
          </a:p>
        </p:txBody>
      </p:sp>
      <p:sp>
        <p:nvSpPr>
          <p:cNvPr id="20484" name="AutoShape 3"/>
          <p:cNvSpPr>
            <a:spLocks noChangeArrowheads="1"/>
          </p:cNvSpPr>
          <p:nvPr/>
        </p:nvSpPr>
        <p:spPr bwMode="auto">
          <a:xfrm>
            <a:off x="6534151" y="48641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5" name="AutoShape 4"/>
          <p:cNvSpPr>
            <a:spLocks noChangeArrowheads="1"/>
          </p:cNvSpPr>
          <p:nvPr/>
        </p:nvSpPr>
        <p:spPr bwMode="auto">
          <a:xfrm>
            <a:off x="6534151" y="2425700"/>
            <a:ext cx="1471613"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6" name="AutoShape 5"/>
          <p:cNvSpPr>
            <a:spLocks noChangeArrowheads="1"/>
          </p:cNvSpPr>
          <p:nvPr/>
        </p:nvSpPr>
        <p:spPr bwMode="auto">
          <a:xfrm>
            <a:off x="7650163" y="4254500"/>
            <a:ext cx="1471612"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AutoShape 6"/>
          <p:cNvSpPr>
            <a:spLocks noChangeArrowheads="1"/>
          </p:cNvSpPr>
          <p:nvPr/>
        </p:nvSpPr>
        <p:spPr bwMode="auto">
          <a:xfrm>
            <a:off x="8723313" y="2425700"/>
            <a:ext cx="1471612"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8" name="AutoShape 7"/>
          <p:cNvSpPr>
            <a:spLocks noChangeArrowheads="1"/>
          </p:cNvSpPr>
          <p:nvPr/>
        </p:nvSpPr>
        <p:spPr bwMode="auto">
          <a:xfrm>
            <a:off x="8723313" y="4864100"/>
            <a:ext cx="1471612"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AutoShape 8"/>
          <p:cNvSpPr>
            <a:spLocks noChangeArrowheads="1"/>
          </p:cNvSpPr>
          <p:nvPr/>
        </p:nvSpPr>
        <p:spPr bwMode="auto">
          <a:xfrm>
            <a:off x="9434513" y="2579688"/>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AutoShape 9"/>
          <p:cNvSpPr>
            <a:spLocks noChangeArrowheads="1"/>
          </p:cNvSpPr>
          <p:nvPr/>
        </p:nvSpPr>
        <p:spPr bwMode="auto">
          <a:xfrm>
            <a:off x="7212013" y="2579688"/>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AutoShape 10"/>
          <p:cNvSpPr>
            <a:spLocks noChangeArrowheads="1"/>
          </p:cNvSpPr>
          <p:nvPr/>
        </p:nvSpPr>
        <p:spPr bwMode="auto">
          <a:xfrm>
            <a:off x="5461001" y="4254500"/>
            <a:ext cx="1471613"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AutoShape 11"/>
          <p:cNvSpPr>
            <a:spLocks noChangeArrowheads="1"/>
          </p:cNvSpPr>
          <p:nvPr/>
        </p:nvSpPr>
        <p:spPr bwMode="auto">
          <a:xfrm>
            <a:off x="4343401" y="2425700"/>
            <a:ext cx="1471613"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3" name="AutoShape 12"/>
          <p:cNvSpPr>
            <a:spLocks noChangeArrowheads="1"/>
          </p:cNvSpPr>
          <p:nvPr/>
        </p:nvSpPr>
        <p:spPr bwMode="auto">
          <a:xfrm>
            <a:off x="4343401" y="48641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4" name="AutoShape 13"/>
          <p:cNvSpPr>
            <a:spLocks noChangeArrowheads="1"/>
          </p:cNvSpPr>
          <p:nvPr/>
        </p:nvSpPr>
        <p:spPr bwMode="auto">
          <a:xfrm>
            <a:off x="5053013" y="2579688"/>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5" name="AutoShape 14"/>
          <p:cNvSpPr>
            <a:spLocks noChangeArrowheads="1"/>
          </p:cNvSpPr>
          <p:nvPr/>
        </p:nvSpPr>
        <p:spPr bwMode="auto">
          <a:xfrm>
            <a:off x="5024438" y="501650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6" name="AutoShape 15"/>
          <p:cNvSpPr>
            <a:spLocks noChangeArrowheads="1"/>
          </p:cNvSpPr>
          <p:nvPr/>
        </p:nvSpPr>
        <p:spPr bwMode="auto">
          <a:xfrm>
            <a:off x="7242175" y="501650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7" name="AutoShape 16"/>
          <p:cNvSpPr>
            <a:spLocks noChangeArrowheads="1"/>
          </p:cNvSpPr>
          <p:nvPr/>
        </p:nvSpPr>
        <p:spPr bwMode="auto">
          <a:xfrm>
            <a:off x="9421813" y="501650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8" name="AutoShape 17"/>
          <p:cNvSpPr>
            <a:spLocks noChangeArrowheads="1"/>
          </p:cNvSpPr>
          <p:nvPr/>
        </p:nvSpPr>
        <p:spPr bwMode="auto">
          <a:xfrm>
            <a:off x="3238501" y="4254500"/>
            <a:ext cx="1471613"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9" name="AutoShape 18"/>
          <p:cNvSpPr>
            <a:spLocks noChangeArrowheads="1"/>
          </p:cNvSpPr>
          <p:nvPr/>
        </p:nvSpPr>
        <p:spPr bwMode="auto">
          <a:xfrm>
            <a:off x="2120901" y="2425700"/>
            <a:ext cx="1471613" cy="1206500"/>
          </a:xfrm>
          <a:prstGeom prst="hexagon">
            <a:avLst>
              <a:gd name="adj" fmla="val 30488"/>
              <a:gd name="vf" fmla="val 11547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0" name="AutoShape 19"/>
          <p:cNvSpPr>
            <a:spLocks noChangeArrowheads="1"/>
          </p:cNvSpPr>
          <p:nvPr/>
        </p:nvSpPr>
        <p:spPr bwMode="auto">
          <a:xfrm>
            <a:off x="2120901" y="48641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1" name="AutoShape 20"/>
          <p:cNvSpPr>
            <a:spLocks noChangeArrowheads="1"/>
          </p:cNvSpPr>
          <p:nvPr/>
        </p:nvSpPr>
        <p:spPr bwMode="auto">
          <a:xfrm>
            <a:off x="6534151" y="3644900"/>
            <a:ext cx="1471613"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2" name="AutoShape 21"/>
          <p:cNvSpPr>
            <a:spLocks noChangeArrowheads="1"/>
          </p:cNvSpPr>
          <p:nvPr/>
        </p:nvSpPr>
        <p:spPr bwMode="auto">
          <a:xfrm>
            <a:off x="7650163" y="3035300"/>
            <a:ext cx="1471612"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3" name="AutoShape 22"/>
          <p:cNvSpPr>
            <a:spLocks noChangeArrowheads="1"/>
          </p:cNvSpPr>
          <p:nvPr/>
        </p:nvSpPr>
        <p:spPr bwMode="auto">
          <a:xfrm>
            <a:off x="8723313" y="3644900"/>
            <a:ext cx="1471612"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4" name="AutoShape 23"/>
          <p:cNvSpPr>
            <a:spLocks noChangeArrowheads="1"/>
          </p:cNvSpPr>
          <p:nvPr/>
        </p:nvSpPr>
        <p:spPr bwMode="auto">
          <a:xfrm>
            <a:off x="8313738" y="31861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5" name="AutoShape 24"/>
          <p:cNvSpPr>
            <a:spLocks noChangeArrowheads="1"/>
          </p:cNvSpPr>
          <p:nvPr/>
        </p:nvSpPr>
        <p:spPr bwMode="auto">
          <a:xfrm>
            <a:off x="9421813" y="37909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6" name="AutoShape 25"/>
          <p:cNvSpPr>
            <a:spLocks noChangeArrowheads="1"/>
          </p:cNvSpPr>
          <p:nvPr/>
        </p:nvSpPr>
        <p:spPr bwMode="auto">
          <a:xfrm>
            <a:off x="7250113" y="37909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7" name="AutoShape 26"/>
          <p:cNvSpPr>
            <a:spLocks noChangeArrowheads="1"/>
          </p:cNvSpPr>
          <p:nvPr/>
        </p:nvSpPr>
        <p:spPr bwMode="auto">
          <a:xfrm>
            <a:off x="5461001" y="30353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8" name="AutoShape 27"/>
          <p:cNvSpPr>
            <a:spLocks noChangeArrowheads="1"/>
          </p:cNvSpPr>
          <p:nvPr/>
        </p:nvSpPr>
        <p:spPr bwMode="auto">
          <a:xfrm>
            <a:off x="4343401" y="3644900"/>
            <a:ext cx="1471613"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9" name="AutoShape 28"/>
          <p:cNvSpPr>
            <a:spLocks noChangeArrowheads="1"/>
          </p:cNvSpPr>
          <p:nvPr/>
        </p:nvSpPr>
        <p:spPr bwMode="auto">
          <a:xfrm>
            <a:off x="5041900" y="37909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0" name="AutoShape 29"/>
          <p:cNvSpPr>
            <a:spLocks noChangeArrowheads="1"/>
          </p:cNvSpPr>
          <p:nvPr/>
        </p:nvSpPr>
        <p:spPr bwMode="auto">
          <a:xfrm>
            <a:off x="6145213" y="44100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1" name="AutoShape 30"/>
          <p:cNvSpPr>
            <a:spLocks noChangeArrowheads="1"/>
          </p:cNvSpPr>
          <p:nvPr/>
        </p:nvSpPr>
        <p:spPr bwMode="auto">
          <a:xfrm>
            <a:off x="6129338" y="31861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2" name="AutoShape 31"/>
          <p:cNvSpPr>
            <a:spLocks noChangeArrowheads="1"/>
          </p:cNvSpPr>
          <p:nvPr/>
        </p:nvSpPr>
        <p:spPr bwMode="auto">
          <a:xfrm>
            <a:off x="8312150" y="44100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3" name="AutoShape 32"/>
          <p:cNvSpPr>
            <a:spLocks noChangeArrowheads="1"/>
          </p:cNvSpPr>
          <p:nvPr/>
        </p:nvSpPr>
        <p:spPr bwMode="auto">
          <a:xfrm>
            <a:off x="3238501" y="30353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4" name="AutoShape 33"/>
          <p:cNvSpPr>
            <a:spLocks noChangeArrowheads="1"/>
          </p:cNvSpPr>
          <p:nvPr/>
        </p:nvSpPr>
        <p:spPr bwMode="auto">
          <a:xfrm>
            <a:off x="2120901" y="3644900"/>
            <a:ext cx="1471613"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5" name="AutoShape 34"/>
          <p:cNvSpPr>
            <a:spLocks noChangeArrowheads="1"/>
          </p:cNvSpPr>
          <p:nvPr/>
        </p:nvSpPr>
        <p:spPr bwMode="auto">
          <a:xfrm>
            <a:off x="2819400" y="37909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6" name="AutoShape 35"/>
          <p:cNvSpPr>
            <a:spLocks noChangeArrowheads="1"/>
          </p:cNvSpPr>
          <p:nvPr/>
        </p:nvSpPr>
        <p:spPr bwMode="auto">
          <a:xfrm>
            <a:off x="3922713" y="44100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7" name="AutoShape 36"/>
          <p:cNvSpPr>
            <a:spLocks noChangeArrowheads="1"/>
          </p:cNvSpPr>
          <p:nvPr/>
        </p:nvSpPr>
        <p:spPr bwMode="auto">
          <a:xfrm>
            <a:off x="3906838" y="31861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8" name="AutoShape 37"/>
          <p:cNvSpPr>
            <a:spLocks noChangeArrowheads="1"/>
          </p:cNvSpPr>
          <p:nvPr/>
        </p:nvSpPr>
        <p:spPr bwMode="auto">
          <a:xfrm>
            <a:off x="2830513" y="2579688"/>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9" name="AutoShape 38"/>
          <p:cNvSpPr>
            <a:spLocks noChangeArrowheads="1"/>
          </p:cNvSpPr>
          <p:nvPr/>
        </p:nvSpPr>
        <p:spPr bwMode="auto">
          <a:xfrm>
            <a:off x="2801938" y="501650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0" name="AutoShape 39"/>
          <p:cNvSpPr>
            <a:spLocks noChangeArrowheads="1"/>
          </p:cNvSpPr>
          <p:nvPr/>
        </p:nvSpPr>
        <p:spPr bwMode="auto">
          <a:xfrm>
            <a:off x="5429251" y="1816100"/>
            <a:ext cx="1471613"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1" name="AutoShape 40"/>
          <p:cNvSpPr>
            <a:spLocks noChangeArrowheads="1"/>
          </p:cNvSpPr>
          <p:nvPr/>
        </p:nvSpPr>
        <p:spPr bwMode="auto">
          <a:xfrm>
            <a:off x="6545263" y="1206500"/>
            <a:ext cx="1471612"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2" name="AutoShape 41"/>
          <p:cNvSpPr>
            <a:spLocks noChangeArrowheads="1"/>
          </p:cNvSpPr>
          <p:nvPr/>
        </p:nvSpPr>
        <p:spPr bwMode="auto">
          <a:xfrm>
            <a:off x="7618413" y="1816100"/>
            <a:ext cx="1471612"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3" name="AutoShape 42"/>
          <p:cNvSpPr>
            <a:spLocks noChangeArrowheads="1"/>
          </p:cNvSpPr>
          <p:nvPr/>
        </p:nvSpPr>
        <p:spPr bwMode="auto">
          <a:xfrm>
            <a:off x="7208838" y="13573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4" name="AutoShape 43"/>
          <p:cNvSpPr>
            <a:spLocks noChangeArrowheads="1"/>
          </p:cNvSpPr>
          <p:nvPr/>
        </p:nvSpPr>
        <p:spPr bwMode="auto">
          <a:xfrm>
            <a:off x="8316913" y="19621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5" name="AutoShape 44"/>
          <p:cNvSpPr>
            <a:spLocks noChangeArrowheads="1"/>
          </p:cNvSpPr>
          <p:nvPr/>
        </p:nvSpPr>
        <p:spPr bwMode="auto">
          <a:xfrm>
            <a:off x="6145213" y="19621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6" name="AutoShape 45"/>
          <p:cNvSpPr>
            <a:spLocks noChangeArrowheads="1"/>
          </p:cNvSpPr>
          <p:nvPr/>
        </p:nvSpPr>
        <p:spPr bwMode="auto">
          <a:xfrm>
            <a:off x="4356101" y="12065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7" name="AutoShape 46"/>
          <p:cNvSpPr>
            <a:spLocks noChangeArrowheads="1"/>
          </p:cNvSpPr>
          <p:nvPr/>
        </p:nvSpPr>
        <p:spPr bwMode="auto">
          <a:xfrm>
            <a:off x="3238501" y="1816100"/>
            <a:ext cx="1471613" cy="1206500"/>
          </a:xfrm>
          <a:prstGeom prst="hexagon">
            <a:avLst>
              <a:gd name="adj" fmla="val 30488"/>
              <a:gd name="vf" fmla="val 115470"/>
            </a:avLst>
          </a:prstGeom>
          <a:solidFill>
            <a:srgbClr val="FC012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8" name="AutoShape 47"/>
          <p:cNvSpPr>
            <a:spLocks noChangeArrowheads="1"/>
          </p:cNvSpPr>
          <p:nvPr/>
        </p:nvSpPr>
        <p:spPr bwMode="auto">
          <a:xfrm>
            <a:off x="3937000" y="19621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9" name="AutoShape 48"/>
          <p:cNvSpPr>
            <a:spLocks noChangeArrowheads="1"/>
          </p:cNvSpPr>
          <p:nvPr/>
        </p:nvSpPr>
        <p:spPr bwMode="auto">
          <a:xfrm>
            <a:off x="5040313" y="25812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0" name="AutoShape 49"/>
          <p:cNvSpPr>
            <a:spLocks noChangeArrowheads="1"/>
          </p:cNvSpPr>
          <p:nvPr/>
        </p:nvSpPr>
        <p:spPr bwMode="auto">
          <a:xfrm>
            <a:off x="5024438" y="13573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1" name="AutoShape 50"/>
          <p:cNvSpPr>
            <a:spLocks noChangeArrowheads="1"/>
          </p:cNvSpPr>
          <p:nvPr/>
        </p:nvSpPr>
        <p:spPr bwMode="auto">
          <a:xfrm>
            <a:off x="7207250" y="25812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2" name="AutoShape 51"/>
          <p:cNvSpPr>
            <a:spLocks noChangeArrowheads="1"/>
          </p:cNvSpPr>
          <p:nvPr/>
        </p:nvSpPr>
        <p:spPr bwMode="auto">
          <a:xfrm>
            <a:off x="2133601" y="1206500"/>
            <a:ext cx="1471613" cy="1206500"/>
          </a:xfrm>
          <a:prstGeom prst="hexagon">
            <a:avLst>
              <a:gd name="adj" fmla="val 30488"/>
              <a:gd name="vf" fmla="val 11547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3" name="AutoShape 52"/>
          <p:cNvSpPr>
            <a:spLocks noChangeArrowheads="1"/>
          </p:cNvSpPr>
          <p:nvPr/>
        </p:nvSpPr>
        <p:spPr bwMode="auto">
          <a:xfrm>
            <a:off x="1714500" y="1962150"/>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4" name="AutoShape 53"/>
          <p:cNvSpPr>
            <a:spLocks noChangeArrowheads="1"/>
          </p:cNvSpPr>
          <p:nvPr/>
        </p:nvSpPr>
        <p:spPr bwMode="auto">
          <a:xfrm>
            <a:off x="2817813" y="2581275"/>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5" name="AutoShape 54"/>
          <p:cNvSpPr>
            <a:spLocks noChangeArrowheads="1"/>
          </p:cNvSpPr>
          <p:nvPr/>
        </p:nvSpPr>
        <p:spPr bwMode="auto">
          <a:xfrm>
            <a:off x="2801938" y="1357313"/>
            <a:ext cx="76200" cy="457200"/>
          </a:xfrm>
          <a:prstGeom prst="triangle">
            <a:avLst>
              <a:gd name="adj" fmla="val 50000"/>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6" name="Oval 55"/>
          <p:cNvSpPr>
            <a:spLocks noChangeArrowheads="1"/>
          </p:cNvSpPr>
          <p:nvPr/>
        </p:nvSpPr>
        <p:spPr bwMode="auto">
          <a:xfrm>
            <a:off x="5299076" y="2827339"/>
            <a:ext cx="1795463" cy="1622425"/>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7" name="Oval 56"/>
          <p:cNvSpPr>
            <a:spLocks noChangeArrowheads="1"/>
          </p:cNvSpPr>
          <p:nvPr/>
        </p:nvSpPr>
        <p:spPr bwMode="auto">
          <a:xfrm>
            <a:off x="8624888" y="2090739"/>
            <a:ext cx="754062" cy="841375"/>
          </a:xfrm>
          <a:prstGeom prst="ellipse">
            <a:avLst/>
          </a:prstGeom>
          <a:noFill/>
          <a:ln w="38100">
            <a:solidFill>
              <a:srgbClr val="F95AB7"/>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8" name="Text Box 57"/>
          <p:cNvSpPr txBox="1">
            <a:spLocks noChangeArrowheads="1"/>
          </p:cNvSpPr>
          <p:nvPr/>
        </p:nvSpPr>
        <p:spPr bwMode="auto">
          <a:xfrm>
            <a:off x="3429001" y="6096001"/>
            <a:ext cx="5413375" cy="3667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a:solidFill>
                  <a:srgbClr val="3C5658"/>
                </a:solidFill>
              </a:rPr>
              <a:t>Ideally, 3 different frequency sets are sufficient</a:t>
            </a:r>
          </a:p>
        </p:txBody>
      </p:sp>
      <p:sp>
        <p:nvSpPr>
          <p:cNvPr id="20539" name="Rectangle 58"/>
          <p:cNvSpPr>
            <a:spLocks noChangeArrowheads="1"/>
          </p:cNvSpPr>
          <p:nvPr/>
        </p:nvSpPr>
        <p:spPr bwMode="auto">
          <a:xfrm>
            <a:off x="1576388" y="685800"/>
            <a:ext cx="8763000" cy="10668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b="1">
                <a:solidFill>
                  <a:srgbClr val="3C5658"/>
                </a:solidFill>
                <a:latin typeface="Verdana" panose="020B0604030504040204" pitchFamily="34" charset="0"/>
              </a:rPr>
              <a:t> A combination of SDM, FDM and TDM</a:t>
            </a:r>
          </a:p>
          <a:p>
            <a:pPr eaLnBrk="1" hangingPunct="1">
              <a:buFontTx/>
              <a:buChar char="•"/>
            </a:pPr>
            <a:r>
              <a:rPr lang="en-US" altLang="en-US" sz="1400" b="1">
                <a:solidFill>
                  <a:srgbClr val="3C5658"/>
                </a:solidFill>
                <a:latin typeface="Verdana" panose="020B0604030504040204" pitchFamily="34" charset="0"/>
              </a:rPr>
              <a:t> Two separate frequency bands used for Tx and Rx</a:t>
            </a:r>
          </a:p>
          <a:p>
            <a:pPr eaLnBrk="1" hangingPunct="1">
              <a:buFontTx/>
              <a:buChar char="•"/>
            </a:pPr>
            <a:r>
              <a:rPr lang="en-US" altLang="en-US" sz="1400" b="1">
                <a:solidFill>
                  <a:srgbClr val="3C5658"/>
                </a:solidFill>
                <a:latin typeface="Verdana" panose="020B0604030504040204" pitchFamily="34" charset="0"/>
              </a:rPr>
              <a:t> Sender and receiver sequences shifted by 45MHz and 3 time slots</a:t>
            </a:r>
          </a:p>
          <a:p>
            <a:pPr eaLnBrk="1" hangingPunct="1">
              <a:buFontTx/>
              <a:buChar char="•"/>
            </a:pPr>
            <a:r>
              <a:rPr lang="en-US" altLang="en-US" sz="1400" b="1">
                <a:solidFill>
                  <a:srgbClr val="3C5658"/>
                </a:solidFill>
                <a:latin typeface="Verdana" panose="020B0604030504040204" pitchFamily="34" charset="0"/>
              </a:rPr>
              <a:t> Predefined time slot for signaling channel</a:t>
            </a:r>
          </a:p>
          <a:p>
            <a:pPr eaLnBrk="1" hangingPunct="1">
              <a:buFontTx/>
              <a:buChar char="•"/>
            </a:pPr>
            <a:r>
              <a:rPr lang="en-US" altLang="en-US" sz="1400" b="1">
                <a:solidFill>
                  <a:srgbClr val="3C5658"/>
                </a:solidFill>
                <a:latin typeface="Verdana" panose="020B0604030504040204" pitchFamily="34" charset="0"/>
              </a:rPr>
              <a:t> Each communication 200 Khz uplink and 200Khz downlink</a:t>
            </a:r>
          </a:p>
        </p:txBody>
      </p:sp>
      <p:pic>
        <p:nvPicPr>
          <p:cNvPr id="274491" name="Picture 59"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4290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2" name="Picture 60"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5052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3" name="Picture 61"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14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4" name="Picture 62"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257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5" name="Picture 63"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6482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6" name="Picture 64"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257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7" name="Picture 65"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0386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8" name="Picture 66"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99" name="Picture 6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194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0" name="Picture 68"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09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1" name="Picture 69"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209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2" name="Picture 70"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8194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3" name="Picture 71"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0386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4" name="Picture 72"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6482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5" name="Picture 73"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257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6" name="Picture 74"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47244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7" name="Picture 75"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34290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8" name="Picture 76"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2098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09" name="Picture 7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28956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10" name="Picture 78"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40386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511" name="Picture 79"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5334000"/>
            <a:ext cx="5143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341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4491"/>
                                        </p:tgtEl>
                                        <p:attrNameLst>
                                          <p:attrName>style.visibility</p:attrName>
                                        </p:attrNameLst>
                                      </p:cBhvr>
                                      <p:to>
                                        <p:strVal val="visible"/>
                                      </p:to>
                                    </p:set>
                                    <p:animEffect transition="in" filter="strips(downLeft)">
                                      <p:cBhvr>
                                        <p:cTn id="7" dur="500"/>
                                        <p:tgtEl>
                                          <p:spTgt spid="274491"/>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274492"/>
                                        </p:tgtEl>
                                        <p:attrNameLst>
                                          <p:attrName>style.visibility</p:attrName>
                                        </p:attrNameLst>
                                      </p:cBhvr>
                                      <p:to>
                                        <p:strVal val="visible"/>
                                      </p:to>
                                    </p:set>
                                    <p:animEffect transition="in" filter="strips(downLeft)">
                                      <p:cBhvr>
                                        <p:cTn id="11" dur="500"/>
                                        <p:tgtEl>
                                          <p:spTgt spid="274492"/>
                                        </p:tgtEl>
                                      </p:cBhvr>
                                    </p:animEffect>
                                  </p:childTnLst>
                                </p:cTn>
                              </p:par>
                            </p:childTnLst>
                          </p:cTn>
                        </p:par>
                        <p:par>
                          <p:cTn id="12" fill="hold" nodeType="afterGroup">
                            <p:stCondLst>
                              <p:cond delay="1000"/>
                            </p:stCondLst>
                            <p:childTnLst>
                              <p:par>
                                <p:cTn id="13" presetID="18" presetClass="entr" presetSubtype="12" fill="hold" nodeType="afterEffect">
                                  <p:stCondLst>
                                    <p:cond delay="0"/>
                                  </p:stCondLst>
                                  <p:childTnLst>
                                    <p:set>
                                      <p:cBhvr>
                                        <p:cTn id="14" dur="1" fill="hold">
                                          <p:stCondLst>
                                            <p:cond delay="0"/>
                                          </p:stCondLst>
                                        </p:cTn>
                                        <p:tgtEl>
                                          <p:spTgt spid="274493"/>
                                        </p:tgtEl>
                                        <p:attrNameLst>
                                          <p:attrName>style.visibility</p:attrName>
                                        </p:attrNameLst>
                                      </p:cBhvr>
                                      <p:to>
                                        <p:strVal val="visible"/>
                                      </p:to>
                                    </p:set>
                                    <p:animEffect transition="in" filter="strips(downLeft)">
                                      <p:cBhvr>
                                        <p:cTn id="15" dur="500"/>
                                        <p:tgtEl>
                                          <p:spTgt spid="274493"/>
                                        </p:tgtEl>
                                      </p:cBhvr>
                                    </p:animEffect>
                                  </p:childTnLst>
                                </p:cTn>
                              </p:par>
                            </p:childTnLst>
                          </p:cTn>
                        </p:par>
                        <p:par>
                          <p:cTn id="16" fill="hold" nodeType="afterGroup">
                            <p:stCondLst>
                              <p:cond delay="1500"/>
                            </p:stCondLst>
                            <p:childTnLst>
                              <p:par>
                                <p:cTn id="17" presetID="18" presetClass="entr" presetSubtype="12" fill="hold" nodeType="afterEffect">
                                  <p:stCondLst>
                                    <p:cond delay="0"/>
                                  </p:stCondLst>
                                  <p:childTnLst>
                                    <p:set>
                                      <p:cBhvr>
                                        <p:cTn id="18" dur="1" fill="hold">
                                          <p:stCondLst>
                                            <p:cond delay="0"/>
                                          </p:stCondLst>
                                        </p:cTn>
                                        <p:tgtEl>
                                          <p:spTgt spid="274494"/>
                                        </p:tgtEl>
                                        <p:attrNameLst>
                                          <p:attrName>style.visibility</p:attrName>
                                        </p:attrNameLst>
                                      </p:cBhvr>
                                      <p:to>
                                        <p:strVal val="visible"/>
                                      </p:to>
                                    </p:set>
                                    <p:animEffect transition="in" filter="strips(downLeft)">
                                      <p:cBhvr>
                                        <p:cTn id="19" dur="500"/>
                                        <p:tgtEl>
                                          <p:spTgt spid="274494"/>
                                        </p:tgtEl>
                                      </p:cBhvr>
                                    </p:animEffect>
                                  </p:childTnLst>
                                </p:cTn>
                              </p:par>
                            </p:childTnLst>
                          </p:cTn>
                        </p:par>
                        <p:par>
                          <p:cTn id="20" fill="hold" nodeType="afterGroup">
                            <p:stCondLst>
                              <p:cond delay="2000"/>
                            </p:stCondLst>
                            <p:childTnLst>
                              <p:par>
                                <p:cTn id="21" presetID="18" presetClass="entr" presetSubtype="12" fill="hold" nodeType="afterEffect">
                                  <p:stCondLst>
                                    <p:cond delay="0"/>
                                  </p:stCondLst>
                                  <p:childTnLst>
                                    <p:set>
                                      <p:cBhvr>
                                        <p:cTn id="22" dur="1" fill="hold">
                                          <p:stCondLst>
                                            <p:cond delay="0"/>
                                          </p:stCondLst>
                                        </p:cTn>
                                        <p:tgtEl>
                                          <p:spTgt spid="274495"/>
                                        </p:tgtEl>
                                        <p:attrNameLst>
                                          <p:attrName>style.visibility</p:attrName>
                                        </p:attrNameLst>
                                      </p:cBhvr>
                                      <p:to>
                                        <p:strVal val="visible"/>
                                      </p:to>
                                    </p:set>
                                    <p:animEffect transition="in" filter="strips(downLeft)">
                                      <p:cBhvr>
                                        <p:cTn id="23" dur="500"/>
                                        <p:tgtEl>
                                          <p:spTgt spid="274495"/>
                                        </p:tgtEl>
                                      </p:cBhvr>
                                    </p:animEffect>
                                  </p:childTnLst>
                                </p:cTn>
                              </p:par>
                            </p:childTnLst>
                          </p:cTn>
                        </p:par>
                        <p:par>
                          <p:cTn id="24" fill="hold" nodeType="afterGroup">
                            <p:stCondLst>
                              <p:cond delay="2500"/>
                            </p:stCondLst>
                            <p:childTnLst>
                              <p:par>
                                <p:cTn id="25" presetID="18" presetClass="entr" presetSubtype="12" fill="hold" nodeType="afterEffect">
                                  <p:stCondLst>
                                    <p:cond delay="0"/>
                                  </p:stCondLst>
                                  <p:childTnLst>
                                    <p:set>
                                      <p:cBhvr>
                                        <p:cTn id="26" dur="1" fill="hold">
                                          <p:stCondLst>
                                            <p:cond delay="0"/>
                                          </p:stCondLst>
                                        </p:cTn>
                                        <p:tgtEl>
                                          <p:spTgt spid="274496"/>
                                        </p:tgtEl>
                                        <p:attrNameLst>
                                          <p:attrName>style.visibility</p:attrName>
                                        </p:attrNameLst>
                                      </p:cBhvr>
                                      <p:to>
                                        <p:strVal val="visible"/>
                                      </p:to>
                                    </p:set>
                                    <p:animEffect transition="in" filter="strips(downLeft)">
                                      <p:cBhvr>
                                        <p:cTn id="27" dur="500"/>
                                        <p:tgtEl>
                                          <p:spTgt spid="274496"/>
                                        </p:tgtEl>
                                      </p:cBhvr>
                                    </p:animEffect>
                                  </p:childTnLst>
                                </p:cTn>
                              </p:par>
                            </p:childTnLst>
                          </p:cTn>
                        </p:par>
                        <p:par>
                          <p:cTn id="28" fill="hold" nodeType="afterGroup">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74497"/>
                                        </p:tgtEl>
                                        <p:attrNameLst>
                                          <p:attrName>style.visibility</p:attrName>
                                        </p:attrNameLst>
                                      </p:cBhvr>
                                      <p:to>
                                        <p:strVal val="visible"/>
                                      </p:to>
                                    </p:set>
                                    <p:animEffect transition="in" filter="strips(downLeft)">
                                      <p:cBhvr>
                                        <p:cTn id="31" dur="500"/>
                                        <p:tgtEl>
                                          <p:spTgt spid="274497"/>
                                        </p:tgtEl>
                                      </p:cBhvr>
                                    </p:animEffect>
                                  </p:childTnLst>
                                </p:cTn>
                              </p:par>
                            </p:childTnLst>
                          </p:cTn>
                        </p:par>
                        <p:par>
                          <p:cTn id="32" fill="hold" nodeType="afterGroup">
                            <p:stCondLst>
                              <p:cond delay="3500"/>
                            </p:stCondLst>
                            <p:childTnLst>
                              <p:par>
                                <p:cTn id="33" presetID="18" presetClass="entr" presetSubtype="12" fill="hold" nodeType="afterEffect">
                                  <p:stCondLst>
                                    <p:cond delay="0"/>
                                  </p:stCondLst>
                                  <p:childTnLst>
                                    <p:set>
                                      <p:cBhvr>
                                        <p:cTn id="34" dur="1" fill="hold">
                                          <p:stCondLst>
                                            <p:cond delay="0"/>
                                          </p:stCondLst>
                                        </p:cTn>
                                        <p:tgtEl>
                                          <p:spTgt spid="274498"/>
                                        </p:tgtEl>
                                        <p:attrNameLst>
                                          <p:attrName>style.visibility</p:attrName>
                                        </p:attrNameLst>
                                      </p:cBhvr>
                                      <p:to>
                                        <p:strVal val="visible"/>
                                      </p:to>
                                    </p:set>
                                    <p:animEffect transition="in" filter="strips(downLeft)">
                                      <p:cBhvr>
                                        <p:cTn id="35" dur="500"/>
                                        <p:tgtEl>
                                          <p:spTgt spid="274498"/>
                                        </p:tgtEl>
                                      </p:cBhvr>
                                    </p:animEffect>
                                  </p:childTnLst>
                                </p:cTn>
                              </p:par>
                            </p:childTnLst>
                          </p:cTn>
                        </p:par>
                        <p:par>
                          <p:cTn id="36" fill="hold" nodeType="afterGroup">
                            <p:stCondLst>
                              <p:cond delay="4000"/>
                            </p:stCondLst>
                            <p:childTnLst>
                              <p:par>
                                <p:cTn id="37" presetID="18" presetClass="entr" presetSubtype="12" fill="hold" nodeType="afterEffect">
                                  <p:stCondLst>
                                    <p:cond delay="0"/>
                                  </p:stCondLst>
                                  <p:childTnLst>
                                    <p:set>
                                      <p:cBhvr>
                                        <p:cTn id="38" dur="1" fill="hold">
                                          <p:stCondLst>
                                            <p:cond delay="0"/>
                                          </p:stCondLst>
                                        </p:cTn>
                                        <p:tgtEl>
                                          <p:spTgt spid="274499"/>
                                        </p:tgtEl>
                                        <p:attrNameLst>
                                          <p:attrName>style.visibility</p:attrName>
                                        </p:attrNameLst>
                                      </p:cBhvr>
                                      <p:to>
                                        <p:strVal val="visible"/>
                                      </p:to>
                                    </p:set>
                                    <p:animEffect transition="in" filter="strips(downLeft)">
                                      <p:cBhvr>
                                        <p:cTn id="39" dur="500"/>
                                        <p:tgtEl>
                                          <p:spTgt spid="274499"/>
                                        </p:tgtEl>
                                      </p:cBhvr>
                                    </p:animEffect>
                                  </p:childTnLst>
                                </p:cTn>
                              </p:par>
                            </p:childTnLst>
                          </p:cTn>
                        </p:par>
                        <p:par>
                          <p:cTn id="40" fill="hold" nodeType="afterGroup">
                            <p:stCondLst>
                              <p:cond delay="4500"/>
                            </p:stCondLst>
                            <p:childTnLst>
                              <p:par>
                                <p:cTn id="41" presetID="18" presetClass="entr" presetSubtype="12" fill="hold" nodeType="afterEffect">
                                  <p:stCondLst>
                                    <p:cond delay="0"/>
                                  </p:stCondLst>
                                  <p:childTnLst>
                                    <p:set>
                                      <p:cBhvr>
                                        <p:cTn id="42" dur="1" fill="hold">
                                          <p:stCondLst>
                                            <p:cond delay="0"/>
                                          </p:stCondLst>
                                        </p:cTn>
                                        <p:tgtEl>
                                          <p:spTgt spid="274500"/>
                                        </p:tgtEl>
                                        <p:attrNameLst>
                                          <p:attrName>style.visibility</p:attrName>
                                        </p:attrNameLst>
                                      </p:cBhvr>
                                      <p:to>
                                        <p:strVal val="visible"/>
                                      </p:to>
                                    </p:set>
                                    <p:animEffect transition="in" filter="strips(downLeft)">
                                      <p:cBhvr>
                                        <p:cTn id="43" dur="500"/>
                                        <p:tgtEl>
                                          <p:spTgt spid="274500"/>
                                        </p:tgtEl>
                                      </p:cBhvr>
                                    </p:animEffect>
                                  </p:childTnLst>
                                </p:cTn>
                              </p:par>
                            </p:childTnLst>
                          </p:cTn>
                        </p:par>
                        <p:par>
                          <p:cTn id="44" fill="hold" nodeType="afterGroup">
                            <p:stCondLst>
                              <p:cond delay="5000"/>
                            </p:stCondLst>
                            <p:childTnLst>
                              <p:par>
                                <p:cTn id="45" presetID="18" presetClass="entr" presetSubtype="12" fill="hold" nodeType="afterEffect">
                                  <p:stCondLst>
                                    <p:cond delay="0"/>
                                  </p:stCondLst>
                                  <p:childTnLst>
                                    <p:set>
                                      <p:cBhvr>
                                        <p:cTn id="46" dur="1" fill="hold">
                                          <p:stCondLst>
                                            <p:cond delay="0"/>
                                          </p:stCondLst>
                                        </p:cTn>
                                        <p:tgtEl>
                                          <p:spTgt spid="274501"/>
                                        </p:tgtEl>
                                        <p:attrNameLst>
                                          <p:attrName>style.visibility</p:attrName>
                                        </p:attrNameLst>
                                      </p:cBhvr>
                                      <p:to>
                                        <p:strVal val="visible"/>
                                      </p:to>
                                    </p:set>
                                    <p:animEffect transition="in" filter="strips(downLeft)">
                                      <p:cBhvr>
                                        <p:cTn id="47" dur="500"/>
                                        <p:tgtEl>
                                          <p:spTgt spid="274501"/>
                                        </p:tgtEl>
                                      </p:cBhvr>
                                    </p:animEffect>
                                  </p:childTnLst>
                                </p:cTn>
                              </p:par>
                            </p:childTnLst>
                          </p:cTn>
                        </p:par>
                        <p:par>
                          <p:cTn id="48" fill="hold" nodeType="afterGroup">
                            <p:stCondLst>
                              <p:cond delay="5500"/>
                            </p:stCondLst>
                            <p:childTnLst>
                              <p:par>
                                <p:cTn id="49" presetID="18" presetClass="entr" presetSubtype="12" fill="hold" nodeType="afterEffect">
                                  <p:stCondLst>
                                    <p:cond delay="0"/>
                                  </p:stCondLst>
                                  <p:childTnLst>
                                    <p:set>
                                      <p:cBhvr>
                                        <p:cTn id="50" dur="1" fill="hold">
                                          <p:stCondLst>
                                            <p:cond delay="0"/>
                                          </p:stCondLst>
                                        </p:cTn>
                                        <p:tgtEl>
                                          <p:spTgt spid="274502"/>
                                        </p:tgtEl>
                                        <p:attrNameLst>
                                          <p:attrName>style.visibility</p:attrName>
                                        </p:attrNameLst>
                                      </p:cBhvr>
                                      <p:to>
                                        <p:strVal val="visible"/>
                                      </p:to>
                                    </p:set>
                                    <p:animEffect transition="in" filter="strips(downLeft)">
                                      <p:cBhvr>
                                        <p:cTn id="51" dur="500"/>
                                        <p:tgtEl>
                                          <p:spTgt spid="274502"/>
                                        </p:tgtEl>
                                      </p:cBhvr>
                                    </p:animEffect>
                                  </p:childTnLst>
                                </p:cTn>
                              </p:par>
                            </p:childTnLst>
                          </p:cTn>
                        </p:par>
                        <p:par>
                          <p:cTn id="52" fill="hold" nodeType="afterGroup">
                            <p:stCondLst>
                              <p:cond delay="6000"/>
                            </p:stCondLst>
                            <p:childTnLst>
                              <p:par>
                                <p:cTn id="53" presetID="18" presetClass="entr" presetSubtype="12" fill="hold" nodeType="afterEffect">
                                  <p:stCondLst>
                                    <p:cond delay="0"/>
                                  </p:stCondLst>
                                  <p:childTnLst>
                                    <p:set>
                                      <p:cBhvr>
                                        <p:cTn id="54" dur="1" fill="hold">
                                          <p:stCondLst>
                                            <p:cond delay="0"/>
                                          </p:stCondLst>
                                        </p:cTn>
                                        <p:tgtEl>
                                          <p:spTgt spid="274503"/>
                                        </p:tgtEl>
                                        <p:attrNameLst>
                                          <p:attrName>style.visibility</p:attrName>
                                        </p:attrNameLst>
                                      </p:cBhvr>
                                      <p:to>
                                        <p:strVal val="visible"/>
                                      </p:to>
                                    </p:set>
                                    <p:animEffect transition="in" filter="strips(downLeft)">
                                      <p:cBhvr>
                                        <p:cTn id="55" dur="500"/>
                                        <p:tgtEl>
                                          <p:spTgt spid="274503"/>
                                        </p:tgtEl>
                                      </p:cBhvr>
                                    </p:animEffect>
                                  </p:childTnLst>
                                </p:cTn>
                              </p:par>
                            </p:childTnLst>
                          </p:cTn>
                        </p:par>
                        <p:par>
                          <p:cTn id="56" fill="hold" nodeType="afterGroup">
                            <p:stCondLst>
                              <p:cond delay="6500"/>
                            </p:stCondLst>
                            <p:childTnLst>
                              <p:par>
                                <p:cTn id="57" presetID="18" presetClass="entr" presetSubtype="12" fill="hold" nodeType="afterEffect">
                                  <p:stCondLst>
                                    <p:cond delay="0"/>
                                  </p:stCondLst>
                                  <p:childTnLst>
                                    <p:set>
                                      <p:cBhvr>
                                        <p:cTn id="58" dur="1" fill="hold">
                                          <p:stCondLst>
                                            <p:cond delay="0"/>
                                          </p:stCondLst>
                                        </p:cTn>
                                        <p:tgtEl>
                                          <p:spTgt spid="274504"/>
                                        </p:tgtEl>
                                        <p:attrNameLst>
                                          <p:attrName>style.visibility</p:attrName>
                                        </p:attrNameLst>
                                      </p:cBhvr>
                                      <p:to>
                                        <p:strVal val="visible"/>
                                      </p:to>
                                    </p:set>
                                    <p:animEffect transition="in" filter="strips(downLeft)">
                                      <p:cBhvr>
                                        <p:cTn id="59" dur="500"/>
                                        <p:tgtEl>
                                          <p:spTgt spid="274504"/>
                                        </p:tgtEl>
                                      </p:cBhvr>
                                    </p:animEffect>
                                  </p:childTnLst>
                                </p:cTn>
                              </p:par>
                            </p:childTnLst>
                          </p:cTn>
                        </p:par>
                        <p:par>
                          <p:cTn id="60" fill="hold" nodeType="afterGroup">
                            <p:stCondLst>
                              <p:cond delay="7000"/>
                            </p:stCondLst>
                            <p:childTnLst>
                              <p:par>
                                <p:cTn id="61" presetID="18" presetClass="entr" presetSubtype="12" fill="hold" nodeType="afterEffect">
                                  <p:stCondLst>
                                    <p:cond delay="0"/>
                                  </p:stCondLst>
                                  <p:childTnLst>
                                    <p:set>
                                      <p:cBhvr>
                                        <p:cTn id="62" dur="1" fill="hold">
                                          <p:stCondLst>
                                            <p:cond delay="0"/>
                                          </p:stCondLst>
                                        </p:cTn>
                                        <p:tgtEl>
                                          <p:spTgt spid="274505"/>
                                        </p:tgtEl>
                                        <p:attrNameLst>
                                          <p:attrName>style.visibility</p:attrName>
                                        </p:attrNameLst>
                                      </p:cBhvr>
                                      <p:to>
                                        <p:strVal val="visible"/>
                                      </p:to>
                                    </p:set>
                                    <p:animEffect transition="in" filter="strips(downLeft)">
                                      <p:cBhvr>
                                        <p:cTn id="63" dur="500"/>
                                        <p:tgtEl>
                                          <p:spTgt spid="274505"/>
                                        </p:tgtEl>
                                      </p:cBhvr>
                                    </p:animEffect>
                                  </p:childTnLst>
                                </p:cTn>
                              </p:par>
                            </p:childTnLst>
                          </p:cTn>
                        </p:par>
                        <p:par>
                          <p:cTn id="64" fill="hold" nodeType="afterGroup">
                            <p:stCondLst>
                              <p:cond delay="7500"/>
                            </p:stCondLst>
                            <p:childTnLst>
                              <p:par>
                                <p:cTn id="65" presetID="18" presetClass="entr" presetSubtype="12" fill="hold" nodeType="afterEffect">
                                  <p:stCondLst>
                                    <p:cond delay="0"/>
                                  </p:stCondLst>
                                  <p:childTnLst>
                                    <p:set>
                                      <p:cBhvr>
                                        <p:cTn id="66" dur="1" fill="hold">
                                          <p:stCondLst>
                                            <p:cond delay="0"/>
                                          </p:stCondLst>
                                        </p:cTn>
                                        <p:tgtEl>
                                          <p:spTgt spid="274506"/>
                                        </p:tgtEl>
                                        <p:attrNameLst>
                                          <p:attrName>style.visibility</p:attrName>
                                        </p:attrNameLst>
                                      </p:cBhvr>
                                      <p:to>
                                        <p:strVal val="visible"/>
                                      </p:to>
                                    </p:set>
                                    <p:animEffect transition="in" filter="strips(downLeft)">
                                      <p:cBhvr>
                                        <p:cTn id="67" dur="500"/>
                                        <p:tgtEl>
                                          <p:spTgt spid="274506"/>
                                        </p:tgtEl>
                                      </p:cBhvr>
                                    </p:animEffect>
                                  </p:childTnLst>
                                </p:cTn>
                              </p:par>
                            </p:childTnLst>
                          </p:cTn>
                        </p:par>
                        <p:par>
                          <p:cTn id="68" fill="hold" nodeType="afterGroup">
                            <p:stCondLst>
                              <p:cond delay="8000"/>
                            </p:stCondLst>
                            <p:childTnLst>
                              <p:par>
                                <p:cTn id="69" presetID="18" presetClass="entr" presetSubtype="12" fill="hold" nodeType="afterEffect">
                                  <p:stCondLst>
                                    <p:cond delay="0"/>
                                  </p:stCondLst>
                                  <p:childTnLst>
                                    <p:set>
                                      <p:cBhvr>
                                        <p:cTn id="70" dur="1" fill="hold">
                                          <p:stCondLst>
                                            <p:cond delay="0"/>
                                          </p:stCondLst>
                                        </p:cTn>
                                        <p:tgtEl>
                                          <p:spTgt spid="274507"/>
                                        </p:tgtEl>
                                        <p:attrNameLst>
                                          <p:attrName>style.visibility</p:attrName>
                                        </p:attrNameLst>
                                      </p:cBhvr>
                                      <p:to>
                                        <p:strVal val="visible"/>
                                      </p:to>
                                    </p:set>
                                    <p:animEffect transition="in" filter="strips(downLeft)">
                                      <p:cBhvr>
                                        <p:cTn id="71" dur="500"/>
                                        <p:tgtEl>
                                          <p:spTgt spid="274507"/>
                                        </p:tgtEl>
                                      </p:cBhvr>
                                    </p:animEffect>
                                  </p:childTnLst>
                                </p:cTn>
                              </p:par>
                            </p:childTnLst>
                          </p:cTn>
                        </p:par>
                        <p:par>
                          <p:cTn id="72" fill="hold" nodeType="afterGroup">
                            <p:stCondLst>
                              <p:cond delay="8500"/>
                            </p:stCondLst>
                            <p:childTnLst>
                              <p:par>
                                <p:cTn id="73" presetID="18" presetClass="entr" presetSubtype="12" fill="hold" nodeType="afterEffect">
                                  <p:stCondLst>
                                    <p:cond delay="0"/>
                                  </p:stCondLst>
                                  <p:childTnLst>
                                    <p:set>
                                      <p:cBhvr>
                                        <p:cTn id="74" dur="1" fill="hold">
                                          <p:stCondLst>
                                            <p:cond delay="0"/>
                                          </p:stCondLst>
                                        </p:cTn>
                                        <p:tgtEl>
                                          <p:spTgt spid="274508"/>
                                        </p:tgtEl>
                                        <p:attrNameLst>
                                          <p:attrName>style.visibility</p:attrName>
                                        </p:attrNameLst>
                                      </p:cBhvr>
                                      <p:to>
                                        <p:strVal val="visible"/>
                                      </p:to>
                                    </p:set>
                                    <p:animEffect transition="in" filter="strips(downLeft)">
                                      <p:cBhvr>
                                        <p:cTn id="75" dur="500"/>
                                        <p:tgtEl>
                                          <p:spTgt spid="274508"/>
                                        </p:tgtEl>
                                      </p:cBhvr>
                                    </p:animEffect>
                                  </p:childTnLst>
                                </p:cTn>
                              </p:par>
                            </p:childTnLst>
                          </p:cTn>
                        </p:par>
                        <p:par>
                          <p:cTn id="76" fill="hold" nodeType="afterGroup">
                            <p:stCondLst>
                              <p:cond delay="9000"/>
                            </p:stCondLst>
                            <p:childTnLst>
                              <p:par>
                                <p:cTn id="77" presetID="18" presetClass="entr" presetSubtype="12" fill="hold" nodeType="afterEffect">
                                  <p:stCondLst>
                                    <p:cond delay="0"/>
                                  </p:stCondLst>
                                  <p:childTnLst>
                                    <p:set>
                                      <p:cBhvr>
                                        <p:cTn id="78" dur="1" fill="hold">
                                          <p:stCondLst>
                                            <p:cond delay="0"/>
                                          </p:stCondLst>
                                        </p:cTn>
                                        <p:tgtEl>
                                          <p:spTgt spid="274509"/>
                                        </p:tgtEl>
                                        <p:attrNameLst>
                                          <p:attrName>style.visibility</p:attrName>
                                        </p:attrNameLst>
                                      </p:cBhvr>
                                      <p:to>
                                        <p:strVal val="visible"/>
                                      </p:to>
                                    </p:set>
                                    <p:animEffect transition="in" filter="strips(downLeft)">
                                      <p:cBhvr>
                                        <p:cTn id="79" dur="500"/>
                                        <p:tgtEl>
                                          <p:spTgt spid="274509"/>
                                        </p:tgtEl>
                                      </p:cBhvr>
                                    </p:animEffect>
                                  </p:childTnLst>
                                </p:cTn>
                              </p:par>
                            </p:childTnLst>
                          </p:cTn>
                        </p:par>
                        <p:par>
                          <p:cTn id="80" fill="hold" nodeType="afterGroup">
                            <p:stCondLst>
                              <p:cond delay="9500"/>
                            </p:stCondLst>
                            <p:childTnLst>
                              <p:par>
                                <p:cTn id="81" presetID="18" presetClass="entr" presetSubtype="12" fill="hold" nodeType="afterEffect">
                                  <p:stCondLst>
                                    <p:cond delay="0"/>
                                  </p:stCondLst>
                                  <p:childTnLst>
                                    <p:set>
                                      <p:cBhvr>
                                        <p:cTn id="82" dur="1" fill="hold">
                                          <p:stCondLst>
                                            <p:cond delay="0"/>
                                          </p:stCondLst>
                                        </p:cTn>
                                        <p:tgtEl>
                                          <p:spTgt spid="274510"/>
                                        </p:tgtEl>
                                        <p:attrNameLst>
                                          <p:attrName>style.visibility</p:attrName>
                                        </p:attrNameLst>
                                      </p:cBhvr>
                                      <p:to>
                                        <p:strVal val="visible"/>
                                      </p:to>
                                    </p:set>
                                    <p:animEffect transition="in" filter="strips(downLeft)">
                                      <p:cBhvr>
                                        <p:cTn id="83" dur="500"/>
                                        <p:tgtEl>
                                          <p:spTgt spid="274510"/>
                                        </p:tgtEl>
                                      </p:cBhvr>
                                    </p:animEffect>
                                  </p:childTnLst>
                                </p:cTn>
                              </p:par>
                            </p:childTnLst>
                          </p:cTn>
                        </p:par>
                        <p:par>
                          <p:cTn id="84" fill="hold" nodeType="afterGroup">
                            <p:stCondLst>
                              <p:cond delay="10000"/>
                            </p:stCondLst>
                            <p:childTnLst>
                              <p:par>
                                <p:cTn id="85" presetID="18" presetClass="entr" presetSubtype="12" fill="hold" nodeType="afterEffect">
                                  <p:stCondLst>
                                    <p:cond delay="0"/>
                                  </p:stCondLst>
                                  <p:childTnLst>
                                    <p:set>
                                      <p:cBhvr>
                                        <p:cTn id="86" dur="1" fill="hold">
                                          <p:stCondLst>
                                            <p:cond delay="0"/>
                                          </p:stCondLst>
                                        </p:cTn>
                                        <p:tgtEl>
                                          <p:spTgt spid="274511"/>
                                        </p:tgtEl>
                                        <p:attrNameLst>
                                          <p:attrName>style.visibility</p:attrName>
                                        </p:attrNameLst>
                                      </p:cBhvr>
                                      <p:to>
                                        <p:strVal val="visible"/>
                                      </p:to>
                                    </p:set>
                                    <p:animEffect transition="in" filter="strips(downLeft)">
                                      <p:cBhvr>
                                        <p:cTn id="87" dur="500"/>
                                        <p:tgtEl>
                                          <p:spTgt spid="274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1507" name="Rectangle 2"/>
          <p:cNvSpPr>
            <a:spLocks noGrp="1" noChangeArrowheads="1"/>
          </p:cNvSpPr>
          <p:nvPr>
            <p:ph type="title"/>
          </p:nvPr>
        </p:nvSpPr>
        <p:spPr/>
        <p:txBody>
          <a:bodyPr/>
          <a:lstStyle/>
          <a:p>
            <a:pPr eaLnBrk="1" hangingPunct="1"/>
            <a:r>
              <a:rPr lang="en-US" altLang="en-US" smtClean="0"/>
              <a:t>GSM Uplink Downlink</a:t>
            </a:r>
          </a:p>
        </p:txBody>
      </p:sp>
      <p:grpSp>
        <p:nvGrpSpPr>
          <p:cNvPr id="21508" name="Group 3"/>
          <p:cNvGrpSpPr>
            <a:grpSpLocks/>
          </p:cNvGrpSpPr>
          <p:nvPr/>
        </p:nvGrpSpPr>
        <p:grpSpPr bwMode="auto">
          <a:xfrm>
            <a:off x="2057400" y="3124200"/>
            <a:ext cx="7696200" cy="762000"/>
            <a:chOff x="288" y="1968"/>
            <a:chExt cx="4848" cy="480"/>
          </a:xfrm>
        </p:grpSpPr>
        <p:grpSp>
          <p:nvGrpSpPr>
            <p:cNvPr id="21526" name="Group 4"/>
            <p:cNvGrpSpPr>
              <a:grpSpLocks/>
            </p:cNvGrpSpPr>
            <p:nvPr/>
          </p:nvGrpSpPr>
          <p:grpSpPr bwMode="auto">
            <a:xfrm>
              <a:off x="288" y="1968"/>
              <a:ext cx="2256" cy="480"/>
              <a:chOff x="288" y="1920"/>
              <a:chExt cx="2256" cy="480"/>
            </a:xfrm>
          </p:grpSpPr>
          <p:grpSp>
            <p:nvGrpSpPr>
              <p:cNvPr id="21562" name="Group 5"/>
              <p:cNvGrpSpPr>
                <a:grpSpLocks/>
              </p:cNvGrpSpPr>
              <p:nvPr/>
            </p:nvGrpSpPr>
            <p:grpSpPr bwMode="auto">
              <a:xfrm>
                <a:off x="288" y="1920"/>
                <a:ext cx="720" cy="480"/>
                <a:chOff x="288" y="1920"/>
                <a:chExt cx="720" cy="480"/>
              </a:xfrm>
            </p:grpSpPr>
            <p:grpSp>
              <p:nvGrpSpPr>
                <p:cNvPr id="21585" name="Group 6"/>
                <p:cNvGrpSpPr>
                  <a:grpSpLocks/>
                </p:cNvGrpSpPr>
                <p:nvPr/>
              </p:nvGrpSpPr>
              <p:grpSpPr bwMode="auto">
                <a:xfrm>
                  <a:off x="288" y="1920"/>
                  <a:ext cx="336" cy="480"/>
                  <a:chOff x="288" y="1920"/>
                  <a:chExt cx="336" cy="480"/>
                </a:xfrm>
              </p:grpSpPr>
              <p:sp>
                <p:nvSpPr>
                  <p:cNvPr id="21591" name="Rectangle 7"/>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2" name="Rectangle 8"/>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3" name="Rectangle 9"/>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4" name="Rectangle 10"/>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86" name="Group 11"/>
                <p:cNvGrpSpPr>
                  <a:grpSpLocks/>
                </p:cNvGrpSpPr>
                <p:nvPr/>
              </p:nvGrpSpPr>
              <p:grpSpPr bwMode="auto">
                <a:xfrm>
                  <a:off x="672" y="1920"/>
                  <a:ext cx="336" cy="480"/>
                  <a:chOff x="288" y="1920"/>
                  <a:chExt cx="336" cy="480"/>
                </a:xfrm>
              </p:grpSpPr>
              <p:sp>
                <p:nvSpPr>
                  <p:cNvPr id="21587" name="Rectangle 12"/>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8" name="Rectangle 13"/>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9" name="Rectangle 14"/>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0" name="Rectangle 15"/>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21563" name="Group 16"/>
              <p:cNvGrpSpPr>
                <a:grpSpLocks/>
              </p:cNvGrpSpPr>
              <p:nvPr/>
            </p:nvGrpSpPr>
            <p:grpSpPr bwMode="auto">
              <a:xfrm>
                <a:off x="1056" y="1920"/>
                <a:ext cx="720" cy="480"/>
                <a:chOff x="288" y="1920"/>
                <a:chExt cx="720" cy="480"/>
              </a:xfrm>
            </p:grpSpPr>
            <p:grpSp>
              <p:nvGrpSpPr>
                <p:cNvPr id="21575" name="Group 17"/>
                <p:cNvGrpSpPr>
                  <a:grpSpLocks/>
                </p:cNvGrpSpPr>
                <p:nvPr/>
              </p:nvGrpSpPr>
              <p:grpSpPr bwMode="auto">
                <a:xfrm>
                  <a:off x="288" y="1920"/>
                  <a:ext cx="336" cy="480"/>
                  <a:chOff x="288" y="1920"/>
                  <a:chExt cx="336" cy="480"/>
                </a:xfrm>
              </p:grpSpPr>
              <p:sp>
                <p:nvSpPr>
                  <p:cNvPr id="21581" name="Rectangle 18"/>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2" name="Rectangle 19"/>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3" name="Rectangle 20"/>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4" name="Rectangle 21"/>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76" name="Group 22"/>
                <p:cNvGrpSpPr>
                  <a:grpSpLocks/>
                </p:cNvGrpSpPr>
                <p:nvPr/>
              </p:nvGrpSpPr>
              <p:grpSpPr bwMode="auto">
                <a:xfrm>
                  <a:off x="672" y="1920"/>
                  <a:ext cx="336" cy="480"/>
                  <a:chOff x="288" y="1920"/>
                  <a:chExt cx="336" cy="480"/>
                </a:xfrm>
              </p:grpSpPr>
              <p:sp>
                <p:nvSpPr>
                  <p:cNvPr id="21577" name="Rectangle 23"/>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8" name="Rectangle 24"/>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9" name="Rectangle 25"/>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0" name="Rectangle 26"/>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21564" name="Group 27"/>
              <p:cNvGrpSpPr>
                <a:grpSpLocks/>
              </p:cNvGrpSpPr>
              <p:nvPr/>
            </p:nvGrpSpPr>
            <p:grpSpPr bwMode="auto">
              <a:xfrm>
                <a:off x="1824" y="1920"/>
                <a:ext cx="720" cy="480"/>
                <a:chOff x="288" y="1920"/>
                <a:chExt cx="720" cy="480"/>
              </a:xfrm>
            </p:grpSpPr>
            <p:grpSp>
              <p:nvGrpSpPr>
                <p:cNvPr id="21565" name="Group 28"/>
                <p:cNvGrpSpPr>
                  <a:grpSpLocks/>
                </p:cNvGrpSpPr>
                <p:nvPr/>
              </p:nvGrpSpPr>
              <p:grpSpPr bwMode="auto">
                <a:xfrm>
                  <a:off x="288" y="1920"/>
                  <a:ext cx="336" cy="480"/>
                  <a:chOff x="288" y="1920"/>
                  <a:chExt cx="336" cy="480"/>
                </a:xfrm>
              </p:grpSpPr>
              <p:sp>
                <p:nvSpPr>
                  <p:cNvPr id="21571" name="Rectangle 29"/>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2" name="Rectangle 30"/>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3" name="Rectangle 31"/>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4" name="Rectangle 32"/>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66" name="Group 33"/>
                <p:cNvGrpSpPr>
                  <a:grpSpLocks/>
                </p:cNvGrpSpPr>
                <p:nvPr/>
              </p:nvGrpSpPr>
              <p:grpSpPr bwMode="auto">
                <a:xfrm>
                  <a:off x="672" y="1920"/>
                  <a:ext cx="336" cy="480"/>
                  <a:chOff x="288" y="1920"/>
                  <a:chExt cx="336" cy="480"/>
                </a:xfrm>
              </p:grpSpPr>
              <p:sp>
                <p:nvSpPr>
                  <p:cNvPr id="21567" name="Rectangle 34"/>
                  <p:cNvSpPr>
                    <a:spLocks noChangeArrowheads="1"/>
                  </p:cNvSpPr>
                  <p:nvPr/>
                </p:nvSpPr>
                <p:spPr bwMode="auto">
                  <a:xfrm>
                    <a:off x="288"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8" name="Rectangle 35"/>
                  <p:cNvSpPr>
                    <a:spLocks noChangeArrowheads="1"/>
                  </p:cNvSpPr>
                  <p:nvPr/>
                </p:nvSpPr>
                <p:spPr bwMode="auto">
                  <a:xfrm>
                    <a:off x="384"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9" name="Rectangle 36"/>
                  <p:cNvSpPr>
                    <a:spLocks noChangeArrowheads="1"/>
                  </p:cNvSpPr>
                  <p:nvPr/>
                </p:nvSpPr>
                <p:spPr bwMode="auto">
                  <a:xfrm>
                    <a:off x="480"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0" name="Rectangle 37"/>
                  <p:cNvSpPr>
                    <a:spLocks noChangeArrowheads="1"/>
                  </p:cNvSpPr>
                  <p:nvPr/>
                </p:nvSpPr>
                <p:spPr bwMode="auto">
                  <a:xfrm>
                    <a:off x="576" y="1920"/>
                    <a:ext cx="48" cy="480"/>
                  </a:xfrm>
                  <a:prstGeom prst="rect">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21527" name="Group 38"/>
            <p:cNvGrpSpPr>
              <a:grpSpLocks/>
            </p:cNvGrpSpPr>
            <p:nvPr/>
          </p:nvGrpSpPr>
          <p:grpSpPr bwMode="auto">
            <a:xfrm>
              <a:off x="2880" y="1968"/>
              <a:ext cx="2256" cy="480"/>
              <a:chOff x="288" y="1920"/>
              <a:chExt cx="2256" cy="480"/>
            </a:xfrm>
          </p:grpSpPr>
          <p:grpSp>
            <p:nvGrpSpPr>
              <p:cNvPr id="21529" name="Group 39"/>
              <p:cNvGrpSpPr>
                <a:grpSpLocks/>
              </p:cNvGrpSpPr>
              <p:nvPr/>
            </p:nvGrpSpPr>
            <p:grpSpPr bwMode="auto">
              <a:xfrm>
                <a:off x="288" y="1920"/>
                <a:ext cx="720" cy="480"/>
                <a:chOff x="288" y="1920"/>
                <a:chExt cx="720" cy="480"/>
              </a:xfrm>
            </p:grpSpPr>
            <p:grpSp>
              <p:nvGrpSpPr>
                <p:cNvPr id="21552" name="Group 40"/>
                <p:cNvGrpSpPr>
                  <a:grpSpLocks/>
                </p:cNvGrpSpPr>
                <p:nvPr/>
              </p:nvGrpSpPr>
              <p:grpSpPr bwMode="auto">
                <a:xfrm>
                  <a:off x="288" y="1920"/>
                  <a:ext cx="336" cy="480"/>
                  <a:chOff x="288" y="1920"/>
                  <a:chExt cx="336" cy="480"/>
                </a:xfrm>
              </p:grpSpPr>
              <p:sp>
                <p:nvSpPr>
                  <p:cNvPr id="21558" name="Rectangle 41"/>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9" name="Rectangle 42"/>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0" name="Rectangle 43"/>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1" name="Rectangle 44"/>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53" name="Group 45"/>
                <p:cNvGrpSpPr>
                  <a:grpSpLocks/>
                </p:cNvGrpSpPr>
                <p:nvPr/>
              </p:nvGrpSpPr>
              <p:grpSpPr bwMode="auto">
                <a:xfrm>
                  <a:off x="672" y="1920"/>
                  <a:ext cx="336" cy="480"/>
                  <a:chOff x="288" y="1920"/>
                  <a:chExt cx="336" cy="480"/>
                </a:xfrm>
              </p:grpSpPr>
              <p:sp>
                <p:nvSpPr>
                  <p:cNvPr id="21554" name="Rectangle 46"/>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5" name="Rectangle 47"/>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6" name="Rectangle 48"/>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7" name="Rectangle 49"/>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21530" name="Group 50"/>
              <p:cNvGrpSpPr>
                <a:grpSpLocks/>
              </p:cNvGrpSpPr>
              <p:nvPr/>
            </p:nvGrpSpPr>
            <p:grpSpPr bwMode="auto">
              <a:xfrm>
                <a:off x="1056" y="1920"/>
                <a:ext cx="720" cy="480"/>
                <a:chOff x="288" y="1920"/>
                <a:chExt cx="720" cy="480"/>
              </a:xfrm>
            </p:grpSpPr>
            <p:grpSp>
              <p:nvGrpSpPr>
                <p:cNvPr id="21542" name="Group 51"/>
                <p:cNvGrpSpPr>
                  <a:grpSpLocks/>
                </p:cNvGrpSpPr>
                <p:nvPr/>
              </p:nvGrpSpPr>
              <p:grpSpPr bwMode="auto">
                <a:xfrm>
                  <a:off x="288" y="1920"/>
                  <a:ext cx="336" cy="480"/>
                  <a:chOff x="288" y="1920"/>
                  <a:chExt cx="336" cy="480"/>
                </a:xfrm>
              </p:grpSpPr>
              <p:sp>
                <p:nvSpPr>
                  <p:cNvPr id="21548" name="Rectangle 52"/>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9" name="Rectangle 53"/>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0" name="Rectangle 54"/>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51" name="Rectangle 55"/>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43" name="Group 56"/>
                <p:cNvGrpSpPr>
                  <a:grpSpLocks/>
                </p:cNvGrpSpPr>
                <p:nvPr/>
              </p:nvGrpSpPr>
              <p:grpSpPr bwMode="auto">
                <a:xfrm>
                  <a:off x="672" y="1920"/>
                  <a:ext cx="336" cy="480"/>
                  <a:chOff x="288" y="1920"/>
                  <a:chExt cx="336" cy="480"/>
                </a:xfrm>
              </p:grpSpPr>
              <p:sp>
                <p:nvSpPr>
                  <p:cNvPr id="21544" name="Rectangle 57"/>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5" name="Rectangle 58"/>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6" name="Rectangle 59"/>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7" name="Rectangle 60"/>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21531" name="Group 61"/>
              <p:cNvGrpSpPr>
                <a:grpSpLocks/>
              </p:cNvGrpSpPr>
              <p:nvPr/>
            </p:nvGrpSpPr>
            <p:grpSpPr bwMode="auto">
              <a:xfrm>
                <a:off x="1824" y="1920"/>
                <a:ext cx="720" cy="480"/>
                <a:chOff x="288" y="1920"/>
                <a:chExt cx="720" cy="480"/>
              </a:xfrm>
            </p:grpSpPr>
            <p:grpSp>
              <p:nvGrpSpPr>
                <p:cNvPr id="21532" name="Group 62"/>
                <p:cNvGrpSpPr>
                  <a:grpSpLocks/>
                </p:cNvGrpSpPr>
                <p:nvPr/>
              </p:nvGrpSpPr>
              <p:grpSpPr bwMode="auto">
                <a:xfrm>
                  <a:off x="288" y="1920"/>
                  <a:ext cx="336" cy="480"/>
                  <a:chOff x="288" y="1920"/>
                  <a:chExt cx="336" cy="480"/>
                </a:xfrm>
              </p:grpSpPr>
              <p:sp>
                <p:nvSpPr>
                  <p:cNvPr id="21538" name="Rectangle 63"/>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9" name="Rectangle 64"/>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0" name="Rectangle 65"/>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41" name="Rectangle 66"/>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1533" name="Group 67"/>
                <p:cNvGrpSpPr>
                  <a:grpSpLocks/>
                </p:cNvGrpSpPr>
                <p:nvPr/>
              </p:nvGrpSpPr>
              <p:grpSpPr bwMode="auto">
                <a:xfrm>
                  <a:off x="672" y="1920"/>
                  <a:ext cx="336" cy="480"/>
                  <a:chOff x="288" y="1920"/>
                  <a:chExt cx="336" cy="480"/>
                </a:xfrm>
              </p:grpSpPr>
              <p:sp>
                <p:nvSpPr>
                  <p:cNvPr id="21534" name="Rectangle 68"/>
                  <p:cNvSpPr>
                    <a:spLocks noChangeArrowheads="1"/>
                  </p:cNvSpPr>
                  <p:nvPr/>
                </p:nvSpPr>
                <p:spPr bwMode="auto">
                  <a:xfrm>
                    <a:off x="288"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5" name="Rectangle 69"/>
                  <p:cNvSpPr>
                    <a:spLocks noChangeArrowheads="1"/>
                  </p:cNvSpPr>
                  <p:nvPr/>
                </p:nvSpPr>
                <p:spPr bwMode="auto">
                  <a:xfrm>
                    <a:off x="384"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6" name="Rectangle 70"/>
                  <p:cNvSpPr>
                    <a:spLocks noChangeArrowheads="1"/>
                  </p:cNvSpPr>
                  <p:nvPr/>
                </p:nvSpPr>
                <p:spPr bwMode="auto">
                  <a:xfrm>
                    <a:off x="480"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7" name="Rectangle 71"/>
                  <p:cNvSpPr>
                    <a:spLocks noChangeArrowheads="1"/>
                  </p:cNvSpPr>
                  <p:nvPr/>
                </p:nvSpPr>
                <p:spPr bwMode="auto">
                  <a:xfrm>
                    <a:off x="576" y="1920"/>
                    <a:ext cx="48" cy="48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
          <p:nvSpPr>
            <p:cNvPr id="21528" name="Line 72"/>
            <p:cNvSpPr>
              <a:spLocks noChangeShapeType="1"/>
            </p:cNvSpPr>
            <p:nvPr/>
          </p:nvSpPr>
          <p:spPr bwMode="auto">
            <a:xfrm>
              <a:off x="288" y="2448"/>
              <a:ext cx="48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3417" name="Group 73"/>
          <p:cNvGrpSpPr>
            <a:grpSpLocks noChangeAspect="1"/>
          </p:cNvGrpSpPr>
          <p:nvPr/>
        </p:nvGrpSpPr>
        <p:grpSpPr bwMode="auto">
          <a:xfrm>
            <a:off x="7010400" y="685801"/>
            <a:ext cx="566738" cy="2143125"/>
            <a:chOff x="2138" y="965"/>
            <a:chExt cx="1018" cy="1515"/>
          </a:xfrm>
        </p:grpSpPr>
        <p:pic>
          <p:nvPicPr>
            <p:cNvPr id="21524" name="Picture 74" descr="wirel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8" y="965"/>
              <a:ext cx="1018" cy="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5" name="Text Box 75"/>
            <p:cNvSpPr txBox="1">
              <a:spLocks noChangeAspect="1" noChangeArrowheads="1"/>
            </p:cNvSpPr>
            <p:nvPr/>
          </p:nvSpPr>
          <p:spPr bwMode="auto">
            <a:xfrm>
              <a:off x="2477" y="2221"/>
              <a:ext cx="331"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b="1"/>
            </a:p>
          </p:txBody>
        </p:sp>
      </p:grpSp>
      <p:sp>
        <p:nvSpPr>
          <p:cNvPr id="21510" name="Line 76"/>
          <p:cNvSpPr>
            <a:spLocks noChangeShapeType="1"/>
          </p:cNvSpPr>
          <p:nvPr/>
        </p:nvSpPr>
        <p:spPr bwMode="auto">
          <a:xfrm flipV="1">
            <a:off x="5105400" y="1066800"/>
            <a:ext cx="19050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Line 77"/>
          <p:cNvSpPr>
            <a:spLocks noChangeShapeType="1"/>
          </p:cNvSpPr>
          <p:nvPr/>
        </p:nvSpPr>
        <p:spPr bwMode="auto">
          <a:xfrm flipV="1">
            <a:off x="5257800" y="1295400"/>
            <a:ext cx="1905000" cy="7620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2" name="Text Box 78"/>
          <p:cNvSpPr txBox="1">
            <a:spLocks noChangeArrowheads="1"/>
          </p:cNvSpPr>
          <p:nvPr/>
        </p:nvSpPr>
        <p:spPr bwMode="auto">
          <a:xfrm>
            <a:off x="1981200" y="4038600"/>
            <a:ext cx="285750" cy="336550"/>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0</a:t>
            </a:r>
          </a:p>
        </p:txBody>
      </p:sp>
      <p:sp>
        <p:nvSpPr>
          <p:cNvPr id="21513" name="Text Box 79"/>
          <p:cNvSpPr txBox="1">
            <a:spLocks noChangeArrowheads="1"/>
          </p:cNvSpPr>
          <p:nvPr/>
        </p:nvSpPr>
        <p:spPr bwMode="auto">
          <a:xfrm>
            <a:off x="5334000" y="4038600"/>
            <a:ext cx="488950" cy="336550"/>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124</a:t>
            </a:r>
          </a:p>
        </p:txBody>
      </p:sp>
      <p:sp>
        <p:nvSpPr>
          <p:cNvPr id="21514" name="Text Box 80"/>
          <p:cNvSpPr txBox="1">
            <a:spLocks noChangeArrowheads="1"/>
          </p:cNvSpPr>
          <p:nvPr/>
        </p:nvSpPr>
        <p:spPr bwMode="auto">
          <a:xfrm>
            <a:off x="6096000" y="4038600"/>
            <a:ext cx="285750" cy="33655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0</a:t>
            </a:r>
          </a:p>
        </p:txBody>
      </p:sp>
      <p:sp>
        <p:nvSpPr>
          <p:cNvPr id="21515" name="Text Box 81"/>
          <p:cNvSpPr txBox="1">
            <a:spLocks noChangeArrowheads="1"/>
          </p:cNvSpPr>
          <p:nvPr/>
        </p:nvSpPr>
        <p:spPr bwMode="auto">
          <a:xfrm>
            <a:off x="9448800" y="4038600"/>
            <a:ext cx="488950" cy="33655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124</a:t>
            </a:r>
          </a:p>
        </p:txBody>
      </p:sp>
      <p:sp>
        <p:nvSpPr>
          <p:cNvPr id="21516" name="Text Box 82"/>
          <p:cNvSpPr txBox="1">
            <a:spLocks noChangeArrowheads="1"/>
          </p:cNvSpPr>
          <p:nvPr/>
        </p:nvSpPr>
        <p:spPr bwMode="auto">
          <a:xfrm>
            <a:off x="1771650" y="2703514"/>
            <a:ext cx="725488"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890MHz</a:t>
            </a:r>
          </a:p>
        </p:txBody>
      </p:sp>
      <p:sp>
        <p:nvSpPr>
          <p:cNvPr id="21517" name="Text Box 83"/>
          <p:cNvSpPr txBox="1">
            <a:spLocks noChangeArrowheads="1"/>
          </p:cNvSpPr>
          <p:nvPr/>
        </p:nvSpPr>
        <p:spPr bwMode="auto">
          <a:xfrm>
            <a:off x="4967289" y="2717800"/>
            <a:ext cx="7254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915MHz</a:t>
            </a:r>
          </a:p>
        </p:txBody>
      </p:sp>
      <p:sp>
        <p:nvSpPr>
          <p:cNvPr id="21518" name="Text Box 84"/>
          <p:cNvSpPr txBox="1">
            <a:spLocks noChangeArrowheads="1"/>
          </p:cNvSpPr>
          <p:nvPr/>
        </p:nvSpPr>
        <p:spPr bwMode="auto">
          <a:xfrm>
            <a:off x="5957889" y="2717800"/>
            <a:ext cx="7254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935MHz</a:t>
            </a:r>
          </a:p>
        </p:txBody>
      </p:sp>
      <p:sp>
        <p:nvSpPr>
          <p:cNvPr id="21519" name="Text Box 85"/>
          <p:cNvSpPr txBox="1">
            <a:spLocks noChangeArrowheads="1"/>
          </p:cNvSpPr>
          <p:nvPr/>
        </p:nvSpPr>
        <p:spPr bwMode="auto">
          <a:xfrm>
            <a:off x="9310689" y="2717800"/>
            <a:ext cx="7254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960MHz</a:t>
            </a:r>
          </a:p>
        </p:txBody>
      </p:sp>
      <p:sp>
        <p:nvSpPr>
          <p:cNvPr id="21520" name="Text Box 86"/>
          <p:cNvSpPr txBox="1">
            <a:spLocks noChangeArrowheads="1"/>
          </p:cNvSpPr>
          <p:nvPr/>
        </p:nvSpPr>
        <p:spPr bwMode="auto">
          <a:xfrm rot="-1236135">
            <a:off x="5410200" y="990600"/>
            <a:ext cx="927100" cy="336550"/>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UPLINK</a:t>
            </a:r>
          </a:p>
        </p:txBody>
      </p:sp>
      <p:sp>
        <p:nvSpPr>
          <p:cNvPr id="21521" name="Text Box 87"/>
          <p:cNvSpPr txBox="1">
            <a:spLocks noChangeArrowheads="1"/>
          </p:cNvSpPr>
          <p:nvPr/>
        </p:nvSpPr>
        <p:spPr bwMode="auto">
          <a:xfrm rot="-1488397">
            <a:off x="5791201" y="1752600"/>
            <a:ext cx="1298575" cy="33655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DOWNLINK</a:t>
            </a:r>
          </a:p>
        </p:txBody>
      </p:sp>
      <p:pic>
        <p:nvPicPr>
          <p:cNvPr id="313432" name="Picture 88" descr="http://www.microsoft.com/hk/windowsmobile/_assets/images/devices/deviceimages/iPAQ-h6365.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262439" y="1219200"/>
            <a:ext cx="4794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ext Box 89"/>
          <p:cNvSpPr txBox="1">
            <a:spLocks noChangeArrowheads="1"/>
          </p:cNvSpPr>
          <p:nvPr/>
        </p:nvSpPr>
        <p:spPr bwMode="auto">
          <a:xfrm>
            <a:off x="1828800" y="4800601"/>
            <a:ext cx="845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spcBef>
                <a:spcPct val="30000"/>
              </a:spcBef>
            </a:pPr>
            <a:r>
              <a:rPr lang="en-GB" altLang="en-US" sz="2000">
                <a:latin typeface="Verdana" panose="020B0604030504040204" pitchFamily="34" charset="0"/>
              </a:rPr>
              <a:t>GSM900 : 880 - 915 MHz paired with 925 - 960 MHz</a:t>
            </a:r>
          </a:p>
          <a:p>
            <a:pPr lvl="1">
              <a:spcBef>
                <a:spcPct val="30000"/>
              </a:spcBef>
            </a:pPr>
            <a:r>
              <a:rPr lang="en-GB" altLang="en-US" sz="2000">
                <a:latin typeface="Verdana" panose="020B0604030504040204" pitchFamily="34" charset="0"/>
              </a:rPr>
              <a:t>GSM1800 : 1710 - 1785 MHz paired with 1805 - 1880 MHz</a:t>
            </a:r>
          </a:p>
          <a:p>
            <a:pPr lvl="1">
              <a:spcBef>
                <a:spcPct val="30000"/>
              </a:spcBef>
            </a:pPr>
            <a:r>
              <a:rPr lang="en-GB" altLang="en-US" sz="2000">
                <a:latin typeface="Verdana" panose="020B0604030504040204" pitchFamily="34" charset="0"/>
              </a:rPr>
              <a:t>GSM1900 : 1850 - 1910 MHz paired with 1930 - 1990 MHz</a:t>
            </a:r>
            <a:endParaRPr lang="en-US" altLang="en-US" sz="2000">
              <a:latin typeface="Verdana" panose="020B0604030504040204" pitchFamily="34" charset="0"/>
            </a:endParaRPr>
          </a:p>
        </p:txBody>
      </p:sp>
    </p:spTree>
    <p:extLst>
      <p:ext uri="{BB962C8B-B14F-4D97-AF65-F5344CB8AC3E}">
        <p14:creationId xmlns:p14="http://schemas.microsoft.com/office/powerpoint/2010/main" val="3957910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313417"/>
                                        </p:tgtEl>
                                        <p:attrNameLst>
                                          <p:attrName>style.visibility</p:attrName>
                                        </p:attrNameLst>
                                      </p:cBhvr>
                                      <p:to>
                                        <p:strVal val="visible"/>
                                      </p:to>
                                    </p:set>
                                    <p:anim to="" calcmode="lin" valueType="num">
                                      <p:cBhvr>
                                        <p:cTn id="7" dur="1" fill="hold"/>
                                        <p:tgtEl>
                                          <p:spTgt spid="31341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13432"/>
                                        </p:tgtEl>
                                        <p:attrNameLst>
                                          <p:attrName>style.visibility</p:attrName>
                                        </p:attrNameLst>
                                      </p:cBhvr>
                                      <p:to>
                                        <p:strVal val="visible"/>
                                      </p:to>
                                    </p:set>
                                    <p:animEffect transition="in" filter="wipe(up)">
                                      <p:cBhvr>
                                        <p:cTn id="12" dur="500"/>
                                        <p:tgtEl>
                                          <p:spTgt spid="313432"/>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75458" name="Text Box 2"/>
          <p:cNvSpPr txBox="1">
            <a:spLocks noChangeArrowheads="1"/>
          </p:cNvSpPr>
          <p:nvPr/>
        </p:nvSpPr>
        <p:spPr bwMode="auto">
          <a:xfrm>
            <a:off x="2057401" y="5791201"/>
            <a:ext cx="43211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600">
              <a:solidFill>
                <a:srgbClr val="3C5658"/>
              </a:solidFill>
              <a:latin typeface="Tahoma" panose="020B0604030504040204" pitchFamily="34" charset="0"/>
            </a:endParaRPr>
          </a:p>
          <a:p>
            <a:pPr eaLnBrk="1" hangingPunct="1"/>
            <a:r>
              <a:rPr lang="en-US" altLang="en-US" sz="1600">
                <a:solidFill>
                  <a:srgbClr val="3C5658"/>
                </a:solidFill>
                <a:latin typeface="Tahoma" panose="020B0604030504040204" pitchFamily="34" charset="0"/>
              </a:rPr>
              <a:t>PTC _ PITA Telecoms Conference &amp; Exhibition</a:t>
            </a:r>
          </a:p>
        </p:txBody>
      </p:sp>
      <p:sp>
        <p:nvSpPr>
          <p:cNvPr id="22532" name="Rectangle 4"/>
          <p:cNvSpPr>
            <a:spLocks noGrp="1" noChangeArrowheads="1"/>
          </p:cNvSpPr>
          <p:nvPr>
            <p:ph type="title"/>
          </p:nvPr>
        </p:nvSpPr>
        <p:spPr/>
        <p:txBody>
          <a:bodyPr/>
          <a:lstStyle/>
          <a:p>
            <a:pPr eaLnBrk="1" hangingPunct="1"/>
            <a:r>
              <a:rPr lang="en-US" altLang="en-US" smtClean="0"/>
              <a:t>2G Mobile: Frequency Split</a:t>
            </a:r>
          </a:p>
        </p:txBody>
      </p:sp>
      <p:grpSp>
        <p:nvGrpSpPr>
          <p:cNvPr id="275461" name="Group 5"/>
          <p:cNvGrpSpPr>
            <a:grpSpLocks/>
          </p:cNvGrpSpPr>
          <p:nvPr/>
        </p:nvGrpSpPr>
        <p:grpSpPr bwMode="auto">
          <a:xfrm>
            <a:off x="2782889" y="1371600"/>
            <a:ext cx="6745287" cy="4578350"/>
            <a:chOff x="889" y="672"/>
            <a:chExt cx="4249" cy="2884"/>
          </a:xfrm>
        </p:grpSpPr>
        <p:sp>
          <p:nvSpPr>
            <p:cNvPr id="22535" name="Line 6"/>
            <p:cNvSpPr>
              <a:spLocks noChangeShapeType="1"/>
            </p:cNvSpPr>
            <p:nvPr/>
          </p:nvSpPr>
          <p:spPr bwMode="auto">
            <a:xfrm>
              <a:off x="960" y="2595"/>
              <a:ext cx="372" cy="38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Line 7"/>
            <p:cNvSpPr>
              <a:spLocks noChangeShapeType="1"/>
            </p:cNvSpPr>
            <p:nvPr/>
          </p:nvSpPr>
          <p:spPr bwMode="auto">
            <a:xfrm flipH="1">
              <a:off x="960" y="1947"/>
              <a:ext cx="372" cy="64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537" name="Group 8"/>
            <p:cNvGrpSpPr>
              <a:grpSpLocks/>
            </p:cNvGrpSpPr>
            <p:nvPr/>
          </p:nvGrpSpPr>
          <p:grpSpPr bwMode="auto">
            <a:xfrm>
              <a:off x="2736" y="2496"/>
              <a:ext cx="528" cy="624"/>
              <a:chOff x="2067" y="915"/>
              <a:chExt cx="384" cy="717"/>
            </a:xfrm>
          </p:grpSpPr>
          <p:grpSp>
            <p:nvGrpSpPr>
              <p:cNvPr id="22675" name="Group 9"/>
              <p:cNvGrpSpPr>
                <a:grpSpLocks/>
              </p:cNvGrpSpPr>
              <p:nvPr/>
            </p:nvGrpSpPr>
            <p:grpSpPr bwMode="auto">
              <a:xfrm>
                <a:off x="2067" y="915"/>
                <a:ext cx="384" cy="123"/>
                <a:chOff x="2067" y="915"/>
                <a:chExt cx="384" cy="123"/>
              </a:xfrm>
            </p:grpSpPr>
            <p:sp>
              <p:nvSpPr>
                <p:cNvPr id="22693" name="Freeform 10"/>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94" name="Freeform 11"/>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95" name="Freeform 12"/>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96" name="Freeform 13"/>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676" name="Group 14"/>
              <p:cNvGrpSpPr>
                <a:grpSpLocks/>
              </p:cNvGrpSpPr>
              <p:nvPr/>
            </p:nvGrpSpPr>
            <p:grpSpPr bwMode="auto">
              <a:xfrm>
                <a:off x="2222" y="1051"/>
                <a:ext cx="76" cy="581"/>
                <a:chOff x="2222" y="1051"/>
                <a:chExt cx="76" cy="581"/>
              </a:xfrm>
            </p:grpSpPr>
            <p:sp>
              <p:nvSpPr>
                <p:cNvPr id="22677" name="Line 15"/>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678" name="Group 16"/>
                <p:cNvGrpSpPr>
                  <a:grpSpLocks/>
                </p:cNvGrpSpPr>
                <p:nvPr/>
              </p:nvGrpSpPr>
              <p:grpSpPr bwMode="auto">
                <a:xfrm>
                  <a:off x="2222" y="1051"/>
                  <a:ext cx="76" cy="581"/>
                  <a:chOff x="2222" y="1051"/>
                  <a:chExt cx="76" cy="581"/>
                </a:xfrm>
              </p:grpSpPr>
              <p:sp>
                <p:nvSpPr>
                  <p:cNvPr id="22679" name="Line 17"/>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0" name="Line 18"/>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1" name="Line 19"/>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2" name="Line 20"/>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3" name="Line 21"/>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4" name="Line 22"/>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5" name="Line 23"/>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6" name="Line 24"/>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7" name="Line 25"/>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8" name="Line 26"/>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89" name="Line 27"/>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90" name="Line 28"/>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91" name="Line 29"/>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92" name="Oval 30"/>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22538" name="Group 31"/>
            <p:cNvGrpSpPr>
              <a:grpSpLocks/>
            </p:cNvGrpSpPr>
            <p:nvPr/>
          </p:nvGrpSpPr>
          <p:grpSpPr bwMode="auto">
            <a:xfrm>
              <a:off x="2296" y="1551"/>
              <a:ext cx="491" cy="474"/>
              <a:chOff x="1942" y="1200"/>
              <a:chExt cx="650" cy="680"/>
            </a:xfrm>
          </p:grpSpPr>
          <p:graphicFrame>
            <p:nvGraphicFramePr>
              <p:cNvPr id="22662" name="Object 32"/>
              <p:cNvGraphicFramePr>
                <a:graphicFrameLocks noChangeAspect="1"/>
              </p:cNvGraphicFramePr>
              <p:nvPr/>
            </p:nvGraphicFramePr>
            <p:xfrm>
              <a:off x="1942" y="1200"/>
              <a:ext cx="394" cy="680"/>
            </p:xfrm>
            <a:graphic>
              <a:graphicData uri="http://schemas.openxmlformats.org/presentationml/2006/ole">
                <mc:AlternateContent xmlns:mc="http://schemas.openxmlformats.org/markup-compatibility/2006">
                  <mc:Choice xmlns:v="urn:schemas-microsoft-com:vml" Requires="v">
                    <p:oleObj spid="_x0000_s20512" name="Clip" r:id="rId3" imgW="3429000" imgH="4953000" progId="MS_ClipArt_Gallery.2">
                      <p:embed/>
                    </p:oleObj>
                  </mc:Choice>
                  <mc:Fallback>
                    <p:oleObj name="Clip" r:id="rId3"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 y="1200"/>
                            <a:ext cx="394"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663" name="Group 33"/>
              <p:cNvGrpSpPr>
                <a:grpSpLocks/>
              </p:cNvGrpSpPr>
              <p:nvPr/>
            </p:nvGrpSpPr>
            <p:grpSpPr bwMode="auto">
              <a:xfrm rot="8647072">
                <a:off x="2256" y="1523"/>
                <a:ext cx="336" cy="349"/>
                <a:chOff x="2736" y="3024"/>
                <a:chExt cx="364" cy="349"/>
              </a:xfrm>
            </p:grpSpPr>
            <p:sp>
              <p:nvSpPr>
                <p:cNvPr id="22664" name="Arc 34"/>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65" name="Arc 35"/>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66" name="Arc 36"/>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667" name="Group 37"/>
                <p:cNvGrpSpPr>
                  <a:grpSpLocks/>
                </p:cNvGrpSpPr>
                <p:nvPr/>
              </p:nvGrpSpPr>
              <p:grpSpPr bwMode="auto">
                <a:xfrm flipH="1">
                  <a:off x="2865" y="3089"/>
                  <a:ext cx="150" cy="232"/>
                  <a:chOff x="1782" y="1750"/>
                  <a:chExt cx="150" cy="232"/>
                </a:xfrm>
              </p:grpSpPr>
              <p:sp>
                <p:nvSpPr>
                  <p:cNvPr id="22672" name="Arc 38"/>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73" name="Arc 39"/>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74" name="Arc 40"/>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68" name="Arc 41"/>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69" name="Arc 42"/>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70" name="Arc 43"/>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71" name="Arc 44"/>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22539" name="Line 45"/>
            <p:cNvSpPr>
              <a:spLocks noChangeShapeType="1"/>
            </p:cNvSpPr>
            <p:nvPr/>
          </p:nvSpPr>
          <p:spPr bwMode="auto">
            <a:xfrm>
              <a:off x="2198" y="1943"/>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46"/>
            <p:cNvSpPr>
              <a:spLocks noChangeShapeType="1"/>
            </p:cNvSpPr>
            <p:nvPr/>
          </p:nvSpPr>
          <p:spPr bwMode="auto">
            <a:xfrm flipH="1">
              <a:off x="2198" y="1308"/>
              <a:ext cx="435" cy="6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Line 47"/>
            <p:cNvSpPr>
              <a:spLocks noChangeShapeType="1"/>
            </p:cNvSpPr>
            <p:nvPr/>
          </p:nvSpPr>
          <p:spPr bwMode="auto">
            <a:xfrm>
              <a:off x="2597" y="2478"/>
              <a:ext cx="870"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Line 48"/>
            <p:cNvSpPr>
              <a:spLocks noChangeShapeType="1"/>
            </p:cNvSpPr>
            <p:nvPr/>
          </p:nvSpPr>
          <p:spPr bwMode="auto">
            <a:xfrm flipV="1">
              <a:off x="3467" y="1976"/>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3" name="Line 49"/>
            <p:cNvSpPr>
              <a:spLocks noChangeShapeType="1"/>
            </p:cNvSpPr>
            <p:nvPr/>
          </p:nvSpPr>
          <p:spPr bwMode="auto">
            <a:xfrm flipH="1" flipV="1">
              <a:off x="3540" y="1308"/>
              <a:ext cx="326" cy="66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4" name="Line 50"/>
            <p:cNvSpPr>
              <a:spLocks noChangeShapeType="1"/>
            </p:cNvSpPr>
            <p:nvPr/>
          </p:nvSpPr>
          <p:spPr bwMode="auto">
            <a:xfrm>
              <a:off x="2633" y="1308"/>
              <a:ext cx="907"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5" name="Line 51"/>
            <p:cNvSpPr>
              <a:spLocks noChangeShapeType="1"/>
            </p:cNvSpPr>
            <p:nvPr/>
          </p:nvSpPr>
          <p:spPr bwMode="auto">
            <a:xfrm flipH="1">
              <a:off x="3540" y="672"/>
              <a:ext cx="435" cy="636"/>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6" name="Line 52"/>
            <p:cNvSpPr>
              <a:spLocks noChangeShapeType="1"/>
            </p:cNvSpPr>
            <p:nvPr/>
          </p:nvSpPr>
          <p:spPr bwMode="auto">
            <a:xfrm>
              <a:off x="3975" y="672"/>
              <a:ext cx="726"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7" name="Line 53"/>
            <p:cNvSpPr>
              <a:spLocks noChangeShapeType="1"/>
            </p:cNvSpPr>
            <p:nvPr/>
          </p:nvSpPr>
          <p:spPr bwMode="auto">
            <a:xfrm flipH="1" flipV="1">
              <a:off x="4701" y="672"/>
              <a:ext cx="435" cy="669"/>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8" name="Line 54"/>
            <p:cNvSpPr>
              <a:spLocks noChangeShapeType="1"/>
            </p:cNvSpPr>
            <p:nvPr/>
          </p:nvSpPr>
          <p:spPr bwMode="auto">
            <a:xfrm>
              <a:off x="3866" y="1976"/>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9" name="Line 55"/>
            <p:cNvSpPr>
              <a:spLocks noChangeShapeType="1"/>
            </p:cNvSpPr>
            <p:nvPr/>
          </p:nvSpPr>
          <p:spPr bwMode="auto">
            <a:xfrm flipV="1">
              <a:off x="4737" y="1341"/>
              <a:ext cx="399" cy="6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56"/>
            <p:cNvSpPr>
              <a:spLocks noChangeShapeType="1"/>
            </p:cNvSpPr>
            <p:nvPr/>
          </p:nvSpPr>
          <p:spPr bwMode="auto">
            <a:xfrm flipH="1" flipV="1">
              <a:off x="3467" y="2478"/>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57"/>
            <p:cNvSpPr>
              <a:spLocks noChangeShapeType="1"/>
            </p:cNvSpPr>
            <p:nvPr/>
          </p:nvSpPr>
          <p:spPr bwMode="auto">
            <a:xfrm flipV="1">
              <a:off x="2198" y="2478"/>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58"/>
            <p:cNvSpPr>
              <a:spLocks noChangeShapeType="1"/>
            </p:cNvSpPr>
            <p:nvPr/>
          </p:nvSpPr>
          <p:spPr bwMode="auto">
            <a:xfrm>
              <a:off x="2198" y="2980"/>
              <a:ext cx="399" cy="53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3" name="Line 59"/>
            <p:cNvSpPr>
              <a:spLocks noChangeShapeType="1"/>
            </p:cNvSpPr>
            <p:nvPr/>
          </p:nvSpPr>
          <p:spPr bwMode="auto">
            <a:xfrm flipV="1">
              <a:off x="3467" y="3013"/>
              <a:ext cx="399" cy="50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4" name="Line 60"/>
            <p:cNvSpPr>
              <a:spLocks noChangeShapeType="1"/>
            </p:cNvSpPr>
            <p:nvPr/>
          </p:nvSpPr>
          <p:spPr bwMode="auto">
            <a:xfrm>
              <a:off x="2597" y="3515"/>
              <a:ext cx="870"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5" name="Line 61"/>
            <p:cNvSpPr>
              <a:spLocks noChangeShapeType="1"/>
            </p:cNvSpPr>
            <p:nvPr/>
          </p:nvSpPr>
          <p:spPr bwMode="auto">
            <a:xfrm>
              <a:off x="1327" y="1943"/>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Line 62"/>
            <p:cNvSpPr>
              <a:spLocks noChangeShapeType="1"/>
            </p:cNvSpPr>
            <p:nvPr/>
          </p:nvSpPr>
          <p:spPr bwMode="auto">
            <a:xfrm>
              <a:off x="1327" y="2980"/>
              <a:ext cx="871"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557" name="Group 63"/>
            <p:cNvGrpSpPr>
              <a:grpSpLocks/>
            </p:cNvGrpSpPr>
            <p:nvPr/>
          </p:nvGrpSpPr>
          <p:grpSpPr bwMode="auto">
            <a:xfrm>
              <a:off x="1436" y="2010"/>
              <a:ext cx="726" cy="719"/>
              <a:chOff x="2067" y="915"/>
              <a:chExt cx="384" cy="717"/>
            </a:xfrm>
          </p:grpSpPr>
          <p:grpSp>
            <p:nvGrpSpPr>
              <p:cNvPr id="22640" name="Group 64"/>
              <p:cNvGrpSpPr>
                <a:grpSpLocks/>
              </p:cNvGrpSpPr>
              <p:nvPr/>
            </p:nvGrpSpPr>
            <p:grpSpPr bwMode="auto">
              <a:xfrm>
                <a:off x="2067" y="915"/>
                <a:ext cx="384" cy="123"/>
                <a:chOff x="2067" y="915"/>
                <a:chExt cx="384" cy="123"/>
              </a:xfrm>
            </p:grpSpPr>
            <p:sp>
              <p:nvSpPr>
                <p:cNvPr id="22658" name="Freeform 65"/>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59" name="Freeform 66"/>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60" name="Freeform 67"/>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61" name="Freeform 68"/>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641" name="Group 69"/>
              <p:cNvGrpSpPr>
                <a:grpSpLocks/>
              </p:cNvGrpSpPr>
              <p:nvPr/>
            </p:nvGrpSpPr>
            <p:grpSpPr bwMode="auto">
              <a:xfrm>
                <a:off x="2222" y="1051"/>
                <a:ext cx="76" cy="581"/>
                <a:chOff x="2222" y="1051"/>
                <a:chExt cx="76" cy="581"/>
              </a:xfrm>
            </p:grpSpPr>
            <p:sp>
              <p:nvSpPr>
                <p:cNvPr id="22642" name="Line 70"/>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643" name="Group 71"/>
                <p:cNvGrpSpPr>
                  <a:grpSpLocks/>
                </p:cNvGrpSpPr>
                <p:nvPr/>
              </p:nvGrpSpPr>
              <p:grpSpPr bwMode="auto">
                <a:xfrm>
                  <a:off x="2222" y="1051"/>
                  <a:ext cx="76" cy="581"/>
                  <a:chOff x="2222" y="1051"/>
                  <a:chExt cx="76" cy="581"/>
                </a:xfrm>
              </p:grpSpPr>
              <p:sp>
                <p:nvSpPr>
                  <p:cNvPr id="22644" name="Line 72"/>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5" name="Line 73"/>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6" name="Line 74"/>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7" name="Line 75"/>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8" name="Line 76"/>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49" name="Line 77"/>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0" name="Line 78"/>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1" name="Line 79"/>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2" name="Line 80"/>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3" name="Line 81"/>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4" name="Line 82"/>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5" name="Line 83"/>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6" name="Line 84"/>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57" name="Oval 85"/>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22558" name="Group 86"/>
            <p:cNvGrpSpPr>
              <a:grpSpLocks/>
            </p:cNvGrpSpPr>
            <p:nvPr/>
          </p:nvGrpSpPr>
          <p:grpSpPr bwMode="auto">
            <a:xfrm>
              <a:off x="889" y="2204"/>
              <a:ext cx="650" cy="474"/>
              <a:chOff x="1731" y="1444"/>
              <a:chExt cx="861" cy="680"/>
            </a:xfrm>
          </p:grpSpPr>
          <p:graphicFrame>
            <p:nvGraphicFramePr>
              <p:cNvPr id="22627" name="Object 87"/>
              <p:cNvGraphicFramePr>
                <a:graphicFrameLocks noChangeAspect="1"/>
              </p:cNvGraphicFramePr>
              <p:nvPr/>
            </p:nvGraphicFramePr>
            <p:xfrm>
              <a:off x="1731" y="1444"/>
              <a:ext cx="395" cy="680"/>
            </p:xfrm>
            <a:graphic>
              <a:graphicData uri="http://schemas.openxmlformats.org/presentationml/2006/ole">
                <mc:AlternateContent xmlns:mc="http://schemas.openxmlformats.org/markup-compatibility/2006">
                  <mc:Choice xmlns:v="urn:schemas-microsoft-com:vml" Requires="v">
                    <p:oleObj spid="_x0000_s20513" name="Clip" r:id="rId5" imgW="3429000" imgH="4953000" progId="MS_ClipArt_Gallery.2">
                      <p:embed/>
                    </p:oleObj>
                  </mc:Choice>
                  <mc:Fallback>
                    <p:oleObj name="Clip" r:id="rId5"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 y="1444"/>
                            <a:ext cx="39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628" name="Group 88"/>
              <p:cNvGrpSpPr>
                <a:grpSpLocks/>
              </p:cNvGrpSpPr>
              <p:nvPr/>
            </p:nvGrpSpPr>
            <p:grpSpPr bwMode="auto">
              <a:xfrm rot="8647072">
                <a:off x="2256" y="1523"/>
                <a:ext cx="336" cy="349"/>
                <a:chOff x="2736" y="3024"/>
                <a:chExt cx="364" cy="349"/>
              </a:xfrm>
            </p:grpSpPr>
            <p:sp>
              <p:nvSpPr>
                <p:cNvPr id="22629" name="Arc 89"/>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0" name="Arc 90"/>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1" name="Arc 91"/>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632" name="Group 92"/>
                <p:cNvGrpSpPr>
                  <a:grpSpLocks/>
                </p:cNvGrpSpPr>
                <p:nvPr/>
              </p:nvGrpSpPr>
              <p:grpSpPr bwMode="auto">
                <a:xfrm flipH="1">
                  <a:off x="2865" y="3089"/>
                  <a:ext cx="150" cy="232"/>
                  <a:chOff x="1782" y="1750"/>
                  <a:chExt cx="150" cy="232"/>
                </a:xfrm>
              </p:grpSpPr>
              <p:sp>
                <p:nvSpPr>
                  <p:cNvPr id="22637" name="Arc 93"/>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8" name="Arc 94"/>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9" name="Arc 95"/>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33" name="Arc 96"/>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4" name="Arc 97"/>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5" name="Arc 98"/>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36" name="Arc 99"/>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22559" name="Group 100"/>
            <p:cNvGrpSpPr>
              <a:grpSpLocks/>
            </p:cNvGrpSpPr>
            <p:nvPr/>
          </p:nvGrpSpPr>
          <p:grpSpPr bwMode="auto">
            <a:xfrm>
              <a:off x="2880" y="1392"/>
              <a:ext cx="349" cy="651"/>
              <a:chOff x="2814" y="2645"/>
              <a:chExt cx="349" cy="651"/>
            </a:xfrm>
          </p:grpSpPr>
          <p:graphicFrame>
            <p:nvGraphicFramePr>
              <p:cNvPr id="22625" name="Object 101"/>
              <p:cNvGraphicFramePr>
                <a:graphicFrameLocks noChangeAspect="1"/>
              </p:cNvGraphicFramePr>
              <p:nvPr/>
            </p:nvGraphicFramePr>
            <p:xfrm>
              <a:off x="2814" y="2813"/>
              <a:ext cx="349" cy="483"/>
            </p:xfrm>
            <a:graphic>
              <a:graphicData uri="http://schemas.openxmlformats.org/presentationml/2006/ole">
                <mc:AlternateContent xmlns:mc="http://schemas.openxmlformats.org/markup-compatibility/2006">
                  <mc:Choice xmlns:v="urn:schemas-microsoft-com:vml" Requires="v">
                    <p:oleObj spid="_x0000_s20514" name="Clip" r:id="rId6" imgW="2278063" imgH="3421063" progId="MS_ClipArt_Gallery.2">
                      <p:embed/>
                    </p:oleObj>
                  </mc:Choice>
                  <mc:Fallback>
                    <p:oleObj name="Clip" r:id="rId6" imgW="2278063" imgH="3421063"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4" y="2813"/>
                            <a:ext cx="349" cy="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26" name="Object 102"/>
              <p:cNvGraphicFramePr>
                <a:graphicFrameLocks noChangeAspect="1"/>
              </p:cNvGraphicFramePr>
              <p:nvPr/>
            </p:nvGraphicFramePr>
            <p:xfrm>
              <a:off x="2851" y="2645"/>
              <a:ext cx="222" cy="210"/>
            </p:xfrm>
            <a:graphic>
              <a:graphicData uri="http://schemas.openxmlformats.org/presentationml/2006/ole">
                <mc:AlternateContent xmlns:mc="http://schemas.openxmlformats.org/markup-compatibility/2006">
                  <mc:Choice xmlns:v="urn:schemas-microsoft-com:vml" Requires="v">
                    <p:oleObj spid="_x0000_s20515" name="Clip" r:id="rId8" imgW="840334" imgH="859536" progId="MS_ClipArt_Gallery.2">
                      <p:embed/>
                    </p:oleObj>
                  </mc:Choice>
                  <mc:Fallback>
                    <p:oleObj name="Clip" r:id="rId8" imgW="840334" imgH="859536"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1" y="2645"/>
                            <a:ext cx="22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60" name="Text Box 103"/>
            <p:cNvSpPr txBox="1">
              <a:spLocks noChangeArrowheads="1"/>
            </p:cNvSpPr>
            <p:nvPr/>
          </p:nvSpPr>
          <p:spPr bwMode="auto">
            <a:xfrm>
              <a:off x="2499" y="3110"/>
              <a:ext cx="100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chemeClr val="accent2"/>
                  </a:solidFill>
                  <a:latin typeface="Tahoma" panose="020B0604030504040204" pitchFamily="34" charset="0"/>
                </a:rPr>
                <a:t>Base Station</a:t>
              </a:r>
            </a:p>
            <a:p>
              <a:pPr algn="ctr" eaLnBrk="1" hangingPunct="1"/>
              <a:r>
                <a:rPr lang="en-US" altLang="en-US" sz="2000">
                  <a:solidFill>
                    <a:schemeClr val="accent2"/>
                  </a:solidFill>
                  <a:latin typeface="Tahoma" panose="020B0604030504040204" pitchFamily="34" charset="0"/>
                </a:rPr>
                <a:t>Fre. 7,8,9</a:t>
              </a:r>
            </a:p>
          </p:txBody>
        </p:sp>
        <p:sp>
          <p:nvSpPr>
            <p:cNvPr id="22561" name="Text Box 104"/>
            <p:cNvSpPr txBox="1">
              <a:spLocks noChangeArrowheads="1"/>
            </p:cNvSpPr>
            <p:nvPr/>
          </p:nvSpPr>
          <p:spPr bwMode="auto">
            <a:xfrm>
              <a:off x="1392" y="2715"/>
              <a:ext cx="7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accent2"/>
                  </a:solidFill>
                  <a:latin typeface="Tahoma" panose="020B0604030504040204" pitchFamily="34" charset="0"/>
                </a:rPr>
                <a:t>Fre. </a:t>
              </a:r>
              <a:r>
                <a:rPr lang="en-US" altLang="en-US" sz="2000" u="sng">
                  <a:solidFill>
                    <a:schemeClr val="accent2"/>
                  </a:solidFill>
                  <a:latin typeface="Tahoma" panose="020B0604030504040204" pitchFamily="34" charset="0"/>
                </a:rPr>
                <a:t>4</a:t>
              </a:r>
              <a:r>
                <a:rPr lang="en-US" altLang="en-US" sz="2000">
                  <a:solidFill>
                    <a:schemeClr val="accent2"/>
                  </a:solidFill>
                  <a:latin typeface="Tahoma" panose="020B0604030504040204" pitchFamily="34" charset="0"/>
                </a:rPr>
                <a:t>,5,6</a:t>
              </a:r>
            </a:p>
          </p:txBody>
        </p:sp>
        <p:sp>
          <p:nvSpPr>
            <p:cNvPr id="22562" name="Text Box 105"/>
            <p:cNvSpPr txBox="1">
              <a:spLocks noChangeArrowheads="1"/>
            </p:cNvSpPr>
            <p:nvPr/>
          </p:nvSpPr>
          <p:spPr bwMode="auto">
            <a:xfrm>
              <a:off x="3264" y="1776"/>
              <a:ext cx="3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solidFill>
                    <a:srgbClr val="CC3300"/>
                  </a:solidFill>
                  <a:latin typeface="Tahoma" panose="020B0604030504040204" pitchFamily="34" charset="0"/>
                </a:rPr>
                <a:t>Cell</a:t>
              </a:r>
            </a:p>
          </p:txBody>
        </p:sp>
        <p:sp>
          <p:nvSpPr>
            <p:cNvPr id="22563" name="Line 106"/>
            <p:cNvSpPr>
              <a:spLocks noChangeShapeType="1"/>
            </p:cNvSpPr>
            <p:nvPr/>
          </p:nvSpPr>
          <p:spPr bwMode="auto">
            <a:xfrm flipH="1" flipV="1">
              <a:off x="1392" y="915"/>
              <a:ext cx="407" cy="1229"/>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4" name="Rectangle 107"/>
            <p:cNvSpPr>
              <a:spLocks noChangeArrowheads="1"/>
            </p:cNvSpPr>
            <p:nvPr/>
          </p:nvSpPr>
          <p:spPr bwMode="auto">
            <a:xfrm>
              <a:off x="1136" y="729"/>
              <a:ext cx="544" cy="234"/>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latin typeface="Tahoma" panose="020B0604030504040204" pitchFamily="34" charset="0"/>
                </a:rPr>
                <a:t>MTSO</a:t>
              </a:r>
            </a:p>
          </p:txBody>
        </p:sp>
        <p:grpSp>
          <p:nvGrpSpPr>
            <p:cNvPr id="22565" name="Group 108"/>
            <p:cNvGrpSpPr>
              <a:grpSpLocks/>
            </p:cNvGrpSpPr>
            <p:nvPr/>
          </p:nvGrpSpPr>
          <p:grpSpPr bwMode="auto">
            <a:xfrm>
              <a:off x="3903" y="739"/>
              <a:ext cx="798" cy="886"/>
              <a:chOff x="2067" y="915"/>
              <a:chExt cx="384" cy="717"/>
            </a:xfrm>
          </p:grpSpPr>
          <p:grpSp>
            <p:nvGrpSpPr>
              <p:cNvPr id="22603" name="Group 109"/>
              <p:cNvGrpSpPr>
                <a:grpSpLocks/>
              </p:cNvGrpSpPr>
              <p:nvPr/>
            </p:nvGrpSpPr>
            <p:grpSpPr bwMode="auto">
              <a:xfrm>
                <a:off x="2067" y="915"/>
                <a:ext cx="384" cy="123"/>
                <a:chOff x="2067" y="915"/>
                <a:chExt cx="384" cy="123"/>
              </a:xfrm>
            </p:grpSpPr>
            <p:sp>
              <p:nvSpPr>
                <p:cNvPr id="22621" name="Freeform 110"/>
                <p:cNvSpPr>
                  <a:spLocks/>
                </p:cNvSpPr>
                <p:nvPr/>
              </p:nvSpPr>
              <p:spPr bwMode="auto">
                <a:xfrm>
                  <a:off x="2331" y="967"/>
                  <a:ext cx="120" cy="71"/>
                </a:xfrm>
                <a:custGeom>
                  <a:avLst/>
                  <a:gdLst>
                    <a:gd name="T0" fmla="*/ 0 w 596"/>
                    <a:gd name="T1" fmla="*/ 71 h 355"/>
                    <a:gd name="T2" fmla="*/ 32 w 596"/>
                    <a:gd name="T3" fmla="*/ 47 h 355"/>
                    <a:gd name="T4" fmla="*/ 34 w 596"/>
                    <a:gd name="T5" fmla="*/ 58 h 355"/>
                    <a:gd name="T6" fmla="*/ 83 w 596"/>
                    <a:gd name="T7" fmla="*/ 19 h 355"/>
                    <a:gd name="T8" fmla="*/ 85 w 596"/>
                    <a:gd name="T9" fmla="*/ 26 h 355"/>
                    <a:gd name="T10" fmla="*/ 120 w 596"/>
                    <a:gd name="T11" fmla="*/ 0 h 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355">
                      <a:moveTo>
                        <a:pt x="0" y="355"/>
                      </a:moveTo>
                      <a:lnTo>
                        <a:pt x="158" y="233"/>
                      </a:lnTo>
                      <a:lnTo>
                        <a:pt x="168" y="292"/>
                      </a:lnTo>
                      <a:lnTo>
                        <a:pt x="411" y="95"/>
                      </a:lnTo>
                      <a:lnTo>
                        <a:pt x="421" y="129"/>
                      </a:lnTo>
                      <a:lnTo>
                        <a:pt x="596"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22" name="Freeform 111"/>
                <p:cNvSpPr>
                  <a:spLocks/>
                </p:cNvSpPr>
                <p:nvPr/>
              </p:nvSpPr>
              <p:spPr bwMode="auto">
                <a:xfrm>
                  <a:off x="2278" y="915"/>
                  <a:ext cx="83" cy="108"/>
                </a:xfrm>
                <a:custGeom>
                  <a:avLst/>
                  <a:gdLst>
                    <a:gd name="T0" fmla="*/ 0 w 415"/>
                    <a:gd name="T1" fmla="*/ 108 h 539"/>
                    <a:gd name="T2" fmla="*/ 12 w 415"/>
                    <a:gd name="T3" fmla="*/ 77 h 539"/>
                    <a:gd name="T4" fmla="*/ 26 w 415"/>
                    <a:gd name="T5" fmla="*/ 87 h 539"/>
                    <a:gd name="T6" fmla="*/ 52 w 415"/>
                    <a:gd name="T7" fmla="*/ 30 h 539"/>
                    <a:gd name="T8" fmla="*/ 64 w 415"/>
                    <a:gd name="T9" fmla="*/ 38 h 539"/>
                    <a:gd name="T10" fmla="*/ 83 w 415"/>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5" h="539">
                      <a:moveTo>
                        <a:pt x="0" y="539"/>
                      </a:moveTo>
                      <a:lnTo>
                        <a:pt x="59" y="383"/>
                      </a:lnTo>
                      <a:lnTo>
                        <a:pt x="129" y="432"/>
                      </a:lnTo>
                      <a:lnTo>
                        <a:pt x="262" y="152"/>
                      </a:lnTo>
                      <a:lnTo>
                        <a:pt x="318" y="189"/>
                      </a:lnTo>
                      <a:lnTo>
                        <a:pt x="415"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23" name="Freeform 112"/>
                <p:cNvSpPr>
                  <a:spLocks/>
                </p:cNvSpPr>
                <p:nvPr/>
              </p:nvSpPr>
              <p:spPr bwMode="auto">
                <a:xfrm>
                  <a:off x="2155" y="915"/>
                  <a:ext cx="83" cy="108"/>
                </a:xfrm>
                <a:custGeom>
                  <a:avLst/>
                  <a:gdLst>
                    <a:gd name="T0" fmla="*/ 83 w 418"/>
                    <a:gd name="T1" fmla="*/ 108 h 539"/>
                    <a:gd name="T2" fmla="*/ 70 w 418"/>
                    <a:gd name="T3" fmla="*/ 78 h 539"/>
                    <a:gd name="T4" fmla="*/ 56 w 418"/>
                    <a:gd name="T5" fmla="*/ 87 h 539"/>
                    <a:gd name="T6" fmla="*/ 29 w 418"/>
                    <a:gd name="T7" fmla="*/ 30 h 539"/>
                    <a:gd name="T8" fmla="*/ 18 w 418"/>
                    <a:gd name="T9" fmla="*/ 39 h 539"/>
                    <a:gd name="T10" fmla="*/ 0 w 418"/>
                    <a:gd name="T11" fmla="*/ 0 h 5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8" h="539">
                      <a:moveTo>
                        <a:pt x="418" y="539"/>
                      </a:moveTo>
                      <a:lnTo>
                        <a:pt x="355" y="389"/>
                      </a:lnTo>
                      <a:lnTo>
                        <a:pt x="281" y="434"/>
                      </a:lnTo>
                      <a:lnTo>
                        <a:pt x="144" y="152"/>
                      </a:lnTo>
                      <a:lnTo>
                        <a:pt x="92" y="195"/>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24" name="Freeform 113"/>
                <p:cNvSpPr>
                  <a:spLocks/>
                </p:cNvSpPr>
                <p:nvPr/>
              </p:nvSpPr>
              <p:spPr bwMode="auto">
                <a:xfrm>
                  <a:off x="2067" y="967"/>
                  <a:ext cx="117" cy="71"/>
                </a:xfrm>
                <a:custGeom>
                  <a:avLst/>
                  <a:gdLst>
                    <a:gd name="T0" fmla="*/ 117 w 588"/>
                    <a:gd name="T1" fmla="*/ 71 h 354"/>
                    <a:gd name="T2" fmla="*/ 85 w 588"/>
                    <a:gd name="T3" fmla="*/ 45 h 354"/>
                    <a:gd name="T4" fmla="*/ 85 w 588"/>
                    <a:gd name="T5" fmla="*/ 57 h 354"/>
                    <a:gd name="T6" fmla="*/ 37 w 588"/>
                    <a:gd name="T7" fmla="*/ 17 h 354"/>
                    <a:gd name="T8" fmla="*/ 34 w 588"/>
                    <a:gd name="T9" fmla="*/ 26 h 354"/>
                    <a:gd name="T10" fmla="*/ 0 w 588"/>
                    <a:gd name="T11" fmla="*/ 0 h 3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8" h="354">
                      <a:moveTo>
                        <a:pt x="588" y="354"/>
                      </a:moveTo>
                      <a:lnTo>
                        <a:pt x="429" y="224"/>
                      </a:lnTo>
                      <a:lnTo>
                        <a:pt x="426" y="283"/>
                      </a:lnTo>
                      <a:lnTo>
                        <a:pt x="186" y="84"/>
                      </a:lnTo>
                      <a:lnTo>
                        <a:pt x="170" y="131"/>
                      </a:lnTo>
                      <a:lnTo>
                        <a:pt x="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604" name="Group 114"/>
              <p:cNvGrpSpPr>
                <a:grpSpLocks/>
              </p:cNvGrpSpPr>
              <p:nvPr/>
            </p:nvGrpSpPr>
            <p:grpSpPr bwMode="auto">
              <a:xfrm>
                <a:off x="2222" y="1051"/>
                <a:ext cx="76" cy="581"/>
                <a:chOff x="2222" y="1051"/>
                <a:chExt cx="76" cy="581"/>
              </a:xfrm>
            </p:grpSpPr>
            <p:sp>
              <p:nvSpPr>
                <p:cNvPr id="22605" name="Line 115"/>
                <p:cNvSpPr>
                  <a:spLocks noChangeShapeType="1"/>
                </p:cNvSpPr>
                <p:nvPr/>
              </p:nvSpPr>
              <p:spPr bwMode="auto">
                <a:xfrm>
                  <a:off x="2250" y="1259"/>
                  <a:ext cx="2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606" name="Group 116"/>
                <p:cNvGrpSpPr>
                  <a:grpSpLocks/>
                </p:cNvGrpSpPr>
                <p:nvPr/>
              </p:nvGrpSpPr>
              <p:grpSpPr bwMode="auto">
                <a:xfrm>
                  <a:off x="2222" y="1051"/>
                  <a:ext cx="76" cy="581"/>
                  <a:chOff x="2222" y="1051"/>
                  <a:chExt cx="76" cy="581"/>
                </a:xfrm>
              </p:grpSpPr>
              <p:sp>
                <p:nvSpPr>
                  <p:cNvPr id="22607" name="Line 117"/>
                  <p:cNvSpPr>
                    <a:spLocks noChangeShapeType="1"/>
                  </p:cNvSpPr>
                  <p:nvPr/>
                </p:nvSpPr>
                <p:spPr bwMode="auto">
                  <a:xfrm flipV="1">
                    <a:off x="2261" y="1059"/>
                    <a:ext cx="1" cy="11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8" name="Line 118"/>
                  <p:cNvSpPr>
                    <a:spLocks noChangeShapeType="1"/>
                  </p:cNvSpPr>
                  <p:nvPr/>
                </p:nvSpPr>
                <p:spPr bwMode="auto">
                  <a:xfrm flipV="1">
                    <a:off x="2222" y="1173"/>
                    <a:ext cx="31"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9" name="Line 119"/>
                  <p:cNvSpPr>
                    <a:spLocks noChangeShapeType="1"/>
                  </p:cNvSpPr>
                  <p:nvPr/>
                </p:nvSpPr>
                <p:spPr bwMode="auto">
                  <a:xfrm>
                    <a:off x="2268" y="1173"/>
                    <a:ext cx="30" cy="45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0" name="Line 120"/>
                  <p:cNvSpPr>
                    <a:spLocks noChangeShapeType="1"/>
                  </p:cNvSpPr>
                  <p:nvPr/>
                </p:nvSpPr>
                <p:spPr bwMode="auto">
                  <a:xfrm>
                    <a:off x="2225" y="1619"/>
                    <a:ext cx="73"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1" name="Line 121"/>
                  <p:cNvSpPr>
                    <a:spLocks noChangeShapeType="1"/>
                  </p:cNvSpPr>
                  <p:nvPr/>
                </p:nvSpPr>
                <p:spPr bwMode="auto">
                  <a:xfrm>
                    <a:off x="2233" y="1494"/>
                    <a:ext cx="58"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2" name="Line 122"/>
                  <p:cNvSpPr>
                    <a:spLocks noChangeShapeType="1"/>
                  </p:cNvSpPr>
                  <p:nvPr/>
                </p:nvSpPr>
                <p:spPr bwMode="auto">
                  <a:xfrm>
                    <a:off x="2233" y="1496"/>
                    <a:ext cx="63" cy="1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3" name="Line 123"/>
                  <p:cNvSpPr>
                    <a:spLocks noChangeShapeType="1"/>
                  </p:cNvSpPr>
                  <p:nvPr/>
                </p:nvSpPr>
                <p:spPr bwMode="auto">
                  <a:xfrm flipH="1">
                    <a:off x="2226" y="1494"/>
                    <a:ext cx="63" cy="1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4" name="Line 124"/>
                  <p:cNvSpPr>
                    <a:spLocks noChangeShapeType="1"/>
                  </p:cNvSpPr>
                  <p:nvPr/>
                </p:nvSpPr>
                <p:spPr bwMode="auto">
                  <a:xfrm>
                    <a:off x="2241" y="1372"/>
                    <a:ext cx="41"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5" name="Line 125"/>
                  <p:cNvSpPr>
                    <a:spLocks noChangeShapeType="1"/>
                  </p:cNvSpPr>
                  <p:nvPr/>
                </p:nvSpPr>
                <p:spPr bwMode="auto">
                  <a:xfrm>
                    <a:off x="2241" y="1372"/>
                    <a:ext cx="46" cy="1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6" name="Line 126"/>
                  <p:cNvSpPr>
                    <a:spLocks noChangeShapeType="1"/>
                  </p:cNvSpPr>
                  <p:nvPr/>
                </p:nvSpPr>
                <p:spPr bwMode="auto">
                  <a:xfrm flipV="1">
                    <a:off x="2231" y="1372"/>
                    <a:ext cx="49" cy="12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7" name="Line 127"/>
                  <p:cNvSpPr>
                    <a:spLocks noChangeShapeType="1"/>
                  </p:cNvSpPr>
                  <p:nvPr/>
                </p:nvSpPr>
                <p:spPr bwMode="auto">
                  <a:xfrm>
                    <a:off x="2246" y="1259"/>
                    <a:ext cx="35" cy="1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8" name="Line 128"/>
                  <p:cNvSpPr>
                    <a:spLocks noChangeShapeType="1"/>
                  </p:cNvSpPr>
                  <p:nvPr/>
                </p:nvSpPr>
                <p:spPr bwMode="auto">
                  <a:xfrm flipV="1">
                    <a:off x="2239" y="1258"/>
                    <a:ext cx="34" cy="1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9" name="Line 129"/>
                  <p:cNvSpPr>
                    <a:spLocks noChangeShapeType="1"/>
                  </p:cNvSpPr>
                  <p:nvPr/>
                </p:nvSpPr>
                <p:spPr bwMode="auto">
                  <a:xfrm flipV="1">
                    <a:off x="2244" y="1174"/>
                    <a:ext cx="23" cy="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0" name="Oval 130"/>
                  <p:cNvSpPr>
                    <a:spLocks noChangeArrowheads="1"/>
                  </p:cNvSpPr>
                  <p:nvPr/>
                </p:nvSpPr>
                <p:spPr bwMode="auto">
                  <a:xfrm>
                    <a:off x="2251" y="1051"/>
                    <a:ext cx="20" cy="13"/>
                  </a:xfrm>
                  <a:prstGeom prst="ellipse">
                    <a:avLst/>
                  </a:prstGeom>
                  <a:solidFill>
                    <a:srgbClr val="C0C0C0"/>
                  </a:solidFill>
                  <a:ln w="9525">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grpSp>
          <p:nvGrpSpPr>
            <p:cNvPr id="22566" name="Group 131"/>
            <p:cNvGrpSpPr>
              <a:grpSpLocks/>
            </p:cNvGrpSpPr>
            <p:nvPr/>
          </p:nvGrpSpPr>
          <p:grpSpPr bwMode="auto">
            <a:xfrm>
              <a:off x="3866" y="841"/>
              <a:ext cx="313" cy="653"/>
              <a:chOff x="2178" y="935"/>
              <a:chExt cx="414" cy="937"/>
            </a:xfrm>
          </p:grpSpPr>
          <p:graphicFrame>
            <p:nvGraphicFramePr>
              <p:cNvPr id="22590" name="Object 132"/>
              <p:cNvGraphicFramePr>
                <a:graphicFrameLocks noChangeAspect="1"/>
              </p:cNvGraphicFramePr>
              <p:nvPr/>
            </p:nvGraphicFramePr>
            <p:xfrm>
              <a:off x="2178" y="935"/>
              <a:ext cx="394" cy="680"/>
            </p:xfrm>
            <a:graphic>
              <a:graphicData uri="http://schemas.openxmlformats.org/presentationml/2006/ole">
                <mc:AlternateContent xmlns:mc="http://schemas.openxmlformats.org/markup-compatibility/2006">
                  <mc:Choice xmlns:v="urn:schemas-microsoft-com:vml" Requires="v">
                    <p:oleObj spid="_x0000_s20516" name="Clip" r:id="rId10" imgW="3429000" imgH="4953000" progId="MS_ClipArt_Gallery.2">
                      <p:embed/>
                    </p:oleObj>
                  </mc:Choice>
                  <mc:Fallback>
                    <p:oleObj name="Clip" r:id="rId10"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 y="935"/>
                            <a:ext cx="394"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591" name="Group 133"/>
              <p:cNvGrpSpPr>
                <a:grpSpLocks/>
              </p:cNvGrpSpPr>
              <p:nvPr/>
            </p:nvGrpSpPr>
            <p:grpSpPr bwMode="auto">
              <a:xfrm rot="8647072">
                <a:off x="2256" y="1523"/>
                <a:ext cx="336" cy="349"/>
                <a:chOff x="2736" y="3024"/>
                <a:chExt cx="364" cy="349"/>
              </a:xfrm>
            </p:grpSpPr>
            <p:sp>
              <p:nvSpPr>
                <p:cNvPr id="22592" name="Arc 134"/>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3" name="Arc 135"/>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4" name="Arc 136"/>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595" name="Group 137"/>
                <p:cNvGrpSpPr>
                  <a:grpSpLocks/>
                </p:cNvGrpSpPr>
                <p:nvPr/>
              </p:nvGrpSpPr>
              <p:grpSpPr bwMode="auto">
                <a:xfrm flipH="1">
                  <a:off x="2865" y="3089"/>
                  <a:ext cx="150" cy="232"/>
                  <a:chOff x="1782" y="1750"/>
                  <a:chExt cx="150" cy="232"/>
                </a:xfrm>
              </p:grpSpPr>
              <p:sp>
                <p:nvSpPr>
                  <p:cNvPr id="22600" name="Arc 138"/>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01" name="Arc 139"/>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02" name="Arc 140"/>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96" name="Arc 141"/>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7" name="Arc 142"/>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8" name="Arc 143"/>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9" name="Arc 144"/>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22567" name="Text Box 145"/>
            <p:cNvSpPr txBox="1">
              <a:spLocks noChangeArrowheads="1"/>
            </p:cNvSpPr>
            <p:nvPr/>
          </p:nvSpPr>
          <p:spPr bwMode="auto">
            <a:xfrm>
              <a:off x="3840" y="1680"/>
              <a:ext cx="7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accent2"/>
                  </a:solidFill>
                  <a:latin typeface="Tahoma" panose="020B0604030504040204" pitchFamily="34" charset="0"/>
                </a:rPr>
                <a:t>Fre. </a:t>
              </a:r>
              <a:r>
                <a:rPr lang="en-US" altLang="en-US" sz="2000" u="sng">
                  <a:solidFill>
                    <a:schemeClr val="accent2"/>
                  </a:solidFill>
                  <a:latin typeface="Tahoma" panose="020B0604030504040204" pitchFamily="34" charset="0"/>
                </a:rPr>
                <a:t>1</a:t>
              </a:r>
              <a:r>
                <a:rPr lang="en-US" altLang="en-US" sz="2000">
                  <a:solidFill>
                    <a:schemeClr val="accent2"/>
                  </a:solidFill>
                  <a:latin typeface="Tahoma" panose="020B0604030504040204" pitchFamily="34" charset="0"/>
                </a:rPr>
                <a:t>,2,</a:t>
              </a:r>
              <a:r>
                <a:rPr lang="en-US" altLang="en-US" sz="2000" u="sng">
                  <a:solidFill>
                    <a:schemeClr val="accent2"/>
                  </a:solidFill>
                  <a:latin typeface="Tahoma" panose="020B0604030504040204" pitchFamily="34" charset="0"/>
                </a:rPr>
                <a:t>3</a:t>
              </a:r>
            </a:p>
          </p:txBody>
        </p:sp>
        <p:sp>
          <p:nvSpPr>
            <p:cNvPr id="22568" name="Line 146"/>
            <p:cNvSpPr>
              <a:spLocks noChangeShapeType="1"/>
            </p:cNvSpPr>
            <p:nvPr/>
          </p:nvSpPr>
          <p:spPr bwMode="auto">
            <a:xfrm flipH="1" flipV="1">
              <a:off x="1680" y="915"/>
              <a:ext cx="264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9" name="Line 147"/>
            <p:cNvSpPr>
              <a:spLocks noChangeShapeType="1"/>
            </p:cNvSpPr>
            <p:nvPr/>
          </p:nvSpPr>
          <p:spPr bwMode="auto">
            <a:xfrm flipH="1">
              <a:off x="4080" y="915"/>
              <a:ext cx="240" cy="3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70" name="Line 148"/>
            <p:cNvSpPr>
              <a:spLocks noChangeShapeType="1"/>
            </p:cNvSpPr>
            <p:nvPr/>
          </p:nvSpPr>
          <p:spPr bwMode="auto">
            <a:xfrm flipH="1">
              <a:off x="1488" y="2163"/>
              <a:ext cx="288" cy="24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71" name="Text Box 149"/>
            <p:cNvSpPr txBox="1">
              <a:spLocks noChangeArrowheads="1"/>
            </p:cNvSpPr>
            <p:nvPr/>
          </p:nvSpPr>
          <p:spPr bwMode="auto">
            <a:xfrm>
              <a:off x="2592" y="960"/>
              <a:ext cx="10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accent2"/>
                  </a:solidFill>
                  <a:latin typeface="Tahoma" panose="020B0604030504040204" pitchFamily="34" charset="0"/>
                </a:rPr>
                <a:t>Fre. 13,14,15</a:t>
              </a:r>
            </a:p>
          </p:txBody>
        </p:sp>
        <p:sp>
          <p:nvSpPr>
            <p:cNvPr id="22572" name="Text Box 150"/>
            <p:cNvSpPr txBox="1">
              <a:spLocks noChangeArrowheads="1"/>
            </p:cNvSpPr>
            <p:nvPr/>
          </p:nvSpPr>
          <p:spPr bwMode="auto">
            <a:xfrm>
              <a:off x="2495" y="2246"/>
              <a:ext cx="10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accent2"/>
                  </a:solidFill>
                  <a:latin typeface="Tahoma" panose="020B0604030504040204" pitchFamily="34" charset="0"/>
                </a:rPr>
                <a:t>Fre. 10,</a:t>
              </a:r>
              <a:r>
                <a:rPr lang="en-US" altLang="en-US" sz="2000" u="sng">
                  <a:solidFill>
                    <a:schemeClr val="accent2"/>
                  </a:solidFill>
                  <a:latin typeface="Tahoma" panose="020B0604030504040204" pitchFamily="34" charset="0"/>
                </a:rPr>
                <a:t>11</a:t>
              </a:r>
              <a:r>
                <a:rPr lang="en-US" altLang="en-US" sz="2000">
                  <a:solidFill>
                    <a:schemeClr val="accent2"/>
                  </a:solidFill>
                  <a:latin typeface="Tahoma" panose="020B0604030504040204" pitchFamily="34" charset="0"/>
                </a:rPr>
                <a:t>,12</a:t>
              </a:r>
            </a:p>
          </p:txBody>
        </p:sp>
        <p:graphicFrame>
          <p:nvGraphicFramePr>
            <p:cNvPr id="22573" name="Object 151"/>
            <p:cNvGraphicFramePr>
              <a:graphicFrameLocks noChangeAspect="1"/>
            </p:cNvGraphicFramePr>
            <p:nvPr/>
          </p:nvGraphicFramePr>
          <p:xfrm>
            <a:off x="4840" y="772"/>
            <a:ext cx="298" cy="474"/>
          </p:xfrm>
          <a:graphic>
            <a:graphicData uri="http://schemas.openxmlformats.org/presentationml/2006/ole">
              <mc:AlternateContent xmlns:mc="http://schemas.openxmlformats.org/markup-compatibility/2006">
                <mc:Choice xmlns:v="urn:schemas-microsoft-com:vml" Requires="v">
                  <p:oleObj spid="_x0000_s20517" name="Clip" r:id="rId11" imgW="3429000" imgH="4953000" progId="MS_ClipArt_Gallery.2">
                    <p:embed/>
                  </p:oleObj>
                </mc:Choice>
                <mc:Fallback>
                  <p:oleObj name="Clip" r:id="rId11" imgW="3429000" imgH="49530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0" y="772"/>
                          <a:ext cx="298"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574" name="Group 152"/>
            <p:cNvGrpSpPr>
              <a:grpSpLocks/>
            </p:cNvGrpSpPr>
            <p:nvPr/>
          </p:nvGrpSpPr>
          <p:grpSpPr bwMode="auto">
            <a:xfrm rot="2847806">
              <a:off x="4512" y="1152"/>
              <a:ext cx="254" cy="243"/>
              <a:chOff x="2736" y="3024"/>
              <a:chExt cx="364" cy="349"/>
            </a:xfrm>
          </p:grpSpPr>
          <p:sp>
            <p:nvSpPr>
              <p:cNvPr id="22579" name="Arc 153"/>
              <p:cNvSpPr>
                <a:spLocks/>
              </p:cNvSpPr>
              <p:nvPr/>
            </p:nvSpPr>
            <p:spPr bwMode="auto">
              <a:xfrm flipH="1">
                <a:off x="2736" y="3024"/>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Lst>
                <a:ahLst/>
                <a:cxnLst>
                  <a:cxn ang="T6">
                    <a:pos x="T0" y="T1"/>
                  </a:cxn>
                  <a:cxn ang="T7">
                    <a:pos x="T2" y="T3"/>
                  </a:cxn>
                  <a:cxn ang="T8">
                    <a:pos x="T4" y="T5"/>
                  </a:cxn>
                </a:cxnLst>
                <a:rect l="0" t="0" r="r" b="b"/>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lnTo>
                      <a:pt x="430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0" name="Arc 154"/>
              <p:cNvSpPr>
                <a:spLocks/>
              </p:cNvSpPr>
              <p:nvPr/>
            </p:nvSpPr>
            <p:spPr bwMode="auto">
              <a:xfrm flipH="1">
                <a:off x="2782" y="3047"/>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Lst>
                <a:ahLst/>
                <a:cxnLst>
                  <a:cxn ang="T6">
                    <a:pos x="T0" y="T1"/>
                  </a:cxn>
                  <a:cxn ang="T7">
                    <a:pos x="T2" y="T3"/>
                  </a:cxn>
                  <a:cxn ang="T8">
                    <a:pos x="T4" y="T5"/>
                  </a:cxn>
                </a:cxnLst>
                <a:rect l="0" t="0" r="r" b="b"/>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lnTo>
                      <a:pt x="431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1" name="Arc 155"/>
              <p:cNvSpPr>
                <a:spLocks/>
              </p:cNvSpPr>
              <p:nvPr/>
            </p:nvSpPr>
            <p:spPr bwMode="auto">
              <a:xfrm flipH="1">
                <a:off x="2825" y="3072"/>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lnTo>
                      <a:pt x="4149"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582" name="Group 156"/>
              <p:cNvGrpSpPr>
                <a:grpSpLocks/>
              </p:cNvGrpSpPr>
              <p:nvPr/>
            </p:nvGrpSpPr>
            <p:grpSpPr bwMode="auto">
              <a:xfrm flipH="1">
                <a:off x="2865" y="3089"/>
                <a:ext cx="150" cy="232"/>
                <a:chOff x="1782" y="1750"/>
                <a:chExt cx="150" cy="232"/>
              </a:xfrm>
            </p:grpSpPr>
            <p:sp>
              <p:nvSpPr>
                <p:cNvPr id="22587" name="Arc 157"/>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Lst>
                  <a:ahLst/>
                  <a:cxnLst>
                    <a:cxn ang="T6">
                      <a:pos x="T0" y="T1"/>
                    </a:cxn>
                    <a:cxn ang="T7">
                      <a:pos x="T2" y="T3"/>
                    </a:cxn>
                    <a:cxn ang="T8">
                      <a:pos x="T4" y="T5"/>
                    </a:cxn>
                  </a:cxnLst>
                  <a:rect l="0" t="0" r="r" b="b"/>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lnTo>
                        <a:pt x="421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8" name="Arc 158"/>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Lst>
                  <a:ahLst/>
                  <a:cxnLst>
                    <a:cxn ang="T6">
                      <a:pos x="T0" y="T1"/>
                    </a:cxn>
                    <a:cxn ang="T7">
                      <a:pos x="T2" y="T3"/>
                    </a:cxn>
                    <a:cxn ang="T8">
                      <a:pos x="T4" y="T5"/>
                    </a:cxn>
                  </a:cxnLst>
                  <a:rect l="0" t="0" r="r" b="b"/>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lnTo>
                        <a:pt x="4067"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9" name="Arc 159"/>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Lst>
                  <a:ahLst/>
                  <a:cxnLst>
                    <a:cxn ang="T6">
                      <a:pos x="T0" y="T1"/>
                    </a:cxn>
                    <a:cxn ang="T7">
                      <a:pos x="T2" y="T3"/>
                    </a:cxn>
                    <a:cxn ang="T8">
                      <a:pos x="T4" y="T5"/>
                    </a:cxn>
                  </a:cxnLst>
                  <a:rect l="0" t="0" r="r" b="b"/>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lnTo>
                        <a:pt x="4314"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83" name="Arc 160"/>
              <p:cNvSpPr>
                <a:spLocks/>
              </p:cNvSpPr>
              <p:nvPr/>
            </p:nvSpPr>
            <p:spPr bwMode="auto">
              <a:xfrm flipH="1">
                <a:off x="2973" y="3136"/>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Lst>
                <a:ahLst/>
                <a:cxnLst>
                  <a:cxn ang="T6">
                    <a:pos x="T0" y="T1"/>
                  </a:cxn>
                  <a:cxn ang="T7">
                    <a:pos x="T2" y="T3"/>
                  </a:cxn>
                  <a:cxn ang="T8">
                    <a:pos x="T4" y="T5"/>
                  </a:cxn>
                </a:cxnLst>
                <a:rect l="0" t="0" r="r" b="b"/>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lnTo>
                      <a:pt x="3885" y="0"/>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4" name="Arc 161"/>
              <p:cNvSpPr>
                <a:spLocks/>
              </p:cNvSpPr>
              <p:nvPr/>
            </p:nvSpPr>
            <p:spPr bwMode="auto">
              <a:xfrm flipH="1">
                <a:off x="3010" y="3147"/>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Lst>
                <a:ahLst/>
                <a:cxnLst>
                  <a:cxn ang="T6">
                    <a:pos x="T0" y="T1"/>
                  </a:cxn>
                  <a:cxn ang="T7">
                    <a:pos x="T2" y="T3"/>
                  </a:cxn>
                  <a:cxn ang="T8">
                    <a:pos x="T4" y="T5"/>
                  </a:cxn>
                </a:cxnLst>
                <a:rect l="0" t="0" r="r" b="b"/>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lnTo>
                      <a:pt x="4028"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5" name="Arc 162"/>
              <p:cNvSpPr>
                <a:spLocks/>
              </p:cNvSpPr>
              <p:nvPr/>
            </p:nvSpPr>
            <p:spPr bwMode="auto">
              <a:xfrm flipH="1">
                <a:off x="3041" y="3163"/>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Lst>
                <a:ahLst/>
                <a:cxnLst>
                  <a:cxn ang="T6">
                    <a:pos x="T0" y="T1"/>
                  </a:cxn>
                  <a:cxn ang="T7">
                    <a:pos x="T2" y="T3"/>
                  </a:cxn>
                  <a:cxn ang="T8">
                    <a:pos x="T4" y="T5"/>
                  </a:cxn>
                </a:cxnLst>
                <a:rect l="0" t="0" r="r" b="b"/>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lnTo>
                      <a:pt x="4237"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6" name="Arc 163"/>
              <p:cNvSpPr>
                <a:spLocks/>
              </p:cNvSpPr>
              <p:nvPr/>
            </p:nvSpPr>
            <p:spPr bwMode="auto">
              <a:xfrm flipH="1">
                <a:off x="3070" y="3178"/>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Lst>
                <a:ahLst/>
                <a:cxnLst>
                  <a:cxn ang="T6">
                    <a:pos x="T0" y="T1"/>
                  </a:cxn>
                  <a:cxn ang="T7">
                    <a:pos x="T2" y="T3"/>
                  </a:cxn>
                  <a:cxn ang="T8">
                    <a:pos x="T4" y="T5"/>
                  </a:cxn>
                </a:cxnLst>
                <a:rect l="0" t="0" r="r" b="b"/>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lnTo>
                      <a:pt x="3610" y="-1"/>
                    </a:lnTo>
                    <a:close/>
                  </a:path>
                </a:pathLst>
              </a:custGeom>
              <a:noFill/>
              <a:ln w="4763">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75" name="Line 164"/>
            <p:cNvSpPr>
              <a:spLocks noChangeShapeType="1"/>
            </p:cNvSpPr>
            <p:nvPr/>
          </p:nvSpPr>
          <p:spPr bwMode="auto">
            <a:xfrm>
              <a:off x="4320" y="912"/>
              <a:ext cx="288"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76" name="Line 165"/>
            <p:cNvSpPr>
              <a:spLocks noChangeShapeType="1"/>
            </p:cNvSpPr>
            <p:nvPr/>
          </p:nvSpPr>
          <p:spPr bwMode="auto">
            <a:xfrm>
              <a:off x="1680" y="960"/>
              <a:ext cx="1344" cy="48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77" name="Line 166"/>
            <p:cNvSpPr>
              <a:spLocks noChangeShapeType="1"/>
            </p:cNvSpPr>
            <p:nvPr/>
          </p:nvSpPr>
          <p:spPr bwMode="auto">
            <a:xfrm flipH="1">
              <a:off x="2688" y="1584"/>
              <a:ext cx="288" cy="19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78" name="Text Box 167"/>
            <p:cNvSpPr txBox="1">
              <a:spLocks noChangeArrowheads="1"/>
            </p:cNvSpPr>
            <p:nvPr/>
          </p:nvSpPr>
          <p:spPr bwMode="auto">
            <a:xfrm>
              <a:off x="3744" y="2342"/>
              <a:ext cx="7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accent2"/>
                  </a:solidFill>
                  <a:latin typeface="Tahoma" panose="020B0604030504040204" pitchFamily="34" charset="0"/>
                </a:rPr>
                <a:t>Fre. 4,5,6</a:t>
              </a:r>
            </a:p>
          </p:txBody>
        </p:sp>
      </p:grpSp>
      <p:pic>
        <p:nvPicPr>
          <p:cNvPr id="275624" name="Picture 168" descr="Untitled-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5401" y="4038600"/>
            <a:ext cx="1350963"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140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strips(downLeft)">
                                      <p:cBhvr>
                                        <p:cTn id="7" dur="500"/>
                                        <p:tgtEl>
                                          <p:spTgt spid="275461"/>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275624"/>
                                        </p:tgtEl>
                                        <p:attrNameLst>
                                          <p:attrName>style.visibility</p:attrName>
                                        </p:attrNameLst>
                                      </p:cBhvr>
                                      <p:to>
                                        <p:strVal val="visible"/>
                                      </p:to>
                                    </p:set>
                                    <p:animEffect transition="in" filter="strips(downLeft)">
                                      <p:cBhvr>
                                        <p:cTn id="11" dur="500"/>
                                        <p:tgtEl>
                                          <p:spTgt spid="275624"/>
                                        </p:tgtEl>
                                      </p:cBhvr>
                                    </p:animEffect>
                                  </p:childTnLst>
                                </p:cTn>
                              </p:par>
                            </p:childTnLst>
                          </p:cTn>
                        </p:par>
                        <p:par>
                          <p:cTn id="12" fill="hold" nodeType="afterGroup">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75458"/>
                                        </p:tgtEl>
                                        <p:attrNameLst>
                                          <p:attrName>style.visibility</p:attrName>
                                        </p:attrNameLst>
                                      </p:cBhvr>
                                      <p:to>
                                        <p:strVal val="visible"/>
                                      </p:to>
                                    </p:set>
                                    <p:animEffect transition="in" filter="fade">
                                      <p:cBhvr>
                                        <p:cTn id="15" dur="1000"/>
                                        <p:tgtEl>
                                          <p:spTgt spid="275458"/>
                                        </p:tgtEl>
                                      </p:cBhvr>
                                    </p:animEffect>
                                    <p:anim calcmode="lin" valueType="num">
                                      <p:cBhvr>
                                        <p:cTn id="16" dur="1000" fill="hold"/>
                                        <p:tgtEl>
                                          <p:spTgt spid="275458"/>
                                        </p:tgtEl>
                                        <p:attrNameLst>
                                          <p:attrName>ppt_x</p:attrName>
                                        </p:attrNameLst>
                                      </p:cBhvr>
                                      <p:tavLst>
                                        <p:tav tm="0">
                                          <p:val>
                                            <p:strVal val="#ppt_x"/>
                                          </p:val>
                                        </p:tav>
                                        <p:tav tm="100000">
                                          <p:val>
                                            <p:strVal val="#ppt_x"/>
                                          </p:val>
                                        </p:tav>
                                      </p:tavLst>
                                    </p:anim>
                                    <p:anim calcmode="lin" valueType="num">
                                      <p:cBhvr>
                                        <p:cTn id="17" dur="1000" fill="hold"/>
                                        <p:tgtEl>
                                          <p:spTgt spid="275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3555" name="Rectangle 2"/>
          <p:cNvSpPr>
            <a:spLocks noGrp="1" noChangeArrowheads="1"/>
          </p:cNvSpPr>
          <p:nvPr>
            <p:ph type="title"/>
          </p:nvPr>
        </p:nvSpPr>
        <p:spPr/>
        <p:txBody>
          <a:bodyPr/>
          <a:lstStyle/>
          <a:p>
            <a:pPr eaLnBrk="1" hangingPunct="1"/>
            <a:r>
              <a:rPr lang="en-US" altLang="en-US" smtClean="0"/>
              <a:t>Cell Size</a:t>
            </a:r>
          </a:p>
        </p:txBody>
      </p:sp>
      <p:pic>
        <p:nvPicPr>
          <p:cNvPr id="301061" name="Picture 5" descr="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38201"/>
            <a:ext cx="60198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349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301061"/>
                                        </p:tgtEl>
                                        <p:attrNameLst>
                                          <p:attrName>style.visibility</p:attrName>
                                        </p:attrNameLst>
                                      </p:cBhvr>
                                      <p:to>
                                        <p:strVal val="visible"/>
                                      </p:to>
                                    </p:set>
                                    <p:animEffect transition="in" filter="strips(downLeft)">
                                      <p:cBhvr>
                                        <p:cTn id="7" dur="500"/>
                                        <p:tgtEl>
                                          <p:spTgt spid="30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4579" name="Rectangle 2"/>
          <p:cNvSpPr>
            <a:spLocks noGrp="1" noChangeArrowheads="1"/>
          </p:cNvSpPr>
          <p:nvPr>
            <p:ph type="title"/>
          </p:nvPr>
        </p:nvSpPr>
        <p:spPr/>
        <p:txBody>
          <a:bodyPr/>
          <a:lstStyle/>
          <a:p>
            <a:pPr eaLnBrk="1" hangingPunct="1"/>
            <a:r>
              <a:rPr lang="en-GB" altLang="en-US" smtClean="0"/>
              <a:t>GSM: System Architecture</a:t>
            </a:r>
            <a:endParaRPr lang="en-US" altLang="en-US" smtClean="0"/>
          </a:p>
        </p:txBody>
      </p:sp>
      <p:pic>
        <p:nvPicPr>
          <p:cNvPr id="27648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406650" y="685800"/>
            <a:ext cx="7073900" cy="5638800"/>
          </a:xfr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1636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6483"/>
                                        </p:tgtEl>
                                        <p:attrNameLst>
                                          <p:attrName>style.visibility</p:attrName>
                                        </p:attrNameLst>
                                      </p:cBhvr>
                                      <p:to>
                                        <p:strVal val="visible"/>
                                      </p:to>
                                    </p:set>
                                    <p:animEffect transition="in" filter="strips(downLeft)">
                                      <p:cBhvr>
                                        <p:cTn id="7" dur="500"/>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6627" name="Rectangle 9"/>
          <p:cNvSpPr>
            <a:spLocks noGrp="1" noChangeArrowheads="1"/>
          </p:cNvSpPr>
          <p:nvPr>
            <p:ph type="title"/>
          </p:nvPr>
        </p:nvSpPr>
        <p:spPr/>
        <p:txBody>
          <a:bodyPr/>
          <a:lstStyle/>
          <a:p>
            <a:pPr eaLnBrk="1" hangingPunct="1"/>
            <a:r>
              <a:rPr lang="en-US" altLang="en-US" smtClean="0"/>
              <a:t>GSM Identifiers</a:t>
            </a:r>
          </a:p>
        </p:txBody>
      </p:sp>
      <p:grpSp>
        <p:nvGrpSpPr>
          <p:cNvPr id="1034" name="Group 10"/>
          <p:cNvGrpSpPr>
            <a:grpSpLocks/>
          </p:cNvGrpSpPr>
          <p:nvPr/>
        </p:nvGrpSpPr>
        <p:grpSpPr bwMode="auto">
          <a:xfrm>
            <a:off x="2819400" y="2667001"/>
            <a:ext cx="3276600" cy="1336675"/>
            <a:chOff x="816" y="1680"/>
            <a:chExt cx="2064" cy="842"/>
          </a:xfrm>
        </p:grpSpPr>
        <p:pic>
          <p:nvPicPr>
            <p:cNvPr id="266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680"/>
              <a:ext cx="2064" cy="84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920"/>
              <a:ext cx="672" cy="42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29" name="Rectangle 5"/>
          <p:cNvSpPr>
            <a:spLocks noChangeArrowheads="1"/>
          </p:cNvSpPr>
          <p:nvPr/>
        </p:nvSpPr>
        <p:spPr bwMode="auto">
          <a:xfrm>
            <a:off x="1905000" y="762000"/>
            <a:ext cx="403383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b="1">
                <a:solidFill>
                  <a:srgbClr val="CC3300"/>
                </a:solidFill>
                <a:latin typeface="Verdana" panose="020B0604030504040204" pitchFamily="34" charset="0"/>
              </a:rPr>
              <a:t>MSISDN</a:t>
            </a:r>
          </a:p>
          <a:p>
            <a:pPr lvl="1" eaLnBrk="1" hangingPunct="1">
              <a:lnSpc>
                <a:spcPct val="90000"/>
              </a:lnSpc>
            </a:pPr>
            <a:r>
              <a:rPr lang="en-US" altLang="en-US" sz="1600" b="1">
                <a:latin typeface="Verdana" panose="020B0604030504040204" pitchFamily="34" charset="0"/>
              </a:rPr>
              <a:t>Mobile Station ISDN number</a:t>
            </a:r>
          </a:p>
          <a:p>
            <a:pPr lvl="1" eaLnBrk="1" hangingPunct="1">
              <a:lnSpc>
                <a:spcPct val="90000"/>
              </a:lnSpc>
            </a:pPr>
            <a:r>
              <a:rPr lang="en-US" altLang="en-US" sz="1600">
                <a:solidFill>
                  <a:srgbClr val="3C5658"/>
                </a:solidFill>
                <a:latin typeface="Verdana" panose="020B0604030504040204" pitchFamily="34" charset="0"/>
              </a:rPr>
              <a:t>Number that can be dialed from a mobile/telephone</a:t>
            </a:r>
          </a:p>
          <a:p>
            <a:pPr lvl="1" eaLnBrk="1" hangingPunct="1">
              <a:lnSpc>
                <a:spcPct val="90000"/>
              </a:lnSpc>
            </a:pPr>
            <a:r>
              <a:rPr lang="en-US" altLang="en-US" sz="1600">
                <a:solidFill>
                  <a:srgbClr val="3C5658"/>
                </a:solidFill>
                <a:latin typeface="Verdana" panose="020B0604030504040204" pitchFamily="34" charset="0"/>
              </a:rPr>
              <a:t>Country Code (</a:t>
            </a:r>
            <a:r>
              <a:rPr lang="en-US" altLang="en-US" sz="1600" b="1">
                <a:solidFill>
                  <a:srgbClr val="3C5658"/>
                </a:solidFill>
                <a:latin typeface="Verdana" panose="020B0604030504040204" pitchFamily="34" charset="0"/>
              </a:rPr>
              <a:t>CC</a:t>
            </a:r>
            <a:r>
              <a:rPr lang="en-US" altLang="en-US" sz="1600">
                <a:solidFill>
                  <a:srgbClr val="3C5658"/>
                </a:solidFill>
                <a:latin typeface="Verdana" panose="020B0604030504040204" pitchFamily="34" charset="0"/>
              </a:rPr>
              <a:t>) + Network Destination Code (</a:t>
            </a:r>
            <a:r>
              <a:rPr lang="en-US" altLang="en-US" sz="1600" b="1">
                <a:solidFill>
                  <a:srgbClr val="3C5658"/>
                </a:solidFill>
                <a:latin typeface="Verdana" panose="020B0604030504040204" pitchFamily="34" charset="0"/>
              </a:rPr>
              <a:t>NDC</a:t>
            </a:r>
            <a:r>
              <a:rPr lang="en-US" altLang="en-US" sz="1600">
                <a:solidFill>
                  <a:srgbClr val="3C5658"/>
                </a:solidFill>
                <a:latin typeface="Verdana" panose="020B0604030504040204" pitchFamily="34" charset="0"/>
              </a:rPr>
              <a:t>) + Subscriber Number (</a:t>
            </a:r>
            <a:r>
              <a:rPr lang="en-US" altLang="en-US" sz="1600" b="1">
                <a:solidFill>
                  <a:srgbClr val="3C5658"/>
                </a:solidFill>
                <a:latin typeface="Verdana" panose="020B0604030504040204" pitchFamily="34" charset="0"/>
              </a:rPr>
              <a:t>SN</a:t>
            </a:r>
            <a:r>
              <a:rPr lang="en-US" altLang="en-US" sz="1600">
                <a:solidFill>
                  <a:srgbClr val="3C5658"/>
                </a:solidFill>
                <a:latin typeface="Verdana" panose="020B0604030504040204" pitchFamily="34" charset="0"/>
              </a:rPr>
              <a:t>)</a:t>
            </a:r>
          </a:p>
        </p:txBody>
      </p:sp>
      <p:sp>
        <p:nvSpPr>
          <p:cNvPr id="1030" name="Rectangle 6"/>
          <p:cNvSpPr>
            <a:spLocks noChangeArrowheads="1"/>
          </p:cNvSpPr>
          <p:nvPr/>
        </p:nvSpPr>
        <p:spPr bwMode="auto">
          <a:xfrm>
            <a:off x="1828800" y="3810001"/>
            <a:ext cx="4343400"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CC3300"/>
                </a:solidFill>
                <a:latin typeface="Verdana" panose="020B0604030504040204" pitchFamily="34" charset="0"/>
              </a:rPr>
              <a:t>IMSI</a:t>
            </a:r>
          </a:p>
          <a:p>
            <a:pPr lvl="1" eaLnBrk="1" hangingPunct="1"/>
            <a:r>
              <a:rPr lang="en-US" altLang="en-US" sz="1600" b="1">
                <a:solidFill>
                  <a:srgbClr val="3C5658"/>
                </a:solidFill>
                <a:latin typeface="Verdana" panose="020B0604030504040204" pitchFamily="34" charset="0"/>
              </a:rPr>
              <a:t>International Mobile Subscriber Identity</a:t>
            </a:r>
          </a:p>
          <a:p>
            <a:pPr lvl="1" eaLnBrk="1" hangingPunct="1"/>
            <a:r>
              <a:rPr lang="en-US" altLang="en-US" sz="1600">
                <a:solidFill>
                  <a:srgbClr val="3C5658"/>
                </a:solidFill>
                <a:latin typeface="Verdana" panose="020B0604030504040204" pitchFamily="34" charset="0"/>
              </a:rPr>
              <a:t>Unique identity of a SIM card / subscription</a:t>
            </a:r>
          </a:p>
          <a:p>
            <a:pPr lvl="1" eaLnBrk="1" hangingPunct="1"/>
            <a:r>
              <a:rPr lang="en-US" altLang="en-US" sz="1600">
                <a:solidFill>
                  <a:srgbClr val="3C5658"/>
                </a:solidFill>
                <a:latin typeface="Verdana" panose="020B0604030504040204" pitchFamily="34" charset="0"/>
              </a:rPr>
              <a:t>Mobile Country Code (</a:t>
            </a:r>
            <a:r>
              <a:rPr lang="en-US" altLang="en-US" sz="1600" b="1">
                <a:solidFill>
                  <a:srgbClr val="3C5658"/>
                </a:solidFill>
                <a:latin typeface="Verdana" panose="020B0604030504040204" pitchFamily="34" charset="0"/>
              </a:rPr>
              <a:t>MCC</a:t>
            </a:r>
            <a:r>
              <a:rPr lang="en-US" altLang="en-US" sz="1600">
                <a:solidFill>
                  <a:srgbClr val="3C5658"/>
                </a:solidFill>
                <a:latin typeface="Verdana" panose="020B0604030504040204" pitchFamily="34" charset="0"/>
              </a:rPr>
              <a:t>) + Mobile Network Code (</a:t>
            </a:r>
            <a:r>
              <a:rPr lang="en-US" altLang="en-US" sz="1600" b="1">
                <a:solidFill>
                  <a:srgbClr val="3C5658"/>
                </a:solidFill>
                <a:latin typeface="Verdana" panose="020B0604030504040204" pitchFamily="34" charset="0"/>
              </a:rPr>
              <a:t>MNC</a:t>
            </a:r>
            <a:r>
              <a:rPr lang="en-US" altLang="en-US" sz="1600">
                <a:solidFill>
                  <a:srgbClr val="3C5658"/>
                </a:solidFill>
                <a:latin typeface="Verdana" panose="020B0604030504040204" pitchFamily="34" charset="0"/>
              </a:rPr>
              <a:t>) + Mobile Subscriber Identification Number (</a:t>
            </a:r>
            <a:r>
              <a:rPr lang="en-US" altLang="en-US" sz="1600" b="1">
                <a:solidFill>
                  <a:srgbClr val="3C5658"/>
                </a:solidFill>
                <a:latin typeface="Verdana" panose="020B0604030504040204" pitchFamily="34" charset="0"/>
              </a:rPr>
              <a:t>MSIN</a:t>
            </a:r>
            <a:r>
              <a:rPr lang="en-US" altLang="en-US" sz="1600">
                <a:solidFill>
                  <a:srgbClr val="3C5658"/>
                </a:solidFill>
                <a:latin typeface="Verdana" panose="020B0604030504040204" pitchFamily="34" charset="0"/>
              </a:rPr>
              <a:t>)</a:t>
            </a:r>
          </a:p>
          <a:p>
            <a:pPr lvl="1" eaLnBrk="1" hangingPunct="1"/>
            <a:r>
              <a:rPr lang="en-US" altLang="en-US" sz="1600">
                <a:solidFill>
                  <a:srgbClr val="3C5658"/>
                </a:solidFill>
                <a:latin typeface="Verdana" panose="020B0604030504040204" pitchFamily="34" charset="0"/>
              </a:rPr>
              <a:t>The key field for billing</a:t>
            </a:r>
          </a:p>
        </p:txBody>
      </p:sp>
      <p:sp>
        <p:nvSpPr>
          <p:cNvPr id="1031" name="Rectangle 7"/>
          <p:cNvSpPr>
            <a:spLocks noChangeArrowheads="1"/>
          </p:cNvSpPr>
          <p:nvPr/>
        </p:nvSpPr>
        <p:spPr bwMode="auto">
          <a:xfrm>
            <a:off x="6176964" y="4495800"/>
            <a:ext cx="42624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CC3300"/>
                </a:solidFill>
                <a:latin typeface="Verdana" panose="020B0604030504040204" pitchFamily="34" charset="0"/>
              </a:rPr>
              <a:t>TMSI</a:t>
            </a:r>
          </a:p>
          <a:p>
            <a:pPr lvl="1" eaLnBrk="1" hangingPunct="1"/>
            <a:r>
              <a:rPr lang="en-US" altLang="en-US" sz="1600" b="1">
                <a:solidFill>
                  <a:srgbClr val="3C5658"/>
                </a:solidFill>
                <a:latin typeface="Verdana" panose="020B0604030504040204" pitchFamily="34" charset="0"/>
              </a:rPr>
              <a:t>Temporary Mobile Subscriber Identity</a:t>
            </a:r>
          </a:p>
          <a:p>
            <a:pPr lvl="1" eaLnBrk="1" hangingPunct="1"/>
            <a:r>
              <a:rPr lang="en-US" altLang="en-US" sz="1600">
                <a:solidFill>
                  <a:srgbClr val="3C5658"/>
                </a:solidFill>
                <a:latin typeface="Verdana" panose="020B0604030504040204" pitchFamily="34" charset="0"/>
              </a:rPr>
              <a:t>Security mechanism</a:t>
            </a:r>
          </a:p>
          <a:p>
            <a:pPr lvl="1" eaLnBrk="1" hangingPunct="1"/>
            <a:r>
              <a:rPr lang="en-US" altLang="en-US" sz="1600">
                <a:solidFill>
                  <a:srgbClr val="3C5658"/>
                </a:solidFill>
                <a:latin typeface="Verdana" panose="020B0604030504040204" pitchFamily="34" charset="0"/>
              </a:rPr>
              <a:t>Avoids usage of IMSI as an identity over the air</a:t>
            </a:r>
          </a:p>
          <a:p>
            <a:pPr lvl="1" eaLnBrk="1" hangingPunct="1"/>
            <a:r>
              <a:rPr lang="en-US" altLang="en-US" sz="1600">
                <a:solidFill>
                  <a:srgbClr val="3C5658"/>
                </a:solidFill>
                <a:latin typeface="Verdana" panose="020B0604030504040204" pitchFamily="34" charset="0"/>
              </a:rPr>
              <a:t>Allocated by MSC </a:t>
            </a:r>
          </a:p>
        </p:txBody>
      </p:sp>
      <p:sp>
        <p:nvSpPr>
          <p:cNvPr id="1032" name="Rectangle 8"/>
          <p:cNvSpPr>
            <a:spLocks noChangeArrowheads="1"/>
          </p:cNvSpPr>
          <p:nvPr/>
        </p:nvSpPr>
        <p:spPr bwMode="auto">
          <a:xfrm>
            <a:off x="6372226" y="1066800"/>
            <a:ext cx="42957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rgbClr val="CC3300"/>
                </a:solidFill>
                <a:latin typeface="Verdana" panose="020B0604030504040204" pitchFamily="34" charset="0"/>
              </a:rPr>
              <a:t>IMEI</a:t>
            </a:r>
          </a:p>
          <a:p>
            <a:pPr lvl="1" eaLnBrk="1" hangingPunct="1"/>
            <a:r>
              <a:rPr lang="en-US" altLang="en-US" sz="1600" b="1">
                <a:solidFill>
                  <a:srgbClr val="3C5658"/>
                </a:solidFill>
                <a:latin typeface="Verdana" panose="020B0604030504040204" pitchFamily="34" charset="0"/>
              </a:rPr>
              <a:t>International Mobile Equipment Identity</a:t>
            </a:r>
          </a:p>
          <a:p>
            <a:pPr lvl="1" eaLnBrk="1" hangingPunct="1"/>
            <a:r>
              <a:rPr lang="en-US" altLang="en-US" sz="1600">
                <a:solidFill>
                  <a:srgbClr val="3C5658"/>
                </a:solidFill>
                <a:latin typeface="Verdana" panose="020B0604030504040204" pitchFamily="34" charset="0"/>
              </a:rPr>
              <a:t>Unique identity of hand-set</a:t>
            </a:r>
          </a:p>
          <a:p>
            <a:pPr eaLnBrk="1" hangingPunct="1"/>
            <a:endParaRPr lang="en-US" altLang="en-US" b="1">
              <a:solidFill>
                <a:srgbClr val="CC3300"/>
              </a:solidFill>
              <a:latin typeface="Verdana" panose="020B0604030504040204" pitchFamily="34" charset="0"/>
            </a:endParaRPr>
          </a:p>
          <a:p>
            <a:pPr eaLnBrk="1" hangingPunct="1"/>
            <a:endParaRPr lang="en-US" altLang="en-US" b="1">
              <a:solidFill>
                <a:srgbClr val="CC3300"/>
              </a:solidFill>
              <a:latin typeface="Verdana" panose="020B0604030504040204" pitchFamily="34" charset="0"/>
            </a:endParaRPr>
          </a:p>
          <a:p>
            <a:pPr eaLnBrk="1" hangingPunct="1"/>
            <a:r>
              <a:rPr lang="en-US" altLang="en-US" b="1">
                <a:solidFill>
                  <a:srgbClr val="CC3300"/>
                </a:solidFill>
                <a:latin typeface="Verdana" panose="020B0604030504040204" pitchFamily="34" charset="0"/>
              </a:rPr>
              <a:t>LAI</a:t>
            </a:r>
          </a:p>
          <a:p>
            <a:pPr lvl="1" eaLnBrk="1" hangingPunct="1"/>
            <a:r>
              <a:rPr lang="en-US" altLang="en-US" sz="1600" b="1">
                <a:solidFill>
                  <a:srgbClr val="3C5658"/>
                </a:solidFill>
                <a:latin typeface="Verdana" panose="020B0604030504040204" pitchFamily="34" charset="0"/>
              </a:rPr>
              <a:t>Location Area Identity</a:t>
            </a:r>
          </a:p>
          <a:p>
            <a:pPr lvl="1" eaLnBrk="1" hangingPunct="1"/>
            <a:r>
              <a:rPr lang="en-US" altLang="en-US" sz="1600">
                <a:solidFill>
                  <a:srgbClr val="3C5658"/>
                </a:solidFill>
                <a:latin typeface="Verdana" panose="020B0604030504040204" pitchFamily="34" charset="0"/>
              </a:rPr>
              <a:t>Key element for location update</a:t>
            </a:r>
          </a:p>
          <a:p>
            <a:pPr lvl="1" eaLnBrk="1" hangingPunct="1"/>
            <a:endParaRPr lang="en-US" altLang="en-US" sz="1600">
              <a:latin typeface="Verdana" panose="020B0604030504040204" pitchFamily="34" charset="0"/>
            </a:endParaRPr>
          </a:p>
        </p:txBody>
      </p:sp>
    </p:spTree>
    <p:extLst>
      <p:ext uri="{BB962C8B-B14F-4D97-AF65-F5344CB8AC3E}">
        <p14:creationId xmlns:p14="http://schemas.microsoft.com/office/powerpoint/2010/main" val="5238098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animEffect transition="in" filter="fade">
                                      <p:cBhvr>
                                        <p:cTn id="7" dur="1000"/>
                                        <p:tgtEl>
                                          <p:spTgt spid="1029">
                                            <p:txEl>
                                              <p:pRg st="0" end="0"/>
                                            </p:txEl>
                                          </p:spTgt>
                                        </p:tgtEl>
                                      </p:cBhvr>
                                    </p:animEffect>
                                    <p:anim calcmode="lin" valueType="num">
                                      <p:cBhvr>
                                        <p:cTn id="8" dur="1000" fill="hold"/>
                                        <p:tgtEl>
                                          <p:spTgt spid="10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9">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9">
                                            <p:txEl>
                                              <p:pRg st="1" end="1"/>
                                            </p:txEl>
                                          </p:spTgt>
                                        </p:tgtEl>
                                        <p:attrNameLst>
                                          <p:attrName>style.visibility</p:attrName>
                                        </p:attrNameLst>
                                      </p:cBhvr>
                                      <p:to>
                                        <p:strVal val="visible"/>
                                      </p:to>
                                    </p:set>
                                    <p:animEffect transition="in" filter="fade">
                                      <p:cBhvr>
                                        <p:cTn id="13" dur="1000"/>
                                        <p:tgtEl>
                                          <p:spTgt spid="1029">
                                            <p:txEl>
                                              <p:pRg st="1" end="1"/>
                                            </p:txEl>
                                          </p:spTgt>
                                        </p:tgtEl>
                                      </p:cBhvr>
                                    </p:animEffect>
                                    <p:anim calcmode="lin" valueType="num">
                                      <p:cBhvr>
                                        <p:cTn id="14" dur="1000" fill="hold"/>
                                        <p:tgtEl>
                                          <p:spTgt spid="102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29">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29">
                                            <p:txEl>
                                              <p:pRg st="2" end="2"/>
                                            </p:txEl>
                                          </p:spTgt>
                                        </p:tgtEl>
                                        <p:attrNameLst>
                                          <p:attrName>style.visibility</p:attrName>
                                        </p:attrNameLst>
                                      </p:cBhvr>
                                      <p:to>
                                        <p:strVal val="visible"/>
                                      </p:to>
                                    </p:set>
                                    <p:animEffect transition="in" filter="fade">
                                      <p:cBhvr>
                                        <p:cTn id="19" dur="1000"/>
                                        <p:tgtEl>
                                          <p:spTgt spid="1029">
                                            <p:txEl>
                                              <p:pRg st="2" end="2"/>
                                            </p:txEl>
                                          </p:spTgt>
                                        </p:tgtEl>
                                      </p:cBhvr>
                                    </p:animEffect>
                                    <p:anim calcmode="lin" valueType="num">
                                      <p:cBhvr>
                                        <p:cTn id="20" dur="1000" fill="hold"/>
                                        <p:tgtEl>
                                          <p:spTgt spid="102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29">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29">
                                            <p:txEl>
                                              <p:pRg st="3" end="3"/>
                                            </p:txEl>
                                          </p:spTgt>
                                        </p:tgtEl>
                                        <p:attrNameLst>
                                          <p:attrName>style.visibility</p:attrName>
                                        </p:attrNameLst>
                                      </p:cBhvr>
                                      <p:to>
                                        <p:strVal val="visible"/>
                                      </p:to>
                                    </p:set>
                                    <p:animEffect transition="in" filter="fade">
                                      <p:cBhvr>
                                        <p:cTn id="25" dur="1000"/>
                                        <p:tgtEl>
                                          <p:spTgt spid="1029">
                                            <p:txEl>
                                              <p:pRg st="3" end="3"/>
                                            </p:txEl>
                                          </p:spTgt>
                                        </p:tgtEl>
                                      </p:cBhvr>
                                    </p:animEffect>
                                    <p:anim calcmode="lin" valueType="num">
                                      <p:cBhvr>
                                        <p:cTn id="26" dur="1000" fill="hold"/>
                                        <p:tgtEl>
                                          <p:spTgt spid="102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29">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18" presetClass="entr" presetSubtype="12" fill="hold" nodeType="after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strips(downLeft)">
                                      <p:cBhvr>
                                        <p:cTn id="31" dur="500"/>
                                        <p:tgtEl>
                                          <p:spTgt spid="1034"/>
                                        </p:tgtEl>
                                      </p:cBhvr>
                                    </p:animEffect>
                                  </p:childTnLst>
                                </p:cTn>
                              </p:par>
                            </p:childTnLst>
                          </p:cTn>
                        </p:par>
                        <p:par>
                          <p:cTn id="32" fill="hold" nodeType="afterGroup">
                            <p:stCondLst>
                              <p:cond delay="4500"/>
                            </p:stCondLst>
                            <p:childTnLst>
                              <p:par>
                                <p:cTn id="33" presetID="42" presetClass="entr" presetSubtype="0" fill="hold" nodeType="afterEffect">
                                  <p:stCondLst>
                                    <p:cond delay="0"/>
                                  </p:stCondLst>
                                  <p:childTnLst>
                                    <p:set>
                                      <p:cBhvr>
                                        <p:cTn id="34" dur="1" fill="hold">
                                          <p:stCondLst>
                                            <p:cond delay="0"/>
                                          </p:stCondLst>
                                        </p:cTn>
                                        <p:tgtEl>
                                          <p:spTgt spid="1030">
                                            <p:txEl>
                                              <p:pRg st="0" end="0"/>
                                            </p:txEl>
                                          </p:spTgt>
                                        </p:tgtEl>
                                        <p:attrNameLst>
                                          <p:attrName>style.visibility</p:attrName>
                                        </p:attrNameLst>
                                      </p:cBhvr>
                                      <p:to>
                                        <p:strVal val="visible"/>
                                      </p:to>
                                    </p:set>
                                    <p:animEffect transition="in" filter="fade">
                                      <p:cBhvr>
                                        <p:cTn id="35" dur="1000"/>
                                        <p:tgtEl>
                                          <p:spTgt spid="1030">
                                            <p:txEl>
                                              <p:pRg st="0" end="0"/>
                                            </p:txEl>
                                          </p:spTgt>
                                        </p:tgtEl>
                                      </p:cBhvr>
                                    </p:animEffect>
                                    <p:anim calcmode="lin" valueType="num">
                                      <p:cBhvr>
                                        <p:cTn id="36" dur="1000" fill="hold"/>
                                        <p:tgtEl>
                                          <p:spTgt spid="103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30">
                                            <p:txEl>
                                              <p:pRg st="0" end="0"/>
                                            </p:txEl>
                                          </p:spTgt>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5500"/>
                            </p:stCondLst>
                            <p:childTnLst>
                              <p:par>
                                <p:cTn id="39" presetID="42" presetClass="entr" presetSubtype="0" fill="hold" nodeType="afterEffect">
                                  <p:stCondLst>
                                    <p:cond delay="0"/>
                                  </p:stCondLst>
                                  <p:childTnLst>
                                    <p:set>
                                      <p:cBhvr>
                                        <p:cTn id="40" dur="1" fill="hold">
                                          <p:stCondLst>
                                            <p:cond delay="0"/>
                                          </p:stCondLst>
                                        </p:cTn>
                                        <p:tgtEl>
                                          <p:spTgt spid="1030">
                                            <p:txEl>
                                              <p:pRg st="1" end="1"/>
                                            </p:txEl>
                                          </p:spTgt>
                                        </p:tgtEl>
                                        <p:attrNameLst>
                                          <p:attrName>style.visibility</p:attrName>
                                        </p:attrNameLst>
                                      </p:cBhvr>
                                      <p:to>
                                        <p:strVal val="visible"/>
                                      </p:to>
                                    </p:set>
                                    <p:animEffect transition="in" filter="fade">
                                      <p:cBhvr>
                                        <p:cTn id="41" dur="1000"/>
                                        <p:tgtEl>
                                          <p:spTgt spid="1030">
                                            <p:txEl>
                                              <p:pRg st="1" end="1"/>
                                            </p:txEl>
                                          </p:spTgt>
                                        </p:tgtEl>
                                      </p:cBhvr>
                                    </p:animEffect>
                                    <p:anim calcmode="lin" valueType="num">
                                      <p:cBhvr>
                                        <p:cTn id="42" dur="1000" fill="hold"/>
                                        <p:tgtEl>
                                          <p:spTgt spid="1030">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1030">
                                            <p:txEl>
                                              <p:pRg st="1" end="1"/>
                                            </p:txEl>
                                          </p:spTgt>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6500"/>
                            </p:stCondLst>
                            <p:childTnLst>
                              <p:par>
                                <p:cTn id="45" presetID="42" presetClass="entr" presetSubtype="0" fill="hold" nodeType="afterEffect">
                                  <p:stCondLst>
                                    <p:cond delay="0"/>
                                  </p:stCondLst>
                                  <p:childTnLst>
                                    <p:set>
                                      <p:cBhvr>
                                        <p:cTn id="46" dur="1" fill="hold">
                                          <p:stCondLst>
                                            <p:cond delay="0"/>
                                          </p:stCondLst>
                                        </p:cTn>
                                        <p:tgtEl>
                                          <p:spTgt spid="1030">
                                            <p:txEl>
                                              <p:pRg st="2" end="2"/>
                                            </p:txEl>
                                          </p:spTgt>
                                        </p:tgtEl>
                                        <p:attrNameLst>
                                          <p:attrName>style.visibility</p:attrName>
                                        </p:attrNameLst>
                                      </p:cBhvr>
                                      <p:to>
                                        <p:strVal val="visible"/>
                                      </p:to>
                                    </p:set>
                                    <p:animEffect transition="in" filter="fade">
                                      <p:cBhvr>
                                        <p:cTn id="47" dur="1000"/>
                                        <p:tgtEl>
                                          <p:spTgt spid="1030">
                                            <p:txEl>
                                              <p:pRg st="2" end="2"/>
                                            </p:txEl>
                                          </p:spTgt>
                                        </p:tgtEl>
                                      </p:cBhvr>
                                    </p:animEffect>
                                    <p:anim calcmode="lin" valueType="num">
                                      <p:cBhvr>
                                        <p:cTn id="48" dur="1000" fill="hold"/>
                                        <p:tgtEl>
                                          <p:spTgt spid="1030">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1030">
                                            <p:txEl>
                                              <p:pRg st="2" end="2"/>
                                            </p:txEl>
                                          </p:spTgt>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7500"/>
                            </p:stCondLst>
                            <p:childTnLst>
                              <p:par>
                                <p:cTn id="51" presetID="42" presetClass="entr" presetSubtype="0" fill="hold" nodeType="afterEffect">
                                  <p:stCondLst>
                                    <p:cond delay="0"/>
                                  </p:stCondLst>
                                  <p:childTnLst>
                                    <p:set>
                                      <p:cBhvr>
                                        <p:cTn id="52" dur="1" fill="hold">
                                          <p:stCondLst>
                                            <p:cond delay="0"/>
                                          </p:stCondLst>
                                        </p:cTn>
                                        <p:tgtEl>
                                          <p:spTgt spid="1030">
                                            <p:txEl>
                                              <p:pRg st="3" end="3"/>
                                            </p:txEl>
                                          </p:spTgt>
                                        </p:tgtEl>
                                        <p:attrNameLst>
                                          <p:attrName>style.visibility</p:attrName>
                                        </p:attrNameLst>
                                      </p:cBhvr>
                                      <p:to>
                                        <p:strVal val="visible"/>
                                      </p:to>
                                    </p:set>
                                    <p:animEffect transition="in" filter="fade">
                                      <p:cBhvr>
                                        <p:cTn id="53" dur="1000"/>
                                        <p:tgtEl>
                                          <p:spTgt spid="1030">
                                            <p:txEl>
                                              <p:pRg st="3" end="3"/>
                                            </p:txEl>
                                          </p:spTgt>
                                        </p:tgtEl>
                                      </p:cBhvr>
                                    </p:animEffect>
                                    <p:anim calcmode="lin" valueType="num">
                                      <p:cBhvr>
                                        <p:cTn id="54" dur="1000" fill="hold"/>
                                        <p:tgtEl>
                                          <p:spTgt spid="1030">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030">
                                            <p:txEl>
                                              <p:pRg st="3" end="3"/>
                                            </p:txEl>
                                          </p:spTgt>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8500"/>
                            </p:stCondLst>
                            <p:childTnLst>
                              <p:par>
                                <p:cTn id="57" presetID="42" presetClass="entr" presetSubtype="0" fill="hold" nodeType="afterEffect">
                                  <p:stCondLst>
                                    <p:cond delay="0"/>
                                  </p:stCondLst>
                                  <p:childTnLst>
                                    <p:set>
                                      <p:cBhvr>
                                        <p:cTn id="58" dur="1" fill="hold">
                                          <p:stCondLst>
                                            <p:cond delay="0"/>
                                          </p:stCondLst>
                                        </p:cTn>
                                        <p:tgtEl>
                                          <p:spTgt spid="1030">
                                            <p:txEl>
                                              <p:pRg st="4" end="4"/>
                                            </p:txEl>
                                          </p:spTgt>
                                        </p:tgtEl>
                                        <p:attrNameLst>
                                          <p:attrName>style.visibility</p:attrName>
                                        </p:attrNameLst>
                                      </p:cBhvr>
                                      <p:to>
                                        <p:strVal val="visible"/>
                                      </p:to>
                                    </p:set>
                                    <p:animEffect transition="in" filter="fade">
                                      <p:cBhvr>
                                        <p:cTn id="59" dur="1000"/>
                                        <p:tgtEl>
                                          <p:spTgt spid="1030">
                                            <p:txEl>
                                              <p:pRg st="4" end="4"/>
                                            </p:txEl>
                                          </p:spTgt>
                                        </p:tgtEl>
                                      </p:cBhvr>
                                    </p:animEffect>
                                    <p:anim calcmode="lin" valueType="num">
                                      <p:cBhvr>
                                        <p:cTn id="60" dur="1000" fill="hold"/>
                                        <p:tgtEl>
                                          <p:spTgt spid="1030">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1030">
                                            <p:txEl>
                                              <p:pRg st="4" end="4"/>
                                            </p:txEl>
                                          </p:spTgt>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9500"/>
                            </p:stCondLst>
                            <p:childTnLst>
                              <p:par>
                                <p:cTn id="63" presetID="42" presetClass="entr" presetSubtype="0" fill="hold" nodeType="afterEffect">
                                  <p:stCondLst>
                                    <p:cond delay="0"/>
                                  </p:stCondLst>
                                  <p:childTnLst>
                                    <p:set>
                                      <p:cBhvr>
                                        <p:cTn id="64" dur="1" fill="hold">
                                          <p:stCondLst>
                                            <p:cond delay="0"/>
                                          </p:stCondLst>
                                        </p:cTn>
                                        <p:tgtEl>
                                          <p:spTgt spid="1032">
                                            <p:txEl>
                                              <p:pRg st="0" end="0"/>
                                            </p:txEl>
                                          </p:spTgt>
                                        </p:tgtEl>
                                        <p:attrNameLst>
                                          <p:attrName>style.visibility</p:attrName>
                                        </p:attrNameLst>
                                      </p:cBhvr>
                                      <p:to>
                                        <p:strVal val="visible"/>
                                      </p:to>
                                    </p:set>
                                    <p:animEffect transition="in" filter="fade">
                                      <p:cBhvr>
                                        <p:cTn id="65" dur="1000"/>
                                        <p:tgtEl>
                                          <p:spTgt spid="1032">
                                            <p:txEl>
                                              <p:pRg st="0" end="0"/>
                                            </p:txEl>
                                          </p:spTgt>
                                        </p:tgtEl>
                                      </p:cBhvr>
                                    </p:animEffect>
                                    <p:anim calcmode="lin" valueType="num">
                                      <p:cBhvr>
                                        <p:cTn id="66" dur="1000" fill="hold"/>
                                        <p:tgtEl>
                                          <p:spTgt spid="1032">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032">
                                            <p:txEl>
                                              <p:pRg st="0" end="0"/>
                                            </p:txEl>
                                          </p:spTgt>
                                        </p:tgtEl>
                                        <p:attrNameLst>
                                          <p:attrName>ppt_y</p:attrName>
                                        </p:attrNameLst>
                                      </p:cBhvr>
                                      <p:tavLst>
                                        <p:tav tm="0">
                                          <p:val>
                                            <p:strVal val="#ppt_y+.1"/>
                                          </p:val>
                                        </p:tav>
                                        <p:tav tm="100000">
                                          <p:val>
                                            <p:strVal val="#ppt_y"/>
                                          </p:val>
                                        </p:tav>
                                      </p:tavLst>
                                    </p:anim>
                                  </p:childTnLst>
                                </p:cTn>
                              </p:par>
                            </p:childTnLst>
                          </p:cTn>
                        </p:par>
                        <p:par>
                          <p:cTn id="68" fill="hold" nodeType="afterGroup">
                            <p:stCondLst>
                              <p:cond delay="10500"/>
                            </p:stCondLst>
                            <p:childTnLst>
                              <p:par>
                                <p:cTn id="69" presetID="42" presetClass="entr" presetSubtype="0" fill="hold" nodeType="afterEffect">
                                  <p:stCondLst>
                                    <p:cond delay="0"/>
                                  </p:stCondLst>
                                  <p:childTnLst>
                                    <p:set>
                                      <p:cBhvr>
                                        <p:cTn id="70" dur="1" fill="hold">
                                          <p:stCondLst>
                                            <p:cond delay="0"/>
                                          </p:stCondLst>
                                        </p:cTn>
                                        <p:tgtEl>
                                          <p:spTgt spid="1032">
                                            <p:txEl>
                                              <p:pRg st="1" end="1"/>
                                            </p:txEl>
                                          </p:spTgt>
                                        </p:tgtEl>
                                        <p:attrNameLst>
                                          <p:attrName>style.visibility</p:attrName>
                                        </p:attrNameLst>
                                      </p:cBhvr>
                                      <p:to>
                                        <p:strVal val="visible"/>
                                      </p:to>
                                    </p:set>
                                    <p:animEffect transition="in" filter="fade">
                                      <p:cBhvr>
                                        <p:cTn id="71" dur="1000"/>
                                        <p:tgtEl>
                                          <p:spTgt spid="1032">
                                            <p:txEl>
                                              <p:pRg st="1" end="1"/>
                                            </p:txEl>
                                          </p:spTgt>
                                        </p:tgtEl>
                                      </p:cBhvr>
                                    </p:animEffect>
                                    <p:anim calcmode="lin" valueType="num">
                                      <p:cBhvr>
                                        <p:cTn id="72" dur="1000" fill="hold"/>
                                        <p:tgtEl>
                                          <p:spTgt spid="1032">
                                            <p:txEl>
                                              <p:pRg st="1" end="1"/>
                                            </p:txEl>
                                          </p:spTgt>
                                        </p:tgtEl>
                                        <p:attrNameLst>
                                          <p:attrName>ppt_x</p:attrName>
                                        </p:attrNameLst>
                                      </p:cBhvr>
                                      <p:tavLst>
                                        <p:tav tm="0">
                                          <p:val>
                                            <p:strVal val="#ppt_x"/>
                                          </p:val>
                                        </p:tav>
                                        <p:tav tm="100000">
                                          <p:val>
                                            <p:strVal val="#ppt_x"/>
                                          </p:val>
                                        </p:tav>
                                      </p:tavLst>
                                    </p:anim>
                                    <p:anim calcmode="lin" valueType="num">
                                      <p:cBhvr>
                                        <p:cTn id="73" dur="1000" fill="hold"/>
                                        <p:tgtEl>
                                          <p:spTgt spid="1032">
                                            <p:txEl>
                                              <p:pRg st="1" end="1"/>
                                            </p:txEl>
                                          </p:spTgt>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11500"/>
                            </p:stCondLst>
                            <p:childTnLst>
                              <p:par>
                                <p:cTn id="75" presetID="42" presetClass="entr" presetSubtype="0" fill="hold" nodeType="afterEffect">
                                  <p:stCondLst>
                                    <p:cond delay="0"/>
                                  </p:stCondLst>
                                  <p:childTnLst>
                                    <p:set>
                                      <p:cBhvr>
                                        <p:cTn id="76" dur="1" fill="hold">
                                          <p:stCondLst>
                                            <p:cond delay="0"/>
                                          </p:stCondLst>
                                        </p:cTn>
                                        <p:tgtEl>
                                          <p:spTgt spid="1032">
                                            <p:txEl>
                                              <p:pRg st="2" end="2"/>
                                            </p:txEl>
                                          </p:spTgt>
                                        </p:tgtEl>
                                        <p:attrNameLst>
                                          <p:attrName>style.visibility</p:attrName>
                                        </p:attrNameLst>
                                      </p:cBhvr>
                                      <p:to>
                                        <p:strVal val="visible"/>
                                      </p:to>
                                    </p:set>
                                    <p:animEffect transition="in" filter="fade">
                                      <p:cBhvr>
                                        <p:cTn id="77" dur="1000"/>
                                        <p:tgtEl>
                                          <p:spTgt spid="1032">
                                            <p:txEl>
                                              <p:pRg st="2" end="2"/>
                                            </p:txEl>
                                          </p:spTgt>
                                        </p:tgtEl>
                                      </p:cBhvr>
                                    </p:animEffect>
                                    <p:anim calcmode="lin" valueType="num">
                                      <p:cBhvr>
                                        <p:cTn id="78" dur="1000" fill="hold"/>
                                        <p:tgtEl>
                                          <p:spTgt spid="1032">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1032">
                                            <p:txEl>
                                              <p:pRg st="2" end="2"/>
                                            </p:txEl>
                                          </p:spTgt>
                                        </p:tgtEl>
                                        <p:attrNameLst>
                                          <p:attrName>ppt_y</p:attrName>
                                        </p:attrNameLst>
                                      </p:cBhvr>
                                      <p:tavLst>
                                        <p:tav tm="0">
                                          <p:val>
                                            <p:strVal val="#ppt_y+.1"/>
                                          </p:val>
                                        </p:tav>
                                        <p:tav tm="100000">
                                          <p:val>
                                            <p:strVal val="#ppt_y"/>
                                          </p:val>
                                        </p:tav>
                                      </p:tavLst>
                                    </p:anim>
                                  </p:childTnLst>
                                </p:cTn>
                              </p:par>
                            </p:childTnLst>
                          </p:cTn>
                        </p:par>
                        <p:par>
                          <p:cTn id="80" fill="hold" nodeType="afterGroup">
                            <p:stCondLst>
                              <p:cond delay="12500"/>
                            </p:stCondLst>
                            <p:childTnLst>
                              <p:par>
                                <p:cTn id="81" presetID="42" presetClass="entr" presetSubtype="0" fill="hold" nodeType="afterEffect">
                                  <p:stCondLst>
                                    <p:cond delay="0"/>
                                  </p:stCondLst>
                                  <p:childTnLst>
                                    <p:set>
                                      <p:cBhvr>
                                        <p:cTn id="82" dur="1" fill="hold">
                                          <p:stCondLst>
                                            <p:cond delay="0"/>
                                          </p:stCondLst>
                                        </p:cTn>
                                        <p:tgtEl>
                                          <p:spTgt spid="1032">
                                            <p:txEl>
                                              <p:pRg st="5" end="5"/>
                                            </p:txEl>
                                          </p:spTgt>
                                        </p:tgtEl>
                                        <p:attrNameLst>
                                          <p:attrName>style.visibility</p:attrName>
                                        </p:attrNameLst>
                                      </p:cBhvr>
                                      <p:to>
                                        <p:strVal val="visible"/>
                                      </p:to>
                                    </p:set>
                                    <p:animEffect transition="in" filter="fade">
                                      <p:cBhvr>
                                        <p:cTn id="83" dur="1000"/>
                                        <p:tgtEl>
                                          <p:spTgt spid="1032">
                                            <p:txEl>
                                              <p:pRg st="5" end="5"/>
                                            </p:txEl>
                                          </p:spTgt>
                                        </p:tgtEl>
                                      </p:cBhvr>
                                    </p:animEffect>
                                    <p:anim calcmode="lin" valueType="num">
                                      <p:cBhvr>
                                        <p:cTn id="84" dur="1000" fill="hold"/>
                                        <p:tgtEl>
                                          <p:spTgt spid="1032">
                                            <p:txEl>
                                              <p:pRg st="5" end="5"/>
                                            </p:txEl>
                                          </p:spTgt>
                                        </p:tgtEl>
                                        <p:attrNameLst>
                                          <p:attrName>ppt_x</p:attrName>
                                        </p:attrNameLst>
                                      </p:cBhvr>
                                      <p:tavLst>
                                        <p:tav tm="0">
                                          <p:val>
                                            <p:strVal val="#ppt_x"/>
                                          </p:val>
                                        </p:tav>
                                        <p:tav tm="100000">
                                          <p:val>
                                            <p:strVal val="#ppt_x"/>
                                          </p:val>
                                        </p:tav>
                                      </p:tavLst>
                                    </p:anim>
                                    <p:anim calcmode="lin" valueType="num">
                                      <p:cBhvr>
                                        <p:cTn id="85" dur="1000" fill="hold"/>
                                        <p:tgtEl>
                                          <p:spTgt spid="1032">
                                            <p:txEl>
                                              <p:pRg st="5" end="5"/>
                                            </p:txEl>
                                          </p:spTgt>
                                        </p:tgtEl>
                                        <p:attrNameLst>
                                          <p:attrName>ppt_y</p:attrName>
                                        </p:attrNameLst>
                                      </p:cBhvr>
                                      <p:tavLst>
                                        <p:tav tm="0">
                                          <p:val>
                                            <p:strVal val="#ppt_y+.1"/>
                                          </p:val>
                                        </p:tav>
                                        <p:tav tm="100000">
                                          <p:val>
                                            <p:strVal val="#ppt_y"/>
                                          </p:val>
                                        </p:tav>
                                      </p:tavLst>
                                    </p:anim>
                                  </p:childTnLst>
                                </p:cTn>
                              </p:par>
                            </p:childTnLst>
                          </p:cTn>
                        </p:par>
                        <p:par>
                          <p:cTn id="86" fill="hold" nodeType="afterGroup">
                            <p:stCondLst>
                              <p:cond delay="13500"/>
                            </p:stCondLst>
                            <p:childTnLst>
                              <p:par>
                                <p:cTn id="87" presetID="42" presetClass="entr" presetSubtype="0" fill="hold" nodeType="afterEffect">
                                  <p:stCondLst>
                                    <p:cond delay="0"/>
                                  </p:stCondLst>
                                  <p:childTnLst>
                                    <p:set>
                                      <p:cBhvr>
                                        <p:cTn id="88" dur="1" fill="hold">
                                          <p:stCondLst>
                                            <p:cond delay="0"/>
                                          </p:stCondLst>
                                        </p:cTn>
                                        <p:tgtEl>
                                          <p:spTgt spid="1032">
                                            <p:txEl>
                                              <p:pRg st="6" end="6"/>
                                            </p:txEl>
                                          </p:spTgt>
                                        </p:tgtEl>
                                        <p:attrNameLst>
                                          <p:attrName>style.visibility</p:attrName>
                                        </p:attrNameLst>
                                      </p:cBhvr>
                                      <p:to>
                                        <p:strVal val="visible"/>
                                      </p:to>
                                    </p:set>
                                    <p:animEffect transition="in" filter="fade">
                                      <p:cBhvr>
                                        <p:cTn id="89" dur="1000"/>
                                        <p:tgtEl>
                                          <p:spTgt spid="1032">
                                            <p:txEl>
                                              <p:pRg st="6" end="6"/>
                                            </p:txEl>
                                          </p:spTgt>
                                        </p:tgtEl>
                                      </p:cBhvr>
                                    </p:animEffect>
                                    <p:anim calcmode="lin" valueType="num">
                                      <p:cBhvr>
                                        <p:cTn id="90" dur="1000" fill="hold"/>
                                        <p:tgtEl>
                                          <p:spTgt spid="1032">
                                            <p:txEl>
                                              <p:pRg st="6" end="6"/>
                                            </p:txEl>
                                          </p:spTgt>
                                        </p:tgtEl>
                                        <p:attrNameLst>
                                          <p:attrName>ppt_x</p:attrName>
                                        </p:attrNameLst>
                                      </p:cBhvr>
                                      <p:tavLst>
                                        <p:tav tm="0">
                                          <p:val>
                                            <p:strVal val="#ppt_x"/>
                                          </p:val>
                                        </p:tav>
                                        <p:tav tm="100000">
                                          <p:val>
                                            <p:strVal val="#ppt_x"/>
                                          </p:val>
                                        </p:tav>
                                      </p:tavLst>
                                    </p:anim>
                                    <p:anim calcmode="lin" valueType="num">
                                      <p:cBhvr>
                                        <p:cTn id="91" dur="1000" fill="hold"/>
                                        <p:tgtEl>
                                          <p:spTgt spid="1032">
                                            <p:txEl>
                                              <p:pRg st="6" end="6"/>
                                            </p:txEl>
                                          </p:spTgt>
                                        </p:tgtEl>
                                        <p:attrNameLst>
                                          <p:attrName>ppt_y</p:attrName>
                                        </p:attrNameLst>
                                      </p:cBhvr>
                                      <p:tavLst>
                                        <p:tav tm="0">
                                          <p:val>
                                            <p:strVal val="#ppt_y+.1"/>
                                          </p:val>
                                        </p:tav>
                                        <p:tav tm="100000">
                                          <p:val>
                                            <p:strVal val="#ppt_y"/>
                                          </p:val>
                                        </p:tav>
                                      </p:tavLst>
                                    </p:anim>
                                  </p:childTnLst>
                                </p:cTn>
                              </p:par>
                            </p:childTnLst>
                          </p:cTn>
                        </p:par>
                        <p:par>
                          <p:cTn id="92" fill="hold" nodeType="afterGroup">
                            <p:stCondLst>
                              <p:cond delay="14500"/>
                            </p:stCondLst>
                            <p:childTnLst>
                              <p:par>
                                <p:cTn id="93" presetID="42" presetClass="entr" presetSubtype="0" fill="hold" nodeType="afterEffect">
                                  <p:stCondLst>
                                    <p:cond delay="0"/>
                                  </p:stCondLst>
                                  <p:childTnLst>
                                    <p:set>
                                      <p:cBhvr>
                                        <p:cTn id="94" dur="1" fill="hold">
                                          <p:stCondLst>
                                            <p:cond delay="0"/>
                                          </p:stCondLst>
                                        </p:cTn>
                                        <p:tgtEl>
                                          <p:spTgt spid="1032">
                                            <p:txEl>
                                              <p:pRg st="7" end="7"/>
                                            </p:txEl>
                                          </p:spTgt>
                                        </p:tgtEl>
                                        <p:attrNameLst>
                                          <p:attrName>style.visibility</p:attrName>
                                        </p:attrNameLst>
                                      </p:cBhvr>
                                      <p:to>
                                        <p:strVal val="visible"/>
                                      </p:to>
                                    </p:set>
                                    <p:animEffect transition="in" filter="fade">
                                      <p:cBhvr>
                                        <p:cTn id="95" dur="1000"/>
                                        <p:tgtEl>
                                          <p:spTgt spid="1032">
                                            <p:txEl>
                                              <p:pRg st="7" end="7"/>
                                            </p:txEl>
                                          </p:spTgt>
                                        </p:tgtEl>
                                      </p:cBhvr>
                                    </p:animEffect>
                                    <p:anim calcmode="lin" valueType="num">
                                      <p:cBhvr>
                                        <p:cTn id="96" dur="1000" fill="hold"/>
                                        <p:tgtEl>
                                          <p:spTgt spid="1032">
                                            <p:txEl>
                                              <p:pRg st="7" end="7"/>
                                            </p:txEl>
                                          </p:spTgt>
                                        </p:tgtEl>
                                        <p:attrNameLst>
                                          <p:attrName>ppt_x</p:attrName>
                                        </p:attrNameLst>
                                      </p:cBhvr>
                                      <p:tavLst>
                                        <p:tav tm="0">
                                          <p:val>
                                            <p:strVal val="#ppt_x"/>
                                          </p:val>
                                        </p:tav>
                                        <p:tav tm="100000">
                                          <p:val>
                                            <p:strVal val="#ppt_x"/>
                                          </p:val>
                                        </p:tav>
                                      </p:tavLst>
                                    </p:anim>
                                    <p:anim calcmode="lin" valueType="num">
                                      <p:cBhvr>
                                        <p:cTn id="97" dur="1000" fill="hold"/>
                                        <p:tgtEl>
                                          <p:spTgt spid="1032">
                                            <p:txEl>
                                              <p:pRg st="7" end="7"/>
                                            </p:txEl>
                                          </p:spTgt>
                                        </p:tgtEl>
                                        <p:attrNameLst>
                                          <p:attrName>ppt_y</p:attrName>
                                        </p:attrNameLst>
                                      </p:cBhvr>
                                      <p:tavLst>
                                        <p:tav tm="0">
                                          <p:val>
                                            <p:strVal val="#ppt_y+.1"/>
                                          </p:val>
                                        </p:tav>
                                        <p:tav tm="100000">
                                          <p:val>
                                            <p:strVal val="#ppt_y"/>
                                          </p:val>
                                        </p:tav>
                                      </p:tavLst>
                                    </p:anim>
                                  </p:childTnLst>
                                </p:cTn>
                              </p:par>
                            </p:childTnLst>
                          </p:cTn>
                        </p:par>
                        <p:par>
                          <p:cTn id="98" fill="hold" nodeType="afterGroup">
                            <p:stCondLst>
                              <p:cond delay="15500"/>
                            </p:stCondLst>
                            <p:childTnLst>
                              <p:par>
                                <p:cTn id="99" presetID="42" presetClass="entr" presetSubtype="0" fill="hold" nodeType="afterEffect">
                                  <p:stCondLst>
                                    <p:cond delay="0"/>
                                  </p:stCondLst>
                                  <p:childTnLst>
                                    <p:set>
                                      <p:cBhvr>
                                        <p:cTn id="100" dur="1" fill="hold">
                                          <p:stCondLst>
                                            <p:cond delay="0"/>
                                          </p:stCondLst>
                                        </p:cTn>
                                        <p:tgtEl>
                                          <p:spTgt spid="1031">
                                            <p:txEl>
                                              <p:pRg st="0" end="0"/>
                                            </p:txEl>
                                          </p:spTgt>
                                        </p:tgtEl>
                                        <p:attrNameLst>
                                          <p:attrName>style.visibility</p:attrName>
                                        </p:attrNameLst>
                                      </p:cBhvr>
                                      <p:to>
                                        <p:strVal val="visible"/>
                                      </p:to>
                                    </p:set>
                                    <p:animEffect transition="in" filter="fade">
                                      <p:cBhvr>
                                        <p:cTn id="101" dur="1000"/>
                                        <p:tgtEl>
                                          <p:spTgt spid="1031">
                                            <p:txEl>
                                              <p:pRg st="0" end="0"/>
                                            </p:txEl>
                                          </p:spTgt>
                                        </p:tgtEl>
                                      </p:cBhvr>
                                    </p:animEffect>
                                    <p:anim calcmode="lin" valueType="num">
                                      <p:cBhvr>
                                        <p:cTn id="102" dur="1000" fill="hold"/>
                                        <p:tgtEl>
                                          <p:spTgt spid="1031">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1031">
                                            <p:txEl>
                                              <p:pRg st="0" end="0"/>
                                            </p:txEl>
                                          </p:spTgt>
                                        </p:tgtEl>
                                        <p:attrNameLst>
                                          <p:attrName>ppt_y</p:attrName>
                                        </p:attrNameLst>
                                      </p:cBhvr>
                                      <p:tavLst>
                                        <p:tav tm="0">
                                          <p:val>
                                            <p:strVal val="#ppt_y+.1"/>
                                          </p:val>
                                        </p:tav>
                                        <p:tav tm="100000">
                                          <p:val>
                                            <p:strVal val="#ppt_y"/>
                                          </p:val>
                                        </p:tav>
                                      </p:tavLst>
                                    </p:anim>
                                  </p:childTnLst>
                                </p:cTn>
                              </p:par>
                            </p:childTnLst>
                          </p:cTn>
                        </p:par>
                        <p:par>
                          <p:cTn id="104" fill="hold" nodeType="afterGroup">
                            <p:stCondLst>
                              <p:cond delay="16500"/>
                            </p:stCondLst>
                            <p:childTnLst>
                              <p:par>
                                <p:cTn id="105" presetID="42" presetClass="entr" presetSubtype="0" fill="hold" nodeType="afterEffect">
                                  <p:stCondLst>
                                    <p:cond delay="0"/>
                                  </p:stCondLst>
                                  <p:childTnLst>
                                    <p:set>
                                      <p:cBhvr>
                                        <p:cTn id="106" dur="1" fill="hold">
                                          <p:stCondLst>
                                            <p:cond delay="0"/>
                                          </p:stCondLst>
                                        </p:cTn>
                                        <p:tgtEl>
                                          <p:spTgt spid="1031">
                                            <p:txEl>
                                              <p:pRg st="1" end="1"/>
                                            </p:txEl>
                                          </p:spTgt>
                                        </p:tgtEl>
                                        <p:attrNameLst>
                                          <p:attrName>style.visibility</p:attrName>
                                        </p:attrNameLst>
                                      </p:cBhvr>
                                      <p:to>
                                        <p:strVal val="visible"/>
                                      </p:to>
                                    </p:set>
                                    <p:animEffect transition="in" filter="fade">
                                      <p:cBhvr>
                                        <p:cTn id="107" dur="1000"/>
                                        <p:tgtEl>
                                          <p:spTgt spid="1031">
                                            <p:txEl>
                                              <p:pRg st="1" end="1"/>
                                            </p:txEl>
                                          </p:spTgt>
                                        </p:tgtEl>
                                      </p:cBhvr>
                                    </p:animEffect>
                                    <p:anim calcmode="lin" valueType="num">
                                      <p:cBhvr>
                                        <p:cTn id="108" dur="1000" fill="hold"/>
                                        <p:tgtEl>
                                          <p:spTgt spid="1031">
                                            <p:txEl>
                                              <p:pRg st="1" end="1"/>
                                            </p:txEl>
                                          </p:spTgt>
                                        </p:tgtEl>
                                        <p:attrNameLst>
                                          <p:attrName>ppt_x</p:attrName>
                                        </p:attrNameLst>
                                      </p:cBhvr>
                                      <p:tavLst>
                                        <p:tav tm="0">
                                          <p:val>
                                            <p:strVal val="#ppt_x"/>
                                          </p:val>
                                        </p:tav>
                                        <p:tav tm="100000">
                                          <p:val>
                                            <p:strVal val="#ppt_x"/>
                                          </p:val>
                                        </p:tav>
                                      </p:tavLst>
                                    </p:anim>
                                    <p:anim calcmode="lin" valueType="num">
                                      <p:cBhvr>
                                        <p:cTn id="109" dur="1000" fill="hold"/>
                                        <p:tgtEl>
                                          <p:spTgt spid="1031">
                                            <p:txEl>
                                              <p:pRg st="1" end="1"/>
                                            </p:txEl>
                                          </p:spTgt>
                                        </p:tgtEl>
                                        <p:attrNameLst>
                                          <p:attrName>ppt_y</p:attrName>
                                        </p:attrNameLst>
                                      </p:cBhvr>
                                      <p:tavLst>
                                        <p:tav tm="0">
                                          <p:val>
                                            <p:strVal val="#ppt_y+.1"/>
                                          </p:val>
                                        </p:tav>
                                        <p:tav tm="100000">
                                          <p:val>
                                            <p:strVal val="#ppt_y"/>
                                          </p:val>
                                        </p:tav>
                                      </p:tavLst>
                                    </p:anim>
                                  </p:childTnLst>
                                </p:cTn>
                              </p:par>
                            </p:childTnLst>
                          </p:cTn>
                        </p:par>
                        <p:par>
                          <p:cTn id="110" fill="hold" nodeType="afterGroup">
                            <p:stCondLst>
                              <p:cond delay="17500"/>
                            </p:stCondLst>
                            <p:childTnLst>
                              <p:par>
                                <p:cTn id="111" presetID="42" presetClass="entr" presetSubtype="0" fill="hold" nodeType="afterEffect">
                                  <p:stCondLst>
                                    <p:cond delay="0"/>
                                  </p:stCondLst>
                                  <p:childTnLst>
                                    <p:set>
                                      <p:cBhvr>
                                        <p:cTn id="112" dur="1" fill="hold">
                                          <p:stCondLst>
                                            <p:cond delay="0"/>
                                          </p:stCondLst>
                                        </p:cTn>
                                        <p:tgtEl>
                                          <p:spTgt spid="1031">
                                            <p:txEl>
                                              <p:pRg st="2" end="2"/>
                                            </p:txEl>
                                          </p:spTgt>
                                        </p:tgtEl>
                                        <p:attrNameLst>
                                          <p:attrName>style.visibility</p:attrName>
                                        </p:attrNameLst>
                                      </p:cBhvr>
                                      <p:to>
                                        <p:strVal val="visible"/>
                                      </p:to>
                                    </p:set>
                                    <p:animEffect transition="in" filter="fade">
                                      <p:cBhvr>
                                        <p:cTn id="113" dur="1000"/>
                                        <p:tgtEl>
                                          <p:spTgt spid="1031">
                                            <p:txEl>
                                              <p:pRg st="2" end="2"/>
                                            </p:txEl>
                                          </p:spTgt>
                                        </p:tgtEl>
                                      </p:cBhvr>
                                    </p:animEffect>
                                    <p:anim calcmode="lin" valueType="num">
                                      <p:cBhvr>
                                        <p:cTn id="114" dur="1000" fill="hold"/>
                                        <p:tgtEl>
                                          <p:spTgt spid="1031">
                                            <p:txEl>
                                              <p:pRg st="2" end="2"/>
                                            </p:txEl>
                                          </p:spTgt>
                                        </p:tgtEl>
                                        <p:attrNameLst>
                                          <p:attrName>ppt_x</p:attrName>
                                        </p:attrNameLst>
                                      </p:cBhvr>
                                      <p:tavLst>
                                        <p:tav tm="0">
                                          <p:val>
                                            <p:strVal val="#ppt_x"/>
                                          </p:val>
                                        </p:tav>
                                        <p:tav tm="100000">
                                          <p:val>
                                            <p:strVal val="#ppt_x"/>
                                          </p:val>
                                        </p:tav>
                                      </p:tavLst>
                                    </p:anim>
                                    <p:anim calcmode="lin" valueType="num">
                                      <p:cBhvr>
                                        <p:cTn id="115" dur="1000" fill="hold"/>
                                        <p:tgtEl>
                                          <p:spTgt spid="1031">
                                            <p:txEl>
                                              <p:pRg st="2" end="2"/>
                                            </p:txEl>
                                          </p:spTgt>
                                        </p:tgtEl>
                                        <p:attrNameLst>
                                          <p:attrName>ppt_y</p:attrName>
                                        </p:attrNameLst>
                                      </p:cBhvr>
                                      <p:tavLst>
                                        <p:tav tm="0">
                                          <p:val>
                                            <p:strVal val="#ppt_y+.1"/>
                                          </p:val>
                                        </p:tav>
                                        <p:tav tm="100000">
                                          <p:val>
                                            <p:strVal val="#ppt_y"/>
                                          </p:val>
                                        </p:tav>
                                      </p:tavLst>
                                    </p:anim>
                                  </p:childTnLst>
                                </p:cTn>
                              </p:par>
                            </p:childTnLst>
                          </p:cTn>
                        </p:par>
                        <p:par>
                          <p:cTn id="116" fill="hold" nodeType="afterGroup">
                            <p:stCondLst>
                              <p:cond delay="18500"/>
                            </p:stCondLst>
                            <p:childTnLst>
                              <p:par>
                                <p:cTn id="117" presetID="42" presetClass="entr" presetSubtype="0" fill="hold" nodeType="afterEffect">
                                  <p:stCondLst>
                                    <p:cond delay="0"/>
                                  </p:stCondLst>
                                  <p:childTnLst>
                                    <p:set>
                                      <p:cBhvr>
                                        <p:cTn id="118" dur="1" fill="hold">
                                          <p:stCondLst>
                                            <p:cond delay="0"/>
                                          </p:stCondLst>
                                        </p:cTn>
                                        <p:tgtEl>
                                          <p:spTgt spid="1031">
                                            <p:txEl>
                                              <p:pRg st="3" end="3"/>
                                            </p:txEl>
                                          </p:spTgt>
                                        </p:tgtEl>
                                        <p:attrNameLst>
                                          <p:attrName>style.visibility</p:attrName>
                                        </p:attrNameLst>
                                      </p:cBhvr>
                                      <p:to>
                                        <p:strVal val="visible"/>
                                      </p:to>
                                    </p:set>
                                    <p:animEffect transition="in" filter="fade">
                                      <p:cBhvr>
                                        <p:cTn id="119" dur="1000"/>
                                        <p:tgtEl>
                                          <p:spTgt spid="1031">
                                            <p:txEl>
                                              <p:pRg st="3" end="3"/>
                                            </p:txEl>
                                          </p:spTgt>
                                        </p:tgtEl>
                                      </p:cBhvr>
                                    </p:animEffect>
                                    <p:anim calcmode="lin" valueType="num">
                                      <p:cBhvr>
                                        <p:cTn id="120" dur="1000" fill="hold"/>
                                        <p:tgtEl>
                                          <p:spTgt spid="1031">
                                            <p:txEl>
                                              <p:pRg st="3" end="3"/>
                                            </p:txEl>
                                          </p:spTgt>
                                        </p:tgtEl>
                                        <p:attrNameLst>
                                          <p:attrName>ppt_x</p:attrName>
                                        </p:attrNameLst>
                                      </p:cBhvr>
                                      <p:tavLst>
                                        <p:tav tm="0">
                                          <p:val>
                                            <p:strVal val="#ppt_x"/>
                                          </p:val>
                                        </p:tav>
                                        <p:tav tm="100000">
                                          <p:val>
                                            <p:strVal val="#ppt_x"/>
                                          </p:val>
                                        </p:tav>
                                      </p:tavLst>
                                    </p:anim>
                                    <p:anim calcmode="lin" valueType="num">
                                      <p:cBhvr>
                                        <p:cTn id="121" dur="1000" fill="hold"/>
                                        <p:tgtEl>
                                          <p:spTgt spid="1031">
                                            <p:txEl>
                                              <p:pRg st="3" end="3"/>
                                            </p:txEl>
                                          </p:spTgt>
                                        </p:tgtEl>
                                        <p:attrNameLst>
                                          <p:attrName>ppt_y</p:attrName>
                                        </p:attrNameLst>
                                      </p:cBhvr>
                                      <p:tavLst>
                                        <p:tav tm="0">
                                          <p:val>
                                            <p:strVal val="#ppt_y+.1"/>
                                          </p:val>
                                        </p:tav>
                                        <p:tav tm="100000">
                                          <p:val>
                                            <p:strVal val="#ppt_y"/>
                                          </p:val>
                                        </p:tav>
                                      </p:tavLst>
                                    </p:anim>
                                  </p:childTnLst>
                                </p:cTn>
                              </p:par>
                            </p:childTnLst>
                          </p:cTn>
                        </p:par>
                        <p:par>
                          <p:cTn id="122" fill="hold" nodeType="afterGroup">
                            <p:stCondLst>
                              <p:cond delay="19500"/>
                            </p:stCondLst>
                            <p:childTnLst>
                              <p:par>
                                <p:cTn id="123" presetID="42" presetClass="entr" presetSubtype="0" fill="hold" nodeType="afterEffect">
                                  <p:stCondLst>
                                    <p:cond delay="0"/>
                                  </p:stCondLst>
                                  <p:childTnLst>
                                    <p:set>
                                      <p:cBhvr>
                                        <p:cTn id="124" dur="1" fill="hold">
                                          <p:stCondLst>
                                            <p:cond delay="0"/>
                                          </p:stCondLst>
                                        </p:cTn>
                                        <p:tgtEl>
                                          <p:spTgt spid="1031">
                                            <p:txEl>
                                              <p:pRg st="4" end="4"/>
                                            </p:txEl>
                                          </p:spTgt>
                                        </p:tgtEl>
                                        <p:attrNameLst>
                                          <p:attrName>style.visibility</p:attrName>
                                        </p:attrNameLst>
                                      </p:cBhvr>
                                      <p:to>
                                        <p:strVal val="visible"/>
                                      </p:to>
                                    </p:set>
                                    <p:animEffect transition="in" filter="fade">
                                      <p:cBhvr>
                                        <p:cTn id="125" dur="1000"/>
                                        <p:tgtEl>
                                          <p:spTgt spid="1031">
                                            <p:txEl>
                                              <p:pRg st="4" end="4"/>
                                            </p:txEl>
                                          </p:spTgt>
                                        </p:tgtEl>
                                      </p:cBhvr>
                                    </p:animEffect>
                                    <p:anim calcmode="lin" valueType="num">
                                      <p:cBhvr>
                                        <p:cTn id="126" dur="1000" fill="hold"/>
                                        <p:tgtEl>
                                          <p:spTgt spid="1031">
                                            <p:txEl>
                                              <p:pRg st="4" end="4"/>
                                            </p:txEl>
                                          </p:spTgt>
                                        </p:tgtEl>
                                        <p:attrNameLst>
                                          <p:attrName>ppt_x</p:attrName>
                                        </p:attrNameLst>
                                      </p:cBhvr>
                                      <p:tavLst>
                                        <p:tav tm="0">
                                          <p:val>
                                            <p:strVal val="#ppt_x"/>
                                          </p:val>
                                        </p:tav>
                                        <p:tav tm="100000">
                                          <p:val>
                                            <p:strVal val="#ppt_x"/>
                                          </p:val>
                                        </p:tav>
                                      </p:tavLst>
                                    </p:anim>
                                    <p:anim calcmode="lin" valueType="num">
                                      <p:cBhvr>
                                        <p:cTn id="127" dur="1000" fill="hold"/>
                                        <p:tgtEl>
                                          <p:spTgt spid="103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8675" name="Rectangle 30"/>
          <p:cNvSpPr>
            <a:spLocks noGrp="1" noChangeArrowheads="1"/>
          </p:cNvSpPr>
          <p:nvPr>
            <p:ph type="title"/>
          </p:nvPr>
        </p:nvSpPr>
        <p:spPr/>
        <p:txBody>
          <a:bodyPr/>
          <a:lstStyle/>
          <a:p>
            <a:pPr eaLnBrk="1" hangingPunct="1"/>
            <a:r>
              <a:rPr lang="en-US" altLang="en-US" smtClean="0"/>
              <a:t>Mobile Registration</a:t>
            </a:r>
          </a:p>
        </p:txBody>
      </p:sp>
      <p:sp>
        <p:nvSpPr>
          <p:cNvPr id="306207" name="Rectangle 31"/>
          <p:cNvSpPr>
            <a:spLocks noGrp="1" noChangeArrowheads="1"/>
          </p:cNvSpPr>
          <p:nvPr>
            <p:ph type="body" idx="1"/>
          </p:nvPr>
        </p:nvSpPr>
        <p:spPr/>
        <p:txBody>
          <a:bodyPr/>
          <a:lstStyle/>
          <a:p>
            <a:pPr eaLnBrk="1" hangingPunct="1"/>
            <a:r>
              <a:rPr lang="en-US" altLang="en-US" smtClean="0"/>
              <a:t>Wherever you go our Network catches you </a:t>
            </a:r>
          </a:p>
          <a:p>
            <a:pPr eaLnBrk="1" hangingPunct="1"/>
            <a:endParaRPr lang="en-US" altLang="en-US" smtClean="0"/>
          </a:p>
          <a:p>
            <a:pPr eaLnBrk="1" hangingPunct="1"/>
            <a:r>
              <a:rPr lang="en-US" altLang="en-US" smtClean="0"/>
              <a:t>Wherever mobile moves, the entry will be registered into the MSC/VLR in context and Pointer to VLR is stored in HLR </a:t>
            </a:r>
          </a:p>
          <a:p>
            <a:pPr eaLnBrk="1" hangingPunct="1"/>
            <a:endParaRPr lang="en-US" altLang="en-US" smtClean="0"/>
          </a:p>
          <a:p>
            <a:pPr eaLnBrk="1" hangingPunct="1"/>
            <a:r>
              <a:rPr lang="en-US" altLang="en-US" smtClean="0"/>
              <a:t>In the nutshell, HLR is a single point of contact for every mobile</a:t>
            </a:r>
          </a:p>
          <a:p>
            <a:pPr eaLnBrk="1" hangingPunct="1"/>
            <a:endParaRPr lang="en-US" altLang="en-US" smtClean="0"/>
          </a:p>
        </p:txBody>
      </p:sp>
    </p:spTree>
    <p:extLst>
      <p:ext uri="{BB962C8B-B14F-4D97-AF65-F5344CB8AC3E}">
        <p14:creationId xmlns:p14="http://schemas.microsoft.com/office/powerpoint/2010/main" val="15063951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06207">
                                            <p:txEl>
                                              <p:pRg st="0" end="0"/>
                                            </p:txEl>
                                          </p:spTgt>
                                        </p:tgtEl>
                                        <p:attrNameLst>
                                          <p:attrName>style.visibility</p:attrName>
                                        </p:attrNameLst>
                                      </p:cBhvr>
                                      <p:to>
                                        <p:strVal val="visible"/>
                                      </p:to>
                                    </p:set>
                                    <p:animEffect transition="in" filter="fade">
                                      <p:cBhvr>
                                        <p:cTn id="7" dur="1000"/>
                                        <p:tgtEl>
                                          <p:spTgt spid="306207">
                                            <p:txEl>
                                              <p:pRg st="0" end="0"/>
                                            </p:txEl>
                                          </p:spTgt>
                                        </p:tgtEl>
                                      </p:cBhvr>
                                    </p:animEffect>
                                    <p:anim calcmode="lin" valueType="num">
                                      <p:cBhvr>
                                        <p:cTn id="8" dur="1000" fill="hold"/>
                                        <p:tgtEl>
                                          <p:spTgt spid="3062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6207">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6207">
                                            <p:txEl>
                                              <p:pRg st="2" end="2"/>
                                            </p:txEl>
                                          </p:spTgt>
                                        </p:tgtEl>
                                        <p:attrNameLst>
                                          <p:attrName>style.visibility</p:attrName>
                                        </p:attrNameLst>
                                      </p:cBhvr>
                                      <p:to>
                                        <p:strVal val="visible"/>
                                      </p:to>
                                    </p:set>
                                    <p:animEffect transition="in" filter="fade">
                                      <p:cBhvr>
                                        <p:cTn id="13" dur="1000"/>
                                        <p:tgtEl>
                                          <p:spTgt spid="306207">
                                            <p:txEl>
                                              <p:pRg st="2" end="2"/>
                                            </p:txEl>
                                          </p:spTgt>
                                        </p:tgtEl>
                                      </p:cBhvr>
                                    </p:animEffect>
                                    <p:anim calcmode="lin" valueType="num">
                                      <p:cBhvr>
                                        <p:cTn id="14" dur="1000" fill="hold"/>
                                        <p:tgtEl>
                                          <p:spTgt spid="306207">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06207">
                                            <p:txEl>
                                              <p:pRg st="2" end="2"/>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6207">
                                            <p:txEl>
                                              <p:pRg st="4" end="4"/>
                                            </p:txEl>
                                          </p:spTgt>
                                        </p:tgtEl>
                                        <p:attrNameLst>
                                          <p:attrName>style.visibility</p:attrName>
                                        </p:attrNameLst>
                                      </p:cBhvr>
                                      <p:to>
                                        <p:strVal val="visible"/>
                                      </p:to>
                                    </p:set>
                                    <p:animEffect transition="in" filter="fade">
                                      <p:cBhvr>
                                        <p:cTn id="19" dur="1000"/>
                                        <p:tgtEl>
                                          <p:spTgt spid="306207">
                                            <p:txEl>
                                              <p:pRg st="4" end="4"/>
                                            </p:txEl>
                                          </p:spTgt>
                                        </p:tgtEl>
                                      </p:cBhvr>
                                    </p:animEffect>
                                    <p:anim calcmode="lin" valueType="num">
                                      <p:cBhvr>
                                        <p:cTn id="20" dur="1000" fill="hold"/>
                                        <p:tgtEl>
                                          <p:spTgt spid="30620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062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9699" name="Rectangle 2"/>
          <p:cNvSpPr>
            <a:spLocks noGrp="1" noChangeArrowheads="1"/>
          </p:cNvSpPr>
          <p:nvPr>
            <p:ph type="title"/>
          </p:nvPr>
        </p:nvSpPr>
        <p:spPr>
          <a:xfrm>
            <a:off x="1524000" y="152400"/>
            <a:ext cx="7772400" cy="457200"/>
          </a:xfrm>
          <a:noFill/>
        </p:spPr>
        <p:txBody>
          <a:bodyPr>
            <a:normAutofit fontScale="90000"/>
          </a:bodyPr>
          <a:lstStyle/>
          <a:p>
            <a:pPr eaLnBrk="1" hangingPunct="1"/>
            <a:r>
              <a:rPr lang="en-US" altLang="en-US" smtClean="0"/>
              <a:t>Mobile Terminated Call [MTC]</a:t>
            </a:r>
          </a:p>
        </p:txBody>
      </p:sp>
      <p:grpSp>
        <p:nvGrpSpPr>
          <p:cNvPr id="29700" name="Group 3"/>
          <p:cNvGrpSpPr>
            <a:grpSpLocks/>
          </p:cNvGrpSpPr>
          <p:nvPr/>
        </p:nvGrpSpPr>
        <p:grpSpPr bwMode="auto">
          <a:xfrm>
            <a:off x="6221413" y="2438400"/>
            <a:ext cx="1365250" cy="763588"/>
            <a:chOff x="1392" y="2976"/>
            <a:chExt cx="860" cy="481"/>
          </a:xfrm>
        </p:grpSpPr>
        <p:graphicFrame>
          <p:nvGraphicFramePr>
            <p:cNvPr id="29755" name="Object 4"/>
            <p:cNvGraphicFramePr>
              <a:graphicFrameLocks/>
            </p:cNvGraphicFramePr>
            <p:nvPr/>
          </p:nvGraphicFramePr>
          <p:xfrm>
            <a:off x="1392" y="2976"/>
            <a:ext cx="860" cy="481"/>
          </p:xfrm>
          <a:graphic>
            <a:graphicData uri="http://schemas.openxmlformats.org/presentationml/2006/ole">
              <mc:AlternateContent xmlns:mc="http://schemas.openxmlformats.org/markup-compatibility/2006">
                <mc:Choice xmlns:v="urn:schemas-microsoft-com:vml" Requires="v">
                  <p:oleObj spid="_x0000_s21511" name="ClipArt" r:id="rId3" imgW="5761038" imgH="3224213" progId="MS_ClipArt_Gallery.2">
                    <p:embed/>
                  </p:oleObj>
                </mc:Choice>
                <mc:Fallback>
                  <p:oleObj name="ClipArt" r:id="rId3" imgW="5761038" imgH="322421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976"/>
                          <a:ext cx="860"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56" name="Rectangle 5"/>
            <p:cNvSpPr>
              <a:spLocks noChangeArrowheads="1"/>
            </p:cNvSpPr>
            <p:nvPr/>
          </p:nvSpPr>
          <p:spPr bwMode="auto">
            <a:xfrm>
              <a:off x="1584" y="3120"/>
              <a:ext cx="42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sz="1400"/>
                <a:t>PSTN</a:t>
              </a:r>
            </a:p>
          </p:txBody>
        </p:sp>
      </p:grpSp>
      <p:sp>
        <p:nvSpPr>
          <p:cNvPr id="29701" name="Rectangle 6"/>
          <p:cNvSpPr>
            <a:spLocks noChangeArrowheads="1"/>
          </p:cNvSpPr>
          <p:nvPr/>
        </p:nvSpPr>
        <p:spPr bwMode="auto">
          <a:xfrm>
            <a:off x="5307013" y="2603500"/>
            <a:ext cx="696912" cy="444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calling</a:t>
            </a:r>
          </a:p>
          <a:p>
            <a:r>
              <a:rPr lang="de-DE" altLang="en-US" sz="1400"/>
              <a:t>station</a:t>
            </a:r>
          </a:p>
        </p:txBody>
      </p:sp>
      <p:sp>
        <p:nvSpPr>
          <p:cNvPr id="29702" name="Rectangle 7"/>
          <p:cNvSpPr>
            <a:spLocks noChangeArrowheads="1"/>
          </p:cNvSpPr>
          <p:nvPr/>
        </p:nvSpPr>
        <p:spPr bwMode="auto">
          <a:xfrm>
            <a:off x="7821613" y="2667000"/>
            <a:ext cx="6858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GMSC</a:t>
            </a:r>
          </a:p>
        </p:txBody>
      </p:sp>
      <p:sp>
        <p:nvSpPr>
          <p:cNvPr id="29703" name="Rectangle 8"/>
          <p:cNvSpPr>
            <a:spLocks noChangeArrowheads="1"/>
          </p:cNvSpPr>
          <p:nvPr/>
        </p:nvSpPr>
        <p:spPr bwMode="auto">
          <a:xfrm>
            <a:off x="7821613" y="1676400"/>
            <a:ext cx="6858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HLR</a:t>
            </a:r>
          </a:p>
        </p:txBody>
      </p:sp>
      <p:sp>
        <p:nvSpPr>
          <p:cNvPr id="29704" name="Rectangle 9"/>
          <p:cNvSpPr>
            <a:spLocks noChangeArrowheads="1"/>
          </p:cNvSpPr>
          <p:nvPr/>
        </p:nvSpPr>
        <p:spPr bwMode="auto">
          <a:xfrm>
            <a:off x="8888413" y="1676400"/>
            <a:ext cx="609600" cy="3048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VLR</a:t>
            </a:r>
          </a:p>
        </p:txBody>
      </p:sp>
      <p:sp>
        <p:nvSpPr>
          <p:cNvPr id="29705" name="Rectangle 10"/>
          <p:cNvSpPr>
            <a:spLocks noChangeArrowheads="1"/>
          </p:cNvSpPr>
          <p:nvPr/>
        </p:nvSpPr>
        <p:spPr bwMode="auto">
          <a:xfrm>
            <a:off x="9906000" y="3657600"/>
            <a:ext cx="554038"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BSS</a:t>
            </a:r>
          </a:p>
        </p:txBody>
      </p:sp>
      <p:sp>
        <p:nvSpPr>
          <p:cNvPr id="29706" name="Rectangle 11"/>
          <p:cNvSpPr>
            <a:spLocks noChangeArrowheads="1"/>
          </p:cNvSpPr>
          <p:nvPr/>
        </p:nvSpPr>
        <p:spPr bwMode="auto">
          <a:xfrm>
            <a:off x="8736014" y="3657600"/>
            <a:ext cx="554037"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BSS</a:t>
            </a:r>
          </a:p>
        </p:txBody>
      </p:sp>
      <p:sp>
        <p:nvSpPr>
          <p:cNvPr id="29707" name="Rectangle 12"/>
          <p:cNvSpPr>
            <a:spLocks noChangeArrowheads="1"/>
          </p:cNvSpPr>
          <p:nvPr/>
        </p:nvSpPr>
        <p:spPr bwMode="auto">
          <a:xfrm>
            <a:off x="7593014" y="3657600"/>
            <a:ext cx="554037"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BSS</a:t>
            </a:r>
          </a:p>
        </p:txBody>
      </p:sp>
      <p:sp>
        <p:nvSpPr>
          <p:cNvPr id="29708" name="Rectangle 13"/>
          <p:cNvSpPr>
            <a:spLocks noChangeArrowheads="1"/>
          </p:cNvSpPr>
          <p:nvPr/>
        </p:nvSpPr>
        <p:spPr bwMode="auto">
          <a:xfrm>
            <a:off x="8888413" y="2667000"/>
            <a:ext cx="6096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MSC</a:t>
            </a:r>
          </a:p>
        </p:txBody>
      </p:sp>
      <p:grpSp>
        <p:nvGrpSpPr>
          <p:cNvPr id="29709" name="Group 14"/>
          <p:cNvGrpSpPr>
            <a:grpSpLocks/>
          </p:cNvGrpSpPr>
          <p:nvPr/>
        </p:nvGrpSpPr>
        <p:grpSpPr bwMode="auto">
          <a:xfrm rot="5400000">
            <a:off x="10027444" y="3890169"/>
            <a:ext cx="312738" cy="609600"/>
            <a:chOff x="3599" y="2103"/>
            <a:chExt cx="197" cy="384"/>
          </a:xfrm>
        </p:grpSpPr>
        <p:sp>
          <p:nvSpPr>
            <p:cNvPr id="29752" name="Arc 15"/>
            <p:cNvSpPr>
              <a:spLocks/>
            </p:cNvSpPr>
            <p:nvPr/>
          </p:nvSpPr>
          <p:spPr bwMode="auto">
            <a:xfrm>
              <a:off x="3601" y="2103"/>
              <a:ext cx="195" cy="384"/>
            </a:xfrm>
            <a:custGeom>
              <a:avLst/>
              <a:gdLst>
                <a:gd name="T0" fmla="*/ 3 w 22017"/>
                <a:gd name="T1" fmla="*/ 0 h 43200"/>
                <a:gd name="T2" fmla="*/ 0 w 22017"/>
                <a:gd name="T3" fmla="*/ 384 h 43200"/>
                <a:gd name="T4" fmla="*/ 4 w 22017"/>
                <a:gd name="T5" fmla="*/ 192 h 43200"/>
                <a:gd name="T6" fmla="*/ 0 60000 65536"/>
                <a:gd name="T7" fmla="*/ 0 60000 65536"/>
                <a:gd name="T8" fmla="*/ 0 60000 65536"/>
              </a:gdLst>
              <a:ahLst/>
              <a:cxnLst>
                <a:cxn ang="T6">
                  <a:pos x="T0" y="T1"/>
                </a:cxn>
                <a:cxn ang="T7">
                  <a:pos x="T2" y="T3"/>
                </a:cxn>
                <a:cxn ang="T8">
                  <a:pos x="T4" y="T5"/>
                </a:cxn>
              </a:cxnLst>
              <a:rect l="0" t="0" r="r" b="b"/>
              <a:pathLst>
                <a:path w="22017" h="43200" fill="none"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path>
                <a:path w="22017" h="43200" stroke="0"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lnTo>
                    <a:pt x="417" y="21600"/>
                  </a:lnTo>
                  <a:lnTo>
                    <a:pt x="313"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53" name="Arc 16"/>
            <p:cNvSpPr>
              <a:spLocks/>
            </p:cNvSpPr>
            <p:nvPr/>
          </p:nvSpPr>
          <p:spPr bwMode="auto">
            <a:xfrm>
              <a:off x="3600" y="2151"/>
              <a:ext cx="149" cy="288"/>
            </a:xfrm>
            <a:custGeom>
              <a:avLst/>
              <a:gdLst>
                <a:gd name="T0" fmla="*/ 3 w 22152"/>
                <a:gd name="T1" fmla="*/ 0 h 43200"/>
                <a:gd name="T2" fmla="*/ 0 w 22152"/>
                <a:gd name="T3" fmla="*/ 288 h 43200"/>
                <a:gd name="T4" fmla="*/ 4 w 22152"/>
                <a:gd name="T5" fmla="*/ 144 h 43200"/>
                <a:gd name="T6" fmla="*/ 0 60000 65536"/>
                <a:gd name="T7" fmla="*/ 0 60000 65536"/>
                <a:gd name="T8" fmla="*/ 0 60000 65536"/>
              </a:gdLst>
              <a:ahLst/>
              <a:cxnLst>
                <a:cxn ang="T6">
                  <a:pos x="T0" y="T1"/>
                </a:cxn>
                <a:cxn ang="T7">
                  <a:pos x="T2" y="T3"/>
                </a:cxn>
                <a:cxn ang="T8">
                  <a:pos x="T4" y="T5"/>
                </a:cxn>
              </a:cxnLst>
              <a:rect l="0" t="0" r="r" b="b"/>
              <a:pathLst>
                <a:path w="22152" h="43200" fill="none"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path>
                <a:path w="22152" h="43200" stroke="0"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lnTo>
                    <a:pt x="552" y="21600"/>
                  </a:lnTo>
                  <a:lnTo>
                    <a:pt x="415"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54" name="Arc 17"/>
            <p:cNvSpPr>
              <a:spLocks/>
            </p:cNvSpPr>
            <p:nvPr/>
          </p:nvSpPr>
          <p:spPr bwMode="auto">
            <a:xfrm>
              <a:off x="3599" y="2199"/>
              <a:ext cx="101" cy="192"/>
            </a:xfrm>
            <a:custGeom>
              <a:avLst/>
              <a:gdLst>
                <a:gd name="T0" fmla="*/ 2 w 22215"/>
                <a:gd name="T1" fmla="*/ 0 h 43200"/>
                <a:gd name="T2" fmla="*/ 0 w 22215"/>
                <a:gd name="T3" fmla="*/ 192 h 43200"/>
                <a:gd name="T4" fmla="*/ 3 w 22215"/>
                <a:gd name="T5" fmla="*/ 96 h 43200"/>
                <a:gd name="T6" fmla="*/ 0 60000 65536"/>
                <a:gd name="T7" fmla="*/ 0 60000 65536"/>
                <a:gd name="T8" fmla="*/ 0 60000 65536"/>
              </a:gdLst>
              <a:ahLst/>
              <a:cxnLst>
                <a:cxn ang="T6">
                  <a:pos x="T0" y="T1"/>
                </a:cxn>
                <a:cxn ang="T7">
                  <a:pos x="T2" y="T3"/>
                </a:cxn>
                <a:cxn ang="T8">
                  <a:pos x="T4" y="T5"/>
                </a:cxn>
              </a:cxnLst>
              <a:rect l="0" t="0" r="r" b="b"/>
              <a:pathLst>
                <a:path w="22215" h="43200" fill="none"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path>
                <a:path w="22215" h="43200" stroke="0"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lnTo>
                    <a:pt x="615" y="21600"/>
                  </a:lnTo>
                  <a:lnTo>
                    <a:pt x="411"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710" name="Rectangle 18"/>
          <p:cNvSpPr>
            <a:spLocks noChangeArrowheads="1"/>
          </p:cNvSpPr>
          <p:nvPr/>
        </p:nvSpPr>
        <p:spPr bwMode="auto">
          <a:xfrm>
            <a:off x="8812213" y="4953000"/>
            <a:ext cx="46355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MS</a:t>
            </a:r>
          </a:p>
        </p:txBody>
      </p:sp>
      <p:cxnSp>
        <p:nvCxnSpPr>
          <p:cNvPr id="29711" name="AutoShape 19"/>
          <p:cNvCxnSpPr>
            <a:cxnSpLocks noChangeShapeType="1"/>
            <a:endCxn id="29701" idx="3"/>
          </p:cNvCxnSpPr>
          <p:nvPr/>
        </p:nvCxnSpPr>
        <p:spPr bwMode="auto">
          <a:xfrm flipH="1">
            <a:off x="6003925" y="2820988"/>
            <a:ext cx="217488" cy="4762"/>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2" name="AutoShape 20"/>
          <p:cNvCxnSpPr>
            <a:cxnSpLocks noChangeShapeType="1"/>
            <a:endCxn id="29702" idx="1"/>
          </p:cNvCxnSpPr>
          <p:nvPr/>
        </p:nvCxnSpPr>
        <p:spPr bwMode="auto">
          <a:xfrm>
            <a:off x="7586663" y="2820988"/>
            <a:ext cx="234950" cy="47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3" name="AutoShape 21"/>
          <p:cNvCxnSpPr>
            <a:cxnSpLocks noChangeShapeType="1"/>
            <a:stCxn id="29708" idx="2"/>
            <a:endCxn id="29707" idx="0"/>
          </p:cNvCxnSpPr>
          <p:nvPr/>
        </p:nvCxnSpPr>
        <p:spPr bwMode="auto">
          <a:xfrm flipH="1">
            <a:off x="7870825" y="2984500"/>
            <a:ext cx="1322388" cy="673100"/>
          </a:xfrm>
          <a:prstGeom prst="straightConnector1">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4" name="AutoShape 22"/>
          <p:cNvCxnSpPr>
            <a:cxnSpLocks noChangeShapeType="1"/>
            <a:stCxn id="29708" idx="2"/>
            <a:endCxn id="29705" idx="0"/>
          </p:cNvCxnSpPr>
          <p:nvPr/>
        </p:nvCxnSpPr>
        <p:spPr bwMode="auto">
          <a:xfrm>
            <a:off x="9193213" y="2984500"/>
            <a:ext cx="990600" cy="673100"/>
          </a:xfrm>
          <a:prstGeom prst="straightConnector1">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5" name="AutoShape 23"/>
          <p:cNvCxnSpPr>
            <a:cxnSpLocks noChangeShapeType="1"/>
            <a:stCxn id="29708" idx="2"/>
            <a:endCxn id="29706" idx="0"/>
          </p:cNvCxnSpPr>
          <p:nvPr/>
        </p:nvCxnSpPr>
        <p:spPr bwMode="auto">
          <a:xfrm flipH="1">
            <a:off x="9013825" y="2984500"/>
            <a:ext cx="179388" cy="673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6" name="AutoShape 24"/>
          <p:cNvCxnSpPr>
            <a:cxnSpLocks noChangeShapeType="1"/>
            <a:stCxn id="29704" idx="2"/>
            <a:endCxn id="29708" idx="0"/>
          </p:cNvCxnSpPr>
          <p:nvPr/>
        </p:nvCxnSpPr>
        <p:spPr bwMode="auto">
          <a:xfrm>
            <a:off x="9193213" y="1981200"/>
            <a:ext cx="0" cy="685800"/>
          </a:xfrm>
          <a:prstGeom prst="straightConnector1">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7" name="AutoShape 25"/>
          <p:cNvCxnSpPr>
            <a:cxnSpLocks noChangeShapeType="1"/>
            <a:stCxn id="29702" idx="3"/>
            <a:endCxn id="29708" idx="1"/>
          </p:cNvCxnSpPr>
          <p:nvPr/>
        </p:nvCxnSpPr>
        <p:spPr bwMode="auto">
          <a:xfrm>
            <a:off x="8507413" y="2825750"/>
            <a:ext cx="3810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8" name="AutoShape 26"/>
          <p:cNvCxnSpPr>
            <a:cxnSpLocks noChangeShapeType="1"/>
            <a:stCxn id="29702" idx="0"/>
            <a:endCxn id="29703" idx="2"/>
          </p:cNvCxnSpPr>
          <p:nvPr/>
        </p:nvCxnSpPr>
        <p:spPr bwMode="auto">
          <a:xfrm flipV="1">
            <a:off x="8164513" y="1993900"/>
            <a:ext cx="0" cy="673100"/>
          </a:xfrm>
          <a:prstGeom prst="straightConnector1">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9" name="AutoShape 27"/>
          <p:cNvCxnSpPr>
            <a:cxnSpLocks noChangeShapeType="1"/>
            <a:stCxn id="29703" idx="3"/>
            <a:endCxn id="29704" idx="1"/>
          </p:cNvCxnSpPr>
          <p:nvPr/>
        </p:nvCxnSpPr>
        <p:spPr bwMode="auto">
          <a:xfrm flipV="1">
            <a:off x="8507413" y="1828800"/>
            <a:ext cx="381000" cy="6350"/>
          </a:xfrm>
          <a:prstGeom prst="straightConnector1">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720" name="Group 28"/>
          <p:cNvGrpSpPr>
            <a:grpSpLocks/>
          </p:cNvGrpSpPr>
          <p:nvPr/>
        </p:nvGrpSpPr>
        <p:grpSpPr bwMode="auto">
          <a:xfrm rot="5400000">
            <a:off x="8884444" y="3890169"/>
            <a:ext cx="312738" cy="609600"/>
            <a:chOff x="3599" y="2103"/>
            <a:chExt cx="197" cy="384"/>
          </a:xfrm>
        </p:grpSpPr>
        <p:sp>
          <p:nvSpPr>
            <p:cNvPr id="29749" name="Arc 29"/>
            <p:cNvSpPr>
              <a:spLocks/>
            </p:cNvSpPr>
            <p:nvPr/>
          </p:nvSpPr>
          <p:spPr bwMode="auto">
            <a:xfrm>
              <a:off x="3601" y="2103"/>
              <a:ext cx="195" cy="384"/>
            </a:xfrm>
            <a:custGeom>
              <a:avLst/>
              <a:gdLst>
                <a:gd name="T0" fmla="*/ 3 w 22017"/>
                <a:gd name="T1" fmla="*/ 0 h 43200"/>
                <a:gd name="T2" fmla="*/ 0 w 22017"/>
                <a:gd name="T3" fmla="*/ 384 h 43200"/>
                <a:gd name="T4" fmla="*/ 4 w 22017"/>
                <a:gd name="T5" fmla="*/ 192 h 43200"/>
                <a:gd name="T6" fmla="*/ 0 60000 65536"/>
                <a:gd name="T7" fmla="*/ 0 60000 65536"/>
                <a:gd name="T8" fmla="*/ 0 60000 65536"/>
              </a:gdLst>
              <a:ahLst/>
              <a:cxnLst>
                <a:cxn ang="T6">
                  <a:pos x="T0" y="T1"/>
                </a:cxn>
                <a:cxn ang="T7">
                  <a:pos x="T2" y="T3"/>
                </a:cxn>
                <a:cxn ang="T8">
                  <a:pos x="T4" y="T5"/>
                </a:cxn>
              </a:cxnLst>
              <a:rect l="0" t="0" r="r" b="b"/>
              <a:pathLst>
                <a:path w="22017" h="43200" fill="none"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path>
                <a:path w="22017" h="43200" stroke="0"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lnTo>
                    <a:pt x="417" y="21600"/>
                  </a:lnTo>
                  <a:lnTo>
                    <a:pt x="313"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50" name="Arc 30"/>
            <p:cNvSpPr>
              <a:spLocks/>
            </p:cNvSpPr>
            <p:nvPr/>
          </p:nvSpPr>
          <p:spPr bwMode="auto">
            <a:xfrm>
              <a:off x="3600" y="2151"/>
              <a:ext cx="149" cy="288"/>
            </a:xfrm>
            <a:custGeom>
              <a:avLst/>
              <a:gdLst>
                <a:gd name="T0" fmla="*/ 3 w 22152"/>
                <a:gd name="T1" fmla="*/ 0 h 43200"/>
                <a:gd name="T2" fmla="*/ 0 w 22152"/>
                <a:gd name="T3" fmla="*/ 288 h 43200"/>
                <a:gd name="T4" fmla="*/ 4 w 22152"/>
                <a:gd name="T5" fmla="*/ 144 h 43200"/>
                <a:gd name="T6" fmla="*/ 0 60000 65536"/>
                <a:gd name="T7" fmla="*/ 0 60000 65536"/>
                <a:gd name="T8" fmla="*/ 0 60000 65536"/>
              </a:gdLst>
              <a:ahLst/>
              <a:cxnLst>
                <a:cxn ang="T6">
                  <a:pos x="T0" y="T1"/>
                </a:cxn>
                <a:cxn ang="T7">
                  <a:pos x="T2" y="T3"/>
                </a:cxn>
                <a:cxn ang="T8">
                  <a:pos x="T4" y="T5"/>
                </a:cxn>
              </a:cxnLst>
              <a:rect l="0" t="0" r="r" b="b"/>
              <a:pathLst>
                <a:path w="22152" h="43200" fill="none"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path>
                <a:path w="22152" h="43200" stroke="0"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lnTo>
                    <a:pt x="552" y="21600"/>
                  </a:lnTo>
                  <a:lnTo>
                    <a:pt x="415"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51" name="Arc 31"/>
            <p:cNvSpPr>
              <a:spLocks/>
            </p:cNvSpPr>
            <p:nvPr/>
          </p:nvSpPr>
          <p:spPr bwMode="auto">
            <a:xfrm>
              <a:off x="3599" y="2199"/>
              <a:ext cx="101" cy="192"/>
            </a:xfrm>
            <a:custGeom>
              <a:avLst/>
              <a:gdLst>
                <a:gd name="T0" fmla="*/ 2 w 22215"/>
                <a:gd name="T1" fmla="*/ 0 h 43200"/>
                <a:gd name="T2" fmla="*/ 0 w 22215"/>
                <a:gd name="T3" fmla="*/ 192 h 43200"/>
                <a:gd name="T4" fmla="*/ 3 w 22215"/>
                <a:gd name="T5" fmla="*/ 96 h 43200"/>
                <a:gd name="T6" fmla="*/ 0 60000 65536"/>
                <a:gd name="T7" fmla="*/ 0 60000 65536"/>
                <a:gd name="T8" fmla="*/ 0 60000 65536"/>
              </a:gdLst>
              <a:ahLst/>
              <a:cxnLst>
                <a:cxn ang="T6">
                  <a:pos x="T0" y="T1"/>
                </a:cxn>
                <a:cxn ang="T7">
                  <a:pos x="T2" y="T3"/>
                </a:cxn>
                <a:cxn ang="T8">
                  <a:pos x="T4" y="T5"/>
                </a:cxn>
              </a:cxnLst>
              <a:rect l="0" t="0" r="r" b="b"/>
              <a:pathLst>
                <a:path w="22215" h="43200" fill="none"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path>
                <a:path w="22215" h="43200" stroke="0"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lnTo>
                    <a:pt x="615" y="21600"/>
                  </a:lnTo>
                  <a:lnTo>
                    <a:pt x="411"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721" name="Group 32"/>
          <p:cNvGrpSpPr>
            <a:grpSpLocks/>
          </p:cNvGrpSpPr>
          <p:nvPr/>
        </p:nvGrpSpPr>
        <p:grpSpPr bwMode="auto">
          <a:xfrm rot="5400000">
            <a:off x="7741444" y="3890169"/>
            <a:ext cx="312738" cy="609600"/>
            <a:chOff x="3599" y="2103"/>
            <a:chExt cx="197" cy="384"/>
          </a:xfrm>
        </p:grpSpPr>
        <p:sp>
          <p:nvSpPr>
            <p:cNvPr id="29746" name="Arc 33"/>
            <p:cNvSpPr>
              <a:spLocks/>
            </p:cNvSpPr>
            <p:nvPr/>
          </p:nvSpPr>
          <p:spPr bwMode="auto">
            <a:xfrm>
              <a:off x="3601" y="2103"/>
              <a:ext cx="195" cy="384"/>
            </a:xfrm>
            <a:custGeom>
              <a:avLst/>
              <a:gdLst>
                <a:gd name="T0" fmla="*/ 3 w 22017"/>
                <a:gd name="T1" fmla="*/ 0 h 43200"/>
                <a:gd name="T2" fmla="*/ 0 w 22017"/>
                <a:gd name="T3" fmla="*/ 384 h 43200"/>
                <a:gd name="T4" fmla="*/ 4 w 22017"/>
                <a:gd name="T5" fmla="*/ 192 h 43200"/>
                <a:gd name="T6" fmla="*/ 0 60000 65536"/>
                <a:gd name="T7" fmla="*/ 0 60000 65536"/>
                <a:gd name="T8" fmla="*/ 0 60000 65536"/>
              </a:gdLst>
              <a:ahLst/>
              <a:cxnLst>
                <a:cxn ang="T6">
                  <a:pos x="T0" y="T1"/>
                </a:cxn>
                <a:cxn ang="T7">
                  <a:pos x="T2" y="T3"/>
                </a:cxn>
                <a:cxn ang="T8">
                  <a:pos x="T4" y="T5"/>
                </a:cxn>
              </a:cxnLst>
              <a:rect l="0" t="0" r="r" b="b"/>
              <a:pathLst>
                <a:path w="22017" h="43200" fill="none"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path>
                <a:path w="22017" h="43200" stroke="0" extrusionOk="0">
                  <a:moveTo>
                    <a:pt x="313" y="0"/>
                  </a:moveTo>
                  <a:cubicBezTo>
                    <a:pt x="347" y="0"/>
                    <a:pt x="382" y="0"/>
                    <a:pt x="417" y="0"/>
                  </a:cubicBezTo>
                  <a:cubicBezTo>
                    <a:pt x="12346" y="0"/>
                    <a:pt x="22017" y="9670"/>
                    <a:pt x="22017" y="21600"/>
                  </a:cubicBezTo>
                  <a:cubicBezTo>
                    <a:pt x="22017" y="33529"/>
                    <a:pt x="12346" y="43200"/>
                    <a:pt x="417" y="43200"/>
                  </a:cubicBezTo>
                  <a:cubicBezTo>
                    <a:pt x="277" y="43200"/>
                    <a:pt x="138" y="43198"/>
                    <a:pt x="0" y="43195"/>
                  </a:cubicBezTo>
                  <a:lnTo>
                    <a:pt x="417" y="21600"/>
                  </a:lnTo>
                  <a:lnTo>
                    <a:pt x="313"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47" name="Arc 34"/>
            <p:cNvSpPr>
              <a:spLocks/>
            </p:cNvSpPr>
            <p:nvPr/>
          </p:nvSpPr>
          <p:spPr bwMode="auto">
            <a:xfrm>
              <a:off x="3600" y="2151"/>
              <a:ext cx="149" cy="288"/>
            </a:xfrm>
            <a:custGeom>
              <a:avLst/>
              <a:gdLst>
                <a:gd name="T0" fmla="*/ 3 w 22152"/>
                <a:gd name="T1" fmla="*/ 0 h 43200"/>
                <a:gd name="T2" fmla="*/ 0 w 22152"/>
                <a:gd name="T3" fmla="*/ 288 h 43200"/>
                <a:gd name="T4" fmla="*/ 4 w 22152"/>
                <a:gd name="T5" fmla="*/ 144 h 43200"/>
                <a:gd name="T6" fmla="*/ 0 60000 65536"/>
                <a:gd name="T7" fmla="*/ 0 60000 65536"/>
                <a:gd name="T8" fmla="*/ 0 60000 65536"/>
              </a:gdLst>
              <a:ahLst/>
              <a:cxnLst>
                <a:cxn ang="T6">
                  <a:pos x="T0" y="T1"/>
                </a:cxn>
                <a:cxn ang="T7">
                  <a:pos x="T2" y="T3"/>
                </a:cxn>
                <a:cxn ang="T8">
                  <a:pos x="T4" y="T5"/>
                </a:cxn>
              </a:cxnLst>
              <a:rect l="0" t="0" r="r" b="b"/>
              <a:pathLst>
                <a:path w="22152" h="43200" fill="none"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path>
                <a:path w="22152" h="43200" stroke="0" extrusionOk="0">
                  <a:moveTo>
                    <a:pt x="415" y="0"/>
                  </a:moveTo>
                  <a:cubicBezTo>
                    <a:pt x="460" y="0"/>
                    <a:pt x="506" y="0"/>
                    <a:pt x="552" y="0"/>
                  </a:cubicBezTo>
                  <a:cubicBezTo>
                    <a:pt x="12481" y="0"/>
                    <a:pt x="22152" y="9670"/>
                    <a:pt x="22152" y="21600"/>
                  </a:cubicBezTo>
                  <a:cubicBezTo>
                    <a:pt x="22152" y="33529"/>
                    <a:pt x="12481" y="43200"/>
                    <a:pt x="552" y="43200"/>
                  </a:cubicBezTo>
                  <a:cubicBezTo>
                    <a:pt x="367" y="43200"/>
                    <a:pt x="183" y="43197"/>
                    <a:pt x="0" y="43192"/>
                  </a:cubicBezTo>
                  <a:lnTo>
                    <a:pt x="552" y="21600"/>
                  </a:lnTo>
                  <a:lnTo>
                    <a:pt x="415"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48" name="Arc 35"/>
            <p:cNvSpPr>
              <a:spLocks/>
            </p:cNvSpPr>
            <p:nvPr/>
          </p:nvSpPr>
          <p:spPr bwMode="auto">
            <a:xfrm>
              <a:off x="3599" y="2199"/>
              <a:ext cx="101" cy="192"/>
            </a:xfrm>
            <a:custGeom>
              <a:avLst/>
              <a:gdLst>
                <a:gd name="T0" fmla="*/ 2 w 22215"/>
                <a:gd name="T1" fmla="*/ 0 h 43200"/>
                <a:gd name="T2" fmla="*/ 0 w 22215"/>
                <a:gd name="T3" fmla="*/ 192 h 43200"/>
                <a:gd name="T4" fmla="*/ 3 w 22215"/>
                <a:gd name="T5" fmla="*/ 96 h 43200"/>
                <a:gd name="T6" fmla="*/ 0 60000 65536"/>
                <a:gd name="T7" fmla="*/ 0 60000 65536"/>
                <a:gd name="T8" fmla="*/ 0 60000 65536"/>
              </a:gdLst>
              <a:ahLst/>
              <a:cxnLst>
                <a:cxn ang="T6">
                  <a:pos x="T0" y="T1"/>
                </a:cxn>
                <a:cxn ang="T7">
                  <a:pos x="T2" y="T3"/>
                </a:cxn>
                <a:cxn ang="T8">
                  <a:pos x="T4" y="T5"/>
                </a:cxn>
              </a:cxnLst>
              <a:rect l="0" t="0" r="r" b="b"/>
              <a:pathLst>
                <a:path w="22215" h="43200" fill="none"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path>
                <a:path w="22215" h="43200" stroke="0" extrusionOk="0">
                  <a:moveTo>
                    <a:pt x="411" y="0"/>
                  </a:moveTo>
                  <a:cubicBezTo>
                    <a:pt x="479" y="0"/>
                    <a:pt x="547" y="0"/>
                    <a:pt x="615" y="0"/>
                  </a:cubicBezTo>
                  <a:cubicBezTo>
                    <a:pt x="12544" y="0"/>
                    <a:pt x="22215" y="9670"/>
                    <a:pt x="22215" y="21600"/>
                  </a:cubicBezTo>
                  <a:cubicBezTo>
                    <a:pt x="22215" y="33529"/>
                    <a:pt x="12544" y="43200"/>
                    <a:pt x="615" y="43200"/>
                  </a:cubicBezTo>
                  <a:cubicBezTo>
                    <a:pt x="409" y="43200"/>
                    <a:pt x="204" y="43197"/>
                    <a:pt x="-1" y="43191"/>
                  </a:cubicBezTo>
                  <a:lnTo>
                    <a:pt x="615" y="21600"/>
                  </a:lnTo>
                  <a:lnTo>
                    <a:pt x="411"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29722" name="AutoShape 36"/>
          <p:cNvCxnSpPr>
            <a:cxnSpLocks noChangeShapeType="1"/>
            <a:stCxn id="29710" idx="0"/>
          </p:cNvCxnSpPr>
          <p:nvPr/>
        </p:nvCxnSpPr>
        <p:spPr bwMode="auto">
          <a:xfrm flipV="1">
            <a:off x="9043988" y="4352926"/>
            <a:ext cx="0" cy="6000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3" name="Text Box 37"/>
          <p:cNvSpPr txBox="1">
            <a:spLocks noChangeArrowheads="1"/>
          </p:cNvSpPr>
          <p:nvPr/>
        </p:nvSpPr>
        <p:spPr bwMode="auto">
          <a:xfrm>
            <a:off x="5992813" y="28194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a:t>
            </a:r>
            <a:endParaRPr lang="en-US" altLang="en-US" sz="1600"/>
          </a:p>
        </p:txBody>
      </p:sp>
      <p:sp>
        <p:nvSpPr>
          <p:cNvPr id="29724" name="Text Box 38"/>
          <p:cNvSpPr txBox="1">
            <a:spLocks noChangeArrowheads="1"/>
          </p:cNvSpPr>
          <p:nvPr/>
        </p:nvSpPr>
        <p:spPr bwMode="auto">
          <a:xfrm>
            <a:off x="7516813" y="28194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2</a:t>
            </a:r>
          </a:p>
        </p:txBody>
      </p:sp>
      <p:sp>
        <p:nvSpPr>
          <p:cNvPr id="29725" name="Text Box 39"/>
          <p:cNvSpPr txBox="1">
            <a:spLocks noChangeArrowheads="1"/>
          </p:cNvSpPr>
          <p:nvPr/>
        </p:nvSpPr>
        <p:spPr bwMode="auto">
          <a:xfrm>
            <a:off x="7897813" y="21336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3</a:t>
            </a:r>
          </a:p>
        </p:txBody>
      </p:sp>
      <p:sp>
        <p:nvSpPr>
          <p:cNvPr id="29726" name="Text Box 40"/>
          <p:cNvSpPr txBox="1">
            <a:spLocks noChangeArrowheads="1"/>
          </p:cNvSpPr>
          <p:nvPr/>
        </p:nvSpPr>
        <p:spPr bwMode="auto">
          <a:xfrm>
            <a:off x="8583613" y="15240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4</a:t>
            </a:r>
          </a:p>
        </p:txBody>
      </p:sp>
      <p:sp>
        <p:nvSpPr>
          <p:cNvPr id="29727" name="Text Box 41"/>
          <p:cNvSpPr txBox="1">
            <a:spLocks noChangeArrowheads="1"/>
          </p:cNvSpPr>
          <p:nvPr/>
        </p:nvSpPr>
        <p:spPr bwMode="auto">
          <a:xfrm>
            <a:off x="8583613" y="18288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5</a:t>
            </a:r>
          </a:p>
        </p:txBody>
      </p:sp>
      <p:sp>
        <p:nvSpPr>
          <p:cNvPr id="29728" name="Text Box 42"/>
          <p:cNvSpPr txBox="1">
            <a:spLocks noChangeArrowheads="1"/>
          </p:cNvSpPr>
          <p:nvPr/>
        </p:nvSpPr>
        <p:spPr bwMode="auto">
          <a:xfrm>
            <a:off x="8126413" y="21336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6</a:t>
            </a:r>
          </a:p>
        </p:txBody>
      </p:sp>
      <p:sp>
        <p:nvSpPr>
          <p:cNvPr id="29729" name="Text Box 43"/>
          <p:cNvSpPr txBox="1">
            <a:spLocks noChangeArrowheads="1"/>
          </p:cNvSpPr>
          <p:nvPr/>
        </p:nvSpPr>
        <p:spPr bwMode="auto">
          <a:xfrm>
            <a:off x="8507413" y="25146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7</a:t>
            </a:r>
          </a:p>
        </p:txBody>
      </p:sp>
      <p:sp>
        <p:nvSpPr>
          <p:cNvPr id="29730" name="Text Box 44"/>
          <p:cNvSpPr txBox="1">
            <a:spLocks noChangeArrowheads="1"/>
          </p:cNvSpPr>
          <p:nvPr/>
        </p:nvSpPr>
        <p:spPr bwMode="auto">
          <a:xfrm>
            <a:off x="8888413" y="19812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8</a:t>
            </a:r>
          </a:p>
        </p:txBody>
      </p:sp>
      <p:sp>
        <p:nvSpPr>
          <p:cNvPr id="29731" name="Text Box 45"/>
          <p:cNvSpPr txBox="1">
            <a:spLocks noChangeArrowheads="1"/>
          </p:cNvSpPr>
          <p:nvPr/>
        </p:nvSpPr>
        <p:spPr bwMode="auto">
          <a:xfrm>
            <a:off x="9193213" y="1981200"/>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9</a:t>
            </a:r>
          </a:p>
        </p:txBody>
      </p:sp>
      <p:sp>
        <p:nvSpPr>
          <p:cNvPr id="29732" name="Text Box 46"/>
          <p:cNvSpPr txBox="1">
            <a:spLocks noChangeArrowheads="1"/>
          </p:cNvSpPr>
          <p:nvPr/>
        </p:nvSpPr>
        <p:spPr bwMode="auto">
          <a:xfrm>
            <a:off x="8126414" y="3124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10</a:t>
            </a:r>
          </a:p>
        </p:txBody>
      </p:sp>
      <p:sp>
        <p:nvSpPr>
          <p:cNvPr id="29733" name="Text Box 47"/>
          <p:cNvSpPr txBox="1">
            <a:spLocks noChangeArrowheads="1"/>
          </p:cNvSpPr>
          <p:nvPr/>
        </p:nvSpPr>
        <p:spPr bwMode="auto">
          <a:xfrm>
            <a:off x="8659814" y="44196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11</a:t>
            </a:r>
          </a:p>
        </p:txBody>
      </p:sp>
      <p:sp>
        <p:nvSpPr>
          <p:cNvPr id="29734" name="Text Box 48"/>
          <p:cNvSpPr txBox="1">
            <a:spLocks noChangeArrowheads="1"/>
          </p:cNvSpPr>
          <p:nvPr/>
        </p:nvSpPr>
        <p:spPr bwMode="auto">
          <a:xfrm>
            <a:off x="9040814" y="44196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12</a:t>
            </a:r>
          </a:p>
        </p:txBody>
      </p:sp>
      <p:sp>
        <p:nvSpPr>
          <p:cNvPr id="29735" name="Text Box 49"/>
          <p:cNvSpPr txBox="1">
            <a:spLocks noChangeArrowheads="1"/>
          </p:cNvSpPr>
          <p:nvPr/>
        </p:nvSpPr>
        <p:spPr bwMode="auto">
          <a:xfrm>
            <a:off x="9040814" y="3124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13</a:t>
            </a:r>
          </a:p>
        </p:txBody>
      </p:sp>
      <p:sp>
        <p:nvSpPr>
          <p:cNvPr id="29736" name="Text Box 50"/>
          <p:cNvSpPr txBox="1">
            <a:spLocks noChangeArrowheads="1"/>
          </p:cNvSpPr>
          <p:nvPr/>
        </p:nvSpPr>
        <p:spPr bwMode="auto">
          <a:xfrm>
            <a:off x="9040814" y="33528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16</a:t>
            </a:r>
          </a:p>
        </p:txBody>
      </p:sp>
      <p:sp>
        <p:nvSpPr>
          <p:cNvPr id="29737" name="Text Box 51"/>
          <p:cNvSpPr txBox="1">
            <a:spLocks noChangeArrowheads="1"/>
          </p:cNvSpPr>
          <p:nvPr/>
        </p:nvSpPr>
        <p:spPr bwMode="auto">
          <a:xfrm>
            <a:off x="8736014" y="32004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10</a:t>
            </a:r>
          </a:p>
        </p:txBody>
      </p:sp>
      <p:sp>
        <p:nvSpPr>
          <p:cNvPr id="29738" name="Text Box 52"/>
          <p:cNvSpPr txBox="1">
            <a:spLocks noChangeArrowheads="1"/>
          </p:cNvSpPr>
          <p:nvPr/>
        </p:nvSpPr>
        <p:spPr bwMode="auto">
          <a:xfrm>
            <a:off x="9650414" y="3124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10</a:t>
            </a:r>
          </a:p>
        </p:txBody>
      </p:sp>
      <p:sp>
        <p:nvSpPr>
          <p:cNvPr id="29739" name="Text Box 53"/>
          <p:cNvSpPr txBox="1">
            <a:spLocks noChangeArrowheads="1"/>
          </p:cNvSpPr>
          <p:nvPr/>
        </p:nvSpPr>
        <p:spPr bwMode="auto">
          <a:xfrm>
            <a:off x="7669214" y="3886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11</a:t>
            </a:r>
          </a:p>
        </p:txBody>
      </p:sp>
      <p:sp>
        <p:nvSpPr>
          <p:cNvPr id="29740" name="Text Box 54"/>
          <p:cNvSpPr txBox="1">
            <a:spLocks noChangeArrowheads="1"/>
          </p:cNvSpPr>
          <p:nvPr/>
        </p:nvSpPr>
        <p:spPr bwMode="auto">
          <a:xfrm>
            <a:off x="8812214" y="3886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11</a:t>
            </a:r>
          </a:p>
        </p:txBody>
      </p:sp>
      <p:sp>
        <p:nvSpPr>
          <p:cNvPr id="29741" name="Text Box 55"/>
          <p:cNvSpPr txBox="1">
            <a:spLocks noChangeArrowheads="1"/>
          </p:cNvSpPr>
          <p:nvPr/>
        </p:nvSpPr>
        <p:spPr bwMode="auto">
          <a:xfrm>
            <a:off x="9955214" y="3886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11</a:t>
            </a:r>
          </a:p>
        </p:txBody>
      </p:sp>
      <p:sp>
        <p:nvSpPr>
          <p:cNvPr id="29742" name="Text Box 56"/>
          <p:cNvSpPr txBox="1">
            <a:spLocks noChangeArrowheads="1"/>
          </p:cNvSpPr>
          <p:nvPr/>
        </p:nvSpPr>
        <p:spPr bwMode="auto">
          <a:xfrm>
            <a:off x="8812214" y="22098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14</a:t>
            </a:r>
          </a:p>
        </p:txBody>
      </p:sp>
      <p:sp>
        <p:nvSpPr>
          <p:cNvPr id="29743" name="Text Box 57"/>
          <p:cNvSpPr txBox="1">
            <a:spLocks noChangeArrowheads="1"/>
          </p:cNvSpPr>
          <p:nvPr/>
        </p:nvSpPr>
        <p:spPr bwMode="auto">
          <a:xfrm>
            <a:off x="9193214" y="22098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15</a:t>
            </a:r>
          </a:p>
        </p:txBody>
      </p:sp>
      <p:sp>
        <p:nvSpPr>
          <p:cNvPr id="29744" name="Text Box 58"/>
          <p:cNvSpPr txBox="1">
            <a:spLocks noChangeArrowheads="1"/>
          </p:cNvSpPr>
          <p:nvPr/>
        </p:nvSpPr>
        <p:spPr bwMode="auto">
          <a:xfrm>
            <a:off x="9040814" y="46482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17</a:t>
            </a:r>
          </a:p>
        </p:txBody>
      </p:sp>
      <p:sp>
        <p:nvSpPr>
          <p:cNvPr id="302139" name="Rectangle 59"/>
          <p:cNvSpPr>
            <a:spLocks noGrp="1" noChangeArrowheads="1"/>
          </p:cNvSpPr>
          <p:nvPr>
            <p:ph type="body" sz="half" idx="1"/>
          </p:nvPr>
        </p:nvSpPr>
        <p:spPr>
          <a:xfrm>
            <a:off x="1752600" y="838200"/>
            <a:ext cx="4572000" cy="5105400"/>
          </a:xfrm>
          <a:noFill/>
        </p:spPr>
        <p:txBody>
          <a:bodyPr/>
          <a:lstStyle/>
          <a:p>
            <a:pPr eaLnBrk="1" hangingPunct="1"/>
            <a:r>
              <a:rPr lang="en-US" altLang="en-US" sz="1800"/>
              <a:t>1: calling a GSM subscriber</a:t>
            </a:r>
          </a:p>
          <a:p>
            <a:pPr eaLnBrk="1" hangingPunct="1"/>
            <a:r>
              <a:rPr lang="en-US" altLang="en-US" sz="1800"/>
              <a:t>2: forwarding call to GMSC</a:t>
            </a:r>
          </a:p>
          <a:p>
            <a:pPr eaLnBrk="1" hangingPunct="1"/>
            <a:r>
              <a:rPr lang="en-US" altLang="en-US" sz="1800"/>
              <a:t>3: signal call setup to HLR</a:t>
            </a:r>
          </a:p>
          <a:p>
            <a:pPr eaLnBrk="1" hangingPunct="1"/>
            <a:r>
              <a:rPr lang="en-US" altLang="en-US" sz="1800"/>
              <a:t>4, 5: request MSRN from VLR</a:t>
            </a:r>
          </a:p>
          <a:p>
            <a:pPr eaLnBrk="1" hangingPunct="1"/>
            <a:r>
              <a:rPr lang="en-US" altLang="en-US" sz="1800"/>
              <a:t>6: forward responsible </a:t>
            </a:r>
            <a:br>
              <a:rPr lang="en-US" altLang="en-US" sz="1800"/>
            </a:br>
            <a:r>
              <a:rPr lang="en-US" altLang="en-US" sz="1800"/>
              <a:t>    MSC to GMSC</a:t>
            </a:r>
          </a:p>
          <a:p>
            <a:pPr eaLnBrk="1" hangingPunct="1"/>
            <a:r>
              <a:rPr lang="en-US" altLang="en-US" sz="1800"/>
              <a:t>7: forward call to </a:t>
            </a:r>
          </a:p>
          <a:p>
            <a:pPr eaLnBrk="1" hangingPunct="1"/>
            <a:r>
              <a:rPr lang="en-US" altLang="en-US" sz="1800"/>
              <a:t>    current MSC</a:t>
            </a:r>
          </a:p>
          <a:p>
            <a:pPr eaLnBrk="1" hangingPunct="1"/>
            <a:r>
              <a:rPr lang="en-US" altLang="en-US" sz="1800"/>
              <a:t>8, 9: get current status of MS</a:t>
            </a:r>
          </a:p>
          <a:p>
            <a:pPr eaLnBrk="1" hangingPunct="1"/>
            <a:r>
              <a:rPr lang="en-US" altLang="en-US" sz="1800"/>
              <a:t>10, 11: paging of MS</a:t>
            </a:r>
          </a:p>
          <a:p>
            <a:pPr eaLnBrk="1" hangingPunct="1"/>
            <a:r>
              <a:rPr lang="en-US" altLang="en-US" sz="1800"/>
              <a:t>12, 13: MS answers</a:t>
            </a:r>
          </a:p>
          <a:p>
            <a:pPr eaLnBrk="1" hangingPunct="1"/>
            <a:r>
              <a:rPr lang="en-US" altLang="en-US" sz="1800"/>
              <a:t>14, 15: security checks</a:t>
            </a:r>
          </a:p>
          <a:p>
            <a:pPr eaLnBrk="1" hangingPunct="1"/>
            <a:r>
              <a:rPr lang="en-US" altLang="en-US" sz="1800"/>
              <a:t>16, 17: set up connection</a:t>
            </a:r>
          </a:p>
          <a:p>
            <a:pPr eaLnBrk="1" hangingPunct="1"/>
            <a:endParaRPr lang="en-US" altLang="en-US" sz="1800"/>
          </a:p>
        </p:txBody>
      </p:sp>
    </p:spTree>
    <p:extLst>
      <p:ext uri="{BB962C8B-B14F-4D97-AF65-F5344CB8AC3E}">
        <p14:creationId xmlns:p14="http://schemas.microsoft.com/office/powerpoint/2010/main" val="42001114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02139">
                                            <p:txEl>
                                              <p:pRg st="0" end="0"/>
                                            </p:txEl>
                                          </p:spTgt>
                                        </p:tgtEl>
                                        <p:attrNameLst>
                                          <p:attrName>style.visibility</p:attrName>
                                        </p:attrNameLst>
                                      </p:cBhvr>
                                      <p:to>
                                        <p:strVal val="visible"/>
                                      </p:to>
                                    </p:set>
                                    <p:animEffect transition="in" filter="fade">
                                      <p:cBhvr>
                                        <p:cTn id="7" dur="1000"/>
                                        <p:tgtEl>
                                          <p:spTgt spid="302139">
                                            <p:txEl>
                                              <p:pRg st="0" end="0"/>
                                            </p:txEl>
                                          </p:spTgt>
                                        </p:tgtEl>
                                      </p:cBhvr>
                                    </p:animEffect>
                                    <p:anim calcmode="lin" valueType="num">
                                      <p:cBhvr>
                                        <p:cTn id="8" dur="1000" fill="hold"/>
                                        <p:tgtEl>
                                          <p:spTgt spid="3021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139">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2139">
                                            <p:txEl>
                                              <p:pRg st="1" end="1"/>
                                            </p:txEl>
                                          </p:spTgt>
                                        </p:tgtEl>
                                        <p:attrNameLst>
                                          <p:attrName>style.visibility</p:attrName>
                                        </p:attrNameLst>
                                      </p:cBhvr>
                                      <p:to>
                                        <p:strVal val="visible"/>
                                      </p:to>
                                    </p:set>
                                    <p:animEffect transition="in" filter="fade">
                                      <p:cBhvr>
                                        <p:cTn id="13" dur="1000"/>
                                        <p:tgtEl>
                                          <p:spTgt spid="302139">
                                            <p:txEl>
                                              <p:pRg st="1" end="1"/>
                                            </p:txEl>
                                          </p:spTgt>
                                        </p:tgtEl>
                                      </p:cBhvr>
                                    </p:animEffect>
                                    <p:anim calcmode="lin" valueType="num">
                                      <p:cBhvr>
                                        <p:cTn id="14" dur="1000" fill="hold"/>
                                        <p:tgtEl>
                                          <p:spTgt spid="30213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2139">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2139">
                                            <p:txEl>
                                              <p:pRg st="2" end="2"/>
                                            </p:txEl>
                                          </p:spTgt>
                                        </p:tgtEl>
                                        <p:attrNameLst>
                                          <p:attrName>style.visibility</p:attrName>
                                        </p:attrNameLst>
                                      </p:cBhvr>
                                      <p:to>
                                        <p:strVal val="visible"/>
                                      </p:to>
                                    </p:set>
                                    <p:animEffect transition="in" filter="fade">
                                      <p:cBhvr>
                                        <p:cTn id="19" dur="1000"/>
                                        <p:tgtEl>
                                          <p:spTgt spid="302139">
                                            <p:txEl>
                                              <p:pRg st="2" end="2"/>
                                            </p:txEl>
                                          </p:spTgt>
                                        </p:tgtEl>
                                      </p:cBhvr>
                                    </p:animEffect>
                                    <p:anim calcmode="lin" valueType="num">
                                      <p:cBhvr>
                                        <p:cTn id="20" dur="1000" fill="hold"/>
                                        <p:tgtEl>
                                          <p:spTgt spid="30213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02139">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2139">
                                            <p:txEl>
                                              <p:pRg st="3" end="3"/>
                                            </p:txEl>
                                          </p:spTgt>
                                        </p:tgtEl>
                                        <p:attrNameLst>
                                          <p:attrName>style.visibility</p:attrName>
                                        </p:attrNameLst>
                                      </p:cBhvr>
                                      <p:to>
                                        <p:strVal val="visible"/>
                                      </p:to>
                                    </p:set>
                                    <p:animEffect transition="in" filter="fade">
                                      <p:cBhvr>
                                        <p:cTn id="25" dur="1000"/>
                                        <p:tgtEl>
                                          <p:spTgt spid="302139">
                                            <p:txEl>
                                              <p:pRg st="3" end="3"/>
                                            </p:txEl>
                                          </p:spTgt>
                                        </p:tgtEl>
                                      </p:cBhvr>
                                    </p:animEffect>
                                    <p:anim calcmode="lin" valueType="num">
                                      <p:cBhvr>
                                        <p:cTn id="26" dur="1000" fill="hold"/>
                                        <p:tgtEl>
                                          <p:spTgt spid="30213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02139">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302139">
                                            <p:txEl>
                                              <p:pRg st="4" end="4"/>
                                            </p:txEl>
                                          </p:spTgt>
                                        </p:tgtEl>
                                        <p:attrNameLst>
                                          <p:attrName>style.visibility</p:attrName>
                                        </p:attrNameLst>
                                      </p:cBhvr>
                                      <p:to>
                                        <p:strVal val="visible"/>
                                      </p:to>
                                    </p:set>
                                    <p:animEffect transition="in" filter="fade">
                                      <p:cBhvr>
                                        <p:cTn id="31" dur="1000"/>
                                        <p:tgtEl>
                                          <p:spTgt spid="302139">
                                            <p:txEl>
                                              <p:pRg st="4" end="4"/>
                                            </p:txEl>
                                          </p:spTgt>
                                        </p:tgtEl>
                                      </p:cBhvr>
                                    </p:animEffect>
                                    <p:anim calcmode="lin" valueType="num">
                                      <p:cBhvr>
                                        <p:cTn id="32" dur="1000" fill="hold"/>
                                        <p:tgtEl>
                                          <p:spTgt spid="30213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02139">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302139">
                                            <p:txEl>
                                              <p:pRg st="5" end="5"/>
                                            </p:txEl>
                                          </p:spTgt>
                                        </p:tgtEl>
                                        <p:attrNameLst>
                                          <p:attrName>style.visibility</p:attrName>
                                        </p:attrNameLst>
                                      </p:cBhvr>
                                      <p:to>
                                        <p:strVal val="visible"/>
                                      </p:to>
                                    </p:set>
                                    <p:animEffect transition="in" filter="fade">
                                      <p:cBhvr>
                                        <p:cTn id="37" dur="1000"/>
                                        <p:tgtEl>
                                          <p:spTgt spid="302139">
                                            <p:txEl>
                                              <p:pRg st="5" end="5"/>
                                            </p:txEl>
                                          </p:spTgt>
                                        </p:tgtEl>
                                      </p:cBhvr>
                                    </p:animEffect>
                                    <p:anim calcmode="lin" valueType="num">
                                      <p:cBhvr>
                                        <p:cTn id="38" dur="1000" fill="hold"/>
                                        <p:tgtEl>
                                          <p:spTgt spid="302139">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02139">
                                            <p:txEl>
                                              <p:pRg st="5" end="5"/>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302139">
                                            <p:txEl>
                                              <p:pRg st="6" end="6"/>
                                            </p:txEl>
                                          </p:spTgt>
                                        </p:tgtEl>
                                        <p:attrNameLst>
                                          <p:attrName>style.visibility</p:attrName>
                                        </p:attrNameLst>
                                      </p:cBhvr>
                                      <p:to>
                                        <p:strVal val="visible"/>
                                      </p:to>
                                    </p:set>
                                    <p:animEffect transition="in" filter="fade">
                                      <p:cBhvr>
                                        <p:cTn id="43" dur="1000"/>
                                        <p:tgtEl>
                                          <p:spTgt spid="302139">
                                            <p:txEl>
                                              <p:pRg st="6" end="6"/>
                                            </p:txEl>
                                          </p:spTgt>
                                        </p:tgtEl>
                                      </p:cBhvr>
                                    </p:animEffect>
                                    <p:anim calcmode="lin" valueType="num">
                                      <p:cBhvr>
                                        <p:cTn id="44" dur="1000" fill="hold"/>
                                        <p:tgtEl>
                                          <p:spTgt spid="30213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02139">
                                            <p:txEl>
                                              <p:pRg st="6" end="6"/>
                                            </p:txEl>
                                          </p:spTgt>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nodeType="afterEffect">
                                  <p:stCondLst>
                                    <p:cond delay="0"/>
                                  </p:stCondLst>
                                  <p:childTnLst>
                                    <p:set>
                                      <p:cBhvr>
                                        <p:cTn id="48" dur="1" fill="hold">
                                          <p:stCondLst>
                                            <p:cond delay="0"/>
                                          </p:stCondLst>
                                        </p:cTn>
                                        <p:tgtEl>
                                          <p:spTgt spid="302139">
                                            <p:txEl>
                                              <p:pRg st="7" end="7"/>
                                            </p:txEl>
                                          </p:spTgt>
                                        </p:tgtEl>
                                        <p:attrNameLst>
                                          <p:attrName>style.visibility</p:attrName>
                                        </p:attrNameLst>
                                      </p:cBhvr>
                                      <p:to>
                                        <p:strVal val="visible"/>
                                      </p:to>
                                    </p:set>
                                    <p:animEffect transition="in" filter="fade">
                                      <p:cBhvr>
                                        <p:cTn id="49" dur="1000"/>
                                        <p:tgtEl>
                                          <p:spTgt spid="302139">
                                            <p:txEl>
                                              <p:pRg st="7" end="7"/>
                                            </p:txEl>
                                          </p:spTgt>
                                        </p:tgtEl>
                                      </p:cBhvr>
                                    </p:animEffect>
                                    <p:anim calcmode="lin" valueType="num">
                                      <p:cBhvr>
                                        <p:cTn id="50" dur="1000" fill="hold"/>
                                        <p:tgtEl>
                                          <p:spTgt spid="302139">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02139">
                                            <p:txEl>
                                              <p:pRg st="7" end="7"/>
                                            </p:txEl>
                                          </p:spTgt>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8000"/>
                            </p:stCondLst>
                            <p:childTnLst>
                              <p:par>
                                <p:cTn id="53" presetID="42" presetClass="entr" presetSubtype="0" fill="hold" nodeType="afterEffect">
                                  <p:stCondLst>
                                    <p:cond delay="0"/>
                                  </p:stCondLst>
                                  <p:childTnLst>
                                    <p:set>
                                      <p:cBhvr>
                                        <p:cTn id="54" dur="1" fill="hold">
                                          <p:stCondLst>
                                            <p:cond delay="0"/>
                                          </p:stCondLst>
                                        </p:cTn>
                                        <p:tgtEl>
                                          <p:spTgt spid="302139">
                                            <p:txEl>
                                              <p:pRg st="8" end="8"/>
                                            </p:txEl>
                                          </p:spTgt>
                                        </p:tgtEl>
                                        <p:attrNameLst>
                                          <p:attrName>style.visibility</p:attrName>
                                        </p:attrNameLst>
                                      </p:cBhvr>
                                      <p:to>
                                        <p:strVal val="visible"/>
                                      </p:to>
                                    </p:set>
                                    <p:animEffect transition="in" filter="fade">
                                      <p:cBhvr>
                                        <p:cTn id="55" dur="1000"/>
                                        <p:tgtEl>
                                          <p:spTgt spid="302139">
                                            <p:txEl>
                                              <p:pRg st="8" end="8"/>
                                            </p:txEl>
                                          </p:spTgt>
                                        </p:tgtEl>
                                      </p:cBhvr>
                                    </p:animEffect>
                                    <p:anim calcmode="lin" valueType="num">
                                      <p:cBhvr>
                                        <p:cTn id="56" dur="1000" fill="hold"/>
                                        <p:tgtEl>
                                          <p:spTgt spid="302139">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02139">
                                            <p:txEl>
                                              <p:pRg st="8" end="8"/>
                                            </p:txEl>
                                          </p:spTgt>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9000"/>
                            </p:stCondLst>
                            <p:childTnLst>
                              <p:par>
                                <p:cTn id="59" presetID="42" presetClass="entr" presetSubtype="0" fill="hold" nodeType="afterEffect">
                                  <p:stCondLst>
                                    <p:cond delay="0"/>
                                  </p:stCondLst>
                                  <p:childTnLst>
                                    <p:set>
                                      <p:cBhvr>
                                        <p:cTn id="60" dur="1" fill="hold">
                                          <p:stCondLst>
                                            <p:cond delay="0"/>
                                          </p:stCondLst>
                                        </p:cTn>
                                        <p:tgtEl>
                                          <p:spTgt spid="302139">
                                            <p:txEl>
                                              <p:pRg st="9" end="9"/>
                                            </p:txEl>
                                          </p:spTgt>
                                        </p:tgtEl>
                                        <p:attrNameLst>
                                          <p:attrName>style.visibility</p:attrName>
                                        </p:attrNameLst>
                                      </p:cBhvr>
                                      <p:to>
                                        <p:strVal val="visible"/>
                                      </p:to>
                                    </p:set>
                                    <p:animEffect transition="in" filter="fade">
                                      <p:cBhvr>
                                        <p:cTn id="61" dur="1000"/>
                                        <p:tgtEl>
                                          <p:spTgt spid="302139">
                                            <p:txEl>
                                              <p:pRg st="9" end="9"/>
                                            </p:txEl>
                                          </p:spTgt>
                                        </p:tgtEl>
                                      </p:cBhvr>
                                    </p:animEffect>
                                    <p:anim calcmode="lin" valueType="num">
                                      <p:cBhvr>
                                        <p:cTn id="62" dur="1000" fill="hold"/>
                                        <p:tgtEl>
                                          <p:spTgt spid="302139">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02139">
                                            <p:txEl>
                                              <p:pRg st="9" end="9"/>
                                            </p:txEl>
                                          </p:spTgt>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0"/>
                            </p:stCondLst>
                            <p:childTnLst>
                              <p:par>
                                <p:cTn id="65" presetID="42" presetClass="entr" presetSubtype="0" fill="hold" nodeType="afterEffect">
                                  <p:stCondLst>
                                    <p:cond delay="0"/>
                                  </p:stCondLst>
                                  <p:childTnLst>
                                    <p:set>
                                      <p:cBhvr>
                                        <p:cTn id="66" dur="1" fill="hold">
                                          <p:stCondLst>
                                            <p:cond delay="0"/>
                                          </p:stCondLst>
                                        </p:cTn>
                                        <p:tgtEl>
                                          <p:spTgt spid="302139">
                                            <p:txEl>
                                              <p:pRg st="10" end="10"/>
                                            </p:txEl>
                                          </p:spTgt>
                                        </p:tgtEl>
                                        <p:attrNameLst>
                                          <p:attrName>style.visibility</p:attrName>
                                        </p:attrNameLst>
                                      </p:cBhvr>
                                      <p:to>
                                        <p:strVal val="visible"/>
                                      </p:to>
                                    </p:set>
                                    <p:animEffect transition="in" filter="fade">
                                      <p:cBhvr>
                                        <p:cTn id="67" dur="1000"/>
                                        <p:tgtEl>
                                          <p:spTgt spid="302139">
                                            <p:txEl>
                                              <p:pRg st="10" end="10"/>
                                            </p:txEl>
                                          </p:spTgt>
                                        </p:tgtEl>
                                      </p:cBhvr>
                                    </p:animEffect>
                                    <p:anim calcmode="lin" valueType="num">
                                      <p:cBhvr>
                                        <p:cTn id="68" dur="1000" fill="hold"/>
                                        <p:tgtEl>
                                          <p:spTgt spid="302139">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02139">
                                            <p:txEl>
                                              <p:pRg st="10" end="10"/>
                                            </p:txEl>
                                          </p:spTgt>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11000"/>
                            </p:stCondLst>
                            <p:childTnLst>
                              <p:par>
                                <p:cTn id="71" presetID="42" presetClass="entr" presetSubtype="0" fill="hold" nodeType="afterEffect">
                                  <p:stCondLst>
                                    <p:cond delay="0"/>
                                  </p:stCondLst>
                                  <p:childTnLst>
                                    <p:set>
                                      <p:cBhvr>
                                        <p:cTn id="72" dur="1" fill="hold">
                                          <p:stCondLst>
                                            <p:cond delay="0"/>
                                          </p:stCondLst>
                                        </p:cTn>
                                        <p:tgtEl>
                                          <p:spTgt spid="302139">
                                            <p:txEl>
                                              <p:pRg st="11" end="11"/>
                                            </p:txEl>
                                          </p:spTgt>
                                        </p:tgtEl>
                                        <p:attrNameLst>
                                          <p:attrName>style.visibility</p:attrName>
                                        </p:attrNameLst>
                                      </p:cBhvr>
                                      <p:to>
                                        <p:strVal val="visible"/>
                                      </p:to>
                                    </p:set>
                                    <p:animEffect transition="in" filter="fade">
                                      <p:cBhvr>
                                        <p:cTn id="73" dur="1000"/>
                                        <p:tgtEl>
                                          <p:spTgt spid="302139">
                                            <p:txEl>
                                              <p:pRg st="11" end="11"/>
                                            </p:txEl>
                                          </p:spTgt>
                                        </p:tgtEl>
                                      </p:cBhvr>
                                    </p:animEffect>
                                    <p:anim calcmode="lin" valueType="num">
                                      <p:cBhvr>
                                        <p:cTn id="74" dur="1000" fill="hold"/>
                                        <p:tgtEl>
                                          <p:spTgt spid="302139">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30213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0723" name="Rectangle 2"/>
          <p:cNvSpPr>
            <a:spLocks noGrp="1" noChangeArrowheads="1"/>
          </p:cNvSpPr>
          <p:nvPr>
            <p:ph type="title"/>
          </p:nvPr>
        </p:nvSpPr>
        <p:spPr>
          <a:xfrm>
            <a:off x="1524000" y="152400"/>
            <a:ext cx="7772400" cy="457200"/>
          </a:xfrm>
          <a:noFill/>
        </p:spPr>
        <p:txBody>
          <a:bodyPr>
            <a:normAutofit fontScale="90000"/>
          </a:bodyPr>
          <a:lstStyle/>
          <a:p>
            <a:pPr eaLnBrk="1" hangingPunct="1"/>
            <a:r>
              <a:rPr lang="en-US" altLang="en-US" smtClean="0"/>
              <a:t>Mobile Originated Call [MOC]</a:t>
            </a:r>
          </a:p>
        </p:txBody>
      </p:sp>
      <p:grpSp>
        <p:nvGrpSpPr>
          <p:cNvPr id="30724" name="Group 3"/>
          <p:cNvGrpSpPr>
            <a:grpSpLocks/>
          </p:cNvGrpSpPr>
          <p:nvPr/>
        </p:nvGrpSpPr>
        <p:grpSpPr bwMode="auto">
          <a:xfrm>
            <a:off x="6400800" y="2819400"/>
            <a:ext cx="1365250" cy="763588"/>
            <a:chOff x="1392" y="2976"/>
            <a:chExt cx="860" cy="481"/>
          </a:xfrm>
        </p:grpSpPr>
        <p:graphicFrame>
          <p:nvGraphicFramePr>
            <p:cNvPr id="30747" name="Object 4"/>
            <p:cNvGraphicFramePr>
              <a:graphicFrameLocks/>
            </p:cNvGraphicFramePr>
            <p:nvPr/>
          </p:nvGraphicFramePr>
          <p:xfrm>
            <a:off x="1392" y="2976"/>
            <a:ext cx="860" cy="481"/>
          </p:xfrm>
          <a:graphic>
            <a:graphicData uri="http://schemas.openxmlformats.org/presentationml/2006/ole">
              <mc:AlternateContent xmlns:mc="http://schemas.openxmlformats.org/markup-compatibility/2006">
                <mc:Choice xmlns:v="urn:schemas-microsoft-com:vml" Requires="v">
                  <p:oleObj spid="_x0000_s22535" name="ClipArt" r:id="rId3" imgW="5761038" imgH="3224213" progId="MS_ClipArt_Gallery.2">
                    <p:embed/>
                  </p:oleObj>
                </mc:Choice>
                <mc:Fallback>
                  <p:oleObj name="ClipArt" r:id="rId3" imgW="5761038" imgH="322421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976"/>
                          <a:ext cx="860"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8" name="Rectangle 5"/>
            <p:cNvSpPr>
              <a:spLocks noChangeArrowheads="1"/>
            </p:cNvSpPr>
            <p:nvPr/>
          </p:nvSpPr>
          <p:spPr bwMode="auto">
            <a:xfrm>
              <a:off x="1584" y="3120"/>
              <a:ext cx="42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de-DE" altLang="en-US" sz="1400"/>
                <a:t>PSTN</a:t>
              </a:r>
            </a:p>
          </p:txBody>
        </p:sp>
      </p:grpSp>
      <p:sp>
        <p:nvSpPr>
          <p:cNvPr id="30725" name="Rectangle 6"/>
          <p:cNvSpPr>
            <a:spLocks noChangeArrowheads="1"/>
          </p:cNvSpPr>
          <p:nvPr/>
        </p:nvSpPr>
        <p:spPr bwMode="auto">
          <a:xfrm>
            <a:off x="8001000" y="3048000"/>
            <a:ext cx="6858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GMSC</a:t>
            </a:r>
          </a:p>
        </p:txBody>
      </p:sp>
      <p:sp>
        <p:nvSpPr>
          <p:cNvPr id="30726" name="Rectangle 7"/>
          <p:cNvSpPr>
            <a:spLocks noChangeArrowheads="1"/>
          </p:cNvSpPr>
          <p:nvPr/>
        </p:nvSpPr>
        <p:spPr bwMode="auto">
          <a:xfrm>
            <a:off x="9067800" y="2057400"/>
            <a:ext cx="609600" cy="3048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VLR</a:t>
            </a:r>
          </a:p>
        </p:txBody>
      </p:sp>
      <p:sp>
        <p:nvSpPr>
          <p:cNvPr id="30727" name="Rectangle 8"/>
          <p:cNvSpPr>
            <a:spLocks noChangeArrowheads="1"/>
          </p:cNvSpPr>
          <p:nvPr/>
        </p:nvSpPr>
        <p:spPr bwMode="auto">
          <a:xfrm>
            <a:off x="9067800" y="4038600"/>
            <a:ext cx="6096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BSS</a:t>
            </a:r>
          </a:p>
        </p:txBody>
      </p:sp>
      <p:sp>
        <p:nvSpPr>
          <p:cNvPr id="30728" name="Rectangle 9"/>
          <p:cNvSpPr>
            <a:spLocks noChangeArrowheads="1"/>
          </p:cNvSpPr>
          <p:nvPr/>
        </p:nvSpPr>
        <p:spPr bwMode="auto">
          <a:xfrm>
            <a:off x="9067800" y="3048000"/>
            <a:ext cx="60960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DE" altLang="en-US" sz="1400"/>
              <a:t>MSC</a:t>
            </a:r>
          </a:p>
        </p:txBody>
      </p:sp>
      <p:sp>
        <p:nvSpPr>
          <p:cNvPr id="30729" name="Rectangle 10"/>
          <p:cNvSpPr>
            <a:spLocks noChangeArrowheads="1"/>
          </p:cNvSpPr>
          <p:nvPr/>
        </p:nvSpPr>
        <p:spPr bwMode="auto">
          <a:xfrm>
            <a:off x="8001000" y="4038600"/>
            <a:ext cx="463550" cy="3175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de-DE" altLang="en-US" sz="1400"/>
              <a:t>MS</a:t>
            </a:r>
          </a:p>
        </p:txBody>
      </p:sp>
      <p:cxnSp>
        <p:nvCxnSpPr>
          <p:cNvPr id="30730" name="AutoShape 11"/>
          <p:cNvCxnSpPr>
            <a:cxnSpLocks noChangeShapeType="1"/>
            <a:endCxn id="30725" idx="1"/>
          </p:cNvCxnSpPr>
          <p:nvPr/>
        </p:nvCxnSpPr>
        <p:spPr bwMode="auto">
          <a:xfrm>
            <a:off x="7766050" y="3201988"/>
            <a:ext cx="234950" cy="476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1" name="AutoShape 12"/>
          <p:cNvCxnSpPr>
            <a:cxnSpLocks noChangeShapeType="1"/>
            <a:stCxn id="30728" idx="2"/>
            <a:endCxn id="30727" idx="0"/>
          </p:cNvCxnSpPr>
          <p:nvPr/>
        </p:nvCxnSpPr>
        <p:spPr bwMode="auto">
          <a:xfrm>
            <a:off x="9372600" y="3365500"/>
            <a:ext cx="0" cy="673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2" name="AutoShape 13"/>
          <p:cNvCxnSpPr>
            <a:cxnSpLocks noChangeShapeType="1"/>
            <a:stCxn id="30726" idx="2"/>
            <a:endCxn id="30728" idx="0"/>
          </p:cNvCxnSpPr>
          <p:nvPr/>
        </p:nvCxnSpPr>
        <p:spPr bwMode="auto">
          <a:xfrm>
            <a:off x="9372600" y="2362200"/>
            <a:ext cx="0" cy="685800"/>
          </a:xfrm>
          <a:prstGeom prst="straightConnector1">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3" name="AutoShape 14"/>
          <p:cNvCxnSpPr>
            <a:cxnSpLocks noChangeShapeType="1"/>
            <a:stCxn id="30725" idx="3"/>
            <a:endCxn id="30728" idx="1"/>
          </p:cNvCxnSpPr>
          <p:nvPr/>
        </p:nvCxnSpPr>
        <p:spPr bwMode="auto">
          <a:xfrm>
            <a:off x="8686800" y="3206750"/>
            <a:ext cx="38100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4" name="AutoShape 15"/>
          <p:cNvCxnSpPr>
            <a:cxnSpLocks noChangeShapeType="1"/>
            <a:stCxn id="30729" idx="3"/>
            <a:endCxn id="30727" idx="1"/>
          </p:cNvCxnSpPr>
          <p:nvPr/>
        </p:nvCxnSpPr>
        <p:spPr bwMode="auto">
          <a:xfrm>
            <a:off x="8464550" y="4197350"/>
            <a:ext cx="60325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35" name="Text Box 16"/>
          <p:cNvSpPr txBox="1">
            <a:spLocks noChangeArrowheads="1"/>
          </p:cNvSpPr>
          <p:nvPr/>
        </p:nvSpPr>
        <p:spPr bwMode="auto">
          <a:xfrm>
            <a:off x="8610601" y="38862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a:t>
            </a:r>
            <a:endParaRPr lang="en-US" altLang="en-US" sz="1600"/>
          </a:p>
        </p:txBody>
      </p:sp>
      <p:sp>
        <p:nvSpPr>
          <p:cNvPr id="30736" name="Text Box 17"/>
          <p:cNvSpPr txBox="1">
            <a:spLocks noChangeArrowheads="1"/>
          </p:cNvSpPr>
          <p:nvPr/>
        </p:nvSpPr>
        <p:spPr bwMode="auto">
          <a:xfrm>
            <a:off x="9067801" y="35052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2</a:t>
            </a:r>
          </a:p>
        </p:txBody>
      </p:sp>
      <p:sp>
        <p:nvSpPr>
          <p:cNvPr id="30737" name="Text Box 18"/>
          <p:cNvSpPr txBox="1">
            <a:spLocks noChangeArrowheads="1"/>
          </p:cNvSpPr>
          <p:nvPr/>
        </p:nvSpPr>
        <p:spPr bwMode="auto">
          <a:xfrm>
            <a:off x="7696201" y="28194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6</a:t>
            </a:r>
          </a:p>
        </p:txBody>
      </p:sp>
      <p:sp>
        <p:nvSpPr>
          <p:cNvPr id="30738" name="Text Box 19"/>
          <p:cNvSpPr txBox="1">
            <a:spLocks noChangeArrowheads="1"/>
          </p:cNvSpPr>
          <p:nvPr/>
        </p:nvSpPr>
        <p:spPr bwMode="auto">
          <a:xfrm>
            <a:off x="8686801" y="28194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5</a:t>
            </a:r>
          </a:p>
        </p:txBody>
      </p:sp>
      <p:sp>
        <p:nvSpPr>
          <p:cNvPr id="30739" name="Text Box 20"/>
          <p:cNvSpPr txBox="1">
            <a:spLocks noChangeArrowheads="1"/>
          </p:cNvSpPr>
          <p:nvPr/>
        </p:nvSpPr>
        <p:spPr bwMode="auto">
          <a:xfrm>
            <a:off x="9067801" y="25146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3</a:t>
            </a:r>
          </a:p>
        </p:txBody>
      </p:sp>
      <p:sp>
        <p:nvSpPr>
          <p:cNvPr id="30740" name="Text Box 21"/>
          <p:cNvSpPr txBox="1">
            <a:spLocks noChangeArrowheads="1"/>
          </p:cNvSpPr>
          <p:nvPr/>
        </p:nvSpPr>
        <p:spPr bwMode="auto">
          <a:xfrm>
            <a:off x="9372601" y="25146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4</a:t>
            </a:r>
          </a:p>
        </p:txBody>
      </p:sp>
      <p:sp>
        <p:nvSpPr>
          <p:cNvPr id="30741" name="Text Box 22"/>
          <p:cNvSpPr txBox="1">
            <a:spLocks noChangeArrowheads="1"/>
          </p:cNvSpPr>
          <p:nvPr/>
        </p:nvSpPr>
        <p:spPr bwMode="auto">
          <a:xfrm>
            <a:off x="9372601" y="35052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9</a:t>
            </a:r>
          </a:p>
        </p:txBody>
      </p:sp>
      <p:sp>
        <p:nvSpPr>
          <p:cNvPr id="30742" name="Text Box 23"/>
          <p:cNvSpPr txBox="1">
            <a:spLocks noChangeArrowheads="1"/>
          </p:cNvSpPr>
          <p:nvPr/>
        </p:nvSpPr>
        <p:spPr bwMode="auto">
          <a:xfrm>
            <a:off x="8534401" y="4191000"/>
            <a:ext cx="4095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10</a:t>
            </a:r>
          </a:p>
        </p:txBody>
      </p:sp>
      <p:sp>
        <p:nvSpPr>
          <p:cNvPr id="30743" name="Text Box 24"/>
          <p:cNvSpPr txBox="1">
            <a:spLocks noChangeArrowheads="1"/>
          </p:cNvSpPr>
          <p:nvPr/>
        </p:nvSpPr>
        <p:spPr bwMode="auto">
          <a:xfrm>
            <a:off x="7696201" y="32766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7</a:t>
            </a:r>
          </a:p>
        </p:txBody>
      </p:sp>
      <p:sp>
        <p:nvSpPr>
          <p:cNvPr id="30744" name="Text Box 25"/>
          <p:cNvSpPr txBox="1">
            <a:spLocks noChangeArrowheads="1"/>
          </p:cNvSpPr>
          <p:nvPr/>
        </p:nvSpPr>
        <p:spPr bwMode="auto">
          <a:xfrm>
            <a:off x="8686801" y="3276600"/>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8</a:t>
            </a:r>
          </a:p>
        </p:txBody>
      </p:sp>
      <p:sp>
        <p:nvSpPr>
          <p:cNvPr id="303130" name="Rectangle 26"/>
          <p:cNvSpPr>
            <a:spLocks noGrp="1" noChangeArrowheads="1"/>
          </p:cNvSpPr>
          <p:nvPr>
            <p:ph type="body" sz="half" idx="1"/>
          </p:nvPr>
        </p:nvSpPr>
        <p:spPr>
          <a:xfrm>
            <a:off x="1981200" y="990600"/>
            <a:ext cx="3810000" cy="5105400"/>
          </a:xfrm>
          <a:noFill/>
        </p:spPr>
        <p:txBody>
          <a:bodyPr/>
          <a:lstStyle/>
          <a:p>
            <a:pPr eaLnBrk="1" hangingPunct="1"/>
            <a:r>
              <a:rPr lang="en-US" altLang="en-US" sz="1800"/>
              <a:t>1, 2: connection request</a:t>
            </a:r>
          </a:p>
          <a:p>
            <a:pPr eaLnBrk="1" hangingPunct="1"/>
            <a:r>
              <a:rPr lang="en-US" altLang="en-US" sz="1800"/>
              <a:t>3, 4: security check</a:t>
            </a:r>
          </a:p>
          <a:p>
            <a:pPr eaLnBrk="1" hangingPunct="1"/>
            <a:r>
              <a:rPr lang="en-US" altLang="en-US" sz="1800"/>
              <a:t>5-8: check resources (free circuit)</a:t>
            </a:r>
          </a:p>
          <a:p>
            <a:pPr eaLnBrk="1" hangingPunct="1"/>
            <a:r>
              <a:rPr lang="en-US" altLang="en-US" sz="1800"/>
              <a:t>9-10: set up call</a:t>
            </a:r>
          </a:p>
        </p:txBody>
      </p:sp>
      <p:sp>
        <p:nvSpPr>
          <p:cNvPr id="303132" name="Text Box 28"/>
          <p:cNvSpPr txBox="1">
            <a:spLocks noChangeArrowheads="1"/>
          </p:cNvSpPr>
          <p:nvPr/>
        </p:nvSpPr>
        <p:spPr bwMode="auto">
          <a:xfrm>
            <a:off x="2133601" y="3502025"/>
            <a:ext cx="38655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latin typeface="Verdana" panose="020B0604030504040204" pitchFamily="34" charset="0"/>
              </a:rPr>
              <a:t>Paging is NOT necessary in this call</a:t>
            </a:r>
            <a:r>
              <a:rPr lang="en-US" altLang="en-US" sz="1600"/>
              <a:t> </a:t>
            </a:r>
          </a:p>
        </p:txBody>
      </p:sp>
    </p:spTree>
    <p:extLst>
      <p:ext uri="{BB962C8B-B14F-4D97-AF65-F5344CB8AC3E}">
        <p14:creationId xmlns:p14="http://schemas.microsoft.com/office/powerpoint/2010/main" val="21975821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03130">
                                            <p:txEl>
                                              <p:pRg st="0" end="0"/>
                                            </p:txEl>
                                          </p:spTgt>
                                        </p:tgtEl>
                                        <p:attrNameLst>
                                          <p:attrName>style.visibility</p:attrName>
                                        </p:attrNameLst>
                                      </p:cBhvr>
                                      <p:to>
                                        <p:strVal val="visible"/>
                                      </p:to>
                                    </p:set>
                                    <p:animEffect transition="in" filter="fade">
                                      <p:cBhvr>
                                        <p:cTn id="7" dur="1000"/>
                                        <p:tgtEl>
                                          <p:spTgt spid="303130">
                                            <p:txEl>
                                              <p:pRg st="0" end="0"/>
                                            </p:txEl>
                                          </p:spTgt>
                                        </p:tgtEl>
                                      </p:cBhvr>
                                    </p:animEffect>
                                    <p:anim calcmode="lin" valueType="num">
                                      <p:cBhvr>
                                        <p:cTn id="8" dur="1000" fill="hold"/>
                                        <p:tgtEl>
                                          <p:spTgt spid="3031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3130">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3130">
                                            <p:txEl>
                                              <p:pRg st="1" end="1"/>
                                            </p:txEl>
                                          </p:spTgt>
                                        </p:tgtEl>
                                        <p:attrNameLst>
                                          <p:attrName>style.visibility</p:attrName>
                                        </p:attrNameLst>
                                      </p:cBhvr>
                                      <p:to>
                                        <p:strVal val="visible"/>
                                      </p:to>
                                    </p:set>
                                    <p:animEffect transition="in" filter="fade">
                                      <p:cBhvr>
                                        <p:cTn id="13" dur="1000"/>
                                        <p:tgtEl>
                                          <p:spTgt spid="303130">
                                            <p:txEl>
                                              <p:pRg st="1" end="1"/>
                                            </p:txEl>
                                          </p:spTgt>
                                        </p:tgtEl>
                                      </p:cBhvr>
                                    </p:animEffect>
                                    <p:anim calcmode="lin" valueType="num">
                                      <p:cBhvr>
                                        <p:cTn id="14" dur="1000" fill="hold"/>
                                        <p:tgtEl>
                                          <p:spTgt spid="30313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3130">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3130">
                                            <p:txEl>
                                              <p:pRg st="2" end="2"/>
                                            </p:txEl>
                                          </p:spTgt>
                                        </p:tgtEl>
                                        <p:attrNameLst>
                                          <p:attrName>style.visibility</p:attrName>
                                        </p:attrNameLst>
                                      </p:cBhvr>
                                      <p:to>
                                        <p:strVal val="visible"/>
                                      </p:to>
                                    </p:set>
                                    <p:animEffect transition="in" filter="fade">
                                      <p:cBhvr>
                                        <p:cTn id="19" dur="1000"/>
                                        <p:tgtEl>
                                          <p:spTgt spid="303130">
                                            <p:txEl>
                                              <p:pRg st="2" end="2"/>
                                            </p:txEl>
                                          </p:spTgt>
                                        </p:tgtEl>
                                      </p:cBhvr>
                                    </p:animEffect>
                                    <p:anim calcmode="lin" valueType="num">
                                      <p:cBhvr>
                                        <p:cTn id="20" dur="1000" fill="hold"/>
                                        <p:tgtEl>
                                          <p:spTgt spid="30313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03130">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3130">
                                            <p:txEl>
                                              <p:pRg st="3" end="3"/>
                                            </p:txEl>
                                          </p:spTgt>
                                        </p:tgtEl>
                                        <p:attrNameLst>
                                          <p:attrName>style.visibility</p:attrName>
                                        </p:attrNameLst>
                                      </p:cBhvr>
                                      <p:to>
                                        <p:strVal val="visible"/>
                                      </p:to>
                                    </p:set>
                                    <p:animEffect transition="in" filter="fade">
                                      <p:cBhvr>
                                        <p:cTn id="25" dur="1000"/>
                                        <p:tgtEl>
                                          <p:spTgt spid="303130">
                                            <p:txEl>
                                              <p:pRg st="3" end="3"/>
                                            </p:txEl>
                                          </p:spTgt>
                                        </p:tgtEl>
                                      </p:cBhvr>
                                    </p:animEffect>
                                    <p:anim calcmode="lin" valueType="num">
                                      <p:cBhvr>
                                        <p:cTn id="26" dur="1000" fill="hold"/>
                                        <p:tgtEl>
                                          <p:spTgt spid="30313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03130">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303132">
                                            <p:txEl>
                                              <p:pRg st="0" end="0"/>
                                            </p:txEl>
                                          </p:spTgt>
                                        </p:tgtEl>
                                        <p:attrNameLst>
                                          <p:attrName>style.visibility</p:attrName>
                                        </p:attrNameLst>
                                      </p:cBhvr>
                                      <p:to>
                                        <p:strVal val="visible"/>
                                      </p:to>
                                    </p:set>
                                    <p:animEffect transition="in" filter="fade">
                                      <p:cBhvr>
                                        <p:cTn id="31" dur="1000"/>
                                        <p:tgtEl>
                                          <p:spTgt spid="303132">
                                            <p:txEl>
                                              <p:pRg st="0" end="0"/>
                                            </p:txEl>
                                          </p:spTgt>
                                        </p:tgtEl>
                                      </p:cBhvr>
                                    </p:animEffect>
                                    <p:anim calcmode="lin" valueType="num">
                                      <p:cBhvr>
                                        <p:cTn id="32" dur="1000" fill="hold"/>
                                        <p:tgtEl>
                                          <p:spTgt spid="30313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031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741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8B3523-AA28-4B74-AA5B-A4CC9CE56074}" type="slidenum">
              <a:rPr lang="en-US" altLang="en-US" smtClean="0">
                <a:solidFill>
                  <a:schemeClr val="bg1"/>
                </a:solidFill>
              </a:rPr>
              <a:pPr/>
              <a:t>17</a:t>
            </a:fld>
            <a:endParaRPr lang="en-US" altLang="en-US" smtClean="0">
              <a:solidFill>
                <a:schemeClr val="bg1"/>
              </a:solidFill>
            </a:endParaRPr>
          </a:p>
        </p:txBody>
      </p:sp>
      <p:sp>
        <p:nvSpPr>
          <p:cNvPr id="17412" name="Rectangle 1026"/>
          <p:cNvSpPr>
            <a:spLocks noGrp="1" noChangeArrowheads="1"/>
          </p:cNvSpPr>
          <p:nvPr>
            <p:ph type="title"/>
          </p:nvPr>
        </p:nvSpPr>
        <p:spPr>
          <a:xfrm>
            <a:off x="1549400" y="260351"/>
            <a:ext cx="6273800" cy="315913"/>
          </a:xfrm>
        </p:spPr>
        <p:txBody>
          <a:bodyPr>
            <a:normAutofit fontScale="90000"/>
          </a:bodyPr>
          <a:lstStyle/>
          <a:p>
            <a:pPr eaLnBrk="1" hangingPunct="1"/>
            <a:r>
              <a:rPr lang="en-US" altLang="en-US" smtClean="0"/>
              <a:t>PSTN – Nuts and Bolts</a:t>
            </a:r>
          </a:p>
        </p:txBody>
      </p:sp>
      <p:sp>
        <p:nvSpPr>
          <p:cNvPr id="1231875" name="Rectangle 1027"/>
          <p:cNvSpPr>
            <a:spLocks noGrp="1" noChangeArrowheads="1"/>
          </p:cNvSpPr>
          <p:nvPr>
            <p:ph type="body" idx="1"/>
          </p:nvPr>
        </p:nvSpPr>
        <p:spPr>
          <a:xfrm>
            <a:off x="1900239" y="765176"/>
            <a:ext cx="8575675" cy="5559425"/>
          </a:xfrm>
        </p:spPr>
        <p:txBody>
          <a:bodyPr>
            <a:normAutofit fontScale="85000" lnSpcReduction="20000"/>
          </a:bodyPr>
          <a:lstStyle/>
          <a:p>
            <a:pPr eaLnBrk="1" hangingPunct="1"/>
            <a:r>
              <a:rPr lang="en-US" altLang="en-US" b="1" smtClean="0"/>
              <a:t>CPE</a:t>
            </a:r>
            <a:r>
              <a:rPr lang="en-US" altLang="en-US" smtClean="0"/>
              <a:t>: Customer Premises Equipment  </a:t>
            </a:r>
            <a:r>
              <a:rPr lang="en-US" altLang="en-US" smtClean="0">
                <a:solidFill>
                  <a:srgbClr val="CC3300"/>
                </a:solidFill>
              </a:rPr>
              <a:t>(telephone &amp; interfaces</a:t>
            </a:r>
            <a:r>
              <a:rPr lang="en-US" altLang="en-US" smtClean="0"/>
              <a:t>)</a:t>
            </a:r>
          </a:p>
          <a:p>
            <a:pPr eaLnBrk="1" hangingPunct="1"/>
            <a:r>
              <a:rPr lang="en-US" altLang="en-US" b="1" smtClean="0"/>
              <a:t>Transmission Medium</a:t>
            </a:r>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b="1" smtClean="0"/>
          </a:p>
          <a:p>
            <a:pPr eaLnBrk="1" hangingPunct="1"/>
            <a:endParaRPr lang="en-US" altLang="en-US" b="1" smtClean="0"/>
          </a:p>
          <a:p>
            <a:pPr eaLnBrk="1" hangingPunct="1">
              <a:buFont typeface="Wingdings" panose="05000000000000000000" pitchFamily="2" charset="2"/>
              <a:buNone/>
            </a:pPr>
            <a:endParaRPr lang="en-US" altLang="en-US" b="1" smtClean="0"/>
          </a:p>
          <a:p>
            <a:pPr eaLnBrk="1" hangingPunct="1"/>
            <a:r>
              <a:rPr lang="en-US" altLang="en-US" b="1" smtClean="0"/>
              <a:t>Switching Nodes </a:t>
            </a:r>
          </a:p>
          <a:p>
            <a:pPr lvl="1" eaLnBrk="1" hangingPunct="1"/>
            <a:r>
              <a:rPr lang="en-US" altLang="en-US" smtClean="0"/>
              <a:t>Switching nodes which will establish a communication between end subscribers on demand </a:t>
            </a:r>
          </a:p>
          <a:p>
            <a:pPr eaLnBrk="1" hangingPunct="1"/>
            <a:r>
              <a:rPr lang="en-US" altLang="en-US" b="1" smtClean="0"/>
              <a:t>Signaling Systems</a:t>
            </a:r>
            <a:endParaRPr lang="en-US" altLang="en-US" b="1" smtClean="0">
              <a:solidFill>
                <a:schemeClr val="tx1"/>
              </a:solidFill>
            </a:endParaRPr>
          </a:p>
        </p:txBody>
      </p:sp>
      <p:grpSp>
        <p:nvGrpSpPr>
          <p:cNvPr id="1231876" name="Group 1028"/>
          <p:cNvGrpSpPr>
            <a:grpSpLocks/>
          </p:cNvGrpSpPr>
          <p:nvPr/>
        </p:nvGrpSpPr>
        <p:grpSpPr bwMode="auto">
          <a:xfrm>
            <a:off x="9867900" y="1268414"/>
            <a:ext cx="609600" cy="681037"/>
            <a:chOff x="4346" y="320"/>
            <a:chExt cx="1094" cy="1295"/>
          </a:xfrm>
        </p:grpSpPr>
        <p:pic>
          <p:nvPicPr>
            <p:cNvPr id="17491" name="Picture 1029" descr="localbattf"/>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4346" y="329"/>
              <a:ext cx="1094" cy="128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492" name="Rectangle 1030"/>
            <p:cNvSpPr>
              <a:spLocks noChangeArrowheads="1"/>
            </p:cNvSpPr>
            <p:nvPr/>
          </p:nvSpPr>
          <p:spPr bwMode="auto">
            <a:xfrm>
              <a:off x="4348" y="320"/>
              <a:ext cx="1091" cy="1285"/>
            </a:xfrm>
            <a:prstGeom prst="rect">
              <a:avLst/>
            </a:prstGeom>
            <a:noFill/>
            <a:ln w="28575">
              <a:solidFill>
                <a:srgbClr val="F95AB7"/>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aphicFrame>
        <p:nvGraphicFramePr>
          <p:cNvPr id="1231879" name="Object 1031"/>
          <p:cNvGraphicFramePr>
            <a:graphicFrameLocks noChangeAspect="1"/>
          </p:cNvGraphicFramePr>
          <p:nvPr/>
        </p:nvGraphicFramePr>
        <p:xfrm>
          <a:off x="2197100" y="1652588"/>
          <a:ext cx="1143000" cy="1016000"/>
        </p:xfrm>
        <a:graphic>
          <a:graphicData uri="http://schemas.openxmlformats.org/presentationml/2006/ole">
            <mc:AlternateContent xmlns:mc="http://schemas.openxmlformats.org/markup-compatibility/2006">
              <mc:Choice xmlns:v="urn:schemas-microsoft-com:vml" Requires="v">
                <p:oleObj spid="_x0000_s3089" name="Photo Editor Photo" r:id="rId5" imgW="1714739" imgH="1523810" progId="MSPhotoEd.3">
                  <p:embed/>
                </p:oleObj>
              </mc:Choice>
              <mc:Fallback>
                <p:oleObj name="Photo Editor Photo" r:id="rId5" imgW="1714739" imgH="152381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100" y="1652588"/>
                        <a:ext cx="1143000" cy="1016000"/>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880" name="Object 1032"/>
          <p:cNvGraphicFramePr>
            <a:graphicFrameLocks noChangeAspect="1"/>
          </p:cNvGraphicFramePr>
          <p:nvPr/>
        </p:nvGraphicFramePr>
        <p:xfrm>
          <a:off x="5610225" y="1582738"/>
          <a:ext cx="1219200" cy="1143000"/>
        </p:xfrm>
        <a:graphic>
          <a:graphicData uri="http://schemas.openxmlformats.org/presentationml/2006/ole">
            <mc:AlternateContent xmlns:mc="http://schemas.openxmlformats.org/markup-compatibility/2006">
              <mc:Choice xmlns:v="urn:schemas-microsoft-com:vml" Requires="v">
                <p:oleObj spid="_x0000_s3090" name="Photo Editor Photo" r:id="rId7" imgW="1714739" imgH="1428949" progId="MSPhotoEd.3">
                  <p:embed/>
                </p:oleObj>
              </mc:Choice>
              <mc:Fallback>
                <p:oleObj name="Photo Editor Photo" r:id="rId7" imgW="1714739" imgH="142894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0225" y="1582738"/>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881" name="Object 1033"/>
          <p:cNvGraphicFramePr>
            <a:graphicFrameLocks noChangeAspect="1"/>
          </p:cNvGraphicFramePr>
          <p:nvPr/>
        </p:nvGraphicFramePr>
        <p:xfrm>
          <a:off x="3903663" y="1658938"/>
          <a:ext cx="1066800" cy="984250"/>
        </p:xfrm>
        <a:graphic>
          <a:graphicData uri="http://schemas.openxmlformats.org/presentationml/2006/ole">
            <mc:AlternateContent xmlns:mc="http://schemas.openxmlformats.org/markup-compatibility/2006">
              <mc:Choice xmlns:v="urn:schemas-microsoft-com:vml" Requires="v">
                <p:oleObj spid="_x0000_s3091" name="Photo Editor Photo" r:id="rId9" imgW="4571429" imgH="1428949" progId="MSPhotoEd.3">
                  <p:embed/>
                </p:oleObj>
              </mc:Choice>
              <mc:Fallback>
                <p:oleObj name="Photo Editor Photo" r:id="rId9" imgW="4571429" imgH="1428949"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r="67609" b="14078"/>
                      <a:stretch>
                        <a:fillRect/>
                      </a:stretch>
                    </p:blipFill>
                    <p:spPr bwMode="auto">
                      <a:xfrm>
                        <a:off x="3903663" y="1658938"/>
                        <a:ext cx="1066800" cy="984250"/>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31882" name="Group 1034"/>
          <p:cNvGrpSpPr>
            <a:grpSpLocks/>
          </p:cNvGrpSpPr>
          <p:nvPr/>
        </p:nvGrpSpPr>
        <p:grpSpPr bwMode="auto">
          <a:xfrm>
            <a:off x="2120901" y="2760663"/>
            <a:ext cx="8023225" cy="2055812"/>
            <a:chOff x="144" y="624"/>
            <a:chExt cx="5352" cy="1482"/>
          </a:xfrm>
        </p:grpSpPr>
        <p:sp>
          <p:nvSpPr>
            <p:cNvPr id="17419" name="Text Box 1035"/>
            <p:cNvSpPr txBox="1">
              <a:spLocks noChangeArrowheads="1"/>
            </p:cNvSpPr>
            <p:nvPr/>
          </p:nvSpPr>
          <p:spPr bwMode="auto">
            <a:xfrm>
              <a:off x="144" y="1162"/>
              <a:ext cx="480" cy="5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Mm</a:t>
              </a:r>
            </a:p>
            <a:p>
              <a:pPr algn="ctr"/>
              <a:r>
                <a:rPr lang="en-US" altLang="en-US" sz="1400"/>
                <a:t>300 Hz</a:t>
              </a:r>
            </a:p>
          </p:txBody>
        </p:sp>
        <p:sp>
          <p:nvSpPr>
            <p:cNvPr id="17420" name="Line 1036"/>
            <p:cNvSpPr>
              <a:spLocks noChangeShapeType="1"/>
            </p:cNvSpPr>
            <p:nvPr/>
          </p:nvSpPr>
          <p:spPr bwMode="auto">
            <a:xfrm>
              <a:off x="384" y="1048"/>
              <a:ext cx="48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1" name="Line 1037"/>
            <p:cNvSpPr>
              <a:spLocks noChangeShapeType="1"/>
            </p:cNvSpPr>
            <p:nvPr/>
          </p:nvSpPr>
          <p:spPr bwMode="auto">
            <a:xfrm>
              <a:off x="2865"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2" name="Line 1038"/>
            <p:cNvSpPr>
              <a:spLocks noChangeShapeType="1"/>
            </p:cNvSpPr>
            <p:nvPr/>
          </p:nvSpPr>
          <p:spPr bwMode="auto">
            <a:xfrm>
              <a:off x="1447"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3" name="Line 1039"/>
            <p:cNvSpPr>
              <a:spLocks noChangeShapeType="1"/>
            </p:cNvSpPr>
            <p:nvPr/>
          </p:nvSpPr>
          <p:spPr bwMode="auto">
            <a:xfrm>
              <a:off x="2156"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4" name="Line 1040"/>
            <p:cNvSpPr>
              <a:spLocks noChangeShapeType="1"/>
            </p:cNvSpPr>
            <p:nvPr/>
          </p:nvSpPr>
          <p:spPr bwMode="auto">
            <a:xfrm>
              <a:off x="3574"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5" name="Line 1041"/>
            <p:cNvSpPr>
              <a:spLocks noChangeShapeType="1"/>
            </p:cNvSpPr>
            <p:nvPr/>
          </p:nvSpPr>
          <p:spPr bwMode="auto">
            <a:xfrm>
              <a:off x="4283"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6" name="Line 1042"/>
            <p:cNvSpPr>
              <a:spLocks noChangeShapeType="1"/>
            </p:cNvSpPr>
            <p:nvPr/>
          </p:nvSpPr>
          <p:spPr bwMode="auto">
            <a:xfrm>
              <a:off x="4992"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7" name="Line 1043"/>
            <p:cNvSpPr>
              <a:spLocks noChangeShapeType="1"/>
            </p:cNvSpPr>
            <p:nvPr/>
          </p:nvSpPr>
          <p:spPr bwMode="auto">
            <a:xfrm>
              <a:off x="738"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8" name="Line 1044"/>
            <p:cNvSpPr>
              <a:spLocks noChangeShapeType="1"/>
            </p:cNvSpPr>
            <p:nvPr/>
          </p:nvSpPr>
          <p:spPr bwMode="auto">
            <a:xfrm>
              <a:off x="3219"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Line 1045"/>
            <p:cNvSpPr>
              <a:spLocks noChangeShapeType="1"/>
            </p:cNvSpPr>
            <p:nvPr/>
          </p:nvSpPr>
          <p:spPr bwMode="auto">
            <a:xfrm>
              <a:off x="384"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0" name="Line 1046"/>
            <p:cNvSpPr>
              <a:spLocks noChangeShapeType="1"/>
            </p:cNvSpPr>
            <p:nvPr/>
          </p:nvSpPr>
          <p:spPr bwMode="auto">
            <a:xfrm>
              <a:off x="4637"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1" name="Line 1047"/>
            <p:cNvSpPr>
              <a:spLocks noChangeShapeType="1"/>
            </p:cNvSpPr>
            <p:nvPr/>
          </p:nvSpPr>
          <p:spPr bwMode="auto">
            <a:xfrm>
              <a:off x="1092"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2" name="Line 1048"/>
            <p:cNvSpPr>
              <a:spLocks noChangeShapeType="1"/>
            </p:cNvSpPr>
            <p:nvPr/>
          </p:nvSpPr>
          <p:spPr bwMode="auto">
            <a:xfrm>
              <a:off x="1801"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3" name="Line 1049"/>
            <p:cNvSpPr>
              <a:spLocks noChangeShapeType="1"/>
            </p:cNvSpPr>
            <p:nvPr/>
          </p:nvSpPr>
          <p:spPr bwMode="auto">
            <a:xfrm>
              <a:off x="2510"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4" name="Line 1050"/>
            <p:cNvSpPr>
              <a:spLocks noChangeShapeType="1"/>
            </p:cNvSpPr>
            <p:nvPr/>
          </p:nvSpPr>
          <p:spPr bwMode="auto">
            <a:xfrm>
              <a:off x="3928"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5" name="Text Box 1051"/>
            <p:cNvSpPr txBox="1">
              <a:spLocks noChangeArrowheads="1"/>
            </p:cNvSpPr>
            <p:nvPr/>
          </p:nvSpPr>
          <p:spPr bwMode="auto">
            <a:xfrm>
              <a:off x="822" y="1162"/>
              <a:ext cx="528"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 km</a:t>
              </a:r>
            </a:p>
            <a:p>
              <a:pPr algn="ctr"/>
              <a:r>
                <a:rPr lang="en-US" altLang="en-US" sz="1400"/>
                <a:t>30 kHz</a:t>
              </a:r>
            </a:p>
          </p:txBody>
        </p:sp>
        <p:sp>
          <p:nvSpPr>
            <p:cNvPr id="17436" name="Text Box 1052"/>
            <p:cNvSpPr txBox="1">
              <a:spLocks noChangeArrowheads="1"/>
            </p:cNvSpPr>
            <p:nvPr/>
          </p:nvSpPr>
          <p:spPr bwMode="auto">
            <a:xfrm>
              <a:off x="1553" y="1162"/>
              <a:ext cx="481"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100 m</a:t>
              </a:r>
            </a:p>
            <a:p>
              <a:pPr algn="ctr"/>
              <a:r>
                <a:rPr lang="en-US" altLang="en-US" sz="1400"/>
                <a:t>3 MHz</a:t>
              </a:r>
            </a:p>
          </p:txBody>
        </p:sp>
        <p:sp>
          <p:nvSpPr>
            <p:cNvPr id="17437" name="Text Box 1053"/>
            <p:cNvSpPr txBox="1">
              <a:spLocks noChangeArrowheads="1"/>
            </p:cNvSpPr>
            <p:nvPr/>
          </p:nvSpPr>
          <p:spPr bwMode="auto">
            <a:xfrm>
              <a:off x="2202" y="1162"/>
              <a:ext cx="601"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m</a:t>
              </a:r>
            </a:p>
            <a:p>
              <a:pPr algn="ctr"/>
              <a:r>
                <a:rPr lang="en-US" altLang="en-US" sz="1400"/>
                <a:t>300 MHz</a:t>
              </a:r>
            </a:p>
          </p:txBody>
        </p:sp>
        <p:sp>
          <p:nvSpPr>
            <p:cNvPr id="17438" name="Text Box 1054"/>
            <p:cNvSpPr txBox="1">
              <a:spLocks noChangeArrowheads="1"/>
            </p:cNvSpPr>
            <p:nvPr/>
          </p:nvSpPr>
          <p:spPr bwMode="auto">
            <a:xfrm>
              <a:off x="2922" y="1162"/>
              <a:ext cx="576"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 mm</a:t>
              </a:r>
            </a:p>
            <a:p>
              <a:pPr algn="ctr"/>
              <a:r>
                <a:rPr lang="en-US" altLang="en-US" sz="1400"/>
                <a:t>30 GHz</a:t>
              </a:r>
            </a:p>
          </p:txBody>
        </p:sp>
        <p:sp>
          <p:nvSpPr>
            <p:cNvPr id="17439" name="Text Box 1055"/>
            <p:cNvSpPr txBox="1">
              <a:spLocks noChangeArrowheads="1"/>
            </p:cNvSpPr>
            <p:nvPr/>
          </p:nvSpPr>
          <p:spPr bwMode="auto">
            <a:xfrm>
              <a:off x="3654" y="1162"/>
              <a:ext cx="528"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100 </a:t>
              </a:r>
              <a:r>
                <a:rPr lang="en-US" altLang="en-US" sz="1400">
                  <a:sym typeface="Symbol" panose="05050102010706020507" pitchFamily="18" charset="2"/>
                </a:rPr>
                <a:t>m</a:t>
              </a:r>
            </a:p>
            <a:p>
              <a:pPr algn="ctr"/>
              <a:r>
                <a:rPr lang="en-US" altLang="en-US" sz="1400">
                  <a:sym typeface="Symbol" panose="05050102010706020507" pitchFamily="18" charset="2"/>
                </a:rPr>
                <a:t>3 THz</a:t>
              </a:r>
              <a:endParaRPr lang="en-US" altLang="en-US" sz="1400"/>
            </a:p>
          </p:txBody>
        </p:sp>
        <p:sp>
          <p:nvSpPr>
            <p:cNvPr id="17440" name="Text Box 1056"/>
            <p:cNvSpPr txBox="1">
              <a:spLocks noChangeArrowheads="1"/>
            </p:cNvSpPr>
            <p:nvPr/>
          </p:nvSpPr>
          <p:spPr bwMode="auto">
            <a:xfrm>
              <a:off x="4335" y="1162"/>
              <a:ext cx="576"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a:t>
              </a:r>
              <a:r>
                <a:rPr lang="en-US" altLang="en-US" sz="1400">
                  <a:sym typeface="Symbol" panose="05050102010706020507" pitchFamily="18" charset="2"/>
                </a:rPr>
                <a:t>m</a:t>
              </a:r>
            </a:p>
            <a:p>
              <a:pPr algn="ctr"/>
              <a:r>
                <a:rPr lang="en-US" altLang="en-US" sz="1400">
                  <a:sym typeface="Symbol" panose="05050102010706020507" pitchFamily="18" charset="2"/>
                </a:rPr>
                <a:t>300 THz</a:t>
              </a:r>
              <a:endParaRPr lang="en-US" altLang="en-US" sz="1400"/>
            </a:p>
          </p:txBody>
        </p:sp>
        <p:sp>
          <p:nvSpPr>
            <p:cNvPr id="17441" name="Text Box 1057"/>
            <p:cNvSpPr txBox="1">
              <a:spLocks noChangeArrowheads="1"/>
            </p:cNvSpPr>
            <p:nvPr/>
          </p:nvSpPr>
          <p:spPr bwMode="auto">
            <a:xfrm>
              <a:off x="4464" y="1776"/>
              <a:ext cx="681" cy="33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t>visible light</a:t>
              </a:r>
            </a:p>
          </p:txBody>
        </p:sp>
        <p:sp>
          <p:nvSpPr>
            <p:cNvPr id="17442" name="Line 1058"/>
            <p:cNvSpPr>
              <a:spLocks noChangeShapeType="1"/>
            </p:cNvSpPr>
            <p:nvPr/>
          </p:nvSpPr>
          <p:spPr bwMode="auto">
            <a:xfrm>
              <a:off x="384" y="1576"/>
              <a:ext cx="4896"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3" name="Line 1059"/>
            <p:cNvSpPr>
              <a:spLocks noChangeShapeType="1"/>
            </p:cNvSpPr>
            <p:nvPr/>
          </p:nvSpPr>
          <p:spPr bwMode="auto">
            <a:xfrm>
              <a:off x="2865"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4" name="Line 1060"/>
            <p:cNvSpPr>
              <a:spLocks noChangeShapeType="1"/>
            </p:cNvSpPr>
            <p:nvPr/>
          </p:nvSpPr>
          <p:spPr bwMode="auto">
            <a:xfrm>
              <a:off x="1447"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5" name="Line 1061"/>
            <p:cNvSpPr>
              <a:spLocks noChangeShapeType="1"/>
            </p:cNvSpPr>
            <p:nvPr/>
          </p:nvSpPr>
          <p:spPr bwMode="auto">
            <a:xfrm>
              <a:off x="2156"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6" name="Line 1062"/>
            <p:cNvSpPr>
              <a:spLocks noChangeShapeType="1"/>
            </p:cNvSpPr>
            <p:nvPr/>
          </p:nvSpPr>
          <p:spPr bwMode="auto">
            <a:xfrm>
              <a:off x="3574"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7" name="Line 1063"/>
            <p:cNvSpPr>
              <a:spLocks noChangeShapeType="1"/>
            </p:cNvSpPr>
            <p:nvPr/>
          </p:nvSpPr>
          <p:spPr bwMode="auto">
            <a:xfrm>
              <a:off x="4283"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8" name="Line 1064"/>
            <p:cNvSpPr>
              <a:spLocks noChangeShapeType="1"/>
            </p:cNvSpPr>
            <p:nvPr/>
          </p:nvSpPr>
          <p:spPr bwMode="auto">
            <a:xfrm>
              <a:off x="4992"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9" name="Line 1065"/>
            <p:cNvSpPr>
              <a:spLocks noChangeShapeType="1"/>
            </p:cNvSpPr>
            <p:nvPr/>
          </p:nvSpPr>
          <p:spPr bwMode="auto">
            <a:xfrm>
              <a:off x="738"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0" name="Line 1066"/>
            <p:cNvSpPr>
              <a:spLocks noChangeShapeType="1"/>
            </p:cNvSpPr>
            <p:nvPr/>
          </p:nvSpPr>
          <p:spPr bwMode="auto">
            <a:xfrm>
              <a:off x="3219"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1" name="Line 1067"/>
            <p:cNvSpPr>
              <a:spLocks noChangeShapeType="1"/>
            </p:cNvSpPr>
            <p:nvPr/>
          </p:nvSpPr>
          <p:spPr bwMode="auto">
            <a:xfrm>
              <a:off x="384"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2" name="Line 1068"/>
            <p:cNvSpPr>
              <a:spLocks noChangeShapeType="1"/>
            </p:cNvSpPr>
            <p:nvPr/>
          </p:nvSpPr>
          <p:spPr bwMode="auto">
            <a:xfrm>
              <a:off x="4637"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3" name="Line 1069"/>
            <p:cNvSpPr>
              <a:spLocks noChangeShapeType="1"/>
            </p:cNvSpPr>
            <p:nvPr/>
          </p:nvSpPr>
          <p:spPr bwMode="auto">
            <a:xfrm>
              <a:off x="1092"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4" name="Line 1070"/>
            <p:cNvSpPr>
              <a:spLocks noChangeShapeType="1"/>
            </p:cNvSpPr>
            <p:nvPr/>
          </p:nvSpPr>
          <p:spPr bwMode="auto">
            <a:xfrm>
              <a:off x="1801"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5" name="Line 1071"/>
            <p:cNvSpPr>
              <a:spLocks noChangeShapeType="1"/>
            </p:cNvSpPr>
            <p:nvPr/>
          </p:nvSpPr>
          <p:spPr bwMode="auto">
            <a:xfrm>
              <a:off x="2510"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6" name="Line 1072"/>
            <p:cNvSpPr>
              <a:spLocks noChangeShapeType="1"/>
            </p:cNvSpPr>
            <p:nvPr/>
          </p:nvSpPr>
          <p:spPr bwMode="auto">
            <a:xfrm>
              <a:off x="3928"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7" name="Text Box 1073"/>
            <p:cNvSpPr txBox="1">
              <a:spLocks noChangeArrowheads="1"/>
            </p:cNvSpPr>
            <p:nvPr/>
          </p:nvSpPr>
          <p:spPr bwMode="auto">
            <a:xfrm>
              <a:off x="594" y="1728"/>
              <a:ext cx="324"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VLF</a:t>
              </a:r>
            </a:p>
          </p:txBody>
        </p:sp>
        <p:sp>
          <p:nvSpPr>
            <p:cNvPr id="17458" name="Text Box 1074"/>
            <p:cNvSpPr txBox="1">
              <a:spLocks noChangeArrowheads="1"/>
            </p:cNvSpPr>
            <p:nvPr/>
          </p:nvSpPr>
          <p:spPr bwMode="auto">
            <a:xfrm>
              <a:off x="1176" y="1728"/>
              <a:ext cx="290"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LF</a:t>
              </a:r>
            </a:p>
          </p:txBody>
        </p:sp>
        <p:sp>
          <p:nvSpPr>
            <p:cNvPr id="17459" name="Text Box 1075"/>
            <p:cNvSpPr txBox="1">
              <a:spLocks noChangeArrowheads="1"/>
            </p:cNvSpPr>
            <p:nvPr/>
          </p:nvSpPr>
          <p:spPr bwMode="auto">
            <a:xfrm>
              <a:off x="1515" y="1728"/>
              <a:ext cx="279"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MF</a:t>
              </a:r>
            </a:p>
          </p:txBody>
        </p:sp>
        <p:sp>
          <p:nvSpPr>
            <p:cNvPr id="17460" name="Text Box 1076"/>
            <p:cNvSpPr txBox="1">
              <a:spLocks noChangeArrowheads="1"/>
            </p:cNvSpPr>
            <p:nvPr/>
          </p:nvSpPr>
          <p:spPr bwMode="auto">
            <a:xfrm>
              <a:off x="1844" y="1743"/>
              <a:ext cx="258"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HF</a:t>
              </a:r>
            </a:p>
          </p:txBody>
        </p:sp>
        <p:sp>
          <p:nvSpPr>
            <p:cNvPr id="17461" name="Text Box 1077"/>
            <p:cNvSpPr txBox="1">
              <a:spLocks noChangeArrowheads="1"/>
            </p:cNvSpPr>
            <p:nvPr/>
          </p:nvSpPr>
          <p:spPr bwMode="auto">
            <a:xfrm>
              <a:off x="2189" y="1743"/>
              <a:ext cx="326"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VHF</a:t>
              </a:r>
            </a:p>
          </p:txBody>
        </p:sp>
        <p:sp>
          <p:nvSpPr>
            <p:cNvPr id="17462" name="Text Box 1078"/>
            <p:cNvSpPr txBox="1">
              <a:spLocks noChangeArrowheads="1"/>
            </p:cNvSpPr>
            <p:nvPr/>
          </p:nvSpPr>
          <p:spPr bwMode="auto">
            <a:xfrm>
              <a:off x="2533" y="1743"/>
              <a:ext cx="331"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UHF</a:t>
              </a:r>
            </a:p>
          </p:txBody>
        </p:sp>
        <p:sp>
          <p:nvSpPr>
            <p:cNvPr id="17463" name="Text Box 1079"/>
            <p:cNvSpPr txBox="1">
              <a:spLocks noChangeArrowheads="1"/>
            </p:cNvSpPr>
            <p:nvPr/>
          </p:nvSpPr>
          <p:spPr bwMode="auto">
            <a:xfrm>
              <a:off x="2914" y="1743"/>
              <a:ext cx="326"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SHF</a:t>
              </a:r>
            </a:p>
          </p:txBody>
        </p:sp>
        <p:sp>
          <p:nvSpPr>
            <p:cNvPr id="17464" name="Text Box 1080"/>
            <p:cNvSpPr txBox="1">
              <a:spLocks noChangeArrowheads="1"/>
            </p:cNvSpPr>
            <p:nvPr/>
          </p:nvSpPr>
          <p:spPr bwMode="auto">
            <a:xfrm>
              <a:off x="3259" y="1743"/>
              <a:ext cx="327"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EHF</a:t>
              </a:r>
            </a:p>
          </p:txBody>
        </p:sp>
        <p:sp>
          <p:nvSpPr>
            <p:cNvPr id="17465" name="Text Box 1081"/>
            <p:cNvSpPr txBox="1">
              <a:spLocks noChangeArrowheads="1"/>
            </p:cNvSpPr>
            <p:nvPr/>
          </p:nvSpPr>
          <p:spPr bwMode="auto">
            <a:xfrm>
              <a:off x="3803" y="1743"/>
              <a:ext cx="501"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infrared</a:t>
              </a:r>
            </a:p>
          </p:txBody>
        </p:sp>
        <p:sp>
          <p:nvSpPr>
            <p:cNvPr id="17466" name="Text Box 1082"/>
            <p:cNvSpPr txBox="1">
              <a:spLocks noChangeArrowheads="1"/>
            </p:cNvSpPr>
            <p:nvPr/>
          </p:nvSpPr>
          <p:spPr bwMode="auto">
            <a:xfrm>
              <a:off x="5051" y="1743"/>
              <a:ext cx="264" cy="19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UV</a:t>
              </a:r>
            </a:p>
          </p:txBody>
        </p:sp>
        <p:cxnSp>
          <p:nvCxnSpPr>
            <p:cNvPr id="17467" name="AutoShape 1083"/>
            <p:cNvCxnSpPr>
              <a:cxnSpLocks noChangeShapeType="1"/>
              <a:stCxn id="17451" idx="1"/>
              <a:endCxn id="17453" idx="1"/>
            </p:cNvCxnSpPr>
            <p:nvPr/>
          </p:nvCxnSpPr>
          <p:spPr bwMode="auto">
            <a:xfrm>
              <a:off x="384" y="1713"/>
              <a:ext cx="70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68" name="AutoShape 1084"/>
            <p:cNvCxnSpPr>
              <a:cxnSpLocks noChangeShapeType="1"/>
              <a:stCxn id="17453" idx="1"/>
              <a:endCxn id="17444" idx="1"/>
            </p:cNvCxnSpPr>
            <p:nvPr/>
          </p:nvCxnSpPr>
          <p:spPr bwMode="auto">
            <a:xfrm>
              <a:off x="1092"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69" name="AutoShape 1085"/>
            <p:cNvCxnSpPr>
              <a:cxnSpLocks noChangeShapeType="1"/>
              <a:stCxn id="17444" idx="1"/>
              <a:endCxn id="17454" idx="1"/>
            </p:cNvCxnSpPr>
            <p:nvPr/>
          </p:nvCxnSpPr>
          <p:spPr bwMode="auto">
            <a:xfrm>
              <a:off x="1447"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0" name="AutoShape 1086"/>
            <p:cNvCxnSpPr>
              <a:cxnSpLocks noChangeShapeType="1"/>
              <a:stCxn id="17454" idx="1"/>
              <a:endCxn id="17445" idx="1"/>
            </p:cNvCxnSpPr>
            <p:nvPr/>
          </p:nvCxnSpPr>
          <p:spPr bwMode="auto">
            <a:xfrm>
              <a:off x="1801"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1" name="AutoShape 1087"/>
            <p:cNvCxnSpPr>
              <a:cxnSpLocks noChangeShapeType="1"/>
              <a:stCxn id="17445" idx="1"/>
              <a:endCxn id="17455" idx="1"/>
            </p:cNvCxnSpPr>
            <p:nvPr/>
          </p:nvCxnSpPr>
          <p:spPr bwMode="auto">
            <a:xfrm>
              <a:off x="2156"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2" name="AutoShape 1088"/>
            <p:cNvCxnSpPr>
              <a:cxnSpLocks noChangeShapeType="1"/>
              <a:stCxn id="17455" idx="1"/>
              <a:endCxn id="17443" idx="1"/>
            </p:cNvCxnSpPr>
            <p:nvPr/>
          </p:nvCxnSpPr>
          <p:spPr bwMode="auto">
            <a:xfrm>
              <a:off x="2510"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3" name="AutoShape 1089"/>
            <p:cNvCxnSpPr>
              <a:cxnSpLocks noChangeShapeType="1"/>
              <a:stCxn id="17443" idx="1"/>
              <a:endCxn id="17450" idx="1"/>
            </p:cNvCxnSpPr>
            <p:nvPr/>
          </p:nvCxnSpPr>
          <p:spPr bwMode="auto">
            <a:xfrm>
              <a:off x="2865"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4" name="AutoShape 1090"/>
            <p:cNvCxnSpPr>
              <a:cxnSpLocks noChangeShapeType="1"/>
              <a:stCxn id="17450" idx="1"/>
              <a:endCxn id="17446" idx="1"/>
            </p:cNvCxnSpPr>
            <p:nvPr/>
          </p:nvCxnSpPr>
          <p:spPr bwMode="auto">
            <a:xfrm>
              <a:off x="3219"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5" name="AutoShape 1091"/>
            <p:cNvCxnSpPr>
              <a:cxnSpLocks noChangeShapeType="1"/>
              <a:stCxn id="17446" idx="1"/>
              <a:endCxn id="17477" idx="1"/>
            </p:cNvCxnSpPr>
            <p:nvPr/>
          </p:nvCxnSpPr>
          <p:spPr bwMode="auto">
            <a:xfrm>
              <a:off x="3574" y="1713"/>
              <a:ext cx="1087"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76" name="Line 1092"/>
            <p:cNvSpPr>
              <a:spLocks noChangeShapeType="1"/>
            </p:cNvSpPr>
            <p:nvPr/>
          </p:nvSpPr>
          <p:spPr bwMode="auto">
            <a:xfrm>
              <a:off x="4856" y="1632"/>
              <a:ext cx="1"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77" name="Line 1093"/>
            <p:cNvSpPr>
              <a:spLocks noChangeShapeType="1"/>
            </p:cNvSpPr>
            <p:nvPr/>
          </p:nvSpPr>
          <p:spPr bwMode="auto">
            <a:xfrm>
              <a:off x="4661" y="161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7478" name="AutoShape 1094"/>
            <p:cNvCxnSpPr>
              <a:cxnSpLocks noChangeShapeType="1"/>
              <a:stCxn id="17477" idx="1"/>
              <a:endCxn id="17476" idx="1"/>
            </p:cNvCxnSpPr>
            <p:nvPr/>
          </p:nvCxnSpPr>
          <p:spPr bwMode="auto">
            <a:xfrm>
              <a:off x="4661" y="1714"/>
              <a:ext cx="196"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79" name="AutoShape 1095"/>
            <p:cNvCxnSpPr>
              <a:cxnSpLocks noChangeShapeType="1"/>
              <a:endCxn id="17476" idx="1"/>
            </p:cNvCxnSpPr>
            <p:nvPr/>
          </p:nvCxnSpPr>
          <p:spPr bwMode="auto">
            <a:xfrm flipH="1" flipV="1">
              <a:off x="4857" y="1714"/>
              <a:ext cx="437"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0" name="AutoShape 1096"/>
            <p:cNvCxnSpPr>
              <a:cxnSpLocks noChangeShapeType="1"/>
              <a:stCxn id="17429" idx="0"/>
            </p:cNvCxnSpPr>
            <p:nvPr/>
          </p:nvCxnSpPr>
          <p:spPr bwMode="auto">
            <a:xfrm>
              <a:off x="384" y="912"/>
              <a:ext cx="2032"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81" name="Line 1097"/>
            <p:cNvSpPr>
              <a:spLocks noChangeShapeType="1"/>
            </p:cNvSpPr>
            <p:nvPr/>
          </p:nvSpPr>
          <p:spPr bwMode="auto">
            <a:xfrm>
              <a:off x="738" y="8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82" name="Line 1098"/>
            <p:cNvSpPr>
              <a:spLocks noChangeShapeType="1"/>
            </p:cNvSpPr>
            <p:nvPr/>
          </p:nvSpPr>
          <p:spPr bwMode="auto">
            <a:xfrm>
              <a:off x="2510" y="8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7483" name="AutoShape 1099"/>
            <p:cNvCxnSpPr>
              <a:cxnSpLocks noChangeShapeType="1"/>
              <a:stCxn id="17481" idx="0"/>
            </p:cNvCxnSpPr>
            <p:nvPr/>
          </p:nvCxnSpPr>
          <p:spPr bwMode="auto">
            <a:xfrm>
              <a:off x="738" y="816"/>
              <a:ext cx="1980"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4" name="AutoShape 1100"/>
            <p:cNvCxnSpPr>
              <a:cxnSpLocks noChangeShapeType="1"/>
            </p:cNvCxnSpPr>
            <p:nvPr/>
          </p:nvCxnSpPr>
          <p:spPr bwMode="auto">
            <a:xfrm>
              <a:off x="4560" y="912"/>
              <a:ext cx="336"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85" name="Text Box 1101"/>
            <p:cNvSpPr txBox="1">
              <a:spLocks noChangeArrowheads="1"/>
            </p:cNvSpPr>
            <p:nvPr/>
          </p:nvSpPr>
          <p:spPr bwMode="auto">
            <a:xfrm>
              <a:off x="4224" y="672"/>
              <a:ext cx="1272" cy="22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optical transmission</a:t>
              </a:r>
            </a:p>
          </p:txBody>
        </p:sp>
        <p:sp>
          <p:nvSpPr>
            <p:cNvPr id="17486" name="Text Box 1102"/>
            <p:cNvSpPr txBox="1">
              <a:spLocks noChangeArrowheads="1"/>
            </p:cNvSpPr>
            <p:nvPr/>
          </p:nvSpPr>
          <p:spPr bwMode="auto">
            <a:xfrm>
              <a:off x="1238" y="624"/>
              <a:ext cx="726" cy="22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coax cable</a:t>
              </a:r>
            </a:p>
          </p:txBody>
        </p:sp>
        <p:sp>
          <p:nvSpPr>
            <p:cNvPr id="17487" name="Text Box 1103"/>
            <p:cNvSpPr txBox="1">
              <a:spLocks noChangeArrowheads="1"/>
            </p:cNvSpPr>
            <p:nvPr/>
          </p:nvSpPr>
          <p:spPr bwMode="auto">
            <a:xfrm>
              <a:off x="192" y="624"/>
              <a:ext cx="586" cy="3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twisted pair</a:t>
              </a:r>
            </a:p>
          </p:txBody>
        </p:sp>
        <p:cxnSp>
          <p:nvCxnSpPr>
            <p:cNvPr id="17488" name="AutoShape 1104"/>
            <p:cNvCxnSpPr>
              <a:cxnSpLocks noChangeShapeType="1"/>
              <a:stCxn id="17425" idx="1"/>
              <a:endCxn id="17447" idx="0"/>
            </p:cNvCxnSpPr>
            <p:nvPr/>
          </p:nvCxnSpPr>
          <p:spPr bwMode="auto">
            <a:xfrm>
              <a:off x="4283" y="1185"/>
              <a:ext cx="0" cy="2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89" name="Line 1105"/>
            <p:cNvSpPr>
              <a:spLocks noChangeShapeType="1"/>
            </p:cNvSpPr>
            <p:nvPr/>
          </p:nvSpPr>
          <p:spPr bwMode="auto">
            <a:xfrm flipH="1">
              <a:off x="204" y="1710"/>
              <a:ext cx="19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90" name="Line 1106"/>
            <p:cNvSpPr>
              <a:spLocks noChangeShapeType="1"/>
            </p:cNvSpPr>
            <p:nvPr/>
          </p:nvSpPr>
          <p:spPr bwMode="auto">
            <a:xfrm flipH="1">
              <a:off x="192" y="912"/>
              <a:ext cx="19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61418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231875">
                                            <p:txEl>
                                              <p:pRg st="0" end="0"/>
                                            </p:txEl>
                                          </p:spTgt>
                                        </p:tgtEl>
                                        <p:attrNameLst>
                                          <p:attrName>style.visibility</p:attrName>
                                        </p:attrNameLst>
                                      </p:cBhvr>
                                      <p:to>
                                        <p:strVal val="visible"/>
                                      </p:to>
                                    </p:set>
                                    <p:animEffect transition="in" filter="slide(fromBottom)">
                                      <p:cBhvr>
                                        <p:cTn id="7" dur="1000"/>
                                        <p:tgtEl>
                                          <p:spTgt spid="1231875">
                                            <p:txEl>
                                              <p:pRg st="0" end="0"/>
                                            </p:txEl>
                                          </p:spTgt>
                                        </p:tgtEl>
                                      </p:cBhvr>
                                    </p:animEffect>
                                  </p:childTnLst>
                                </p:cTn>
                              </p:par>
                            </p:childTnLst>
                          </p:cTn>
                        </p:par>
                        <p:par>
                          <p:cTn id="8" fill="hold" nodeType="afterGroup">
                            <p:stCondLst>
                              <p:cond delay="1000"/>
                            </p:stCondLst>
                            <p:childTnLst>
                              <p:par>
                                <p:cTn id="9" presetID="12" presetClass="entr" presetSubtype="4" fill="hold" nodeType="afterEffect">
                                  <p:stCondLst>
                                    <p:cond delay="0"/>
                                  </p:stCondLst>
                                  <p:childTnLst>
                                    <p:set>
                                      <p:cBhvr>
                                        <p:cTn id="10" dur="1" fill="hold">
                                          <p:stCondLst>
                                            <p:cond delay="0"/>
                                          </p:stCondLst>
                                        </p:cTn>
                                        <p:tgtEl>
                                          <p:spTgt spid="1231875">
                                            <p:txEl>
                                              <p:pRg st="1" end="1"/>
                                            </p:txEl>
                                          </p:spTgt>
                                        </p:tgtEl>
                                        <p:attrNameLst>
                                          <p:attrName>style.visibility</p:attrName>
                                        </p:attrNameLst>
                                      </p:cBhvr>
                                      <p:to>
                                        <p:strVal val="visible"/>
                                      </p:to>
                                    </p:set>
                                    <p:animEffect transition="in" filter="slide(fromBottom)">
                                      <p:cBhvr>
                                        <p:cTn id="11" dur="1000"/>
                                        <p:tgtEl>
                                          <p:spTgt spid="1231875">
                                            <p:txEl>
                                              <p:pRg st="1" end="1"/>
                                            </p:txEl>
                                          </p:spTgt>
                                        </p:tgtEl>
                                      </p:cBhvr>
                                    </p:animEffect>
                                  </p:childTnLst>
                                </p:cTn>
                              </p:par>
                            </p:childTnLst>
                          </p:cTn>
                        </p:par>
                        <p:par>
                          <p:cTn id="12" fill="hold" nodeType="afterGroup">
                            <p:stCondLst>
                              <p:cond delay="2000"/>
                            </p:stCondLst>
                            <p:childTnLst>
                              <p:par>
                                <p:cTn id="13" presetID="12" presetClass="entr" presetSubtype="4" fill="hold" nodeType="afterEffect">
                                  <p:stCondLst>
                                    <p:cond delay="0"/>
                                  </p:stCondLst>
                                  <p:childTnLst>
                                    <p:set>
                                      <p:cBhvr>
                                        <p:cTn id="14" dur="1" fill="hold">
                                          <p:stCondLst>
                                            <p:cond delay="0"/>
                                          </p:stCondLst>
                                        </p:cTn>
                                        <p:tgtEl>
                                          <p:spTgt spid="1231875">
                                            <p:txEl>
                                              <p:pRg st="11" end="11"/>
                                            </p:txEl>
                                          </p:spTgt>
                                        </p:tgtEl>
                                        <p:attrNameLst>
                                          <p:attrName>style.visibility</p:attrName>
                                        </p:attrNameLst>
                                      </p:cBhvr>
                                      <p:to>
                                        <p:strVal val="visible"/>
                                      </p:to>
                                    </p:set>
                                    <p:animEffect transition="in" filter="slide(fromBottom)">
                                      <p:cBhvr>
                                        <p:cTn id="15" dur="1000"/>
                                        <p:tgtEl>
                                          <p:spTgt spid="1231875">
                                            <p:txEl>
                                              <p:pRg st="11" end="11"/>
                                            </p:txEl>
                                          </p:spTgt>
                                        </p:tgtEl>
                                      </p:cBhvr>
                                    </p:animEffect>
                                  </p:childTnLst>
                                </p:cTn>
                              </p:par>
                            </p:childTnLst>
                          </p:cTn>
                        </p:par>
                        <p:par>
                          <p:cTn id="16" fill="hold" nodeType="afterGroup">
                            <p:stCondLst>
                              <p:cond delay="3000"/>
                            </p:stCondLst>
                            <p:childTnLst>
                              <p:par>
                                <p:cTn id="17" presetID="12" presetClass="entr" presetSubtype="4" fill="hold" nodeType="afterEffect">
                                  <p:stCondLst>
                                    <p:cond delay="0"/>
                                  </p:stCondLst>
                                  <p:childTnLst>
                                    <p:set>
                                      <p:cBhvr>
                                        <p:cTn id="18" dur="1" fill="hold">
                                          <p:stCondLst>
                                            <p:cond delay="0"/>
                                          </p:stCondLst>
                                        </p:cTn>
                                        <p:tgtEl>
                                          <p:spTgt spid="1231875">
                                            <p:txEl>
                                              <p:pRg st="12" end="12"/>
                                            </p:txEl>
                                          </p:spTgt>
                                        </p:tgtEl>
                                        <p:attrNameLst>
                                          <p:attrName>style.visibility</p:attrName>
                                        </p:attrNameLst>
                                      </p:cBhvr>
                                      <p:to>
                                        <p:strVal val="visible"/>
                                      </p:to>
                                    </p:set>
                                    <p:animEffect transition="in" filter="slide(fromBottom)">
                                      <p:cBhvr>
                                        <p:cTn id="19" dur="1000"/>
                                        <p:tgtEl>
                                          <p:spTgt spid="1231875">
                                            <p:txEl>
                                              <p:pRg st="12" end="12"/>
                                            </p:txEl>
                                          </p:spTgt>
                                        </p:tgtEl>
                                      </p:cBhvr>
                                    </p:animEffect>
                                  </p:childTnLst>
                                </p:cTn>
                              </p:par>
                            </p:childTnLst>
                          </p:cTn>
                        </p:par>
                        <p:par>
                          <p:cTn id="20" fill="hold" nodeType="afterGroup">
                            <p:stCondLst>
                              <p:cond delay="4000"/>
                            </p:stCondLst>
                            <p:childTnLst>
                              <p:par>
                                <p:cTn id="21" presetID="12" presetClass="entr" presetSubtype="4" fill="hold" nodeType="afterEffect">
                                  <p:stCondLst>
                                    <p:cond delay="0"/>
                                  </p:stCondLst>
                                  <p:childTnLst>
                                    <p:set>
                                      <p:cBhvr>
                                        <p:cTn id="22" dur="1" fill="hold">
                                          <p:stCondLst>
                                            <p:cond delay="0"/>
                                          </p:stCondLst>
                                        </p:cTn>
                                        <p:tgtEl>
                                          <p:spTgt spid="1231875">
                                            <p:txEl>
                                              <p:pRg st="13" end="13"/>
                                            </p:txEl>
                                          </p:spTgt>
                                        </p:tgtEl>
                                        <p:attrNameLst>
                                          <p:attrName>style.visibility</p:attrName>
                                        </p:attrNameLst>
                                      </p:cBhvr>
                                      <p:to>
                                        <p:strVal val="visible"/>
                                      </p:to>
                                    </p:set>
                                    <p:animEffect transition="in" filter="slide(fromBottom)">
                                      <p:cBhvr>
                                        <p:cTn id="23" dur="1000"/>
                                        <p:tgtEl>
                                          <p:spTgt spid="1231875">
                                            <p:txEl>
                                              <p:pRg st="13" end="1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231879"/>
                                        </p:tgtEl>
                                        <p:attrNameLst>
                                          <p:attrName>style.visibility</p:attrName>
                                        </p:attrNameLst>
                                      </p:cBhvr>
                                      <p:to>
                                        <p:strVal val="visible"/>
                                      </p:to>
                                    </p:set>
                                    <p:animEffect transition="in" filter="dissolve">
                                      <p:cBhvr>
                                        <p:cTn id="26" dur="1000"/>
                                        <p:tgtEl>
                                          <p:spTgt spid="1231879"/>
                                        </p:tgtEl>
                                      </p:cBhvr>
                                    </p:animEffect>
                                  </p:childTnLst>
                                </p:cTn>
                              </p:par>
                              <p:par>
                                <p:cTn id="27" presetID="9" presetClass="entr" presetSubtype="0" fill="hold" nodeType="withEffect">
                                  <p:stCondLst>
                                    <p:cond delay="0"/>
                                  </p:stCondLst>
                                  <p:childTnLst>
                                    <p:set>
                                      <p:cBhvr>
                                        <p:cTn id="28" dur="1" fill="hold">
                                          <p:stCondLst>
                                            <p:cond delay="0"/>
                                          </p:stCondLst>
                                        </p:cTn>
                                        <p:tgtEl>
                                          <p:spTgt spid="1231881"/>
                                        </p:tgtEl>
                                        <p:attrNameLst>
                                          <p:attrName>style.visibility</p:attrName>
                                        </p:attrNameLst>
                                      </p:cBhvr>
                                      <p:to>
                                        <p:strVal val="visible"/>
                                      </p:to>
                                    </p:set>
                                    <p:animEffect transition="in" filter="dissolve">
                                      <p:cBhvr>
                                        <p:cTn id="29" dur="1000"/>
                                        <p:tgtEl>
                                          <p:spTgt spid="1231881"/>
                                        </p:tgtEl>
                                      </p:cBhvr>
                                    </p:animEffect>
                                  </p:childTnLst>
                                </p:cTn>
                              </p:par>
                              <p:par>
                                <p:cTn id="30" presetID="9" presetClass="entr" presetSubtype="0" fill="hold" nodeType="withEffect">
                                  <p:stCondLst>
                                    <p:cond delay="0"/>
                                  </p:stCondLst>
                                  <p:childTnLst>
                                    <p:set>
                                      <p:cBhvr>
                                        <p:cTn id="31" dur="1" fill="hold">
                                          <p:stCondLst>
                                            <p:cond delay="0"/>
                                          </p:stCondLst>
                                        </p:cTn>
                                        <p:tgtEl>
                                          <p:spTgt spid="1231882"/>
                                        </p:tgtEl>
                                        <p:attrNameLst>
                                          <p:attrName>style.visibility</p:attrName>
                                        </p:attrNameLst>
                                      </p:cBhvr>
                                      <p:to>
                                        <p:strVal val="visible"/>
                                      </p:to>
                                    </p:set>
                                    <p:animEffect transition="in" filter="dissolve">
                                      <p:cBhvr>
                                        <p:cTn id="32" dur="1000"/>
                                        <p:tgtEl>
                                          <p:spTgt spid="1231882"/>
                                        </p:tgtEl>
                                      </p:cBhvr>
                                    </p:animEffect>
                                  </p:childTnLst>
                                </p:cTn>
                              </p:par>
                              <p:par>
                                <p:cTn id="33" presetID="9" presetClass="entr" presetSubtype="0" fill="hold" nodeType="withEffect">
                                  <p:stCondLst>
                                    <p:cond delay="0"/>
                                  </p:stCondLst>
                                  <p:childTnLst>
                                    <p:set>
                                      <p:cBhvr>
                                        <p:cTn id="34" dur="1" fill="hold">
                                          <p:stCondLst>
                                            <p:cond delay="0"/>
                                          </p:stCondLst>
                                        </p:cTn>
                                        <p:tgtEl>
                                          <p:spTgt spid="1231880"/>
                                        </p:tgtEl>
                                        <p:attrNameLst>
                                          <p:attrName>style.visibility</p:attrName>
                                        </p:attrNameLst>
                                      </p:cBhvr>
                                      <p:to>
                                        <p:strVal val="visible"/>
                                      </p:to>
                                    </p:set>
                                    <p:animEffect transition="in" filter="dissolve">
                                      <p:cBhvr>
                                        <p:cTn id="35" dur="1000"/>
                                        <p:tgtEl>
                                          <p:spTgt spid="1231880"/>
                                        </p:tgtEl>
                                      </p:cBhvr>
                                    </p:animEffect>
                                  </p:childTnLst>
                                </p:cTn>
                              </p:par>
                              <p:par>
                                <p:cTn id="36" presetID="9" presetClass="entr" presetSubtype="0" fill="hold" nodeType="withEffect">
                                  <p:stCondLst>
                                    <p:cond delay="0"/>
                                  </p:stCondLst>
                                  <p:childTnLst>
                                    <p:set>
                                      <p:cBhvr>
                                        <p:cTn id="37" dur="1" fill="hold">
                                          <p:stCondLst>
                                            <p:cond delay="0"/>
                                          </p:stCondLst>
                                        </p:cTn>
                                        <p:tgtEl>
                                          <p:spTgt spid="1231876"/>
                                        </p:tgtEl>
                                        <p:attrNameLst>
                                          <p:attrName>style.visibility</p:attrName>
                                        </p:attrNameLst>
                                      </p:cBhvr>
                                      <p:to>
                                        <p:strVal val="visible"/>
                                      </p:to>
                                    </p:set>
                                    <p:animEffect transition="in" filter="dissolve">
                                      <p:cBhvr>
                                        <p:cTn id="38" dur="1000"/>
                                        <p:tgtEl>
                                          <p:spTgt spid="1231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1747" name="Rectangle 2"/>
          <p:cNvSpPr>
            <a:spLocks noGrp="1" noChangeArrowheads="1"/>
          </p:cNvSpPr>
          <p:nvPr>
            <p:ph type="title"/>
          </p:nvPr>
        </p:nvSpPr>
        <p:spPr/>
        <p:txBody>
          <a:bodyPr/>
          <a:lstStyle/>
          <a:p>
            <a:pPr eaLnBrk="1" hangingPunct="1"/>
            <a:r>
              <a:rPr lang="en-US" altLang="en-US" smtClean="0"/>
              <a:t>Roaming </a:t>
            </a:r>
          </a:p>
        </p:txBody>
      </p:sp>
      <p:sp>
        <p:nvSpPr>
          <p:cNvPr id="307203" name="Rectangle 3"/>
          <p:cNvSpPr>
            <a:spLocks noGrp="1" noChangeArrowheads="1"/>
          </p:cNvSpPr>
          <p:nvPr>
            <p:ph type="body" idx="1"/>
          </p:nvPr>
        </p:nvSpPr>
        <p:spPr/>
        <p:txBody>
          <a:bodyPr>
            <a:normAutofit lnSpcReduction="10000"/>
          </a:bodyPr>
          <a:lstStyle/>
          <a:p>
            <a:pPr eaLnBrk="1" hangingPunct="1"/>
            <a:r>
              <a:rPr lang="en-US" altLang="en-US" smtClean="0"/>
              <a:t>What happens in Roaming?</a:t>
            </a:r>
          </a:p>
          <a:p>
            <a:pPr lvl="1" eaLnBrk="1" hangingPunct="1"/>
            <a:r>
              <a:rPr lang="en-US" altLang="en-US" smtClean="0"/>
              <a:t>In a roaming scenario, mobile user moves from home network and go in some other operator’s network and wanted to use services [may be incoming or outgoing]</a:t>
            </a:r>
          </a:p>
          <a:p>
            <a:pPr lvl="1" eaLnBrk="1" hangingPunct="1"/>
            <a:r>
              <a:rPr lang="en-US" altLang="en-US" smtClean="0"/>
              <a:t>In such scenarios, based on IMSI , operator would get to know as to which country and which operator a subscriber belongs to </a:t>
            </a:r>
          </a:p>
          <a:p>
            <a:pPr lvl="1" eaLnBrk="1" hangingPunct="1"/>
            <a:r>
              <a:rPr lang="en-US" altLang="en-US" smtClean="0"/>
              <a:t>Roaming network checks whether subscriber is allowed to roam by asking HLR of the home network and seek the information </a:t>
            </a:r>
          </a:p>
          <a:p>
            <a:pPr lvl="1" eaLnBrk="1" hangingPunct="1"/>
            <a:r>
              <a:rPr lang="en-US" altLang="en-US" smtClean="0"/>
              <a:t>If answer received is Yes, then subscriber is allowed else subscriber is denied </a:t>
            </a:r>
          </a:p>
          <a:p>
            <a:pPr eaLnBrk="1" hangingPunct="1"/>
            <a:r>
              <a:rPr lang="en-US" altLang="en-US" smtClean="0"/>
              <a:t>What is the difference between National and International roaming?</a:t>
            </a:r>
          </a:p>
          <a:p>
            <a:pPr lvl="1" eaLnBrk="1" hangingPunct="1"/>
            <a:r>
              <a:rPr lang="en-US" altLang="en-US" smtClean="0"/>
              <a:t>National roaming </a:t>
            </a:r>
            <a:r>
              <a:rPr lang="en-US" altLang="en-US" smtClean="0">
                <a:sym typeface="Wingdings" panose="05000000000000000000" pitchFamily="2" charset="2"/>
              </a:rPr>
              <a:t> Operator other than home within a country</a:t>
            </a:r>
          </a:p>
          <a:p>
            <a:pPr lvl="1" eaLnBrk="1" hangingPunct="1"/>
            <a:r>
              <a:rPr lang="en-US" altLang="en-US" smtClean="0">
                <a:sym typeface="Wingdings" panose="05000000000000000000" pitchFamily="2" charset="2"/>
              </a:rPr>
              <a:t>International roaming  Operator other than home outside a country</a:t>
            </a:r>
          </a:p>
          <a:p>
            <a:pPr lvl="1" eaLnBrk="1" hangingPunct="1"/>
            <a:endParaRPr lang="en-US" altLang="en-US" smtClean="0"/>
          </a:p>
        </p:txBody>
      </p:sp>
    </p:spTree>
    <p:extLst>
      <p:ext uri="{BB962C8B-B14F-4D97-AF65-F5344CB8AC3E}">
        <p14:creationId xmlns:p14="http://schemas.microsoft.com/office/powerpoint/2010/main" val="2704036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fade">
                                      <p:cBhvr>
                                        <p:cTn id="7" dur="1000"/>
                                        <p:tgtEl>
                                          <p:spTgt spid="307203">
                                            <p:txEl>
                                              <p:pRg st="0" end="0"/>
                                            </p:txEl>
                                          </p:spTgt>
                                        </p:tgtEl>
                                      </p:cBhvr>
                                    </p:animEffect>
                                    <p:anim calcmode="lin" valueType="num">
                                      <p:cBhvr>
                                        <p:cTn id="8" dur="1000" fill="hold"/>
                                        <p:tgtEl>
                                          <p:spTgt spid="3072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7203">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203">
                                            <p:txEl>
                                              <p:pRg st="1" end="1"/>
                                            </p:txEl>
                                          </p:spTgt>
                                        </p:tgtEl>
                                        <p:attrNameLst>
                                          <p:attrName>style.visibility</p:attrName>
                                        </p:attrNameLst>
                                      </p:cBhvr>
                                      <p:to>
                                        <p:strVal val="visible"/>
                                      </p:to>
                                    </p:set>
                                    <p:animEffect transition="in" filter="fade">
                                      <p:cBhvr>
                                        <p:cTn id="13" dur="1000"/>
                                        <p:tgtEl>
                                          <p:spTgt spid="307203">
                                            <p:txEl>
                                              <p:pRg st="1" end="1"/>
                                            </p:txEl>
                                          </p:spTgt>
                                        </p:tgtEl>
                                      </p:cBhvr>
                                    </p:animEffect>
                                    <p:anim calcmode="lin" valueType="num">
                                      <p:cBhvr>
                                        <p:cTn id="14" dur="1000" fill="hold"/>
                                        <p:tgtEl>
                                          <p:spTgt spid="30720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7203">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7203">
                                            <p:txEl>
                                              <p:pRg st="2" end="2"/>
                                            </p:txEl>
                                          </p:spTgt>
                                        </p:tgtEl>
                                        <p:attrNameLst>
                                          <p:attrName>style.visibility</p:attrName>
                                        </p:attrNameLst>
                                      </p:cBhvr>
                                      <p:to>
                                        <p:strVal val="visible"/>
                                      </p:to>
                                    </p:set>
                                    <p:animEffect transition="in" filter="fade">
                                      <p:cBhvr>
                                        <p:cTn id="19" dur="1000"/>
                                        <p:tgtEl>
                                          <p:spTgt spid="307203">
                                            <p:txEl>
                                              <p:pRg st="2" end="2"/>
                                            </p:txEl>
                                          </p:spTgt>
                                        </p:tgtEl>
                                      </p:cBhvr>
                                    </p:animEffect>
                                    <p:anim calcmode="lin" valueType="num">
                                      <p:cBhvr>
                                        <p:cTn id="20" dur="1000" fill="hold"/>
                                        <p:tgtEl>
                                          <p:spTgt spid="30720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07203">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7203">
                                            <p:txEl>
                                              <p:pRg st="3" end="3"/>
                                            </p:txEl>
                                          </p:spTgt>
                                        </p:tgtEl>
                                        <p:attrNameLst>
                                          <p:attrName>style.visibility</p:attrName>
                                        </p:attrNameLst>
                                      </p:cBhvr>
                                      <p:to>
                                        <p:strVal val="visible"/>
                                      </p:to>
                                    </p:set>
                                    <p:animEffect transition="in" filter="fade">
                                      <p:cBhvr>
                                        <p:cTn id="25" dur="1000"/>
                                        <p:tgtEl>
                                          <p:spTgt spid="307203">
                                            <p:txEl>
                                              <p:pRg st="3" end="3"/>
                                            </p:txEl>
                                          </p:spTgt>
                                        </p:tgtEl>
                                      </p:cBhvr>
                                    </p:animEffect>
                                    <p:anim calcmode="lin" valueType="num">
                                      <p:cBhvr>
                                        <p:cTn id="26" dur="1000" fill="hold"/>
                                        <p:tgtEl>
                                          <p:spTgt spid="30720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07203">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307203">
                                            <p:txEl>
                                              <p:pRg st="4" end="4"/>
                                            </p:txEl>
                                          </p:spTgt>
                                        </p:tgtEl>
                                        <p:attrNameLst>
                                          <p:attrName>style.visibility</p:attrName>
                                        </p:attrNameLst>
                                      </p:cBhvr>
                                      <p:to>
                                        <p:strVal val="visible"/>
                                      </p:to>
                                    </p:set>
                                    <p:animEffect transition="in" filter="fade">
                                      <p:cBhvr>
                                        <p:cTn id="31" dur="1000"/>
                                        <p:tgtEl>
                                          <p:spTgt spid="307203">
                                            <p:txEl>
                                              <p:pRg st="4" end="4"/>
                                            </p:txEl>
                                          </p:spTgt>
                                        </p:tgtEl>
                                      </p:cBhvr>
                                    </p:animEffect>
                                    <p:anim calcmode="lin" valueType="num">
                                      <p:cBhvr>
                                        <p:cTn id="32" dur="1000" fill="hold"/>
                                        <p:tgtEl>
                                          <p:spTgt spid="30720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07203">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307203">
                                            <p:txEl>
                                              <p:pRg st="5" end="5"/>
                                            </p:txEl>
                                          </p:spTgt>
                                        </p:tgtEl>
                                        <p:attrNameLst>
                                          <p:attrName>style.visibility</p:attrName>
                                        </p:attrNameLst>
                                      </p:cBhvr>
                                      <p:to>
                                        <p:strVal val="visible"/>
                                      </p:to>
                                    </p:set>
                                    <p:animEffect transition="in" filter="fade">
                                      <p:cBhvr>
                                        <p:cTn id="37" dur="1000"/>
                                        <p:tgtEl>
                                          <p:spTgt spid="307203">
                                            <p:txEl>
                                              <p:pRg st="5" end="5"/>
                                            </p:txEl>
                                          </p:spTgt>
                                        </p:tgtEl>
                                      </p:cBhvr>
                                    </p:animEffect>
                                    <p:anim calcmode="lin" valueType="num">
                                      <p:cBhvr>
                                        <p:cTn id="38" dur="1000" fill="hold"/>
                                        <p:tgtEl>
                                          <p:spTgt spid="30720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07203">
                                            <p:txEl>
                                              <p:pRg st="5" end="5"/>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307203">
                                            <p:txEl>
                                              <p:pRg st="6" end="6"/>
                                            </p:txEl>
                                          </p:spTgt>
                                        </p:tgtEl>
                                        <p:attrNameLst>
                                          <p:attrName>style.visibility</p:attrName>
                                        </p:attrNameLst>
                                      </p:cBhvr>
                                      <p:to>
                                        <p:strVal val="visible"/>
                                      </p:to>
                                    </p:set>
                                    <p:animEffect transition="in" filter="fade">
                                      <p:cBhvr>
                                        <p:cTn id="43" dur="1000"/>
                                        <p:tgtEl>
                                          <p:spTgt spid="307203">
                                            <p:txEl>
                                              <p:pRg st="6" end="6"/>
                                            </p:txEl>
                                          </p:spTgt>
                                        </p:tgtEl>
                                      </p:cBhvr>
                                    </p:animEffect>
                                    <p:anim calcmode="lin" valueType="num">
                                      <p:cBhvr>
                                        <p:cTn id="44" dur="1000" fill="hold"/>
                                        <p:tgtEl>
                                          <p:spTgt spid="30720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07203">
                                            <p:txEl>
                                              <p:pRg st="6" end="6"/>
                                            </p:txEl>
                                          </p:spTgt>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nodeType="afterEffect">
                                  <p:stCondLst>
                                    <p:cond delay="0"/>
                                  </p:stCondLst>
                                  <p:childTnLst>
                                    <p:set>
                                      <p:cBhvr>
                                        <p:cTn id="48" dur="1" fill="hold">
                                          <p:stCondLst>
                                            <p:cond delay="0"/>
                                          </p:stCondLst>
                                        </p:cTn>
                                        <p:tgtEl>
                                          <p:spTgt spid="307203">
                                            <p:txEl>
                                              <p:pRg st="7" end="7"/>
                                            </p:txEl>
                                          </p:spTgt>
                                        </p:tgtEl>
                                        <p:attrNameLst>
                                          <p:attrName>style.visibility</p:attrName>
                                        </p:attrNameLst>
                                      </p:cBhvr>
                                      <p:to>
                                        <p:strVal val="visible"/>
                                      </p:to>
                                    </p:set>
                                    <p:animEffect transition="in" filter="fade">
                                      <p:cBhvr>
                                        <p:cTn id="49" dur="1000"/>
                                        <p:tgtEl>
                                          <p:spTgt spid="307203">
                                            <p:txEl>
                                              <p:pRg st="7" end="7"/>
                                            </p:txEl>
                                          </p:spTgt>
                                        </p:tgtEl>
                                      </p:cBhvr>
                                    </p:animEffect>
                                    <p:anim calcmode="lin" valueType="num">
                                      <p:cBhvr>
                                        <p:cTn id="50" dur="1000" fill="hold"/>
                                        <p:tgtEl>
                                          <p:spTgt spid="30720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0720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grpSp>
        <p:nvGrpSpPr>
          <p:cNvPr id="32771" name="Group 2"/>
          <p:cNvGrpSpPr>
            <a:grpSpLocks/>
          </p:cNvGrpSpPr>
          <p:nvPr/>
        </p:nvGrpSpPr>
        <p:grpSpPr bwMode="auto">
          <a:xfrm>
            <a:off x="1935163" y="914400"/>
            <a:ext cx="8562976" cy="2533650"/>
            <a:chOff x="259" y="960"/>
            <a:chExt cx="5394" cy="1596"/>
          </a:xfrm>
        </p:grpSpPr>
        <p:sp>
          <p:nvSpPr>
            <p:cNvPr id="32876" name="Oval 3"/>
            <p:cNvSpPr>
              <a:spLocks noChangeArrowheads="1"/>
            </p:cNvSpPr>
            <p:nvPr/>
          </p:nvSpPr>
          <p:spPr bwMode="auto">
            <a:xfrm>
              <a:off x="2016" y="1684"/>
              <a:ext cx="2256" cy="328"/>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77" name="Text Box 4"/>
            <p:cNvSpPr txBox="1">
              <a:spLocks noChangeArrowheads="1"/>
            </p:cNvSpPr>
            <p:nvPr/>
          </p:nvSpPr>
          <p:spPr bwMode="auto">
            <a:xfrm>
              <a:off x="3846" y="1938"/>
              <a:ext cx="33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solidFill>
                    <a:schemeClr val="bg2"/>
                  </a:solidFill>
                </a:rPr>
                <a:t>SS7</a:t>
              </a:r>
            </a:p>
          </p:txBody>
        </p:sp>
        <p:grpSp>
          <p:nvGrpSpPr>
            <p:cNvPr id="32878" name="Group 5"/>
            <p:cNvGrpSpPr>
              <a:grpSpLocks/>
            </p:cNvGrpSpPr>
            <p:nvPr/>
          </p:nvGrpSpPr>
          <p:grpSpPr bwMode="auto">
            <a:xfrm>
              <a:off x="1008" y="1584"/>
              <a:ext cx="288" cy="166"/>
              <a:chOff x="2366" y="1892"/>
              <a:chExt cx="417" cy="676"/>
            </a:xfrm>
          </p:grpSpPr>
          <p:sp>
            <p:nvSpPr>
              <p:cNvPr id="33020" name="Rectangle 6"/>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021" name="Line 7"/>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3022" name="Line 8"/>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grpSp>
          <p:nvGrpSpPr>
            <p:cNvPr id="32879" name="Group 9"/>
            <p:cNvGrpSpPr>
              <a:grpSpLocks/>
            </p:cNvGrpSpPr>
            <p:nvPr/>
          </p:nvGrpSpPr>
          <p:grpSpPr bwMode="auto">
            <a:xfrm>
              <a:off x="1920" y="1248"/>
              <a:ext cx="336" cy="532"/>
              <a:chOff x="2366" y="1892"/>
              <a:chExt cx="417" cy="676"/>
            </a:xfrm>
          </p:grpSpPr>
          <p:sp>
            <p:nvSpPr>
              <p:cNvPr id="33017" name="Rectangle 10"/>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018" name="Line 11"/>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3019" name="Line 12"/>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213005" name="AutoShape 13"/>
            <p:cNvSpPr>
              <a:spLocks noChangeArrowheads="1"/>
            </p:cNvSpPr>
            <p:nvPr/>
          </p:nvSpPr>
          <p:spPr bwMode="auto">
            <a:xfrm>
              <a:off x="2448" y="1632"/>
              <a:ext cx="144" cy="231"/>
            </a:xfrm>
            <a:prstGeom prst="can">
              <a:avLst>
                <a:gd name="adj" fmla="val 21916"/>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eaLnBrk="1" hangingPunct="1">
                <a:defRPr/>
              </a:pPr>
              <a:endParaRPr lang="en-US"/>
            </a:p>
          </p:txBody>
        </p:sp>
        <p:grpSp>
          <p:nvGrpSpPr>
            <p:cNvPr id="32881" name="Group 14"/>
            <p:cNvGrpSpPr>
              <a:grpSpLocks/>
            </p:cNvGrpSpPr>
            <p:nvPr/>
          </p:nvGrpSpPr>
          <p:grpSpPr bwMode="auto">
            <a:xfrm>
              <a:off x="3504" y="2112"/>
              <a:ext cx="144" cy="306"/>
              <a:chOff x="2299" y="2603"/>
              <a:chExt cx="319" cy="874"/>
            </a:xfrm>
          </p:grpSpPr>
          <p:sp>
            <p:nvSpPr>
              <p:cNvPr id="33007" name="Rectangle 15"/>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3008" name="Group 16"/>
              <p:cNvGrpSpPr>
                <a:grpSpLocks/>
              </p:cNvGrpSpPr>
              <p:nvPr/>
            </p:nvGrpSpPr>
            <p:grpSpPr bwMode="auto">
              <a:xfrm>
                <a:off x="2353" y="2672"/>
                <a:ext cx="216" cy="724"/>
                <a:chOff x="1032" y="2672"/>
                <a:chExt cx="216" cy="724"/>
              </a:xfrm>
            </p:grpSpPr>
            <p:sp>
              <p:nvSpPr>
                <p:cNvPr id="33009" name="Rectangle 17"/>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010" name="Rectangle 18"/>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011" name="Line 19"/>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12" name="Line 20"/>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13" name="Line 21"/>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14" name="Line 22"/>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15" name="Line 23"/>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16" name="Line 24"/>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213017" name="AutoShape 25"/>
            <p:cNvSpPr>
              <a:spLocks noChangeArrowheads="1"/>
            </p:cNvSpPr>
            <p:nvPr/>
          </p:nvSpPr>
          <p:spPr bwMode="auto">
            <a:xfrm>
              <a:off x="2976" y="2016"/>
              <a:ext cx="288" cy="327"/>
            </a:xfrm>
            <a:prstGeom prst="can">
              <a:avLst>
                <a:gd name="adj" fmla="val 15512"/>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eaLnBrk="1" hangingPunct="1">
                <a:defRPr/>
              </a:pPr>
              <a:endParaRPr lang="en-US"/>
            </a:p>
          </p:txBody>
        </p:sp>
        <p:sp>
          <p:nvSpPr>
            <p:cNvPr id="32883" name="Line 26"/>
            <p:cNvSpPr>
              <a:spLocks noChangeShapeType="1"/>
            </p:cNvSpPr>
            <p:nvPr/>
          </p:nvSpPr>
          <p:spPr bwMode="auto">
            <a:xfrm flipV="1">
              <a:off x="768" y="1680"/>
              <a:ext cx="24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2884" name="Line 27"/>
            <p:cNvSpPr>
              <a:spLocks noChangeShapeType="1"/>
            </p:cNvSpPr>
            <p:nvPr/>
          </p:nvSpPr>
          <p:spPr bwMode="auto">
            <a:xfrm>
              <a:off x="1392" y="158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2885" name="Line 28"/>
            <p:cNvSpPr>
              <a:spLocks noChangeShapeType="1"/>
            </p:cNvSpPr>
            <p:nvPr/>
          </p:nvSpPr>
          <p:spPr bwMode="auto">
            <a:xfrm>
              <a:off x="2352" y="1488"/>
              <a:ext cx="16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886" name="Line 29"/>
            <p:cNvSpPr>
              <a:spLocks noChangeShapeType="1"/>
            </p:cNvSpPr>
            <p:nvPr/>
          </p:nvSpPr>
          <p:spPr bwMode="auto">
            <a:xfrm>
              <a:off x="3264" y="220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887" name="Line 30"/>
            <p:cNvSpPr>
              <a:spLocks noChangeShapeType="1"/>
            </p:cNvSpPr>
            <p:nvPr/>
          </p:nvSpPr>
          <p:spPr bwMode="auto">
            <a:xfrm>
              <a:off x="2592" y="1776"/>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888" name="Group 31"/>
            <p:cNvGrpSpPr>
              <a:grpSpLocks/>
            </p:cNvGrpSpPr>
            <p:nvPr/>
          </p:nvGrpSpPr>
          <p:grpSpPr bwMode="auto">
            <a:xfrm>
              <a:off x="3984" y="1248"/>
              <a:ext cx="336" cy="532"/>
              <a:chOff x="2366" y="1892"/>
              <a:chExt cx="417" cy="676"/>
            </a:xfrm>
          </p:grpSpPr>
          <p:sp>
            <p:nvSpPr>
              <p:cNvPr id="33004" name="Rectangle 32"/>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005" name="Line 33"/>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3006" name="Line 34"/>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grpSp>
          <p:nvGrpSpPr>
            <p:cNvPr id="32889" name="Group 35"/>
            <p:cNvGrpSpPr>
              <a:grpSpLocks/>
            </p:cNvGrpSpPr>
            <p:nvPr/>
          </p:nvGrpSpPr>
          <p:grpSpPr bwMode="auto">
            <a:xfrm>
              <a:off x="672" y="1584"/>
              <a:ext cx="116" cy="285"/>
              <a:chOff x="2276" y="1580"/>
              <a:chExt cx="466" cy="1154"/>
            </a:xfrm>
          </p:grpSpPr>
          <p:sp>
            <p:nvSpPr>
              <p:cNvPr id="32989" name="Freeform 36"/>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0" name="Line 37"/>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1" name="Freeform 38"/>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2" name="Freeform 39"/>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3" name="Freeform 40"/>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4" name="Freeform 41"/>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5" name="Freeform 42"/>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6" name="Freeform 43"/>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7" name="Freeform 44"/>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8" name="Freeform 45"/>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99" name="Freeform 46"/>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00" name="Freeform 47"/>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01" name="Freeform 48"/>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02" name="Freeform 49"/>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03" name="Freeform 50"/>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890" name="Line 51"/>
            <p:cNvSpPr>
              <a:spLocks noChangeShapeType="1"/>
            </p:cNvSpPr>
            <p:nvPr/>
          </p:nvSpPr>
          <p:spPr bwMode="auto">
            <a:xfrm flipH="1" flipV="1">
              <a:off x="768" y="1488"/>
              <a:ext cx="24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891" name="Group 52"/>
            <p:cNvGrpSpPr>
              <a:grpSpLocks/>
            </p:cNvGrpSpPr>
            <p:nvPr/>
          </p:nvGrpSpPr>
          <p:grpSpPr bwMode="auto">
            <a:xfrm>
              <a:off x="672" y="1248"/>
              <a:ext cx="116" cy="285"/>
              <a:chOff x="2276" y="1580"/>
              <a:chExt cx="466" cy="1154"/>
            </a:xfrm>
          </p:grpSpPr>
          <p:sp>
            <p:nvSpPr>
              <p:cNvPr id="32974" name="Freeform 53"/>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75" name="Line 54"/>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76" name="Freeform 55"/>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77" name="Freeform 56"/>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78" name="Freeform 57"/>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79" name="Freeform 58"/>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0" name="Freeform 59"/>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1" name="Freeform 60"/>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2" name="Freeform 61"/>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3" name="Freeform 62"/>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4" name="Freeform 63"/>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5" name="Freeform 64"/>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6" name="Freeform 65"/>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7" name="Freeform 66"/>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88" name="Freeform 67"/>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892" name="Text Box 68"/>
            <p:cNvSpPr txBox="1">
              <a:spLocks noChangeArrowheads="1"/>
            </p:cNvSpPr>
            <p:nvPr/>
          </p:nvSpPr>
          <p:spPr bwMode="auto">
            <a:xfrm>
              <a:off x="575"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BTS</a:t>
              </a:r>
            </a:p>
          </p:txBody>
        </p:sp>
        <p:sp>
          <p:nvSpPr>
            <p:cNvPr id="32893" name="Text Box 69"/>
            <p:cNvSpPr txBox="1">
              <a:spLocks noChangeArrowheads="1"/>
            </p:cNvSpPr>
            <p:nvPr/>
          </p:nvSpPr>
          <p:spPr bwMode="auto">
            <a:xfrm>
              <a:off x="1003" y="1728"/>
              <a:ext cx="28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BSC</a:t>
              </a:r>
            </a:p>
          </p:txBody>
        </p:sp>
        <p:sp>
          <p:nvSpPr>
            <p:cNvPr id="32894" name="Text Box 70"/>
            <p:cNvSpPr txBox="1">
              <a:spLocks noChangeArrowheads="1"/>
            </p:cNvSpPr>
            <p:nvPr/>
          </p:nvSpPr>
          <p:spPr bwMode="auto">
            <a:xfrm>
              <a:off x="1967" y="1776"/>
              <a:ext cx="297"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MSC</a:t>
              </a:r>
            </a:p>
          </p:txBody>
        </p:sp>
        <p:sp>
          <p:nvSpPr>
            <p:cNvPr id="32895" name="Text Box 71"/>
            <p:cNvSpPr txBox="1">
              <a:spLocks noChangeArrowheads="1"/>
            </p:cNvSpPr>
            <p:nvPr/>
          </p:nvSpPr>
          <p:spPr bwMode="auto">
            <a:xfrm>
              <a:off x="2351"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VLR</a:t>
              </a:r>
            </a:p>
          </p:txBody>
        </p:sp>
        <p:sp>
          <p:nvSpPr>
            <p:cNvPr id="32896" name="Text Box 72"/>
            <p:cNvSpPr txBox="1">
              <a:spLocks noChangeArrowheads="1"/>
            </p:cNvSpPr>
            <p:nvPr/>
          </p:nvSpPr>
          <p:spPr bwMode="auto">
            <a:xfrm>
              <a:off x="2975" y="2352"/>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HLR</a:t>
              </a:r>
            </a:p>
          </p:txBody>
        </p:sp>
        <p:sp>
          <p:nvSpPr>
            <p:cNvPr id="32897" name="Text Box 73"/>
            <p:cNvSpPr txBox="1">
              <a:spLocks noChangeArrowheads="1"/>
            </p:cNvSpPr>
            <p:nvPr/>
          </p:nvSpPr>
          <p:spPr bwMode="auto">
            <a:xfrm>
              <a:off x="3407" y="2400"/>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AuC</a:t>
              </a:r>
            </a:p>
          </p:txBody>
        </p:sp>
        <p:sp>
          <p:nvSpPr>
            <p:cNvPr id="32898" name="Text Box 74"/>
            <p:cNvSpPr txBox="1">
              <a:spLocks noChangeArrowheads="1"/>
            </p:cNvSpPr>
            <p:nvPr/>
          </p:nvSpPr>
          <p:spPr bwMode="auto">
            <a:xfrm>
              <a:off x="3993" y="1776"/>
              <a:ext cx="35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GMSC</a:t>
              </a:r>
            </a:p>
          </p:txBody>
        </p:sp>
        <p:sp>
          <p:nvSpPr>
            <p:cNvPr id="32899" name="Line 75"/>
            <p:cNvSpPr>
              <a:spLocks noChangeShapeType="1"/>
            </p:cNvSpPr>
            <p:nvPr/>
          </p:nvSpPr>
          <p:spPr bwMode="auto">
            <a:xfrm>
              <a:off x="2304" y="172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00" name="Rectangle 76"/>
            <p:cNvSpPr>
              <a:spLocks noChangeArrowheads="1"/>
            </p:cNvSpPr>
            <p:nvPr/>
          </p:nvSpPr>
          <p:spPr bwMode="auto">
            <a:xfrm>
              <a:off x="528" y="1467"/>
              <a:ext cx="100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01" name="Text Box 77"/>
            <p:cNvSpPr txBox="1">
              <a:spLocks noChangeArrowheads="1"/>
            </p:cNvSpPr>
            <p:nvPr/>
          </p:nvSpPr>
          <p:spPr bwMode="auto">
            <a:xfrm>
              <a:off x="911" y="1152"/>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808080"/>
                  </a:solidFill>
                </a:rPr>
                <a:t>BSS</a:t>
              </a:r>
            </a:p>
          </p:txBody>
        </p:sp>
        <p:grpSp>
          <p:nvGrpSpPr>
            <p:cNvPr id="32902" name="Group 78"/>
            <p:cNvGrpSpPr>
              <a:grpSpLocks/>
            </p:cNvGrpSpPr>
            <p:nvPr/>
          </p:nvGrpSpPr>
          <p:grpSpPr bwMode="auto">
            <a:xfrm>
              <a:off x="4704" y="1152"/>
              <a:ext cx="949" cy="534"/>
              <a:chOff x="400" y="634"/>
              <a:chExt cx="949" cy="534"/>
            </a:xfrm>
          </p:grpSpPr>
          <p:grpSp>
            <p:nvGrpSpPr>
              <p:cNvPr id="32951" name="Group 79"/>
              <p:cNvGrpSpPr>
                <a:grpSpLocks/>
              </p:cNvGrpSpPr>
              <p:nvPr/>
            </p:nvGrpSpPr>
            <p:grpSpPr bwMode="auto">
              <a:xfrm>
                <a:off x="400" y="634"/>
                <a:ext cx="949" cy="534"/>
                <a:chOff x="2880" y="458"/>
                <a:chExt cx="1491" cy="840"/>
              </a:xfrm>
            </p:grpSpPr>
            <p:grpSp>
              <p:nvGrpSpPr>
                <p:cNvPr id="32953" name="Group 80"/>
                <p:cNvGrpSpPr>
                  <a:grpSpLocks/>
                </p:cNvGrpSpPr>
                <p:nvPr/>
              </p:nvGrpSpPr>
              <p:grpSpPr bwMode="auto">
                <a:xfrm>
                  <a:off x="3004" y="544"/>
                  <a:ext cx="320" cy="246"/>
                  <a:chOff x="998" y="593"/>
                  <a:chExt cx="316" cy="217"/>
                </a:xfrm>
              </p:grpSpPr>
              <p:sp>
                <p:nvSpPr>
                  <p:cNvPr id="32972" name="Arc 81"/>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0" y="9697"/>
                          <a:pt x="9629" y="37"/>
                          <a:pt x="21532" y="0"/>
                        </a:cubicBezTo>
                      </a:path>
                      <a:path w="21600" h="24929" stroke="0" extrusionOk="0">
                        <a:moveTo>
                          <a:pt x="258" y="24928"/>
                        </a:moveTo>
                        <a:cubicBezTo>
                          <a:pt x="86" y="23827"/>
                          <a:pt x="0" y="22714"/>
                          <a:pt x="0" y="21600"/>
                        </a:cubicBezTo>
                        <a:cubicBezTo>
                          <a:pt x="0"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US"/>
                  </a:p>
                </p:txBody>
              </p:sp>
              <p:sp>
                <p:nvSpPr>
                  <p:cNvPr id="32973" name="Arc 82"/>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0" y="9697"/>
                          <a:pt x="9629" y="37"/>
                          <a:pt x="21532" y="0"/>
                        </a:cubicBezTo>
                      </a:path>
                      <a:path w="21600" h="24943" stroke="0" extrusionOk="0">
                        <a:moveTo>
                          <a:pt x="260" y="24942"/>
                        </a:moveTo>
                        <a:cubicBezTo>
                          <a:pt x="87" y="23837"/>
                          <a:pt x="0" y="22719"/>
                          <a:pt x="0" y="21600"/>
                        </a:cubicBezTo>
                        <a:cubicBezTo>
                          <a:pt x="0"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US"/>
                  </a:p>
                </p:txBody>
              </p:sp>
            </p:grpSp>
            <p:grpSp>
              <p:nvGrpSpPr>
                <p:cNvPr id="32954" name="Group 83"/>
                <p:cNvGrpSpPr>
                  <a:grpSpLocks/>
                </p:cNvGrpSpPr>
                <p:nvPr/>
              </p:nvGrpSpPr>
              <p:grpSpPr bwMode="auto">
                <a:xfrm>
                  <a:off x="3056" y="1022"/>
                  <a:ext cx="478" cy="234"/>
                  <a:chOff x="1046" y="1055"/>
                  <a:chExt cx="470" cy="230"/>
                </a:xfrm>
              </p:grpSpPr>
              <p:sp>
                <p:nvSpPr>
                  <p:cNvPr id="32970" name="Arc 84"/>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600"/>
                          <a:pt x="21060" y="21600"/>
                        </a:cubicBezTo>
                        <a:cubicBezTo>
                          <a:pt x="10979" y="21600"/>
                          <a:pt x="2238" y="14626"/>
                          <a:pt x="-1" y="4798"/>
                        </a:cubicBezTo>
                      </a:path>
                      <a:path w="29457" h="21600" stroke="0" extrusionOk="0">
                        <a:moveTo>
                          <a:pt x="29457" y="19901"/>
                        </a:moveTo>
                        <a:cubicBezTo>
                          <a:pt x="26799" y="21022"/>
                          <a:pt x="23944" y="21600"/>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US"/>
                  </a:p>
                </p:txBody>
              </p:sp>
              <p:sp>
                <p:nvSpPr>
                  <p:cNvPr id="32971" name="Arc 85"/>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600"/>
                          <a:pt x="21057" y="21600"/>
                        </a:cubicBezTo>
                        <a:cubicBezTo>
                          <a:pt x="10981" y="21600"/>
                          <a:pt x="2244" y="14634"/>
                          <a:pt x="-1" y="4812"/>
                        </a:cubicBezTo>
                      </a:path>
                      <a:path w="29433" h="21600" stroke="0" extrusionOk="0">
                        <a:moveTo>
                          <a:pt x="29432" y="19909"/>
                        </a:moveTo>
                        <a:cubicBezTo>
                          <a:pt x="26781" y="21025"/>
                          <a:pt x="23933" y="21600"/>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US"/>
                  </a:p>
                </p:txBody>
              </p:sp>
            </p:grpSp>
            <p:grpSp>
              <p:nvGrpSpPr>
                <p:cNvPr id="32955" name="Group 86"/>
                <p:cNvGrpSpPr>
                  <a:grpSpLocks/>
                </p:cNvGrpSpPr>
                <p:nvPr/>
              </p:nvGrpSpPr>
              <p:grpSpPr bwMode="auto">
                <a:xfrm>
                  <a:off x="2880" y="780"/>
                  <a:ext cx="252" cy="310"/>
                  <a:chOff x="870" y="821"/>
                  <a:chExt cx="252" cy="300"/>
                </a:xfrm>
              </p:grpSpPr>
              <p:sp>
                <p:nvSpPr>
                  <p:cNvPr id="32968" name="Arc 87"/>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0" y="11223"/>
                          <a:pt x="5501" y="3210"/>
                          <a:pt x="13839" y="0"/>
                        </a:cubicBezTo>
                      </a:path>
                      <a:path w="21600" h="41592" stroke="0" extrusionOk="0">
                        <a:moveTo>
                          <a:pt x="18924" y="41591"/>
                        </a:moveTo>
                        <a:cubicBezTo>
                          <a:pt x="8113" y="40241"/>
                          <a:pt x="0" y="31052"/>
                          <a:pt x="0" y="20158"/>
                        </a:cubicBezTo>
                        <a:cubicBezTo>
                          <a:pt x="0"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US"/>
                  </a:p>
                </p:txBody>
              </p:sp>
              <p:sp>
                <p:nvSpPr>
                  <p:cNvPr id="32969" name="Arc 88"/>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0" y="11222"/>
                          <a:pt x="5516" y="3201"/>
                          <a:pt x="13871" y="-1"/>
                        </a:cubicBezTo>
                      </a:path>
                      <a:path w="21600" h="41605" stroke="0" extrusionOk="0">
                        <a:moveTo>
                          <a:pt x="18936" y="41605"/>
                        </a:moveTo>
                        <a:cubicBezTo>
                          <a:pt x="8120" y="40261"/>
                          <a:pt x="0" y="31069"/>
                          <a:pt x="0" y="20170"/>
                        </a:cubicBezTo>
                        <a:cubicBezTo>
                          <a:pt x="0"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US"/>
                  </a:p>
                </p:txBody>
              </p:sp>
            </p:grpSp>
            <p:grpSp>
              <p:nvGrpSpPr>
                <p:cNvPr id="32956" name="Group 89"/>
                <p:cNvGrpSpPr>
                  <a:grpSpLocks/>
                </p:cNvGrpSpPr>
                <p:nvPr/>
              </p:nvGrpSpPr>
              <p:grpSpPr bwMode="auto">
                <a:xfrm>
                  <a:off x="3501" y="1054"/>
                  <a:ext cx="702" cy="244"/>
                  <a:chOff x="1491" y="1086"/>
                  <a:chExt cx="702" cy="236"/>
                </a:xfrm>
              </p:grpSpPr>
              <p:sp>
                <p:nvSpPr>
                  <p:cNvPr id="32966" name="Arc 90"/>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US"/>
                  </a:p>
                </p:txBody>
              </p:sp>
              <p:sp>
                <p:nvSpPr>
                  <p:cNvPr id="32967" name="Arc 91"/>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US"/>
                  </a:p>
                </p:txBody>
              </p:sp>
            </p:grpSp>
            <p:grpSp>
              <p:nvGrpSpPr>
                <p:cNvPr id="32957" name="Group 92"/>
                <p:cNvGrpSpPr>
                  <a:grpSpLocks/>
                </p:cNvGrpSpPr>
                <p:nvPr/>
              </p:nvGrpSpPr>
              <p:grpSpPr bwMode="auto">
                <a:xfrm>
                  <a:off x="3991" y="770"/>
                  <a:ext cx="380" cy="317"/>
                  <a:chOff x="1981" y="812"/>
                  <a:chExt cx="380" cy="306"/>
                </a:xfrm>
              </p:grpSpPr>
              <p:sp>
                <p:nvSpPr>
                  <p:cNvPr id="32964" name="Arc 93"/>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US"/>
                  </a:p>
                </p:txBody>
              </p:sp>
              <p:sp>
                <p:nvSpPr>
                  <p:cNvPr id="32965" name="Arc 94"/>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US"/>
                  </a:p>
                </p:txBody>
              </p:sp>
            </p:grpSp>
            <p:grpSp>
              <p:nvGrpSpPr>
                <p:cNvPr id="32958" name="Group 95"/>
                <p:cNvGrpSpPr>
                  <a:grpSpLocks/>
                </p:cNvGrpSpPr>
                <p:nvPr/>
              </p:nvGrpSpPr>
              <p:grpSpPr bwMode="auto">
                <a:xfrm>
                  <a:off x="3866" y="551"/>
                  <a:ext cx="369" cy="218"/>
                  <a:chOff x="1856" y="600"/>
                  <a:chExt cx="363" cy="191"/>
                </a:xfrm>
              </p:grpSpPr>
              <p:sp>
                <p:nvSpPr>
                  <p:cNvPr id="32962" name="Arc 96"/>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0"/>
                          <a:pt x="1128" y="0"/>
                        </a:cubicBezTo>
                        <a:cubicBezTo>
                          <a:pt x="13012" y="0"/>
                          <a:pt x="22664" y="9601"/>
                          <a:pt x="22727" y="21486"/>
                        </a:cubicBezTo>
                      </a:path>
                      <a:path w="22728" h="21600" stroke="0" extrusionOk="0">
                        <a:moveTo>
                          <a:pt x="0" y="29"/>
                        </a:moveTo>
                        <a:cubicBezTo>
                          <a:pt x="375" y="9"/>
                          <a:pt x="751" y="0"/>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US"/>
                  </a:p>
                </p:txBody>
              </p:sp>
              <p:sp>
                <p:nvSpPr>
                  <p:cNvPr id="32963" name="Arc 97"/>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0"/>
                          <a:pt x="1123" y="0"/>
                        </a:cubicBezTo>
                        <a:cubicBezTo>
                          <a:pt x="13007" y="0"/>
                          <a:pt x="22659" y="9601"/>
                          <a:pt x="22722" y="21486"/>
                        </a:cubicBezTo>
                      </a:path>
                      <a:path w="22723" h="21600" stroke="0" extrusionOk="0">
                        <a:moveTo>
                          <a:pt x="0" y="29"/>
                        </a:moveTo>
                        <a:cubicBezTo>
                          <a:pt x="374" y="9"/>
                          <a:pt x="748" y="0"/>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US"/>
                  </a:p>
                </p:txBody>
              </p:sp>
            </p:grpSp>
            <p:grpSp>
              <p:nvGrpSpPr>
                <p:cNvPr id="32959" name="Group 98"/>
                <p:cNvGrpSpPr>
                  <a:grpSpLocks/>
                </p:cNvGrpSpPr>
                <p:nvPr/>
              </p:nvGrpSpPr>
              <p:grpSpPr bwMode="auto">
                <a:xfrm>
                  <a:off x="3286" y="458"/>
                  <a:ext cx="611" cy="267"/>
                  <a:chOff x="1276" y="510"/>
                  <a:chExt cx="611" cy="258"/>
                </a:xfrm>
              </p:grpSpPr>
              <p:sp>
                <p:nvSpPr>
                  <p:cNvPr id="32960" name="Arc 99"/>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0"/>
                          <a:pt x="17689" y="0"/>
                        </a:cubicBezTo>
                        <a:cubicBezTo>
                          <a:pt x="25109" y="0"/>
                          <a:pt x="32010" y="3809"/>
                          <a:pt x="35965" y="10088"/>
                        </a:cubicBezTo>
                      </a:path>
                      <a:path w="35966" h="21600" stroke="0" extrusionOk="0">
                        <a:moveTo>
                          <a:pt x="0" y="9204"/>
                        </a:moveTo>
                        <a:cubicBezTo>
                          <a:pt x="4042" y="3435"/>
                          <a:pt x="10644" y="0"/>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US"/>
                  </a:p>
                </p:txBody>
              </p:sp>
              <p:sp>
                <p:nvSpPr>
                  <p:cNvPr id="32961" name="Arc 100"/>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0"/>
                          <a:pt x="17675" y="0"/>
                        </a:cubicBezTo>
                        <a:cubicBezTo>
                          <a:pt x="25087" y="0"/>
                          <a:pt x="31982" y="3801"/>
                          <a:pt x="35939" y="10069"/>
                        </a:cubicBezTo>
                      </a:path>
                      <a:path w="35940" h="21600" stroke="0" extrusionOk="0">
                        <a:moveTo>
                          <a:pt x="-1" y="9184"/>
                        </a:moveTo>
                        <a:cubicBezTo>
                          <a:pt x="4043" y="3427"/>
                          <a:pt x="10638" y="0"/>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US"/>
                  </a:p>
                </p:txBody>
              </p:sp>
            </p:grpSp>
          </p:grpSp>
          <p:sp>
            <p:nvSpPr>
              <p:cNvPr id="32952" name="Oval 101"/>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2903" name="Line 102"/>
            <p:cNvSpPr>
              <a:spLocks noChangeShapeType="1"/>
            </p:cNvSpPr>
            <p:nvPr/>
          </p:nvSpPr>
          <p:spPr bwMode="auto">
            <a:xfrm flipV="1">
              <a:off x="3264" y="1680"/>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04" name="Line 103"/>
            <p:cNvSpPr>
              <a:spLocks noChangeShapeType="1"/>
            </p:cNvSpPr>
            <p:nvPr/>
          </p:nvSpPr>
          <p:spPr bwMode="auto">
            <a:xfrm>
              <a:off x="4416" y="148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05" name="Text Box 104"/>
            <p:cNvSpPr txBox="1">
              <a:spLocks noChangeArrowheads="1"/>
            </p:cNvSpPr>
            <p:nvPr/>
          </p:nvSpPr>
          <p:spPr bwMode="auto">
            <a:xfrm>
              <a:off x="4975" y="1362"/>
              <a:ext cx="41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t>PSTN</a:t>
              </a:r>
            </a:p>
          </p:txBody>
        </p:sp>
        <p:sp>
          <p:nvSpPr>
            <p:cNvPr id="32906" name="Rectangle 105"/>
            <p:cNvSpPr>
              <a:spLocks noChangeArrowheads="1"/>
            </p:cNvSpPr>
            <p:nvPr/>
          </p:nvSpPr>
          <p:spPr bwMode="auto">
            <a:xfrm>
              <a:off x="1824" y="1947"/>
              <a:ext cx="268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07" name="Text Box 106"/>
            <p:cNvSpPr txBox="1">
              <a:spLocks noChangeArrowheads="1"/>
            </p:cNvSpPr>
            <p:nvPr/>
          </p:nvSpPr>
          <p:spPr bwMode="auto">
            <a:xfrm>
              <a:off x="3073" y="960"/>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808080"/>
                  </a:solidFill>
                </a:rPr>
                <a:t>NSS</a:t>
              </a:r>
            </a:p>
          </p:txBody>
        </p:sp>
        <p:sp>
          <p:nvSpPr>
            <p:cNvPr id="32908" name="Text Box 107"/>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a:t>
              </a:r>
            </a:p>
          </p:txBody>
        </p:sp>
        <p:sp>
          <p:nvSpPr>
            <p:cNvPr id="32909" name="Line 108"/>
            <p:cNvSpPr>
              <a:spLocks noChangeShapeType="1"/>
            </p:cNvSpPr>
            <p:nvPr/>
          </p:nvSpPr>
          <p:spPr bwMode="auto">
            <a:xfrm>
              <a:off x="1680" y="153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2910" name="Text Box 109"/>
            <p:cNvSpPr txBox="1">
              <a:spLocks noChangeArrowheads="1"/>
            </p:cNvSpPr>
            <p:nvPr/>
          </p:nvSpPr>
          <p:spPr bwMode="auto">
            <a:xfrm>
              <a:off x="3073" y="1344"/>
              <a:ext cx="17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E</a:t>
              </a:r>
            </a:p>
          </p:txBody>
        </p:sp>
        <p:sp>
          <p:nvSpPr>
            <p:cNvPr id="32911" name="Line 110"/>
            <p:cNvSpPr>
              <a:spLocks noChangeShapeType="1"/>
            </p:cNvSpPr>
            <p:nvPr/>
          </p:nvSpPr>
          <p:spPr bwMode="auto">
            <a:xfrm>
              <a:off x="312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912" name="Group 111"/>
            <p:cNvGrpSpPr>
              <a:grpSpLocks/>
            </p:cNvGrpSpPr>
            <p:nvPr/>
          </p:nvGrpSpPr>
          <p:grpSpPr bwMode="auto">
            <a:xfrm>
              <a:off x="3551" y="1728"/>
              <a:ext cx="176" cy="192"/>
              <a:chOff x="1631" y="1440"/>
              <a:chExt cx="176" cy="192"/>
            </a:xfrm>
          </p:grpSpPr>
          <p:sp>
            <p:nvSpPr>
              <p:cNvPr id="32949" name="Text Box 112"/>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C</a:t>
                </a:r>
              </a:p>
            </p:txBody>
          </p:sp>
          <p:sp>
            <p:nvSpPr>
              <p:cNvPr id="32950" name="Line 11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913" name="Group 114"/>
            <p:cNvGrpSpPr>
              <a:grpSpLocks/>
            </p:cNvGrpSpPr>
            <p:nvPr/>
          </p:nvGrpSpPr>
          <p:grpSpPr bwMode="auto">
            <a:xfrm>
              <a:off x="2735" y="1824"/>
              <a:ext cx="176" cy="192"/>
              <a:chOff x="1631" y="1440"/>
              <a:chExt cx="176" cy="192"/>
            </a:xfrm>
          </p:grpSpPr>
          <p:sp>
            <p:nvSpPr>
              <p:cNvPr id="32947" name="Text Box 115"/>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D</a:t>
                </a:r>
              </a:p>
            </p:txBody>
          </p:sp>
          <p:sp>
            <p:nvSpPr>
              <p:cNvPr id="32948" name="Line 1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2914" name="Text Box 117"/>
            <p:cNvSpPr txBox="1">
              <a:spLocks noChangeArrowheads="1"/>
            </p:cNvSpPr>
            <p:nvPr/>
          </p:nvSpPr>
          <p:spPr bwMode="auto">
            <a:xfrm>
              <a:off x="4433" y="1344"/>
              <a:ext cx="33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PSTN</a:t>
              </a:r>
            </a:p>
          </p:txBody>
        </p:sp>
        <p:sp>
          <p:nvSpPr>
            <p:cNvPr id="32915" name="Line 118"/>
            <p:cNvSpPr>
              <a:spLocks noChangeShapeType="1"/>
            </p:cNvSpPr>
            <p:nvPr/>
          </p:nvSpPr>
          <p:spPr bwMode="auto">
            <a:xfrm>
              <a:off x="456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916" name="Group 119"/>
            <p:cNvGrpSpPr>
              <a:grpSpLocks/>
            </p:cNvGrpSpPr>
            <p:nvPr/>
          </p:nvGrpSpPr>
          <p:grpSpPr bwMode="auto">
            <a:xfrm>
              <a:off x="710" y="1392"/>
              <a:ext cx="292" cy="192"/>
              <a:chOff x="1574" y="1440"/>
              <a:chExt cx="292" cy="192"/>
            </a:xfrm>
          </p:grpSpPr>
          <p:sp>
            <p:nvSpPr>
              <p:cNvPr id="32945" name="Text Box 120"/>
              <p:cNvSpPr txBox="1">
                <a:spLocks noChangeArrowheads="1"/>
              </p:cNvSpPr>
              <p:nvPr/>
            </p:nvSpPr>
            <p:spPr bwMode="auto">
              <a:xfrm>
                <a:off x="1574" y="1440"/>
                <a:ext cx="29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Abis</a:t>
                </a:r>
              </a:p>
            </p:txBody>
          </p:sp>
          <p:sp>
            <p:nvSpPr>
              <p:cNvPr id="32946" name="Line 121"/>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917" name="Group 122"/>
            <p:cNvGrpSpPr>
              <a:grpSpLocks/>
            </p:cNvGrpSpPr>
            <p:nvPr/>
          </p:nvGrpSpPr>
          <p:grpSpPr bwMode="auto">
            <a:xfrm>
              <a:off x="2303" y="1584"/>
              <a:ext cx="176" cy="192"/>
              <a:chOff x="1631" y="1440"/>
              <a:chExt cx="176" cy="192"/>
            </a:xfrm>
          </p:grpSpPr>
          <p:sp>
            <p:nvSpPr>
              <p:cNvPr id="32943" name="Text Box 123"/>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a:t>
                </a:r>
              </a:p>
            </p:txBody>
          </p:sp>
          <p:sp>
            <p:nvSpPr>
              <p:cNvPr id="32944" name="Line 1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918" name="Group 125"/>
            <p:cNvGrpSpPr>
              <a:grpSpLocks/>
            </p:cNvGrpSpPr>
            <p:nvPr/>
          </p:nvGrpSpPr>
          <p:grpSpPr bwMode="auto">
            <a:xfrm>
              <a:off x="3263" y="2064"/>
              <a:ext cx="176" cy="192"/>
              <a:chOff x="1631" y="1440"/>
              <a:chExt cx="176" cy="192"/>
            </a:xfrm>
          </p:grpSpPr>
          <p:sp>
            <p:nvSpPr>
              <p:cNvPr id="32941" name="Text Box 126"/>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H</a:t>
                </a:r>
              </a:p>
            </p:txBody>
          </p:sp>
          <p:sp>
            <p:nvSpPr>
              <p:cNvPr id="32942" name="Line 127"/>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919" name="Group 128"/>
            <p:cNvGrpSpPr>
              <a:grpSpLocks/>
            </p:cNvGrpSpPr>
            <p:nvPr/>
          </p:nvGrpSpPr>
          <p:grpSpPr bwMode="auto">
            <a:xfrm>
              <a:off x="336" y="1440"/>
              <a:ext cx="96" cy="330"/>
              <a:chOff x="2184" y="1062"/>
              <a:chExt cx="225" cy="788"/>
            </a:xfrm>
          </p:grpSpPr>
          <p:sp>
            <p:nvSpPr>
              <p:cNvPr id="32924" name="AutoShape 129"/>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25" name="Rectangle 130"/>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26" name="AutoShape 131"/>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27" name="AutoShape 132"/>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28" name="AutoShape 133"/>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29" name="AutoShape 134"/>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0" name="AutoShape 135"/>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1" name="AutoShape 136"/>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2" name="AutoShape 137"/>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3" name="AutoShape 138"/>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4" name="AutoShape 139"/>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5" name="AutoShape 140"/>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6" name="AutoShape 141"/>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7" name="AutoShape 142"/>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38" name="Line 143"/>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39" name="AutoShape 144"/>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940" name="AutoShape 145"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2920" name="Line 146"/>
            <p:cNvSpPr>
              <a:spLocks noChangeShapeType="1"/>
            </p:cNvSpPr>
            <p:nvPr/>
          </p:nvSpPr>
          <p:spPr bwMode="auto">
            <a:xfrm>
              <a:off x="1392" y="163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21" name="Line 147"/>
            <p:cNvSpPr>
              <a:spLocks noChangeShapeType="1"/>
            </p:cNvSpPr>
            <p:nvPr/>
          </p:nvSpPr>
          <p:spPr bwMode="auto">
            <a:xfrm>
              <a:off x="2352" y="1536"/>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22" name="Line 148"/>
            <p:cNvSpPr>
              <a:spLocks noChangeShapeType="1"/>
            </p:cNvSpPr>
            <p:nvPr/>
          </p:nvSpPr>
          <p:spPr bwMode="auto">
            <a:xfrm>
              <a:off x="4416" y="153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923" name="Text Box 149"/>
            <p:cNvSpPr txBox="1">
              <a:spLocks noChangeArrowheads="1"/>
            </p:cNvSpPr>
            <p:nvPr/>
          </p:nvSpPr>
          <p:spPr bwMode="auto">
            <a:xfrm>
              <a:off x="259" y="1776"/>
              <a:ext cx="23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MS</a:t>
              </a:r>
            </a:p>
          </p:txBody>
        </p:sp>
      </p:grpSp>
      <p:sp>
        <p:nvSpPr>
          <p:cNvPr id="32772" name="Text Box 150"/>
          <p:cNvSpPr txBox="1">
            <a:spLocks noChangeArrowheads="1"/>
          </p:cNvSpPr>
          <p:nvPr/>
        </p:nvSpPr>
        <p:spPr bwMode="auto">
          <a:xfrm>
            <a:off x="2209801" y="4572000"/>
            <a:ext cx="2037417"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BSS  Base Station System</a:t>
            </a:r>
          </a:p>
          <a:p>
            <a:pPr>
              <a:spcBef>
                <a:spcPct val="50000"/>
              </a:spcBef>
            </a:pPr>
            <a:r>
              <a:rPr lang="fr-FR" altLang="en-US" sz="1000" b="1"/>
              <a:t>BTS  Base Transceiver Station</a:t>
            </a:r>
          </a:p>
          <a:p>
            <a:pPr>
              <a:spcBef>
                <a:spcPct val="50000"/>
              </a:spcBef>
            </a:pPr>
            <a:r>
              <a:rPr lang="fr-FR" altLang="en-US" sz="1000" b="1"/>
              <a:t>BSC  Base Station Controller </a:t>
            </a:r>
          </a:p>
        </p:txBody>
      </p:sp>
      <p:sp>
        <p:nvSpPr>
          <p:cNvPr id="32773" name="Text Box 151"/>
          <p:cNvSpPr txBox="1">
            <a:spLocks noChangeArrowheads="1"/>
          </p:cNvSpPr>
          <p:nvPr/>
        </p:nvSpPr>
        <p:spPr bwMode="auto">
          <a:xfrm>
            <a:off x="4572001" y="4572000"/>
            <a:ext cx="2715487" cy="14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NSS  Network Sub-System</a:t>
            </a:r>
          </a:p>
          <a:p>
            <a:pPr>
              <a:spcBef>
                <a:spcPct val="50000"/>
              </a:spcBef>
            </a:pPr>
            <a:r>
              <a:rPr lang="fr-FR" altLang="en-US" sz="1000" b="1"/>
              <a:t>MSC  Mobile-service Switching Controller</a:t>
            </a:r>
          </a:p>
          <a:p>
            <a:pPr>
              <a:spcBef>
                <a:spcPct val="50000"/>
              </a:spcBef>
            </a:pPr>
            <a:r>
              <a:rPr lang="fr-FR" altLang="en-US" sz="1000" b="1"/>
              <a:t>VLR  Visitor Location Register</a:t>
            </a:r>
          </a:p>
          <a:p>
            <a:pPr>
              <a:spcBef>
                <a:spcPct val="50000"/>
              </a:spcBef>
            </a:pPr>
            <a:r>
              <a:rPr lang="fr-FR" altLang="en-US" sz="1000" b="1"/>
              <a:t>HLR  Home Location Register</a:t>
            </a:r>
          </a:p>
          <a:p>
            <a:pPr>
              <a:spcBef>
                <a:spcPct val="50000"/>
              </a:spcBef>
            </a:pPr>
            <a:r>
              <a:rPr lang="fr-FR" altLang="en-US" sz="1000" b="1"/>
              <a:t>AuC  Authentication Server</a:t>
            </a:r>
          </a:p>
          <a:p>
            <a:pPr>
              <a:spcBef>
                <a:spcPct val="50000"/>
              </a:spcBef>
            </a:pPr>
            <a:r>
              <a:rPr lang="fr-FR" altLang="en-US" sz="1000" b="1"/>
              <a:t>GMSC  Gateway MSC</a:t>
            </a:r>
          </a:p>
        </p:txBody>
      </p:sp>
      <p:sp>
        <p:nvSpPr>
          <p:cNvPr id="32774" name="Rectangle 251"/>
          <p:cNvSpPr>
            <a:spLocks noGrp="1" noChangeArrowheads="1"/>
          </p:cNvSpPr>
          <p:nvPr>
            <p:ph type="title"/>
          </p:nvPr>
        </p:nvSpPr>
        <p:spPr/>
        <p:txBody>
          <a:bodyPr/>
          <a:lstStyle/>
          <a:p>
            <a:pPr eaLnBrk="1" hangingPunct="1"/>
            <a:r>
              <a:rPr lang="fr-FR" altLang="en-US" smtClean="0"/>
              <a:t>GPRS Architecture</a:t>
            </a:r>
          </a:p>
        </p:txBody>
      </p:sp>
      <p:sp>
        <p:nvSpPr>
          <p:cNvPr id="32775" name="Text Box 153"/>
          <p:cNvSpPr txBox="1">
            <a:spLocks noChangeArrowheads="1"/>
          </p:cNvSpPr>
          <p:nvPr/>
        </p:nvSpPr>
        <p:spPr bwMode="auto">
          <a:xfrm>
            <a:off x="7467600" y="4572000"/>
            <a:ext cx="2438168"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a:solidFill>
                  <a:srgbClr val="CC3300"/>
                </a:solidFill>
              </a:rPr>
              <a:t>SGSN  Serving GPRS Support Node</a:t>
            </a:r>
          </a:p>
          <a:p>
            <a:pPr>
              <a:spcBef>
                <a:spcPct val="50000"/>
              </a:spcBef>
            </a:pPr>
            <a:r>
              <a:rPr lang="fr-FR" altLang="en-US" sz="1000" b="1">
                <a:solidFill>
                  <a:srgbClr val="CC3300"/>
                </a:solidFill>
              </a:rPr>
              <a:t>GGSN  Gateway GPRS Support Node</a:t>
            </a:r>
          </a:p>
        </p:txBody>
      </p:sp>
      <p:sp>
        <p:nvSpPr>
          <p:cNvPr id="32776" name="Text Box 154"/>
          <p:cNvSpPr txBox="1">
            <a:spLocks noChangeArrowheads="1"/>
          </p:cNvSpPr>
          <p:nvPr/>
        </p:nvSpPr>
        <p:spPr bwMode="auto">
          <a:xfrm>
            <a:off x="7467600" y="5257801"/>
            <a:ext cx="2417328"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GPRS  General Packet Radio Service</a:t>
            </a:r>
          </a:p>
        </p:txBody>
      </p:sp>
      <p:grpSp>
        <p:nvGrpSpPr>
          <p:cNvPr id="32777" name="Group 155"/>
          <p:cNvGrpSpPr>
            <a:grpSpLocks/>
          </p:cNvGrpSpPr>
          <p:nvPr/>
        </p:nvGrpSpPr>
        <p:grpSpPr bwMode="auto">
          <a:xfrm>
            <a:off x="1539877" y="1676400"/>
            <a:ext cx="8958263" cy="2609850"/>
            <a:chOff x="10" y="1440"/>
            <a:chExt cx="5643" cy="1644"/>
          </a:xfrm>
        </p:grpSpPr>
        <p:grpSp>
          <p:nvGrpSpPr>
            <p:cNvPr id="32783" name="Group 156"/>
            <p:cNvGrpSpPr>
              <a:grpSpLocks/>
            </p:cNvGrpSpPr>
            <p:nvPr/>
          </p:nvGrpSpPr>
          <p:grpSpPr bwMode="auto">
            <a:xfrm>
              <a:off x="2160" y="2620"/>
              <a:ext cx="1968" cy="454"/>
              <a:chOff x="2160" y="2620"/>
              <a:chExt cx="1968" cy="454"/>
            </a:xfrm>
          </p:grpSpPr>
          <p:sp>
            <p:nvSpPr>
              <p:cNvPr id="32874" name="Oval 157"/>
              <p:cNvSpPr>
                <a:spLocks noChangeArrowheads="1"/>
              </p:cNvSpPr>
              <p:nvPr/>
            </p:nvSpPr>
            <p:spPr bwMode="auto">
              <a:xfrm>
                <a:off x="2160" y="2620"/>
                <a:ext cx="1968" cy="328"/>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75" name="Text Box 158"/>
              <p:cNvSpPr txBox="1">
                <a:spLocks noChangeArrowheads="1"/>
              </p:cNvSpPr>
              <p:nvPr/>
            </p:nvSpPr>
            <p:spPr bwMode="auto">
              <a:xfrm>
                <a:off x="3407" y="2880"/>
                <a:ext cx="22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solidFill>
                      <a:schemeClr val="bg2"/>
                    </a:solidFill>
                  </a:rPr>
                  <a:t>IP</a:t>
                </a:r>
              </a:p>
            </p:txBody>
          </p:sp>
        </p:grpSp>
        <p:grpSp>
          <p:nvGrpSpPr>
            <p:cNvPr id="32784" name="Group 159"/>
            <p:cNvGrpSpPr>
              <a:grpSpLocks/>
            </p:cNvGrpSpPr>
            <p:nvPr/>
          </p:nvGrpSpPr>
          <p:grpSpPr bwMode="auto">
            <a:xfrm>
              <a:off x="10" y="1440"/>
              <a:ext cx="965" cy="972"/>
              <a:chOff x="10" y="1440"/>
              <a:chExt cx="965" cy="972"/>
            </a:xfrm>
          </p:grpSpPr>
          <p:grpSp>
            <p:nvGrpSpPr>
              <p:cNvPr id="32854" name="Group 160"/>
              <p:cNvGrpSpPr>
                <a:grpSpLocks/>
              </p:cNvGrpSpPr>
              <p:nvPr/>
            </p:nvGrpSpPr>
            <p:grpSpPr bwMode="auto">
              <a:xfrm>
                <a:off x="192" y="1440"/>
                <a:ext cx="96" cy="330"/>
                <a:chOff x="192" y="1440"/>
                <a:chExt cx="96" cy="330"/>
              </a:xfrm>
            </p:grpSpPr>
            <p:sp>
              <p:nvSpPr>
                <p:cNvPr id="32857" name="AutoShape 161"/>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58" name="Rectangle 162"/>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59" name="AutoShape 163"/>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0" name="AutoShape 164"/>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1" name="AutoShape 165"/>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2" name="AutoShape 166"/>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3" name="AutoShape 167"/>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4" name="AutoShape 168"/>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5" name="AutoShape 169"/>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6" name="AutoShape 170"/>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7" name="AutoShape 171"/>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8" name="AutoShape 172"/>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69" name="AutoShape 173"/>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70" name="AutoShape 174"/>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71" name="Line 175"/>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72" name="AutoShape 176"/>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73" name="AutoShape 177" descr="80%"/>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2855" name="Text Box 178"/>
              <p:cNvSpPr txBox="1">
                <a:spLocks noChangeArrowheads="1"/>
              </p:cNvSpPr>
              <p:nvPr/>
            </p:nvSpPr>
            <p:spPr bwMode="auto">
              <a:xfrm>
                <a:off x="10" y="2256"/>
                <a:ext cx="965"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CC3300"/>
                    </a:solidFill>
                  </a:rPr>
                  <a:t>2G+ MS (voice &amp; data)</a:t>
                </a:r>
              </a:p>
            </p:txBody>
          </p:sp>
          <p:sp>
            <p:nvSpPr>
              <p:cNvPr id="32856" name="Line 179"/>
              <p:cNvSpPr>
                <a:spLocks noChangeShapeType="1"/>
              </p:cNvSpPr>
              <p:nvPr/>
            </p:nvSpPr>
            <p:spPr bwMode="auto">
              <a:xfrm flipV="1">
                <a:off x="240" y="1824"/>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grpSp>
        <p:grpSp>
          <p:nvGrpSpPr>
            <p:cNvPr id="32785" name="Group 180"/>
            <p:cNvGrpSpPr>
              <a:grpSpLocks/>
            </p:cNvGrpSpPr>
            <p:nvPr/>
          </p:nvGrpSpPr>
          <p:grpSpPr bwMode="auto">
            <a:xfrm>
              <a:off x="4368" y="2496"/>
              <a:ext cx="1285" cy="534"/>
              <a:chOff x="4368" y="2496"/>
              <a:chExt cx="1285" cy="534"/>
            </a:xfrm>
          </p:grpSpPr>
          <p:grpSp>
            <p:nvGrpSpPr>
              <p:cNvPr id="32824" name="Group 181"/>
              <p:cNvGrpSpPr>
                <a:grpSpLocks/>
              </p:cNvGrpSpPr>
              <p:nvPr/>
            </p:nvGrpSpPr>
            <p:grpSpPr bwMode="auto">
              <a:xfrm>
                <a:off x="4704" y="2496"/>
                <a:ext cx="949" cy="534"/>
                <a:chOff x="400" y="634"/>
                <a:chExt cx="949" cy="534"/>
              </a:xfrm>
            </p:grpSpPr>
            <p:grpSp>
              <p:nvGrpSpPr>
                <p:cNvPr id="32831" name="Group 182"/>
                <p:cNvGrpSpPr>
                  <a:grpSpLocks/>
                </p:cNvGrpSpPr>
                <p:nvPr/>
              </p:nvGrpSpPr>
              <p:grpSpPr bwMode="auto">
                <a:xfrm>
                  <a:off x="400" y="634"/>
                  <a:ext cx="949" cy="534"/>
                  <a:chOff x="2880" y="458"/>
                  <a:chExt cx="1491" cy="840"/>
                </a:xfrm>
              </p:grpSpPr>
              <p:grpSp>
                <p:nvGrpSpPr>
                  <p:cNvPr id="32833" name="Group 183"/>
                  <p:cNvGrpSpPr>
                    <a:grpSpLocks/>
                  </p:cNvGrpSpPr>
                  <p:nvPr/>
                </p:nvGrpSpPr>
                <p:grpSpPr bwMode="auto">
                  <a:xfrm>
                    <a:off x="3004" y="544"/>
                    <a:ext cx="320" cy="246"/>
                    <a:chOff x="998" y="593"/>
                    <a:chExt cx="316" cy="217"/>
                  </a:xfrm>
                </p:grpSpPr>
                <p:sp>
                  <p:nvSpPr>
                    <p:cNvPr id="32852" name="Arc 184"/>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0" y="9697"/>
                            <a:pt x="9629" y="37"/>
                            <a:pt x="21532" y="0"/>
                          </a:cubicBezTo>
                        </a:path>
                        <a:path w="21600" h="24929" stroke="0" extrusionOk="0">
                          <a:moveTo>
                            <a:pt x="258" y="24928"/>
                          </a:moveTo>
                          <a:cubicBezTo>
                            <a:pt x="86" y="23827"/>
                            <a:pt x="0" y="22714"/>
                            <a:pt x="0" y="21600"/>
                          </a:cubicBezTo>
                          <a:cubicBezTo>
                            <a:pt x="0"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US"/>
                    </a:p>
                  </p:txBody>
                </p:sp>
                <p:sp>
                  <p:nvSpPr>
                    <p:cNvPr id="32853" name="Arc 185"/>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0" y="9697"/>
                            <a:pt x="9629" y="37"/>
                            <a:pt x="21532" y="0"/>
                          </a:cubicBezTo>
                        </a:path>
                        <a:path w="21600" h="24943" stroke="0" extrusionOk="0">
                          <a:moveTo>
                            <a:pt x="260" y="24942"/>
                          </a:moveTo>
                          <a:cubicBezTo>
                            <a:pt x="87" y="23837"/>
                            <a:pt x="0" y="22719"/>
                            <a:pt x="0" y="21600"/>
                          </a:cubicBezTo>
                          <a:cubicBezTo>
                            <a:pt x="0"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US"/>
                    </a:p>
                  </p:txBody>
                </p:sp>
              </p:grpSp>
              <p:grpSp>
                <p:nvGrpSpPr>
                  <p:cNvPr id="32834" name="Group 186"/>
                  <p:cNvGrpSpPr>
                    <a:grpSpLocks/>
                  </p:cNvGrpSpPr>
                  <p:nvPr/>
                </p:nvGrpSpPr>
                <p:grpSpPr bwMode="auto">
                  <a:xfrm>
                    <a:off x="3056" y="1022"/>
                    <a:ext cx="478" cy="234"/>
                    <a:chOff x="1046" y="1055"/>
                    <a:chExt cx="470" cy="230"/>
                  </a:xfrm>
                </p:grpSpPr>
                <p:sp>
                  <p:nvSpPr>
                    <p:cNvPr id="32850" name="Arc 187"/>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600"/>
                            <a:pt x="21060" y="21600"/>
                          </a:cubicBezTo>
                          <a:cubicBezTo>
                            <a:pt x="10979" y="21600"/>
                            <a:pt x="2238" y="14626"/>
                            <a:pt x="-1" y="4798"/>
                          </a:cubicBezTo>
                        </a:path>
                        <a:path w="29457" h="21600" stroke="0" extrusionOk="0">
                          <a:moveTo>
                            <a:pt x="29457" y="19901"/>
                          </a:moveTo>
                          <a:cubicBezTo>
                            <a:pt x="26799" y="21022"/>
                            <a:pt x="23944" y="21600"/>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US"/>
                    </a:p>
                  </p:txBody>
                </p:sp>
                <p:sp>
                  <p:nvSpPr>
                    <p:cNvPr id="32851" name="Arc 188"/>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600"/>
                            <a:pt x="21057" y="21600"/>
                          </a:cubicBezTo>
                          <a:cubicBezTo>
                            <a:pt x="10981" y="21600"/>
                            <a:pt x="2244" y="14634"/>
                            <a:pt x="-1" y="4812"/>
                          </a:cubicBezTo>
                        </a:path>
                        <a:path w="29433" h="21600" stroke="0" extrusionOk="0">
                          <a:moveTo>
                            <a:pt x="29432" y="19909"/>
                          </a:moveTo>
                          <a:cubicBezTo>
                            <a:pt x="26781" y="21025"/>
                            <a:pt x="23933" y="21600"/>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US"/>
                    </a:p>
                  </p:txBody>
                </p:sp>
              </p:grpSp>
              <p:grpSp>
                <p:nvGrpSpPr>
                  <p:cNvPr id="32835" name="Group 189"/>
                  <p:cNvGrpSpPr>
                    <a:grpSpLocks/>
                  </p:cNvGrpSpPr>
                  <p:nvPr/>
                </p:nvGrpSpPr>
                <p:grpSpPr bwMode="auto">
                  <a:xfrm>
                    <a:off x="2880" y="780"/>
                    <a:ext cx="252" cy="310"/>
                    <a:chOff x="870" y="821"/>
                    <a:chExt cx="252" cy="300"/>
                  </a:xfrm>
                </p:grpSpPr>
                <p:sp>
                  <p:nvSpPr>
                    <p:cNvPr id="32848" name="Arc 190"/>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0" y="11223"/>
                            <a:pt x="5501" y="3210"/>
                            <a:pt x="13839" y="0"/>
                          </a:cubicBezTo>
                        </a:path>
                        <a:path w="21600" h="41592" stroke="0" extrusionOk="0">
                          <a:moveTo>
                            <a:pt x="18924" y="41591"/>
                          </a:moveTo>
                          <a:cubicBezTo>
                            <a:pt x="8113" y="40241"/>
                            <a:pt x="0" y="31052"/>
                            <a:pt x="0" y="20158"/>
                          </a:cubicBezTo>
                          <a:cubicBezTo>
                            <a:pt x="0"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US"/>
                    </a:p>
                  </p:txBody>
                </p:sp>
                <p:sp>
                  <p:nvSpPr>
                    <p:cNvPr id="32849" name="Arc 191"/>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0" y="11222"/>
                            <a:pt x="5516" y="3201"/>
                            <a:pt x="13871" y="-1"/>
                          </a:cubicBezTo>
                        </a:path>
                        <a:path w="21600" h="41605" stroke="0" extrusionOk="0">
                          <a:moveTo>
                            <a:pt x="18936" y="41605"/>
                          </a:moveTo>
                          <a:cubicBezTo>
                            <a:pt x="8120" y="40261"/>
                            <a:pt x="0" y="31069"/>
                            <a:pt x="0" y="20170"/>
                          </a:cubicBezTo>
                          <a:cubicBezTo>
                            <a:pt x="0"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US"/>
                    </a:p>
                  </p:txBody>
                </p:sp>
              </p:grpSp>
              <p:grpSp>
                <p:nvGrpSpPr>
                  <p:cNvPr id="32836" name="Group 192"/>
                  <p:cNvGrpSpPr>
                    <a:grpSpLocks/>
                  </p:cNvGrpSpPr>
                  <p:nvPr/>
                </p:nvGrpSpPr>
                <p:grpSpPr bwMode="auto">
                  <a:xfrm>
                    <a:off x="3501" y="1054"/>
                    <a:ext cx="702" cy="244"/>
                    <a:chOff x="1491" y="1086"/>
                    <a:chExt cx="702" cy="236"/>
                  </a:xfrm>
                </p:grpSpPr>
                <p:sp>
                  <p:nvSpPr>
                    <p:cNvPr id="32846" name="Arc 193"/>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US"/>
                    </a:p>
                  </p:txBody>
                </p:sp>
                <p:sp>
                  <p:nvSpPr>
                    <p:cNvPr id="32847" name="Arc 194"/>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US"/>
                    </a:p>
                  </p:txBody>
                </p:sp>
              </p:grpSp>
              <p:grpSp>
                <p:nvGrpSpPr>
                  <p:cNvPr id="32837" name="Group 195"/>
                  <p:cNvGrpSpPr>
                    <a:grpSpLocks/>
                  </p:cNvGrpSpPr>
                  <p:nvPr/>
                </p:nvGrpSpPr>
                <p:grpSpPr bwMode="auto">
                  <a:xfrm>
                    <a:off x="3991" y="770"/>
                    <a:ext cx="380" cy="317"/>
                    <a:chOff x="1981" y="812"/>
                    <a:chExt cx="380" cy="306"/>
                  </a:xfrm>
                </p:grpSpPr>
                <p:sp>
                  <p:nvSpPr>
                    <p:cNvPr id="32844" name="Arc 196"/>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US"/>
                    </a:p>
                  </p:txBody>
                </p:sp>
                <p:sp>
                  <p:nvSpPr>
                    <p:cNvPr id="32845" name="Arc 197"/>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US"/>
                    </a:p>
                  </p:txBody>
                </p:sp>
              </p:grpSp>
              <p:grpSp>
                <p:nvGrpSpPr>
                  <p:cNvPr id="32838" name="Group 198"/>
                  <p:cNvGrpSpPr>
                    <a:grpSpLocks/>
                  </p:cNvGrpSpPr>
                  <p:nvPr/>
                </p:nvGrpSpPr>
                <p:grpSpPr bwMode="auto">
                  <a:xfrm>
                    <a:off x="3866" y="551"/>
                    <a:ext cx="369" cy="218"/>
                    <a:chOff x="1856" y="600"/>
                    <a:chExt cx="363" cy="191"/>
                  </a:xfrm>
                </p:grpSpPr>
                <p:sp>
                  <p:nvSpPr>
                    <p:cNvPr id="32842" name="Arc 199"/>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0"/>
                            <a:pt x="1128" y="0"/>
                          </a:cubicBezTo>
                          <a:cubicBezTo>
                            <a:pt x="13012" y="0"/>
                            <a:pt x="22664" y="9601"/>
                            <a:pt x="22727" y="21486"/>
                          </a:cubicBezTo>
                        </a:path>
                        <a:path w="22728" h="21600" stroke="0" extrusionOk="0">
                          <a:moveTo>
                            <a:pt x="0" y="29"/>
                          </a:moveTo>
                          <a:cubicBezTo>
                            <a:pt x="375" y="9"/>
                            <a:pt x="751" y="0"/>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US"/>
                    </a:p>
                  </p:txBody>
                </p:sp>
                <p:sp>
                  <p:nvSpPr>
                    <p:cNvPr id="32843" name="Arc 200"/>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0"/>
                            <a:pt x="1123" y="0"/>
                          </a:cubicBezTo>
                          <a:cubicBezTo>
                            <a:pt x="13007" y="0"/>
                            <a:pt x="22659" y="9601"/>
                            <a:pt x="22722" y="21486"/>
                          </a:cubicBezTo>
                        </a:path>
                        <a:path w="22723" h="21600" stroke="0" extrusionOk="0">
                          <a:moveTo>
                            <a:pt x="0" y="29"/>
                          </a:moveTo>
                          <a:cubicBezTo>
                            <a:pt x="374" y="9"/>
                            <a:pt x="748" y="0"/>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US"/>
                    </a:p>
                  </p:txBody>
                </p:sp>
              </p:grpSp>
              <p:grpSp>
                <p:nvGrpSpPr>
                  <p:cNvPr id="32839" name="Group 201"/>
                  <p:cNvGrpSpPr>
                    <a:grpSpLocks/>
                  </p:cNvGrpSpPr>
                  <p:nvPr/>
                </p:nvGrpSpPr>
                <p:grpSpPr bwMode="auto">
                  <a:xfrm>
                    <a:off x="3286" y="458"/>
                    <a:ext cx="611" cy="267"/>
                    <a:chOff x="1276" y="510"/>
                    <a:chExt cx="611" cy="258"/>
                  </a:xfrm>
                </p:grpSpPr>
                <p:sp>
                  <p:nvSpPr>
                    <p:cNvPr id="32840" name="Arc 202"/>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0"/>
                            <a:pt x="17689" y="0"/>
                          </a:cubicBezTo>
                          <a:cubicBezTo>
                            <a:pt x="25109" y="0"/>
                            <a:pt x="32010" y="3809"/>
                            <a:pt x="35965" y="10088"/>
                          </a:cubicBezTo>
                        </a:path>
                        <a:path w="35966" h="21600" stroke="0" extrusionOk="0">
                          <a:moveTo>
                            <a:pt x="0" y="9204"/>
                          </a:moveTo>
                          <a:cubicBezTo>
                            <a:pt x="4042" y="3435"/>
                            <a:pt x="10644" y="0"/>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US"/>
                    </a:p>
                  </p:txBody>
                </p:sp>
                <p:sp>
                  <p:nvSpPr>
                    <p:cNvPr id="32841" name="Arc 203"/>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0"/>
                            <a:pt x="17675" y="0"/>
                          </a:cubicBezTo>
                          <a:cubicBezTo>
                            <a:pt x="25087" y="0"/>
                            <a:pt x="31982" y="3801"/>
                            <a:pt x="35939" y="10069"/>
                          </a:cubicBezTo>
                        </a:path>
                        <a:path w="35940" h="21600" stroke="0" extrusionOk="0">
                          <a:moveTo>
                            <a:pt x="-1" y="9184"/>
                          </a:moveTo>
                          <a:cubicBezTo>
                            <a:pt x="4043" y="3427"/>
                            <a:pt x="10638" y="0"/>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US"/>
                    </a:p>
                  </p:txBody>
                </p:sp>
              </p:grpSp>
            </p:grpSp>
            <p:sp>
              <p:nvSpPr>
                <p:cNvPr id="32832" name="Oval 204"/>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2825" name="Line 205"/>
              <p:cNvSpPr>
                <a:spLocks noChangeShapeType="1"/>
              </p:cNvSpPr>
              <p:nvPr/>
            </p:nvSpPr>
            <p:spPr bwMode="auto">
              <a:xfrm>
                <a:off x="4368" y="2784"/>
                <a:ext cx="336"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826" name="Text Box 206"/>
              <p:cNvSpPr txBox="1">
                <a:spLocks noChangeArrowheads="1"/>
              </p:cNvSpPr>
              <p:nvPr/>
            </p:nvSpPr>
            <p:spPr bwMode="auto">
              <a:xfrm>
                <a:off x="5002" y="2688"/>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t>PSDN</a:t>
                </a:r>
              </a:p>
            </p:txBody>
          </p:sp>
          <p:grpSp>
            <p:nvGrpSpPr>
              <p:cNvPr id="32827" name="Group 207"/>
              <p:cNvGrpSpPr>
                <a:grpSpLocks/>
              </p:cNvGrpSpPr>
              <p:nvPr/>
            </p:nvGrpSpPr>
            <p:grpSpPr bwMode="auto">
              <a:xfrm>
                <a:off x="4498" y="2640"/>
                <a:ext cx="202" cy="192"/>
                <a:chOff x="1618" y="1440"/>
                <a:chExt cx="202" cy="192"/>
              </a:xfrm>
            </p:grpSpPr>
            <p:sp>
              <p:nvSpPr>
                <p:cNvPr id="32829" name="Text Box 208"/>
                <p:cNvSpPr txBox="1">
                  <a:spLocks noChangeArrowheads="1"/>
                </p:cNvSpPr>
                <p:nvPr/>
              </p:nvSpPr>
              <p:spPr bwMode="auto">
                <a:xfrm>
                  <a:off x="1618" y="1440"/>
                  <a:ext cx="20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Gi</a:t>
                  </a:r>
                </a:p>
              </p:txBody>
            </p:sp>
            <p:sp>
              <p:nvSpPr>
                <p:cNvPr id="32830" name="Line 209"/>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2828" name="Line 210"/>
              <p:cNvSpPr>
                <a:spLocks noChangeShapeType="1"/>
              </p:cNvSpPr>
              <p:nvPr/>
            </p:nvSpPr>
            <p:spPr bwMode="auto">
              <a:xfrm>
                <a:off x="4368" y="2832"/>
                <a:ext cx="336"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grpSp>
        <p:grpSp>
          <p:nvGrpSpPr>
            <p:cNvPr id="32786" name="Group 211"/>
            <p:cNvGrpSpPr>
              <a:grpSpLocks/>
            </p:cNvGrpSpPr>
            <p:nvPr/>
          </p:nvGrpSpPr>
          <p:grpSpPr bwMode="auto">
            <a:xfrm>
              <a:off x="1008" y="1584"/>
              <a:ext cx="2016" cy="1500"/>
              <a:chOff x="1008" y="1584"/>
              <a:chExt cx="2016" cy="1500"/>
            </a:xfrm>
          </p:grpSpPr>
          <p:sp>
            <p:nvSpPr>
              <p:cNvPr id="32803" name="Line 212"/>
              <p:cNvSpPr>
                <a:spLocks noChangeShapeType="1"/>
              </p:cNvSpPr>
              <p:nvPr/>
            </p:nvSpPr>
            <p:spPr bwMode="auto">
              <a:xfrm>
                <a:off x="2112"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804" name="Text Box 213"/>
              <p:cNvSpPr txBox="1">
                <a:spLocks noChangeArrowheads="1"/>
              </p:cNvSpPr>
              <p:nvPr/>
            </p:nvSpPr>
            <p:spPr bwMode="auto">
              <a:xfrm>
                <a:off x="1966" y="2928"/>
                <a:ext cx="345"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CC3300"/>
                    </a:solidFill>
                  </a:rPr>
                  <a:t>SGSN</a:t>
                </a:r>
              </a:p>
            </p:txBody>
          </p:sp>
          <p:grpSp>
            <p:nvGrpSpPr>
              <p:cNvPr id="32805" name="Group 214"/>
              <p:cNvGrpSpPr>
                <a:grpSpLocks/>
              </p:cNvGrpSpPr>
              <p:nvPr/>
            </p:nvGrpSpPr>
            <p:grpSpPr bwMode="auto">
              <a:xfrm>
                <a:off x="2670" y="2352"/>
                <a:ext cx="211" cy="192"/>
                <a:chOff x="1614" y="1440"/>
                <a:chExt cx="211" cy="192"/>
              </a:xfrm>
            </p:grpSpPr>
            <p:sp>
              <p:nvSpPr>
                <p:cNvPr id="32822" name="Text Box 215"/>
                <p:cNvSpPr txBox="1">
                  <a:spLocks noChangeArrowheads="1"/>
                </p:cNvSpPr>
                <p:nvPr/>
              </p:nvSpPr>
              <p:spPr bwMode="auto">
                <a:xfrm>
                  <a:off x="1614" y="1440"/>
                  <a:ext cx="21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Gr</a:t>
                  </a:r>
                </a:p>
              </p:txBody>
            </p:sp>
            <p:sp>
              <p:nvSpPr>
                <p:cNvPr id="32823" name="Line 2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806" name="Group 217"/>
              <p:cNvGrpSpPr>
                <a:grpSpLocks/>
              </p:cNvGrpSpPr>
              <p:nvPr/>
            </p:nvGrpSpPr>
            <p:grpSpPr bwMode="auto">
              <a:xfrm>
                <a:off x="1920" y="2400"/>
                <a:ext cx="336" cy="532"/>
                <a:chOff x="3688" y="1892"/>
                <a:chExt cx="417" cy="676"/>
              </a:xfrm>
            </p:grpSpPr>
            <p:sp>
              <p:nvSpPr>
                <p:cNvPr id="32819" name="Rectangle 218"/>
                <p:cNvSpPr>
                  <a:spLocks noChangeArrowheads="1"/>
                </p:cNvSpPr>
                <p:nvPr/>
              </p:nvSpPr>
              <p:spPr bwMode="auto">
                <a:xfrm>
                  <a:off x="3688" y="1892"/>
                  <a:ext cx="416" cy="672"/>
                </a:xfrm>
                <a:prstGeom prst="rect">
                  <a:avLst/>
                </a:prstGeom>
                <a:gradFill rotWithShape="0">
                  <a:gsLst>
                    <a:gs pos="0">
                      <a:srgbClr val="1CADBC"/>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rgbClr val="1CADBC"/>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20" name="Line 219"/>
                <p:cNvSpPr>
                  <a:spLocks noChangeShapeType="1"/>
                </p:cNvSpPr>
                <p:nvPr/>
              </p:nvSpPr>
              <p:spPr bwMode="auto">
                <a:xfrm>
                  <a:off x="3694"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2821" name="Line 220"/>
                <p:cNvSpPr>
                  <a:spLocks noChangeShapeType="1"/>
                </p:cNvSpPr>
                <p:nvPr/>
              </p:nvSpPr>
              <p:spPr bwMode="auto">
                <a:xfrm flipH="1">
                  <a:off x="3688"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32807" name="Line 221"/>
              <p:cNvSpPr>
                <a:spLocks noChangeShapeType="1"/>
              </p:cNvSpPr>
              <p:nvPr/>
            </p:nvSpPr>
            <p:spPr bwMode="auto">
              <a:xfrm>
                <a:off x="1392" y="1632"/>
                <a:ext cx="528" cy="1008"/>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808" name="Group 222"/>
              <p:cNvGrpSpPr>
                <a:grpSpLocks/>
              </p:cNvGrpSpPr>
              <p:nvPr/>
            </p:nvGrpSpPr>
            <p:grpSpPr bwMode="auto">
              <a:xfrm>
                <a:off x="1653" y="2160"/>
                <a:ext cx="229" cy="192"/>
                <a:chOff x="1605" y="1440"/>
                <a:chExt cx="229" cy="192"/>
              </a:xfrm>
            </p:grpSpPr>
            <p:sp>
              <p:nvSpPr>
                <p:cNvPr id="32817" name="Text Box 223"/>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Gb</a:t>
                  </a:r>
                </a:p>
              </p:txBody>
            </p:sp>
            <p:sp>
              <p:nvSpPr>
                <p:cNvPr id="32818" name="Line 2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2809" name="Line 225"/>
              <p:cNvSpPr>
                <a:spLocks noChangeShapeType="1"/>
              </p:cNvSpPr>
              <p:nvPr/>
            </p:nvSpPr>
            <p:spPr bwMode="auto">
              <a:xfrm>
                <a:off x="1344" y="1680"/>
                <a:ext cx="576" cy="1056"/>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2810" name="Group 226"/>
              <p:cNvGrpSpPr>
                <a:grpSpLocks/>
              </p:cNvGrpSpPr>
              <p:nvPr/>
            </p:nvGrpSpPr>
            <p:grpSpPr bwMode="auto">
              <a:xfrm>
                <a:off x="1008" y="1584"/>
                <a:ext cx="288" cy="166"/>
                <a:chOff x="1008" y="1584"/>
                <a:chExt cx="288" cy="166"/>
              </a:xfrm>
            </p:grpSpPr>
            <p:sp>
              <p:nvSpPr>
                <p:cNvPr id="32814" name="Rectangle 227"/>
                <p:cNvSpPr>
                  <a:spLocks noChangeArrowheads="1"/>
                </p:cNvSpPr>
                <p:nvPr/>
              </p:nvSpPr>
              <p:spPr bwMode="auto">
                <a:xfrm>
                  <a:off x="1008" y="1584"/>
                  <a:ext cx="287" cy="165"/>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tx2"/>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815" name="Line 228"/>
                <p:cNvSpPr>
                  <a:spLocks noChangeShapeType="1"/>
                </p:cNvSpPr>
                <p:nvPr/>
              </p:nvSpPr>
              <p:spPr bwMode="auto">
                <a:xfrm>
                  <a:off x="1012" y="1585"/>
                  <a:ext cx="284" cy="165"/>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2816" name="Line 229"/>
                <p:cNvSpPr>
                  <a:spLocks noChangeShapeType="1"/>
                </p:cNvSpPr>
                <p:nvPr/>
              </p:nvSpPr>
              <p:spPr bwMode="auto">
                <a:xfrm flipH="1">
                  <a:off x="1008" y="1584"/>
                  <a:ext cx="288" cy="16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32811" name="Text Box 230"/>
              <p:cNvSpPr txBox="1">
                <a:spLocks noChangeArrowheads="1"/>
              </p:cNvSpPr>
              <p:nvPr/>
            </p:nvSpPr>
            <p:spPr bwMode="auto">
              <a:xfrm>
                <a:off x="2087" y="192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Gs</a:t>
                </a:r>
              </a:p>
            </p:txBody>
          </p:sp>
          <p:sp>
            <p:nvSpPr>
              <p:cNvPr id="32812" name="Line 231"/>
              <p:cNvSpPr>
                <a:spLocks noChangeShapeType="1"/>
              </p:cNvSpPr>
              <p:nvPr/>
            </p:nvSpPr>
            <p:spPr bwMode="auto">
              <a:xfrm>
                <a:off x="2160" y="1776"/>
                <a:ext cx="0" cy="52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813" name="Line 232"/>
              <p:cNvSpPr>
                <a:spLocks noChangeShapeType="1"/>
              </p:cNvSpPr>
              <p:nvPr/>
            </p:nvSpPr>
            <p:spPr bwMode="auto">
              <a:xfrm flipV="1">
                <a:off x="2352" y="2352"/>
                <a:ext cx="672" cy="33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787" name="Group 233"/>
            <p:cNvGrpSpPr>
              <a:grpSpLocks/>
            </p:cNvGrpSpPr>
            <p:nvPr/>
          </p:nvGrpSpPr>
          <p:grpSpPr bwMode="auto">
            <a:xfrm>
              <a:off x="2352" y="2352"/>
              <a:ext cx="2016" cy="732"/>
              <a:chOff x="2352" y="2352"/>
              <a:chExt cx="2016" cy="732"/>
            </a:xfrm>
          </p:grpSpPr>
          <p:grpSp>
            <p:nvGrpSpPr>
              <p:cNvPr id="32788" name="Group 234"/>
              <p:cNvGrpSpPr>
                <a:grpSpLocks/>
              </p:cNvGrpSpPr>
              <p:nvPr/>
            </p:nvGrpSpPr>
            <p:grpSpPr bwMode="auto">
              <a:xfrm>
                <a:off x="3936" y="2642"/>
                <a:ext cx="432" cy="294"/>
                <a:chOff x="3716" y="3560"/>
                <a:chExt cx="544" cy="394"/>
              </a:xfrm>
            </p:grpSpPr>
            <p:sp>
              <p:nvSpPr>
                <p:cNvPr id="213227" name="AutoShape 235"/>
                <p:cNvSpPr>
                  <a:spLocks noChangeArrowheads="1"/>
                </p:cNvSpPr>
                <p:nvPr/>
              </p:nvSpPr>
              <p:spPr bwMode="auto">
                <a:xfrm>
                  <a:off x="3716" y="3560"/>
                  <a:ext cx="544" cy="376"/>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2800" name="Freeform 236"/>
                <p:cNvSpPr>
                  <a:spLocks/>
                </p:cNvSpPr>
                <p:nvPr/>
              </p:nvSpPr>
              <p:spPr bwMode="auto">
                <a:xfrm>
                  <a:off x="3790" y="3597"/>
                  <a:ext cx="245" cy="103"/>
                </a:xfrm>
                <a:custGeom>
                  <a:avLst/>
                  <a:gdLst>
                    <a:gd name="T0" fmla="*/ 8 w 322"/>
                    <a:gd name="T1" fmla="*/ 0 h 402"/>
                    <a:gd name="T2" fmla="*/ 243 w 322"/>
                    <a:gd name="T3" fmla="*/ 44 h 402"/>
                    <a:gd name="T4" fmla="*/ 0 w 322"/>
                    <a:gd name="T5" fmla="*/ 10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2801" name="Freeform 237"/>
                <p:cNvSpPr>
                  <a:spLocks/>
                </p:cNvSpPr>
                <p:nvPr/>
              </p:nvSpPr>
              <p:spPr bwMode="auto">
                <a:xfrm flipH="1">
                  <a:off x="3970" y="3593"/>
                  <a:ext cx="218" cy="104"/>
                </a:xfrm>
                <a:custGeom>
                  <a:avLst/>
                  <a:gdLst>
                    <a:gd name="T0" fmla="*/ 7 w 322"/>
                    <a:gd name="T1" fmla="*/ 0 h 402"/>
                    <a:gd name="T2" fmla="*/ 217 w 322"/>
                    <a:gd name="T3" fmla="*/ 44 h 402"/>
                    <a:gd name="T4" fmla="*/ 0 w 322"/>
                    <a:gd name="T5" fmla="*/ 104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2802" name="Text Box 238" descr="Large grid"/>
                <p:cNvSpPr txBox="1">
                  <a:spLocks noChangeArrowheads="1"/>
                </p:cNvSpPr>
                <p:nvPr/>
              </p:nvSpPr>
              <p:spPr bwMode="auto">
                <a:xfrm>
                  <a:off x="3905" y="3694"/>
                  <a:ext cx="147" cy="26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fr-FR" altLang="en-US" sz="1400" b="1">
                    <a:solidFill>
                      <a:schemeClr val="bg1"/>
                    </a:solidFill>
                  </a:endParaRPr>
                </a:p>
              </p:txBody>
            </p:sp>
          </p:grpSp>
          <p:sp>
            <p:nvSpPr>
              <p:cNvPr id="32789" name="Line 239"/>
              <p:cNvSpPr>
                <a:spLocks noChangeShapeType="1"/>
              </p:cNvSpPr>
              <p:nvPr/>
            </p:nvSpPr>
            <p:spPr bwMode="auto">
              <a:xfrm>
                <a:off x="2352" y="2784"/>
                <a:ext cx="1584"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790" name="Text Box 240"/>
              <p:cNvSpPr txBox="1">
                <a:spLocks noChangeArrowheads="1"/>
              </p:cNvSpPr>
              <p:nvPr/>
            </p:nvSpPr>
            <p:spPr bwMode="auto">
              <a:xfrm>
                <a:off x="3978" y="2928"/>
                <a:ext cx="35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CC3300"/>
                    </a:solidFill>
                  </a:rPr>
                  <a:t>GGSN</a:t>
                </a:r>
              </a:p>
            </p:txBody>
          </p:sp>
          <p:grpSp>
            <p:nvGrpSpPr>
              <p:cNvPr id="32791" name="Group 241"/>
              <p:cNvGrpSpPr>
                <a:grpSpLocks/>
              </p:cNvGrpSpPr>
              <p:nvPr/>
            </p:nvGrpSpPr>
            <p:grpSpPr bwMode="auto">
              <a:xfrm>
                <a:off x="3623" y="2448"/>
                <a:ext cx="224" cy="192"/>
                <a:chOff x="1607" y="1440"/>
                <a:chExt cx="224" cy="192"/>
              </a:xfrm>
            </p:grpSpPr>
            <p:sp>
              <p:nvSpPr>
                <p:cNvPr id="32797" name="Text Box 242"/>
                <p:cNvSpPr txBox="1">
                  <a:spLocks noChangeArrowheads="1"/>
                </p:cNvSpPr>
                <p:nvPr/>
              </p:nvSpPr>
              <p:spPr bwMode="auto">
                <a:xfrm>
                  <a:off x="1607" y="144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Gc</a:t>
                  </a:r>
                </a:p>
              </p:txBody>
            </p:sp>
            <p:sp>
              <p:nvSpPr>
                <p:cNvPr id="32798" name="Line 24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2792" name="Group 244"/>
              <p:cNvGrpSpPr>
                <a:grpSpLocks/>
              </p:cNvGrpSpPr>
              <p:nvPr/>
            </p:nvGrpSpPr>
            <p:grpSpPr bwMode="auto">
              <a:xfrm>
                <a:off x="3045" y="2640"/>
                <a:ext cx="229" cy="192"/>
                <a:chOff x="1605" y="1440"/>
                <a:chExt cx="229" cy="192"/>
              </a:xfrm>
            </p:grpSpPr>
            <p:sp>
              <p:nvSpPr>
                <p:cNvPr id="32795" name="Text Box 245"/>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Gn</a:t>
                  </a:r>
                </a:p>
              </p:txBody>
            </p:sp>
            <p:sp>
              <p:nvSpPr>
                <p:cNvPr id="32796" name="Line 24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2793" name="Line 247"/>
              <p:cNvSpPr>
                <a:spLocks noChangeShapeType="1"/>
              </p:cNvSpPr>
              <p:nvPr/>
            </p:nvSpPr>
            <p:spPr bwMode="auto">
              <a:xfrm>
                <a:off x="2352" y="2832"/>
                <a:ext cx="1584"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2794" name="Line 248"/>
              <p:cNvSpPr>
                <a:spLocks noChangeShapeType="1"/>
              </p:cNvSpPr>
              <p:nvPr/>
            </p:nvSpPr>
            <p:spPr bwMode="auto">
              <a:xfrm>
                <a:off x="3216" y="2352"/>
                <a:ext cx="720" cy="384"/>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sp>
        <p:nvSpPr>
          <p:cNvPr id="32778" name="Text Box 249"/>
          <p:cNvSpPr txBox="1">
            <a:spLocks noChangeArrowheads="1"/>
          </p:cNvSpPr>
          <p:nvPr/>
        </p:nvSpPr>
        <p:spPr bwMode="auto">
          <a:xfrm>
            <a:off x="1670246" y="838201"/>
            <a:ext cx="127278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a:t>2G MS (voice only)</a:t>
            </a:r>
          </a:p>
        </p:txBody>
      </p:sp>
      <p:sp>
        <p:nvSpPr>
          <p:cNvPr id="32779" name="Line 250"/>
          <p:cNvSpPr>
            <a:spLocks noChangeShapeType="1"/>
          </p:cNvSpPr>
          <p:nvPr/>
        </p:nvSpPr>
        <p:spPr bwMode="auto">
          <a:xfrm>
            <a:off x="2133600" y="106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grpSp>
        <p:nvGrpSpPr>
          <p:cNvPr id="213246" name="Group 254"/>
          <p:cNvGrpSpPr>
            <a:grpSpLocks/>
          </p:cNvGrpSpPr>
          <p:nvPr/>
        </p:nvGrpSpPr>
        <p:grpSpPr bwMode="auto">
          <a:xfrm>
            <a:off x="1524000" y="4267200"/>
            <a:ext cx="9144000" cy="2362200"/>
            <a:chOff x="0" y="1920"/>
            <a:chExt cx="5760" cy="1872"/>
          </a:xfrm>
        </p:grpSpPr>
        <p:sp>
          <p:nvSpPr>
            <p:cNvPr id="32781" name="Rectangle 252"/>
            <p:cNvSpPr>
              <a:spLocks noChangeArrowheads="1"/>
            </p:cNvSpPr>
            <p:nvPr/>
          </p:nvSpPr>
          <p:spPr bwMode="auto">
            <a:xfrm>
              <a:off x="0" y="1920"/>
              <a:ext cx="5760" cy="18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782" name="Text Box 253"/>
            <p:cNvSpPr txBox="1">
              <a:spLocks noChangeArrowheads="1"/>
            </p:cNvSpPr>
            <p:nvPr/>
          </p:nvSpPr>
          <p:spPr bwMode="auto">
            <a:xfrm>
              <a:off x="1968" y="2399"/>
              <a:ext cx="1728" cy="50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GSM towards GPRS transition </a:t>
              </a:r>
            </a:p>
          </p:txBody>
        </p:sp>
      </p:grpSp>
    </p:spTree>
    <p:extLst>
      <p:ext uri="{BB962C8B-B14F-4D97-AF65-F5344CB8AC3E}">
        <p14:creationId xmlns:p14="http://schemas.microsoft.com/office/powerpoint/2010/main" val="1700605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13246"/>
                                        </p:tgtEl>
                                        <p:attrNameLst>
                                          <p:attrName>style.visibility</p:attrName>
                                        </p:attrNameLst>
                                      </p:cBhvr>
                                      <p:to>
                                        <p:strVal val="visible"/>
                                      </p:to>
                                    </p:set>
                                    <p:animEffect transition="in" filter="strips(downLeft)">
                                      <p:cBhvr>
                                        <p:cTn id="7" dur="500"/>
                                        <p:tgtEl>
                                          <p:spTgt spid="213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grpSp>
        <p:nvGrpSpPr>
          <p:cNvPr id="34819" name="Group 2"/>
          <p:cNvGrpSpPr>
            <a:grpSpLocks/>
          </p:cNvGrpSpPr>
          <p:nvPr/>
        </p:nvGrpSpPr>
        <p:grpSpPr bwMode="auto">
          <a:xfrm>
            <a:off x="1935163" y="914400"/>
            <a:ext cx="8562976" cy="2533650"/>
            <a:chOff x="259" y="960"/>
            <a:chExt cx="5394" cy="1596"/>
          </a:xfrm>
        </p:grpSpPr>
        <p:sp>
          <p:nvSpPr>
            <p:cNvPr id="34921" name="Oval 3"/>
            <p:cNvSpPr>
              <a:spLocks noChangeArrowheads="1"/>
            </p:cNvSpPr>
            <p:nvPr/>
          </p:nvSpPr>
          <p:spPr bwMode="auto">
            <a:xfrm>
              <a:off x="2016" y="1684"/>
              <a:ext cx="2256" cy="328"/>
            </a:xfrm>
            <a:prstGeom prst="ellipse">
              <a:avLst/>
            </a:prstGeom>
            <a:gradFill rotWithShape="0">
              <a:gsLst>
                <a:gs pos="0">
                  <a:srgbClr val="FFFFD4"/>
                </a:gs>
                <a:gs pos="100000">
                  <a:srgbClr val="FFFF9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22" name="Text Box 4"/>
            <p:cNvSpPr txBox="1">
              <a:spLocks noChangeArrowheads="1"/>
            </p:cNvSpPr>
            <p:nvPr/>
          </p:nvSpPr>
          <p:spPr bwMode="auto">
            <a:xfrm>
              <a:off x="3846" y="1938"/>
              <a:ext cx="33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solidFill>
                    <a:schemeClr val="bg2"/>
                  </a:solidFill>
                </a:rPr>
                <a:t>SS7</a:t>
              </a:r>
            </a:p>
          </p:txBody>
        </p:sp>
        <p:grpSp>
          <p:nvGrpSpPr>
            <p:cNvPr id="34923" name="Group 5"/>
            <p:cNvGrpSpPr>
              <a:grpSpLocks/>
            </p:cNvGrpSpPr>
            <p:nvPr/>
          </p:nvGrpSpPr>
          <p:grpSpPr bwMode="auto">
            <a:xfrm>
              <a:off x="1008" y="1584"/>
              <a:ext cx="288" cy="166"/>
              <a:chOff x="2366" y="1892"/>
              <a:chExt cx="417" cy="676"/>
            </a:xfrm>
          </p:grpSpPr>
          <p:sp>
            <p:nvSpPr>
              <p:cNvPr id="35065" name="Rectangle 6"/>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066" name="Line 7"/>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5067" name="Line 8"/>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grpSp>
          <p:nvGrpSpPr>
            <p:cNvPr id="34924" name="Group 9"/>
            <p:cNvGrpSpPr>
              <a:grpSpLocks/>
            </p:cNvGrpSpPr>
            <p:nvPr/>
          </p:nvGrpSpPr>
          <p:grpSpPr bwMode="auto">
            <a:xfrm>
              <a:off x="1920" y="1248"/>
              <a:ext cx="336" cy="532"/>
              <a:chOff x="2366" y="1892"/>
              <a:chExt cx="417" cy="676"/>
            </a:xfrm>
          </p:grpSpPr>
          <p:sp>
            <p:nvSpPr>
              <p:cNvPr id="35062" name="Rectangle 10"/>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063" name="Line 11"/>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5064" name="Line 12"/>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304141" name="AutoShape 13"/>
            <p:cNvSpPr>
              <a:spLocks noChangeArrowheads="1"/>
            </p:cNvSpPr>
            <p:nvPr/>
          </p:nvSpPr>
          <p:spPr bwMode="auto">
            <a:xfrm>
              <a:off x="2448" y="1632"/>
              <a:ext cx="144" cy="231"/>
            </a:xfrm>
            <a:prstGeom prst="can">
              <a:avLst>
                <a:gd name="adj" fmla="val 21916"/>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eaLnBrk="1" hangingPunct="1">
                <a:defRPr/>
              </a:pPr>
              <a:endParaRPr lang="en-US"/>
            </a:p>
          </p:txBody>
        </p:sp>
        <p:grpSp>
          <p:nvGrpSpPr>
            <p:cNvPr id="34926" name="Group 14"/>
            <p:cNvGrpSpPr>
              <a:grpSpLocks/>
            </p:cNvGrpSpPr>
            <p:nvPr/>
          </p:nvGrpSpPr>
          <p:grpSpPr bwMode="auto">
            <a:xfrm>
              <a:off x="3504" y="2112"/>
              <a:ext cx="144" cy="306"/>
              <a:chOff x="2299" y="2603"/>
              <a:chExt cx="319" cy="874"/>
            </a:xfrm>
          </p:grpSpPr>
          <p:sp>
            <p:nvSpPr>
              <p:cNvPr id="35052" name="Rectangle 15"/>
              <p:cNvSpPr>
                <a:spLocks noChangeArrowheads="1"/>
              </p:cNvSpPr>
              <p:nvPr/>
            </p:nvSpPr>
            <p:spPr bwMode="auto">
              <a:xfrm>
                <a:off x="2299" y="2603"/>
                <a:ext cx="319" cy="874"/>
              </a:xfrm>
              <a:prstGeom prst="rect">
                <a:avLst/>
              </a:prstGeom>
              <a:gradFill rotWithShape="0">
                <a:gsLst>
                  <a:gs pos="0">
                    <a:schemeClr val="hlink"/>
                  </a:gs>
                  <a:gs pos="100000">
                    <a:srgbClr val="EEE800"/>
                  </a:gs>
                </a:gsLst>
                <a:lin ang="27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5053" name="Group 16"/>
              <p:cNvGrpSpPr>
                <a:grpSpLocks/>
              </p:cNvGrpSpPr>
              <p:nvPr/>
            </p:nvGrpSpPr>
            <p:grpSpPr bwMode="auto">
              <a:xfrm>
                <a:off x="2353" y="2672"/>
                <a:ext cx="216" cy="724"/>
                <a:chOff x="1032" y="2672"/>
                <a:chExt cx="216" cy="724"/>
              </a:xfrm>
            </p:grpSpPr>
            <p:sp>
              <p:nvSpPr>
                <p:cNvPr id="35054" name="Rectangle 17"/>
                <p:cNvSpPr>
                  <a:spLocks noChangeArrowheads="1"/>
                </p:cNvSpPr>
                <p:nvPr/>
              </p:nvSpPr>
              <p:spPr bwMode="auto">
                <a:xfrm>
                  <a:off x="1032" y="26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055" name="Rectangle 18"/>
                <p:cNvSpPr>
                  <a:spLocks noChangeArrowheads="1"/>
                </p:cNvSpPr>
                <p:nvPr/>
              </p:nvSpPr>
              <p:spPr bwMode="auto">
                <a:xfrm>
                  <a:off x="1032" y="2772"/>
                  <a:ext cx="216" cy="6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056" name="Line 19"/>
                <p:cNvSpPr>
                  <a:spLocks noChangeShapeType="1"/>
                </p:cNvSpPr>
                <p:nvPr/>
              </p:nvSpPr>
              <p:spPr bwMode="auto">
                <a:xfrm>
                  <a:off x="1032" y="321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57" name="Line 20"/>
                <p:cNvSpPr>
                  <a:spLocks noChangeShapeType="1"/>
                </p:cNvSpPr>
                <p:nvPr/>
              </p:nvSpPr>
              <p:spPr bwMode="auto">
                <a:xfrm>
                  <a:off x="1032" y="3252"/>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58" name="Line 21"/>
                <p:cNvSpPr>
                  <a:spLocks noChangeShapeType="1"/>
                </p:cNvSpPr>
                <p:nvPr/>
              </p:nvSpPr>
              <p:spPr bwMode="auto">
                <a:xfrm>
                  <a:off x="1032" y="3288"/>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59" name="Line 22"/>
                <p:cNvSpPr>
                  <a:spLocks noChangeShapeType="1"/>
                </p:cNvSpPr>
                <p:nvPr/>
              </p:nvSpPr>
              <p:spPr bwMode="auto">
                <a:xfrm>
                  <a:off x="1032" y="3324"/>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60" name="Line 23"/>
                <p:cNvSpPr>
                  <a:spLocks noChangeShapeType="1"/>
                </p:cNvSpPr>
                <p:nvPr/>
              </p:nvSpPr>
              <p:spPr bwMode="auto">
                <a:xfrm>
                  <a:off x="1032" y="3360"/>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61" name="Line 24"/>
                <p:cNvSpPr>
                  <a:spLocks noChangeShapeType="1"/>
                </p:cNvSpPr>
                <p:nvPr/>
              </p:nvSpPr>
              <p:spPr bwMode="auto">
                <a:xfrm>
                  <a:off x="1032" y="3396"/>
                  <a:ext cx="21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304153" name="AutoShape 25"/>
            <p:cNvSpPr>
              <a:spLocks noChangeArrowheads="1"/>
            </p:cNvSpPr>
            <p:nvPr/>
          </p:nvSpPr>
          <p:spPr bwMode="auto">
            <a:xfrm>
              <a:off x="2976" y="2016"/>
              <a:ext cx="288" cy="327"/>
            </a:xfrm>
            <a:prstGeom prst="can">
              <a:avLst>
                <a:gd name="adj" fmla="val 15512"/>
              </a:avLst>
            </a:prstGeom>
            <a:gradFill rotWithShape="0">
              <a:gsLst>
                <a:gs pos="0">
                  <a:schemeClr val="hlink"/>
                </a:gs>
                <a:gs pos="50000">
                  <a:srgbClr val="F2EC00"/>
                </a:gs>
                <a:gs pos="100000">
                  <a:schemeClr val="hlink"/>
                </a:gs>
              </a:gsLst>
              <a:lin ang="0" scaled="1"/>
            </a:gradFill>
            <a:ln w="12700">
              <a:solidFill>
                <a:schemeClr val="hlink"/>
              </a:solidFill>
              <a:round/>
              <a:headEnd type="none" w="sm" len="sm"/>
              <a:tailEnd type="none" w="sm" len="sm"/>
            </a:ln>
            <a:effectLst/>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p>
              <a:pPr eaLnBrk="1" hangingPunct="1">
                <a:defRPr/>
              </a:pPr>
              <a:endParaRPr lang="en-US"/>
            </a:p>
          </p:txBody>
        </p:sp>
        <p:sp>
          <p:nvSpPr>
            <p:cNvPr id="34928" name="Line 26"/>
            <p:cNvSpPr>
              <a:spLocks noChangeShapeType="1"/>
            </p:cNvSpPr>
            <p:nvPr/>
          </p:nvSpPr>
          <p:spPr bwMode="auto">
            <a:xfrm flipV="1">
              <a:off x="768" y="1680"/>
              <a:ext cx="24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4929" name="Line 27"/>
            <p:cNvSpPr>
              <a:spLocks noChangeShapeType="1"/>
            </p:cNvSpPr>
            <p:nvPr/>
          </p:nvSpPr>
          <p:spPr bwMode="auto">
            <a:xfrm>
              <a:off x="1392" y="158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4930" name="Line 28"/>
            <p:cNvSpPr>
              <a:spLocks noChangeShapeType="1"/>
            </p:cNvSpPr>
            <p:nvPr/>
          </p:nvSpPr>
          <p:spPr bwMode="auto">
            <a:xfrm>
              <a:off x="2352" y="1488"/>
              <a:ext cx="16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31" name="Line 29"/>
            <p:cNvSpPr>
              <a:spLocks noChangeShapeType="1"/>
            </p:cNvSpPr>
            <p:nvPr/>
          </p:nvSpPr>
          <p:spPr bwMode="auto">
            <a:xfrm>
              <a:off x="3264" y="220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32" name="Line 30"/>
            <p:cNvSpPr>
              <a:spLocks noChangeShapeType="1"/>
            </p:cNvSpPr>
            <p:nvPr/>
          </p:nvSpPr>
          <p:spPr bwMode="auto">
            <a:xfrm>
              <a:off x="2592" y="1776"/>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933" name="Group 31"/>
            <p:cNvGrpSpPr>
              <a:grpSpLocks/>
            </p:cNvGrpSpPr>
            <p:nvPr/>
          </p:nvGrpSpPr>
          <p:grpSpPr bwMode="auto">
            <a:xfrm>
              <a:off x="3984" y="1248"/>
              <a:ext cx="336" cy="532"/>
              <a:chOff x="2366" y="1892"/>
              <a:chExt cx="417" cy="676"/>
            </a:xfrm>
          </p:grpSpPr>
          <p:sp>
            <p:nvSpPr>
              <p:cNvPr id="35049" name="Rectangle 32"/>
              <p:cNvSpPr>
                <a:spLocks noChangeArrowheads="1"/>
              </p:cNvSpPr>
              <p:nvPr/>
            </p:nvSpPr>
            <p:spPr bwMode="auto">
              <a:xfrm>
                <a:off x="2366" y="1892"/>
                <a:ext cx="416" cy="672"/>
              </a:xfrm>
              <a:prstGeom prst="rect">
                <a:avLst/>
              </a:prstGeom>
              <a:gradFill rotWithShape="0">
                <a:gsLst>
                  <a:gs pos="0">
                    <a:srgbClr val="EEE800"/>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rgbClr val="EEE800"/>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050" name="Line 33"/>
              <p:cNvSpPr>
                <a:spLocks noChangeShapeType="1"/>
              </p:cNvSpPr>
              <p:nvPr/>
            </p:nvSpPr>
            <p:spPr bwMode="auto">
              <a:xfrm>
                <a:off x="2372"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5051" name="Line 34"/>
              <p:cNvSpPr>
                <a:spLocks noChangeShapeType="1"/>
              </p:cNvSpPr>
              <p:nvPr/>
            </p:nvSpPr>
            <p:spPr bwMode="auto">
              <a:xfrm flipH="1">
                <a:off x="2366"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grpSp>
          <p:nvGrpSpPr>
            <p:cNvPr id="34934" name="Group 35"/>
            <p:cNvGrpSpPr>
              <a:grpSpLocks/>
            </p:cNvGrpSpPr>
            <p:nvPr/>
          </p:nvGrpSpPr>
          <p:grpSpPr bwMode="auto">
            <a:xfrm>
              <a:off x="672" y="1584"/>
              <a:ext cx="116" cy="285"/>
              <a:chOff x="2276" y="1580"/>
              <a:chExt cx="466" cy="1154"/>
            </a:xfrm>
          </p:grpSpPr>
          <p:sp>
            <p:nvSpPr>
              <p:cNvPr id="35034" name="Freeform 36"/>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5" name="Line 37"/>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6" name="Freeform 38"/>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7" name="Freeform 39"/>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8" name="Freeform 40"/>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9" name="Freeform 41"/>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0" name="Freeform 42"/>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1" name="Freeform 43"/>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2" name="Freeform 44"/>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3" name="Freeform 45"/>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4" name="Freeform 46"/>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5" name="Freeform 47"/>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6" name="Freeform 48"/>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7" name="Freeform 49"/>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48" name="Freeform 50"/>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935" name="Line 51"/>
            <p:cNvSpPr>
              <a:spLocks noChangeShapeType="1"/>
            </p:cNvSpPr>
            <p:nvPr/>
          </p:nvSpPr>
          <p:spPr bwMode="auto">
            <a:xfrm flipH="1" flipV="1">
              <a:off x="768" y="1488"/>
              <a:ext cx="24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936" name="Group 52"/>
            <p:cNvGrpSpPr>
              <a:grpSpLocks/>
            </p:cNvGrpSpPr>
            <p:nvPr/>
          </p:nvGrpSpPr>
          <p:grpSpPr bwMode="auto">
            <a:xfrm>
              <a:off x="672" y="1248"/>
              <a:ext cx="116" cy="285"/>
              <a:chOff x="2276" y="1580"/>
              <a:chExt cx="466" cy="1154"/>
            </a:xfrm>
          </p:grpSpPr>
          <p:sp>
            <p:nvSpPr>
              <p:cNvPr id="35019" name="Freeform 53"/>
              <p:cNvSpPr>
                <a:spLocks/>
              </p:cNvSpPr>
              <p:nvPr/>
            </p:nvSpPr>
            <p:spPr bwMode="auto">
              <a:xfrm>
                <a:off x="2276" y="1818"/>
                <a:ext cx="463" cy="916"/>
              </a:xfrm>
              <a:custGeom>
                <a:avLst/>
                <a:gdLst>
                  <a:gd name="T0" fmla="*/ 230 w 740"/>
                  <a:gd name="T1" fmla="*/ 0 h 1752"/>
                  <a:gd name="T2" fmla="*/ 0 w 740"/>
                  <a:gd name="T3" fmla="*/ 826 h 1752"/>
                  <a:gd name="T4" fmla="*/ 230 w 740"/>
                  <a:gd name="T5" fmla="*/ 916 h 1752"/>
                  <a:gd name="T6" fmla="*/ 463 w 740"/>
                  <a:gd name="T7" fmla="*/ 826 h 1752"/>
                  <a:gd name="T8" fmla="*/ 230 w 740"/>
                  <a:gd name="T9" fmla="*/ 0 h 17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0" h="1752">
                    <a:moveTo>
                      <a:pt x="368" y="0"/>
                    </a:moveTo>
                    <a:lnTo>
                      <a:pt x="0" y="1580"/>
                    </a:lnTo>
                    <a:lnTo>
                      <a:pt x="368" y="1752"/>
                    </a:lnTo>
                    <a:lnTo>
                      <a:pt x="740" y="1580"/>
                    </a:lnTo>
                    <a:lnTo>
                      <a:pt x="368" y="0"/>
                    </a:lnTo>
                    <a:close/>
                  </a:path>
                </a:pathLst>
              </a:custGeom>
              <a:solidFill>
                <a:schemeClr val="hlink">
                  <a:alpha val="50195"/>
                </a:schemeClr>
              </a:solidFill>
              <a:ln w="19050"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0" name="Line 54"/>
              <p:cNvSpPr>
                <a:spLocks noChangeShapeType="1"/>
              </p:cNvSpPr>
              <p:nvPr/>
            </p:nvSpPr>
            <p:spPr bwMode="auto">
              <a:xfrm flipV="1">
                <a:off x="2506" y="1822"/>
                <a:ext cx="0" cy="9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1" name="Freeform 55"/>
              <p:cNvSpPr>
                <a:spLocks/>
              </p:cNvSpPr>
              <p:nvPr/>
            </p:nvSpPr>
            <p:spPr bwMode="auto">
              <a:xfrm>
                <a:off x="2299" y="2560"/>
                <a:ext cx="415" cy="78"/>
              </a:xfrm>
              <a:custGeom>
                <a:avLst/>
                <a:gdLst>
                  <a:gd name="T0" fmla="*/ 0 w 664"/>
                  <a:gd name="T1" fmla="*/ 2 h 148"/>
                  <a:gd name="T2" fmla="*/ 208 w 664"/>
                  <a:gd name="T3" fmla="*/ 78 h 148"/>
                  <a:gd name="T4" fmla="*/ 415 w 664"/>
                  <a:gd name="T5" fmla="*/ 0 h 148"/>
                  <a:gd name="T6" fmla="*/ 0 60000 65536"/>
                  <a:gd name="T7" fmla="*/ 0 60000 65536"/>
                  <a:gd name="T8" fmla="*/ 0 60000 65536"/>
                </a:gdLst>
                <a:ahLst/>
                <a:cxnLst>
                  <a:cxn ang="T6">
                    <a:pos x="T0" y="T1"/>
                  </a:cxn>
                  <a:cxn ang="T7">
                    <a:pos x="T2" y="T3"/>
                  </a:cxn>
                  <a:cxn ang="T8">
                    <a:pos x="T4" y="T5"/>
                  </a:cxn>
                </a:cxnLst>
                <a:rect l="0" t="0" r="r" b="b"/>
                <a:pathLst>
                  <a:path w="664" h="148">
                    <a:moveTo>
                      <a:pt x="0" y="4"/>
                    </a:moveTo>
                    <a:lnTo>
                      <a:pt x="332" y="148"/>
                    </a:lnTo>
                    <a:lnTo>
                      <a:pt x="664"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2" name="Freeform 56"/>
              <p:cNvSpPr>
                <a:spLocks/>
              </p:cNvSpPr>
              <p:nvPr/>
            </p:nvSpPr>
            <p:spPr bwMode="auto">
              <a:xfrm>
                <a:off x="2276" y="2575"/>
                <a:ext cx="466" cy="69"/>
              </a:xfrm>
              <a:custGeom>
                <a:avLst/>
                <a:gdLst>
                  <a:gd name="T0" fmla="*/ 0 w 744"/>
                  <a:gd name="T1" fmla="*/ 69 h 132"/>
                  <a:gd name="T2" fmla="*/ 230 w 744"/>
                  <a:gd name="T3" fmla="*/ 0 h 132"/>
                  <a:gd name="T4" fmla="*/ 466 w 744"/>
                  <a:gd name="T5" fmla="*/ 67 h 132"/>
                  <a:gd name="T6" fmla="*/ 0 60000 65536"/>
                  <a:gd name="T7" fmla="*/ 0 60000 65536"/>
                  <a:gd name="T8" fmla="*/ 0 60000 65536"/>
                </a:gdLst>
                <a:ahLst/>
                <a:cxnLst>
                  <a:cxn ang="T6">
                    <a:pos x="T0" y="T1"/>
                  </a:cxn>
                  <a:cxn ang="T7">
                    <a:pos x="T2" y="T3"/>
                  </a:cxn>
                  <a:cxn ang="T8">
                    <a:pos x="T4" y="T5"/>
                  </a:cxn>
                </a:cxnLst>
                <a:rect l="0" t="0" r="r" b="b"/>
                <a:pathLst>
                  <a:path w="744" h="132">
                    <a:moveTo>
                      <a:pt x="0" y="132"/>
                    </a:moveTo>
                    <a:lnTo>
                      <a:pt x="368" y="0"/>
                    </a:lnTo>
                    <a:lnTo>
                      <a:pt x="744" y="128"/>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3" name="Freeform 57"/>
              <p:cNvSpPr>
                <a:spLocks/>
              </p:cNvSpPr>
              <p:nvPr/>
            </p:nvSpPr>
            <p:spPr bwMode="auto">
              <a:xfrm>
                <a:off x="2321" y="2470"/>
                <a:ext cx="371" cy="65"/>
              </a:xfrm>
              <a:custGeom>
                <a:avLst/>
                <a:gdLst>
                  <a:gd name="T0" fmla="*/ 0 w 592"/>
                  <a:gd name="T1" fmla="*/ 8 h 124"/>
                  <a:gd name="T2" fmla="*/ 186 w 592"/>
                  <a:gd name="T3" fmla="*/ 65 h 124"/>
                  <a:gd name="T4" fmla="*/ 371 w 592"/>
                  <a:gd name="T5" fmla="*/ 0 h 124"/>
                  <a:gd name="T6" fmla="*/ 0 60000 65536"/>
                  <a:gd name="T7" fmla="*/ 0 60000 65536"/>
                  <a:gd name="T8" fmla="*/ 0 60000 65536"/>
                </a:gdLst>
                <a:ahLst/>
                <a:cxnLst>
                  <a:cxn ang="T6">
                    <a:pos x="T0" y="T1"/>
                  </a:cxn>
                  <a:cxn ang="T7">
                    <a:pos x="T2" y="T3"/>
                  </a:cxn>
                  <a:cxn ang="T8">
                    <a:pos x="T4" y="T5"/>
                  </a:cxn>
                </a:cxnLst>
                <a:rect l="0" t="0" r="r" b="b"/>
                <a:pathLst>
                  <a:path w="592" h="124">
                    <a:moveTo>
                      <a:pt x="0" y="16"/>
                    </a:moveTo>
                    <a:lnTo>
                      <a:pt x="296" y="124"/>
                    </a:lnTo>
                    <a:lnTo>
                      <a:pt x="59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4" name="Freeform 58"/>
              <p:cNvSpPr>
                <a:spLocks/>
              </p:cNvSpPr>
              <p:nvPr/>
            </p:nvSpPr>
            <p:spPr bwMode="auto">
              <a:xfrm>
                <a:off x="2346" y="2389"/>
                <a:ext cx="318" cy="52"/>
              </a:xfrm>
              <a:custGeom>
                <a:avLst/>
                <a:gdLst>
                  <a:gd name="T0" fmla="*/ 0 w 508"/>
                  <a:gd name="T1" fmla="*/ 6 h 100"/>
                  <a:gd name="T2" fmla="*/ 160 w 508"/>
                  <a:gd name="T3" fmla="*/ 52 h 100"/>
                  <a:gd name="T4" fmla="*/ 318 w 508"/>
                  <a:gd name="T5" fmla="*/ 0 h 100"/>
                  <a:gd name="T6" fmla="*/ 0 60000 65536"/>
                  <a:gd name="T7" fmla="*/ 0 60000 65536"/>
                  <a:gd name="T8" fmla="*/ 0 60000 65536"/>
                </a:gdLst>
                <a:ahLst/>
                <a:cxnLst>
                  <a:cxn ang="T6">
                    <a:pos x="T0" y="T1"/>
                  </a:cxn>
                  <a:cxn ang="T7">
                    <a:pos x="T2" y="T3"/>
                  </a:cxn>
                  <a:cxn ang="T8">
                    <a:pos x="T4" y="T5"/>
                  </a:cxn>
                </a:cxnLst>
                <a:rect l="0" t="0" r="r" b="b"/>
                <a:pathLst>
                  <a:path w="508" h="100">
                    <a:moveTo>
                      <a:pt x="0" y="12"/>
                    </a:moveTo>
                    <a:lnTo>
                      <a:pt x="256" y="100"/>
                    </a:lnTo>
                    <a:lnTo>
                      <a:pt x="508"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5" name="Freeform 59"/>
              <p:cNvSpPr>
                <a:spLocks/>
              </p:cNvSpPr>
              <p:nvPr/>
            </p:nvSpPr>
            <p:spPr bwMode="auto">
              <a:xfrm>
                <a:off x="2369" y="2307"/>
                <a:ext cx="273" cy="42"/>
              </a:xfrm>
              <a:custGeom>
                <a:avLst/>
                <a:gdLst>
                  <a:gd name="T0" fmla="*/ 0 w 436"/>
                  <a:gd name="T1" fmla="*/ 6 h 80"/>
                  <a:gd name="T2" fmla="*/ 138 w 436"/>
                  <a:gd name="T3" fmla="*/ 42 h 80"/>
                  <a:gd name="T4" fmla="*/ 273 w 436"/>
                  <a:gd name="T5" fmla="*/ 0 h 80"/>
                  <a:gd name="T6" fmla="*/ 0 60000 65536"/>
                  <a:gd name="T7" fmla="*/ 0 60000 65536"/>
                  <a:gd name="T8" fmla="*/ 0 60000 65536"/>
                </a:gdLst>
                <a:ahLst/>
                <a:cxnLst>
                  <a:cxn ang="T6">
                    <a:pos x="T0" y="T1"/>
                  </a:cxn>
                  <a:cxn ang="T7">
                    <a:pos x="T2" y="T3"/>
                  </a:cxn>
                  <a:cxn ang="T8">
                    <a:pos x="T4" y="T5"/>
                  </a:cxn>
                </a:cxnLst>
                <a:rect l="0" t="0" r="r" b="b"/>
                <a:pathLst>
                  <a:path w="436" h="80">
                    <a:moveTo>
                      <a:pt x="0" y="12"/>
                    </a:moveTo>
                    <a:lnTo>
                      <a:pt x="220" y="80"/>
                    </a:lnTo>
                    <a:lnTo>
                      <a:pt x="43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6" name="Freeform 60"/>
              <p:cNvSpPr>
                <a:spLocks/>
              </p:cNvSpPr>
              <p:nvPr/>
            </p:nvSpPr>
            <p:spPr bwMode="auto">
              <a:xfrm>
                <a:off x="2389" y="2228"/>
                <a:ext cx="233" cy="33"/>
              </a:xfrm>
              <a:custGeom>
                <a:avLst/>
                <a:gdLst>
                  <a:gd name="T0" fmla="*/ 0 w 372"/>
                  <a:gd name="T1" fmla="*/ 6 h 64"/>
                  <a:gd name="T2" fmla="*/ 118 w 372"/>
                  <a:gd name="T3" fmla="*/ 33 h 64"/>
                  <a:gd name="T4" fmla="*/ 233 w 372"/>
                  <a:gd name="T5" fmla="*/ 0 h 64"/>
                  <a:gd name="T6" fmla="*/ 0 60000 65536"/>
                  <a:gd name="T7" fmla="*/ 0 60000 65536"/>
                  <a:gd name="T8" fmla="*/ 0 60000 65536"/>
                </a:gdLst>
                <a:ahLst/>
                <a:cxnLst>
                  <a:cxn ang="T6">
                    <a:pos x="T0" y="T1"/>
                  </a:cxn>
                  <a:cxn ang="T7">
                    <a:pos x="T2" y="T3"/>
                  </a:cxn>
                  <a:cxn ang="T8">
                    <a:pos x="T4" y="T5"/>
                  </a:cxn>
                </a:cxnLst>
                <a:rect l="0" t="0" r="r" b="b"/>
                <a:pathLst>
                  <a:path w="372" h="64">
                    <a:moveTo>
                      <a:pt x="0" y="12"/>
                    </a:moveTo>
                    <a:lnTo>
                      <a:pt x="188" y="64"/>
                    </a:lnTo>
                    <a:lnTo>
                      <a:pt x="3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7" name="Freeform 61"/>
              <p:cNvSpPr>
                <a:spLocks/>
              </p:cNvSpPr>
              <p:nvPr/>
            </p:nvSpPr>
            <p:spPr bwMode="auto">
              <a:xfrm>
                <a:off x="2414" y="2148"/>
                <a:ext cx="185" cy="26"/>
              </a:xfrm>
              <a:custGeom>
                <a:avLst/>
                <a:gdLst>
                  <a:gd name="T0" fmla="*/ 0 w 296"/>
                  <a:gd name="T1" fmla="*/ 9 h 48"/>
                  <a:gd name="T2" fmla="*/ 93 w 296"/>
                  <a:gd name="T3" fmla="*/ 26 h 48"/>
                  <a:gd name="T4" fmla="*/ 185 w 296"/>
                  <a:gd name="T5" fmla="*/ 0 h 48"/>
                  <a:gd name="T6" fmla="*/ 0 60000 65536"/>
                  <a:gd name="T7" fmla="*/ 0 60000 65536"/>
                  <a:gd name="T8" fmla="*/ 0 60000 65536"/>
                </a:gdLst>
                <a:ahLst/>
                <a:cxnLst>
                  <a:cxn ang="T6">
                    <a:pos x="T0" y="T1"/>
                  </a:cxn>
                  <a:cxn ang="T7">
                    <a:pos x="T2" y="T3"/>
                  </a:cxn>
                  <a:cxn ang="T8">
                    <a:pos x="T4" y="T5"/>
                  </a:cxn>
                </a:cxnLst>
                <a:rect l="0" t="0" r="r" b="b"/>
                <a:pathLst>
                  <a:path w="296" h="48">
                    <a:moveTo>
                      <a:pt x="0" y="16"/>
                    </a:moveTo>
                    <a:lnTo>
                      <a:pt x="148" y="48"/>
                    </a:lnTo>
                    <a:lnTo>
                      <a:pt x="29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8" name="Freeform 62"/>
              <p:cNvSpPr>
                <a:spLocks/>
              </p:cNvSpPr>
              <p:nvPr/>
            </p:nvSpPr>
            <p:spPr bwMode="auto">
              <a:xfrm>
                <a:off x="2431" y="2082"/>
                <a:ext cx="151" cy="16"/>
              </a:xfrm>
              <a:custGeom>
                <a:avLst/>
                <a:gdLst>
                  <a:gd name="T0" fmla="*/ 0 w 240"/>
                  <a:gd name="T1" fmla="*/ 4 h 32"/>
                  <a:gd name="T2" fmla="*/ 78 w 240"/>
                  <a:gd name="T3" fmla="*/ 16 h 32"/>
                  <a:gd name="T4" fmla="*/ 151 w 240"/>
                  <a:gd name="T5" fmla="*/ 0 h 32"/>
                  <a:gd name="T6" fmla="*/ 0 60000 65536"/>
                  <a:gd name="T7" fmla="*/ 0 60000 65536"/>
                  <a:gd name="T8" fmla="*/ 0 60000 65536"/>
                </a:gdLst>
                <a:ahLst/>
                <a:cxnLst>
                  <a:cxn ang="T6">
                    <a:pos x="T0" y="T1"/>
                  </a:cxn>
                  <a:cxn ang="T7">
                    <a:pos x="T2" y="T3"/>
                  </a:cxn>
                  <a:cxn ang="T8">
                    <a:pos x="T4" y="T5"/>
                  </a:cxn>
                </a:cxnLst>
                <a:rect l="0" t="0" r="r" b="b"/>
                <a:pathLst>
                  <a:path w="240" h="32">
                    <a:moveTo>
                      <a:pt x="0" y="8"/>
                    </a:moveTo>
                    <a:lnTo>
                      <a:pt x="124" y="32"/>
                    </a:lnTo>
                    <a:lnTo>
                      <a:pt x="240"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29" name="Freeform 63"/>
              <p:cNvSpPr>
                <a:spLocks/>
              </p:cNvSpPr>
              <p:nvPr/>
            </p:nvSpPr>
            <p:spPr bwMode="auto">
              <a:xfrm>
                <a:off x="2451" y="2010"/>
                <a:ext cx="108" cy="11"/>
              </a:xfrm>
              <a:custGeom>
                <a:avLst/>
                <a:gdLst>
                  <a:gd name="T0" fmla="*/ 0 w 172"/>
                  <a:gd name="T1" fmla="*/ 2 h 20"/>
                  <a:gd name="T2" fmla="*/ 58 w 172"/>
                  <a:gd name="T3" fmla="*/ 11 h 20"/>
                  <a:gd name="T4" fmla="*/ 108 w 172"/>
                  <a:gd name="T5" fmla="*/ 0 h 20"/>
                  <a:gd name="T6" fmla="*/ 0 60000 65536"/>
                  <a:gd name="T7" fmla="*/ 0 60000 65536"/>
                  <a:gd name="T8" fmla="*/ 0 60000 65536"/>
                </a:gdLst>
                <a:ahLst/>
                <a:cxnLst>
                  <a:cxn ang="T6">
                    <a:pos x="T0" y="T1"/>
                  </a:cxn>
                  <a:cxn ang="T7">
                    <a:pos x="T2" y="T3"/>
                  </a:cxn>
                  <a:cxn ang="T8">
                    <a:pos x="T4" y="T5"/>
                  </a:cxn>
                </a:cxnLst>
                <a:rect l="0" t="0" r="r" b="b"/>
                <a:pathLst>
                  <a:path w="172" h="20">
                    <a:moveTo>
                      <a:pt x="0" y="4"/>
                    </a:moveTo>
                    <a:lnTo>
                      <a:pt x="92" y="20"/>
                    </a:lnTo>
                    <a:lnTo>
                      <a:pt x="172"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0" name="Freeform 64"/>
              <p:cNvSpPr>
                <a:spLocks/>
              </p:cNvSpPr>
              <p:nvPr/>
            </p:nvSpPr>
            <p:spPr bwMode="auto">
              <a:xfrm>
                <a:off x="2471" y="1941"/>
                <a:ext cx="73" cy="7"/>
              </a:xfrm>
              <a:custGeom>
                <a:avLst/>
                <a:gdLst>
                  <a:gd name="T0" fmla="*/ 0 w 116"/>
                  <a:gd name="T1" fmla="*/ 2 h 12"/>
                  <a:gd name="T2" fmla="*/ 35 w 116"/>
                  <a:gd name="T3" fmla="*/ 7 h 12"/>
                  <a:gd name="T4" fmla="*/ 73 w 116"/>
                  <a:gd name="T5" fmla="*/ 0 h 12"/>
                  <a:gd name="T6" fmla="*/ 0 60000 65536"/>
                  <a:gd name="T7" fmla="*/ 0 60000 65536"/>
                  <a:gd name="T8" fmla="*/ 0 60000 65536"/>
                </a:gdLst>
                <a:ahLst/>
                <a:cxnLst>
                  <a:cxn ang="T6">
                    <a:pos x="T0" y="T1"/>
                  </a:cxn>
                  <a:cxn ang="T7">
                    <a:pos x="T2" y="T3"/>
                  </a:cxn>
                  <a:cxn ang="T8">
                    <a:pos x="T4" y="T5"/>
                  </a:cxn>
                </a:cxnLst>
                <a:rect l="0" t="0" r="r" b="b"/>
                <a:pathLst>
                  <a:path w="116" h="12">
                    <a:moveTo>
                      <a:pt x="0" y="4"/>
                    </a:moveTo>
                    <a:lnTo>
                      <a:pt x="56" y="12"/>
                    </a:lnTo>
                    <a:lnTo>
                      <a:pt x="116" y="0"/>
                    </a:lnTo>
                  </a:path>
                </a:pathLst>
              </a:custGeom>
              <a:noFill/>
              <a:ln w="1905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1" name="Freeform 65"/>
              <p:cNvSpPr>
                <a:spLocks/>
              </p:cNvSpPr>
              <p:nvPr/>
            </p:nvSpPr>
            <p:spPr bwMode="auto">
              <a:xfrm>
                <a:off x="2525" y="1656"/>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2" name="Freeform 66"/>
              <p:cNvSpPr>
                <a:spLocks/>
              </p:cNvSpPr>
              <p:nvPr/>
            </p:nvSpPr>
            <p:spPr bwMode="auto">
              <a:xfrm rot="-5964040">
                <a:off x="2301" y="165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33" name="Freeform 67"/>
              <p:cNvSpPr>
                <a:spLocks/>
              </p:cNvSpPr>
              <p:nvPr/>
            </p:nvSpPr>
            <p:spPr bwMode="auto">
              <a:xfrm rot="-2960888">
                <a:off x="2412" y="1593"/>
                <a:ext cx="190" cy="164"/>
              </a:xfrm>
              <a:custGeom>
                <a:avLst/>
                <a:gdLst>
                  <a:gd name="T0" fmla="*/ 190 w 248"/>
                  <a:gd name="T1" fmla="*/ 0 h 214"/>
                  <a:gd name="T2" fmla="*/ 80 w 248"/>
                  <a:gd name="T3" fmla="*/ 71 h 214"/>
                  <a:gd name="T4" fmla="*/ 99 w 248"/>
                  <a:gd name="T5" fmla="*/ 31 h 214"/>
                  <a:gd name="T6" fmla="*/ 31 w 248"/>
                  <a:gd name="T7" fmla="*/ 113 h 214"/>
                  <a:gd name="T8" fmla="*/ 38 w 248"/>
                  <a:gd name="T9" fmla="*/ 71 h 214"/>
                  <a:gd name="T10" fmla="*/ 0 w 248"/>
                  <a:gd name="T11" fmla="*/ 164 h 214"/>
                  <a:gd name="T12" fmla="*/ 67 w 248"/>
                  <a:gd name="T13" fmla="*/ 103 h 214"/>
                  <a:gd name="T14" fmla="*/ 54 w 248"/>
                  <a:gd name="T15" fmla="*/ 138 h 214"/>
                  <a:gd name="T16" fmla="*/ 122 w 248"/>
                  <a:gd name="T17" fmla="*/ 65 h 214"/>
                  <a:gd name="T18" fmla="*/ 110 w 248"/>
                  <a:gd name="T19" fmla="*/ 99 h 214"/>
                  <a:gd name="T20" fmla="*/ 190 w 248"/>
                  <a:gd name="T21" fmla="*/ 0 h 2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8" h="214">
                    <a:moveTo>
                      <a:pt x="248" y="0"/>
                    </a:moveTo>
                    <a:lnTo>
                      <a:pt x="105" y="93"/>
                    </a:lnTo>
                    <a:lnTo>
                      <a:pt x="129" y="40"/>
                    </a:lnTo>
                    <a:lnTo>
                      <a:pt x="41" y="147"/>
                    </a:lnTo>
                    <a:lnTo>
                      <a:pt x="49" y="93"/>
                    </a:lnTo>
                    <a:lnTo>
                      <a:pt x="0" y="214"/>
                    </a:lnTo>
                    <a:lnTo>
                      <a:pt x="87" y="135"/>
                    </a:lnTo>
                    <a:lnTo>
                      <a:pt x="70" y="180"/>
                    </a:lnTo>
                    <a:lnTo>
                      <a:pt x="159" y="85"/>
                    </a:lnTo>
                    <a:lnTo>
                      <a:pt x="144" y="129"/>
                    </a:lnTo>
                    <a:lnTo>
                      <a:pt x="248" y="0"/>
                    </a:lnTo>
                    <a:close/>
                  </a:path>
                </a:pathLst>
              </a:custGeom>
              <a:gradFill rotWithShape="0">
                <a:gsLst>
                  <a:gs pos="0">
                    <a:srgbClr val="F6F000"/>
                  </a:gs>
                  <a:gs pos="100000">
                    <a:schemeClr val="accent2"/>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937" name="Text Box 68"/>
            <p:cNvSpPr txBox="1">
              <a:spLocks noChangeArrowheads="1"/>
            </p:cNvSpPr>
            <p:nvPr/>
          </p:nvSpPr>
          <p:spPr bwMode="auto">
            <a:xfrm>
              <a:off x="575"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BTS</a:t>
              </a:r>
            </a:p>
          </p:txBody>
        </p:sp>
        <p:sp>
          <p:nvSpPr>
            <p:cNvPr id="34938" name="Text Box 69"/>
            <p:cNvSpPr txBox="1">
              <a:spLocks noChangeArrowheads="1"/>
            </p:cNvSpPr>
            <p:nvPr/>
          </p:nvSpPr>
          <p:spPr bwMode="auto">
            <a:xfrm>
              <a:off x="1003" y="1728"/>
              <a:ext cx="28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BSC</a:t>
              </a:r>
            </a:p>
          </p:txBody>
        </p:sp>
        <p:sp>
          <p:nvSpPr>
            <p:cNvPr id="34939" name="Text Box 70"/>
            <p:cNvSpPr txBox="1">
              <a:spLocks noChangeArrowheads="1"/>
            </p:cNvSpPr>
            <p:nvPr/>
          </p:nvSpPr>
          <p:spPr bwMode="auto">
            <a:xfrm>
              <a:off x="1967" y="1776"/>
              <a:ext cx="297"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MSC</a:t>
              </a:r>
            </a:p>
          </p:txBody>
        </p:sp>
        <p:sp>
          <p:nvSpPr>
            <p:cNvPr id="34940" name="Text Box 71"/>
            <p:cNvSpPr txBox="1">
              <a:spLocks noChangeArrowheads="1"/>
            </p:cNvSpPr>
            <p:nvPr/>
          </p:nvSpPr>
          <p:spPr bwMode="auto">
            <a:xfrm>
              <a:off x="2351" y="1872"/>
              <a:ext cx="27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VLR</a:t>
              </a:r>
            </a:p>
          </p:txBody>
        </p:sp>
        <p:sp>
          <p:nvSpPr>
            <p:cNvPr id="34941" name="Text Box 72"/>
            <p:cNvSpPr txBox="1">
              <a:spLocks noChangeArrowheads="1"/>
            </p:cNvSpPr>
            <p:nvPr/>
          </p:nvSpPr>
          <p:spPr bwMode="auto">
            <a:xfrm>
              <a:off x="2975" y="2352"/>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HLR</a:t>
              </a:r>
            </a:p>
          </p:txBody>
        </p:sp>
        <p:sp>
          <p:nvSpPr>
            <p:cNvPr id="34942" name="Text Box 73"/>
            <p:cNvSpPr txBox="1">
              <a:spLocks noChangeArrowheads="1"/>
            </p:cNvSpPr>
            <p:nvPr/>
          </p:nvSpPr>
          <p:spPr bwMode="auto">
            <a:xfrm>
              <a:off x="3407" y="2400"/>
              <a:ext cx="28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AuC</a:t>
              </a:r>
            </a:p>
          </p:txBody>
        </p:sp>
        <p:sp>
          <p:nvSpPr>
            <p:cNvPr id="34943" name="Text Box 74"/>
            <p:cNvSpPr txBox="1">
              <a:spLocks noChangeArrowheads="1"/>
            </p:cNvSpPr>
            <p:nvPr/>
          </p:nvSpPr>
          <p:spPr bwMode="auto">
            <a:xfrm>
              <a:off x="3993" y="1776"/>
              <a:ext cx="35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GMSC</a:t>
              </a:r>
            </a:p>
          </p:txBody>
        </p:sp>
        <p:sp>
          <p:nvSpPr>
            <p:cNvPr id="34944" name="Line 75"/>
            <p:cNvSpPr>
              <a:spLocks noChangeShapeType="1"/>
            </p:cNvSpPr>
            <p:nvPr/>
          </p:nvSpPr>
          <p:spPr bwMode="auto">
            <a:xfrm>
              <a:off x="2304" y="172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45" name="Rectangle 76"/>
            <p:cNvSpPr>
              <a:spLocks noChangeArrowheads="1"/>
            </p:cNvSpPr>
            <p:nvPr/>
          </p:nvSpPr>
          <p:spPr bwMode="auto">
            <a:xfrm>
              <a:off x="528" y="1467"/>
              <a:ext cx="100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46" name="Text Box 77"/>
            <p:cNvSpPr txBox="1">
              <a:spLocks noChangeArrowheads="1"/>
            </p:cNvSpPr>
            <p:nvPr/>
          </p:nvSpPr>
          <p:spPr bwMode="auto">
            <a:xfrm>
              <a:off x="911" y="1152"/>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808080"/>
                  </a:solidFill>
                </a:rPr>
                <a:t>BSS</a:t>
              </a:r>
            </a:p>
          </p:txBody>
        </p:sp>
        <p:grpSp>
          <p:nvGrpSpPr>
            <p:cNvPr id="34947" name="Group 78"/>
            <p:cNvGrpSpPr>
              <a:grpSpLocks/>
            </p:cNvGrpSpPr>
            <p:nvPr/>
          </p:nvGrpSpPr>
          <p:grpSpPr bwMode="auto">
            <a:xfrm>
              <a:off x="4704" y="1152"/>
              <a:ext cx="949" cy="534"/>
              <a:chOff x="400" y="634"/>
              <a:chExt cx="949" cy="534"/>
            </a:xfrm>
          </p:grpSpPr>
          <p:grpSp>
            <p:nvGrpSpPr>
              <p:cNvPr id="34996" name="Group 79"/>
              <p:cNvGrpSpPr>
                <a:grpSpLocks/>
              </p:cNvGrpSpPr>
              <p:nvPr/>
            </p:nvGrpSpPr>
            <p:grpSpPr bwMode="auto">
              <a:xfrm>
                <a:off x="400" y="634"/>
                <a:ext cx="949" cy="534"/>
                <a:chOff x="2880" y="458"/>
                <a:chExt cx="1491" cy="840"/>
              </a:xfrm>
            </p:grpSpPr>
            <p:grpSp>
              <p:nvGrpSpPr>
                <p:cNvPr id="34998" name="Group 80"/>
                <p:cNvGrpSpPr>
                  <a:grpSpLocks/>
                </p:cNvGrpSpPr>
                <p:nvPr/>
              </p:nvGrpSpPr>
              <p:grpSpPr bwMode="auto">
                <a:xfrm>
                  <a:off x="3004" y="544"/>
                  <a:ext cx="320" cy="246"/>
                  <a:chOff x="998" y="593"/>
                  <a:chExt cx="316" cy="217"/>
                </a:xfrm>
              </p:grpSpPr>
              <p:sp>
                <p:nvSpPr>
                  <p:cNvPr id="35017" name="Arc 81"/>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0" y="9697"/>
                          <a:pt x="9629" y="37"/>
                          <a:pt x="21532" y="0"/>
                        </a:cubicBezTo>
                      </a:path>
                      <a:path w="21600" h="24929" stroke="0" extrusionOk="0">
                        <a:moveTo>
                          <a:pt x="258" y="24928"/>
                        </a:moveTo>
                        <a:cubicBezTo>
                          <a:pt x="86" y="23827"/>
                          <a:pt x="0" y="22714"/>
                          <a:pt x="0" y="21600"/>
                        </a:cubicBezTo>
                        <a:cubicBezTo>
                          <a:pt x="0"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US"/>
                  </a:p>
                </p:txBody>
              </p:sp>
              <p:sp>
                <p:nvSpPr>
                  <p:cNvPr id="35018" name="Arc 82"/>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0" y="9697"/>
                          <a:pt x="9629" y="37"/>
                          <a:pt x="21532" y="0"/>
                        </a:cubicBezTo>
                      </a:path>
                      <a:path w="21600" h="24943" stroke="0" extrusionOk="0">
                        <a:moveTo>
                          <a:pt x="260" y="24942"/>
                        </a:moveTo>
                        <a:cubicBezTo>
                          <a:pt x="87" y="23837"/>
                          <a:pt x="0" y="22719"/>
                          <a:pt x="0" y="21600"/>
                        </a:cubicBezTo>
                        <a:cubicBezTo>
                          <a:pt x="0"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US"/>
                  </a:p>
                </p:txBody>
              </p:sp>
            </p:grpSp>
            <p:grpSp>
              <p:nvGrpSpPr>
                <p:cNvPr id="34999" name="Group 83"/>
                <p:cNvGrpSpPr>
                  <a:grpSpLocks/>
                </p:cNvGrpSpPr>
                <p:nvPr/>
              </p:nvGrpSpPr>
              <p:grpSpPr bwMode="auto">
                <a:xfrm>
                  <a:off x="3056" y="1022"/>
                  <a:ext cx="478" cy="234"/>
                  <a:chOff x="1046" y="1055"/>
                  <a:chExt cx="470" cy="230"/>
                </a:xfrm>
              </p:grpSpPr>
              <p:sp>
                <p:nvSpPr>
                  <p:cNvPr id="35015" name="Arc 84"/>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600"/>
                          <a:pt x="21060" y="21600"/>
                        </a:cubicBezTo>
                        <a:cubicBezTo>
                          <a:pt x="10979" y="21600"/>
                          <a:pt x="2238" y="14626"/>
                          <a:pt x="-1" y="4798"/>
                        </a:cubicBezTo>
                      </a:path>
                      <a:path w="29457" h="21600" stroke="0" extrusionOk="0">
                        <a:moveTo>
                          <a:pt x="29457" y="19901"/>
                        </a:moveTo>
                        <a:cubicBezTo>
                          <a:pt x="26799" y="21022"/>
                          <a:pt x="23944" y="21600"/>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US"/>
                  </a:p>
                </p:txBody>
              </p:sp>
              <p:sp>
                <p:nvSpPr>
                  <p:cNvPr id="35016" name="Arc 85"/>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600"/>
                          <a:pt x="21057" y="21600"/>
                        </a:cubicBezTo>
                        <a:cubicBezTo>
                          <a:pt x="10981" y="21600"/>
                          <a:pt x="2244" y="14634"/>
                          <a:pt x="-1" y="4812"/>
                        </a:cubicBezTo>
                      </a:path>
                      <a:path w="29433" h="21600" stroke="0" extrusionOk="0">
                        <a:moveTo>
                          <a:pt x="29432" y="19909"/>
                        </a:moveTo>
                        <a:cubicBezTo>
                          <a:pt x="26781" y="21025"/>
                          <a:pt x="23933" y="21600"/>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US"/>
                  </a:p>
                </p:txBody>
              </p:sp>
            </p:grpSp>
            <p:grpSp>
              <p:nvGrpSpPr>
                <p:cNvPr id="35000" name="Group 86"/>
                <p:cNvGrpSpPr>
                  <a:grpSpLocks/>
                </p:cNvGrpSpPr>
                <p:nvPr/>
              </p:nvGrpSpPr>
              <p:grpSpPr bwMode="auto">
                <a:xfrm>
                  <a:off x="2880" y="780"/>
                  <a:ext cx="252" cy="310"/>
                  <a:chOff x="870" y="821"/>
                  <a:chExt cx="252" cy="300"/>
                </a:xfrm>
              </p:grpSpPr>
              <p:sp>
                <p:nvSpPr>
                  <p:cNvPr id="35013" name="Arc 87"/>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0" y="11223"/>
                          <a:pt x="5501" y="3210"/>
                          <a:pt x="13839" y="0"/>
                        </a:cubicBezTo>
                      </a:path>
                      <a:path w="21600" h="41592" stroke="0" extrusionOk="0">
                        <a:moveTo>
                          <a:pt x="18924" y="41591"/>
                        </a:moveTo>
                        <a:cubicBezTo>
                          <a:pt x="8113" y="40241"/>
                          <a:pt x="0" y="31052"/>
                          <a:pt x="0" y="20158"/>
                        </a:cubicBezTo>
                        <a:cubicBezTo>
                          <a:pt x="0"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US"/>
                  </a:p>
                </p:txBody>
              </p:sp>
              <p:sp>
                <p:nvSpPr>
                  <p:cNvPr id="35014" name="Arc 88"/>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0" y="11222"/>
                          <a:pt x="5516" y="3201"/>
                          <a:pt x="13871" y="-1"/>
                        </a:cubicBezTo>
                      </a:path>
                      <a:path w="21600" h="41605" stroke="0" extrusionOk="0">
                        <a:moveTo>
                          <a:pt x="18936" y="41605"/>
                        </a:moveTo>
                        <a:cubicBezTo>
                          <a:pt x="8120" y="40261"/>
                          <a:pt x="0" y="31069"/>
                          <a:pt x="0" y="20170"/>
                        </a:cubicBezTo>
                        <a:cubicBezTo>
                          <a:pt x="0"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US"/>
                  </a:p>
                </p:txBody>
              </p:sp>
            </p:grpSp>
            <p:grpSp>
              <p:nvGrpSpPr>
                <p:cNvPr id="35001" name="Group 89"/>
                <p:cNvGrpSpPr>
                  <a:grpSpLocks/>
                </p:cNvGrpSpPr>
                <p:nvPr/>
              </p:nvGrpSpPr>
              <p:grpSpPr bwMode="auto">
                <a:xfrm>
                  <a:off x="3501" y="1054"/>
                  <a:ext cx="702" cy="244"/>
                  <a:chOff x="1491" y="1086"/>
                  <a:chExt cx="702" cy="236"/>
                </a:xfrm>
              </p:grpSpPr>
              <p:sp>
                <p:nvSpPr>
                  <p:cNvPr id="35011" name="Arc 90"/>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US"/>
                  </a:p>
                </p:txBody>
              </p:sp>
              <p:sp>
                <p:nvSpPr>
                  <p:cNvPr id="35012" name="Arc 91"/>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US"/>
                  </a:p>
                </p:txBody>
              </p:sp>
            </p:grpSp>
            <p:grpSp>
              <p:nvGrpSpPr>
                <p:cNvPr id="35002" name="Group 92"/>
                <p:cNvGrpSpPr>
                  <a:grpSpLocks/>
                </p:cNvGrpSpPr>
                <p:nvPr/>
              </p:nvGrpSpPr>
              <p:grpSpPr bwMode="auto">
                <a:xfrm>
                  <a:off x="3991" y="770"/>
                  <a:ext cx="380" cy="317"/>
                  <a:chOff x="1981" y="812"/>
                  <a:chExt cx="380" cy="306"/>
                </a:xfrm>
              </p:grpSpPr>
              <p:sp>
                <p:nvSpPr>
                  <p:cNvPr id="35009" name="Arc 93"/>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US"/>
                  </a:p>
                </p:txBody>
              </p:sp>
              <p:sp>
                <p:nvSpPr>
                  <p:cNvPr id="35010" name="Arc 94"/>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US"/>
                  </a:p>
                </p:txBody>
              </p:sp>
            </p:grpSp>
            <p:grpSp>
              <p:nvGrpSpPr>
                <p:cNvPr id="35003" name="Group 95"/>
                <p:cNvGrpSpPr>
                  <a:grpSpLocks/>
                </p:cNvGrpSpPr>
                <p:nvPr/>
              </p:nvGrpSpPr>
              <p:grpSpPr bwMode="auto">
                <a:xfrm>
                  <a:off x="3866" y="551"/>
                  <a:ext cx="369" cy="218"/>
                  <a:chOff x="1856" y="600"/>
                  <a:chExt cx="363" cy="191"/>
                </a:xfrm>
              </p:grpSpPr>
              <p:sp>
                <p:nvSpPr>
                  <p:cNvPr id="35007" name="Arc 96"/>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0"/>
                          <a:pt x="1128" y="0"/>
                        </a:cubicBezTo>
                        <a:cubicBezTo>
                          <a:pt x="13012" y="0"/>
                          <a:pt x="22664" y="9601"/>
                          <a:pt x="22727" y="21486"/>
                        </a:cubicBezTo>
                      </a:path>
                      <a:path w="22728" h="21600" stroke="0" extrusionOk="0">
                        <a:moveTo>
                          <a:pt x="0" y="29"/>
                        </a:moveTo>
                        <a:cubicBezTo>
                          <a:pt x="375" y="9"/>
                          <a:pt x="751" y="0"/>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US"/>
                  </a:p>
                </p:txBody>
              </p:sp>
              <p:sp>
                <p:nvSpPr>
                  <p:cNvPr id="35008" name="Arc 97"/>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0"/>
                          <a:pt x="1123" y="0"/>
                        </a:cubicBezTo>
                        <a:cubicBezTo>
                          <a:pt x="13007" y="0"/>
                          <a:pt x="22659" y="9601"/>
                          <a:pt x="22722" y="21486"/>
                        </a:cubicBezTo>
                      </a:path>
                      <a:path w="22723" h="21600" stroke="0" extrusionOk="0">
                        <a:moveTo>
                          <a:pt x="0" y="29"/>
                        </a:moveTo>
                        <a:cubicBezTo>
                          <a:pt x="374" y="9"/>
                          <a:pt x="748" y="0"/>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US"/>
                  </a:p>
                </p:txBody>
              </p:sp>
            </p:grpSp>
            <p:grpSp>
              <p:nvGrpSpPr>
                <p:cNvPr id="35004" name="Group 98"/>
                <p:cNvGrpSpPr>
                  <a:grpSpLocks/>
                </p:cNvGrpSpPr>
                <p:nvPr/>
              </p:nvGrpSpPr>
              <p:grpSpPr bwMode="auto">
                <a:xfrm>
                  <a:off x="3286" y="458"/>
                  <a:ext cx="611" cy="267"/>
                  <a:chOff x="1276" y="510"/>
                  <a:chExt cx="611" cy="258"/>
                </a:xfrm>
              </p:grpSpPr>
              <p:sp>
                <p:nvSpPr>
                  <p:cNvPr id="35005" name="Arc 99"/>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0"/>
                          <a:pt x="17689" y="0"/>
                        </a:cubicBezTo>
                        <a:cubicBezTo>
                          <a:pt x="25109" y="0"/>
                          <a:pt x="32010" y="3809"/>
                          <a:pt x="35965" y="10088"/>
                        </a:cubicBezTo>
                      </a:path>
                      <a:path w="35966" h="21600" stroke="0" extrusionOk="0">
                        <a:moveTo>
                          <a:pt x="0" y="9204"/>
                        </a:moveTo>
                        <a:cubicBezTo>
                          <a:pt x="4042" y="3435"/>
                          <a:pt x="10644" y="0"/>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US"/>
                  </a:p>
                </p:txBody>
              </p:sp>
              <p:sp>
                <p:nvSpPr>
                  <p:cNvPr id="35006" name="Arc 100"/>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0"/>
                          <a:pt x="17675" y="0"/>
                        </a:cubicBezTo>
                        <a:cubicBezTo>
                          <a:pt x="25087" y="0"/>
                          <a:pt x="31982" y="3801"/>
                          <a:pt x="35939" y="10069"/>
                        </a:cubicBezTo>
                      </a:path>
                      <a:path w="35940" h="21600" stroke="0" extrusionOk="0">
                        <a:moveTo>
                          <a:pt x="-1" y="9184"/>
                        </a:moveTo>
                        <a:cubicBezTo>
                          <a:pt x="4043" y="3427"/>
                          <a:pt x="10638" y="0"/>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US"/>
                  </a:p>
                </p:txBody>
              </p:sp>
            </p:grpSp>
          </p:grpSp>
          <p:sp>
            <p:nvSpPr>
              <p:cNvPr id="34997" name="Oval 101"/>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4948" name="Line 102"/>
            <p:cNvSpPr>
              <a:spLocks noChangeShapeType="1"/>
            </p:cNvSpPr>
            <p:nvPr/>
          </p:nvSpPr>
          <p:spPr bwMode="auto">
            <a:xfrm flipV="1">
              <a:off x="3264" y="1680"/>
              <a:ext cx="72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49" name="Line 103"/>
            <p:cNvSpPr>
              <a:spLocks noChangeShapeType="1"/>
            </p:cNvSpPr>
            <p:nvPr/>
          </p:nvSpPr>
          <p:spPr bwMode="auto">
            <a:xfrm>
              <a:off x="4416" y="148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50" name="Text Box 104"/>
            <p:cNvSpPr txBox="1">
              <a:spLocks noChangeArrowheads="1"/>
            </p:cNvSpPr>
            <p:nvPr/>
          </p:nvSpPr>
          <p:spPr bwMode="auto">
            <a:xfrm>
              <a:off x="4975" y="1362"/>
              <a:ext cx="41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t>PSTN</a:t>
              </a:r>
            </a:p>
          </p:txBody>
        </p:sp>
        <p:sp>
          <p:nvSpPr>
            <p:cNvPr id="34951" name="Rectangle 105"/>
            <p:cNvSpPr>
              <a:spLocks noChangeArrowheads="1"/>
            </p:cNvSpPr>
            <p:nvPr/>
          </p:nvSpPr>
          <p:spPr bwMode="auto">
            <a:xfrm>
              <a:off x="1824" y="1947"/>
              <a:ext cx="2688" cy="233"/>
            </a:xfrm>
            <a:prstGeom prst="rect">
              <a:avLst/>
            </a:prstGeom>
            <a:noFill/>
            <a:ln w="9525">
              <a:solidFill>
                <a:srgbClr val="8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52" name="Text Box 106"/>
            <p:cNvSpPr txBox="1">
              <a:spLocks noChangeArrowheads="1"/>
            </p:cNvSpPr>
            <p:nvPr/>
          </p:nvSpPr>
          <p:spPr bwMode="auto">
            <a:xfrm>
              <a:off x="3073" y="960"/>
              <a:ext cx="28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808080"/>
                  </a:solidFill>
                </a:rPr>
                <a:t>NSS</a:t>
              </a:r>
            </a:p>
          </p:txBody>
        </p:sp>
        <p:sp>
          <p:nvSpPr>
            <p:cNvPr id="34953" name="Text Box 107"/>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a:t>
              </a:r>
            </a:p>
          </p:txBody>
        </p:sp>
        <p:sp>
          <p:nvSpPr>
            <p:cNvPr id="34954" name="Line 108"/>
            <p:cNvSpPr>
              <a:spLocks noChangeShapeType="1"/>
            </p:cNvSpPr>
            <p:nvPr/>
          </p:nvSpPr>
          <p:spPr bwMode="auto">
            <a:xfrm>
              <a:off x="1680" y="153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sp>
          <p:nvSpPr>
            <p:cNvPr id="34955" name="Text Box 109"/>
            <p:cNvSpPr txBox="1">
              <a:spLocks noChangeArrowheads="1"/>
            </p:cNvSpPr>
            <p:nvPr/>
          </p:nvSpPr>
          <p:spPr bwMode="auto">
            <a:xfrm>
              <a:off x="3073" y="1344"/>
              <a:ext cx="17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E</a:t>
              </a:r>
            </a:p>
          </p:txBody>
        </p:sp>
        <p:sp>
          <p:nvSpPr>
            <p:cNvPr id="34956" name="Line 110"/>
            <p:cNvSpPr>
              <a:spLocks noChangeShapeType="1"/>
            </p:cNvSpPr>
            <p:nvPr/>
          </p:nvSpPr>
          <p:spPr bwMode="auto">
            <a:xfrm>
              <a:off x="312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957" name="Group 111"/>
            <p:cNvGrpSpPr>
              <a:grpSpLocks/>
            </p:cNvGrpSpPr>
            <p:nvPr/>
          </p:nvGrpSpPr>
          <p:grpSpPr bwMode="auto">
            <a:xfrm>
              <a:off x="3551" y="1728"/>
              <a:ext cx="176" cy="192"/>
              <a:chOff x="1631" y="1440"/>
              <a:chExt cx="176" cy="192"/>
            </a:xfrm>
          </p:grpSpPr>
          <p:sp>
            <p:nvSpPr>
              <p:cNvPr id="34994" name="Text Box 112"/>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C</a:t>
                </a:r>
              </a:p>
            </p:txBody>
          </p:sp>
          <p:sp>
            <p:nvSpPr>
              <p:cNvPr id="34995" name="Line 11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958" name="Group 114"/>
            <p:cNvGrpSpPr>
              <a:grpSpLocks/>
            </p:cNvGrpSpPr>
            <p:nvPr/>
          </p:nvGrpSpPr>
          <p:grpSpPr bwMode="auto">
            <a:xfrm>
              <a:off x="2735" y="1824"/>
              <a:ext cx="176" cy="192"/>
              <a:chOff x="1631" y="1440"/>
              <a:chExt cx="176" cy="192"/>
            </a:xfrm>
          </p:grpSpPr>
          <p:sp>
            <p:nvSpPr>
              <p:cNvPr id="34992" name="Text Box 115"/>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D</a:t>
                </a:r>
              </a:p>
            </p:txBody>
          </p:sp>
          <p:sp>
            <p:nvSpPr>
              <p:cNvPr id="34993" name="Line 1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4959" name="Text Box 117"/>
            <p:cNvSpPr txBox="1">
              <a:spLocks noChangeArrowheads="1"/>
            </p:cNvSpPr>
            <p:nvPr/>
          </p:nvSpPr>
          <p:spPr bwMode="auto">
            <a:xfrm>
              <a:off x="4433" y="1344"/>
              <a:ext cx="33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PSTN</a:t>
              </a:r>
            </a:p>
          </p:txBody>
        </p:sp>
        <p:sp>
          <p:nvSpPr>
            <p:cNvPr id="34960" name="Line 118"/>
            <p:cNvSpPr>
              <a:spLocks noChangeShapeType="1"/>
            </p:cNvSpPr>
            <p:nvPr/>
          </p:nvSpPr>
          <p:spPr bwMode="auto">
            <a:xfrm>
              <a:off x="4560"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961" name="Group 119"/>
            <p:cNvGrpSpPr>
              <a:grpSpLocks/>
            </p:cNvGrpSpPr>
            <p:nvPr/>
          </p:nvGrpSpPr>
          <p:grpSpPr bwMode="auto">
            <a:xfrm>
              <a:off x="710" y="1392"/>
              <a:ext cx="292" cy="192"/>
              <a:chOff x="1574" y="1440"/>
              <a:chExt cx="292" cy="192"/>
            </a:xfrm>
          </p:grpSpPr>
          <p:sp>
            <p:nvSpPr>
              <p:cNvPr id="34990" name="Text Box 120"/>
              <p:cNvSpPr txBox="1">
                <a:spLocks noChangeArrowheads="1"/>
              </p:cNvSpPr>
              <p:nvPr/>
            </p:nvSpPr>
            <p:spPr bwMode="auto">
              <a:xfrm>
                <a:off x="1574" y="1440"/>
                <a:ext cx="29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Abis</a:t>
                </a:r>
              </a:p>
            </p:txBody>
          </p:sp>
          <p:sp>
            <p:nvSpPr>
              <p:cNvPr id="34991" name="Line 121"/>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962" name="Group 122"/>
            <p:cNvGrpSpPr>
              <a:grpSpLocks/>
            </p:cNvGrpSpPr>
            <p:nvPr/>
          </p:nvGrpSpPr>
          <p:grpSpPr bwMode="auto">
            <a:xfrm>
              <a:off x="2303" y="1584"/>
              <a:ext cx="176" cy="192"/>
              <a:chOff x="1631" y="1440"/>
              <a:chExt cx="176" cy="192"/>
            </a:xfrm>
          </p:grpSpPr>
          <p:sp>
            <p:nvSpPr>
              <p:cNvPr id="34988" name="Text Box 123"/>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B</a:t>
                </a:r>
              </a:p>
            </p:txBody>
          </p:sp>
          <p:sp>
            <p:nvSpPr>
              <p:cNvPr id="34989" name="Line 1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963" name="Group 125"/>
            <p:cNvGrpSpPr>
              <a:grpSpLocks/>
            </p:cNvGrpSpPr>
            <p:nvPr/>
          </p:nvGrpSpPr>
          <p:grpSpPr bwMode="auto">
            <a:xfrm>
              <a:off x="3263" y="2064"/>
              <a:ext cx="176" cy="192"/>
              <a:chOff x="1631" y="1440"/>
              <a:chExt cx="176" cy="192"/>
            </a:xfrm>
          </p:grpSpPr>
          <p:sp>
            <p:nvSpPr>
              <p:cNvPr id="34986" name="Text Box 126"/>
              <p:cNvSpPr txBox="1">
                <a:spLocks noChangeArrowheads="1"/>
              </p:cNvSpPr>
              <p:nvPr/>
            </p:nvSpPr>
            <p:spPr bwMode="auto">
              <a:xfrm>
                <a:off x="1631" y="1440"/>
                <a:ext cx="17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H</a:t>
                </a:r>
              </a:p>
            </p:txBody>
          </p:sp>
          <p:sp>
            <p:nvSpPr>
              <p:cNvPr id="34987" name="Line 127"/>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964" name="Group 128"/>
            <p:cNvGrpSpPr>
              <a:grpSpLocks/>
            </p:cNvGrpSpPr>
            <p:nvPr/>
          </p:nvGrpSpPr>
          <p:grpSpPr bwMode="auto">
            <a:xfrm>
              <a:off x="336" y="1440"/>
              <a:ext cx="96" cy="330"/>
              <a:chOff x="2184" y="1062"/>
              <a:chExt cx="225" cy="788"/>
            </a:xfrm>
          </p:grpSpPr>
          <p:sp>
            <p:nvSpPr>
              <p:cNvPr id="34969" name="AutoShape 129"/>
              <p:cNvSpPr>
                <a:spLocks noChangeArrowheads="1"/>
              </p:cNvSpPr>
              <p:nvPr/>
            </p:nvSpPr>
            <p:spPr bwMode="auto">
              <a:xfrm>
                <a:off x="2184" y="1307"/>
                <a:ext cx="225" cy="543"/>
              </a:xfrm>
              <a:prstGeom prst="roundRect">
                <a:avLst>
                  <a:gd name="adj" fmla="val 16667"/>
                </a:avLst>
              </a:prstGeom>
              <a:solidFill>
                <a:schemeClr val="hlink"/>
              </a:soli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0" name="Rectangle 130"/>
              <p:cNvSpPr>
                <a:spLocks noChangeArrowheads="1"/>
              </p:cNvSpPr>
              <p:nvPr/>
            </p:nvSpPr>
            <p:spPr bwMode="auto">
              <a:xfrm>
                <a:off x="2207" y="1359"/>
                <a:ext cx="179"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1" name="AutoShape 131"/>
              <p:cNvSpPr>
                <a:spLocks noChangeArrowheads="1"/>
              </p:cNvSpPr>
              <p:nvPr/>
            </p:nvSpPr>
            <p:spPr bwMode="auto">
              <a:xfrm>
                <a:off x="2205"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2" name="AutoShape 132"/>
              <p:cNvSpPr>
                <a:spLocks noChangeArrowheads="1"/>
              </p:cNvSpPr>
              <p:nvPr/>
            </p:nvSpPr>
            <p:spPr bwMode="auto">
              <a:xfrm>
                <a:off x="2270" y="149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3" name="AutoShape 133"/>
              <p:cNvSpPr>
                <a:spLocks noChangeArrowheads="1"/>
              </p:cNvSpPr>
              <p:nvPr/>
            </p:nvSpPr>
            <p:spPr bwMode="auto">
              <a:xfrm>
                <a:off x="2337" y="149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4" name="AutoShape 134"/>
              <p:cNvSpPr>
                <a:spLocks noChangeArrowheads="1"/>
              </p:cNvSpPr>
              <p:nvPr/>
            </p:nvSpPr>
            <p:spPr bwMode="auto">
              <a:xfrm>
                <a:off x="2204"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5" name="AutoShape 135"/>
              <p:cNvSpPr>
                <a:spLocks noChangeArrowheads="1"/>
              </p:cNvSpPr>
              <p:nvPr/>
            </p:nvSpPr>
            <p:spPr bwMode="auto">
              <a:xfrm>
                <a:off x="2269" y="155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6" name="AutoShape 136"/>
              <p:cNvSpPr>
                <a:spLocks noChangeArrowheads="1"/>
              </p:cNvSpPr>
              <p:nvPr/>
            </p:nvSpPr>
            <p:spPr bwMode="auto">
              <a:xfrm>
                <a:off x="2336" y="155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7" name="AutoShape 137"/>
              <p:cNvSpPr>
                <a:spLocks noChangeArrowheads="1"/>
              </p:cNvSpPr>
              <p:nvPr/>
            </p:nvSpPr>
            <p:spPr bwMode="auto">
              <a:xfrm>
                <a:off x="2204"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8" name="AutoShape 138"/>
              <p:cNvSpPr>
                <a:spLocks noChangeArrowheads="1"/>
              </p:cNvSpPr>
              <p:nvPr/>
            </p:nvSpPr>
            <p:spPr bwMode="auto">
              <a:xfrm>
                <a:off x="2269" y="161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79" name="AutoShape 139"/>
              <p:cNvSpPr>
                <a:spLocks noChangeArrowheads="1"/>
              </p:cNvSpPr>
              <p:nvPr/>
            </p:nvSpPr>
            <p:spPr bwMode="auto">
              <a:xfrm>
                <a:off x="2336" y="1612"/>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80" name="AutoShape 140"/>
              <p:cNvSpPr>
                <a:spLocks noChangeArrowheads="1"/>
              </p:cNvSpPr>
              <p:nvPr/>
            </p:nvSpPr>
            <p:spPr bwMode="auto">
              <a:xfrm>
                <a:off x="2203"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81" name="AutoShape 141"/>
              <p:cNvSpPr>
                <a:spLocks noChangeArrowheads="1"/>
              </p:cNvSpPr>
              <p:nvPr/>
            </p:nvSpPr>
            <p:spPr bwMode="auto">
              <a:xfrm>
                <a:off x="2268" y="1674"/>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82" name="AutoShape 142"/>
              <p:cNvSpPr>
                <a:spLocks noChangeArrowheads="1"/>
              </p:cNvSpPr>
              <p:nvPr/>
            </p:nvSpPr>
            <p:spPr bwMode="auto">
              <a:xfrm>
                <a:off x="2335" y="1673"/>
                <a:ext cx="47" cy="47"/>
              </a:xfrm>
              <a:prstGeom prst="roundRect">
                <a:avLst>
                  <a:gd name="adj" fmla="val 23403"/>
                </a:avLst>
              </a:prstGeom>
              <a:gradFill rotWithShape="0">
                <a:gsLst>
                  <a:gs pos="0">
                    <a:srgbClr val="FFFFFF"/>
                  </a:gs>
                  <a:gs pos="100000">
                    <a:schemeClr val="hlink"/>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83" name="Line 143"/>
              <p:cNvSpPr>
                <a:spLocks noChangeShapeType="1"/>
              </p:cNvSpPr>
              <p:nvPr/>
            </p:nvSpPr>
            <p:spPr bwMode="auto">
              <a:xfrm flipV="1">
                <a:off x="2357" y="1062"/>
                <a:ext cx="0" cy="18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84" name="AutoShape 144"/>
              <p:cNvSpPr>
                <a:spLocks noChangeArrowheads="1"/>
              </p:cNvSpPr>
              <p:nvPr/>
            </p:nvSpPr>
            <p:spPr bwMode="auto">
              <a:xfrm>
                <a:off x="2334" y="1238"/>
                <a:ext cx="47" cy="60"/>
              </a:xfrm>
              <a:prstGeom prst="roundRect">
                <a:avLst>
                  <a:gd name="adj" fmla="val 16667"/>
                </a:avLst>
              </a:prstGeom>
              <a:solidFill>
                <a:srgbClr val="8D8A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85" name="AutoShape 145" descr="80%"/>
              <p:cNvSpPr>
                <a:spLocks noChangeArrowheads="1"/>
              </p:cNvSpPr>
              <p:nvPr/>
            </p:nvSpPr>
            <p:spPr bwMode="auto">
              <a:xfrm>
                <a:off x="2250" y="1757"/>
                <a:ext cx="93" cy="49"/>
              </a:xfrm>
              <a:prstGeom prst="roundRect">
                <a:avLst>
                  <a:gd name="adj" fmla="val 16667"/>
                </a:avLst>
              </a:prstGeom>
              <a:pattFill prst="pct80">
                <a:fgClr>
                  <a:srgbClr val="8D8A00"/>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4965" name="Line 146"/>
            <p:cNvSpPr>
              <a:spLocks noChangeShapeType="1"/>
            </p:cNvSpPr>
            <p:nvPr/>
          </p:nvSpPr>
          <p:spPr bwMode="auto">
            <a:xfrm>
              <a:off x="1392" y="163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66" name="Line 147"/>
            <p:cNvSpPr>
              <a:spLocks noChangeShapeType="1"/>
            </p:cNvSpPr>
            <p:nvPr/>
          </p:nvSpPr>
          <p:spPr bwMode="auto">
            <a:xfrm>
              <a:off x="2352" y="1536"/>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67" name="Line 148"/>
            <p:cNvSpPr>
              <a:spLocks noChangeShapeType="1"/>
            </p:cNvSpPr>
            <p:nvPr/>
          </p:nvSpPr>
          <p:spPr bwMode="auto">
            <a:xfrm>
              <a:off x="4416" y="153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968" name="Text Box 149"/>
            <p:cNvSpPr txBox="1">
              <a:spLocks noChangeArrowheads="1"/>
            </p:cNvSpPr>
            <p:nvPr/>
          </p:nvSpPr>
          <p:spPr bwMode="auto">
            <a:xfrm>
              <a:off x="259" y="1776"/>
              <a:ext cx="23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MS</a:t>
              </a:r>
            </a:p>
          </p:txBody>
        </p:sp>
      </p:grpSp>
      <p:sp>
        <p:nvSpPr>
          <p:cNvPr id="34820" name="Text Box 150"/>
          <p:cNvSpPr txBox="1">
            <a:spLocks noChangeArrowheads="1"/>
          </p:cNvSpPr>
          <p:nvPr/>
        </p:nvSpPr>
        <p:spPr bwMode="auto">
          <a:xfrm>
            <a:off x="2209801" y="4572000"/>
            <a:ext cx="2037417"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BSS  Base Station System</a:t>
            </a:r>
          </a:p>
          <a:p>
            <a:pPr>
              <a:spcBef>
                <a:spcPct val="50000"/>
              </a:spcBef>
            </a:pPr>
            <a:r>
              <a:rPr lang="fr-FR" altLang="en-US" sz="1000" b="1"/>
              <a:t>BTS  Base Transceiver Station</a:t>
            </a:r>
          </a:p>
          <a:p>
            <a:pPr>
              <a:spcBef>
                <a:spcPct val="50000"/>
              </a:spcBef>
            </a:pPr>
            <a:r>
              <a:rPr lang="fr-FR" altLang="en-US" sz="1000" b="1"/>
              <a:t>BSC  Base Station Controller </a:t>
            </a:r>
          </a:p>
        </p:txBody>
      </p:sp>
      <p:sp>
        <p:nvSpPr>
          <p:cNvPr id="34821" name="Text Box 151"/>
          <p:cNvSpPr txBox="1">
            <a:spLocks noChangeArrowheads="1"/>
          </p:cNvSpPr>
          <p:nvPr/>
        </p:nvSpPr>
        <p:spPr bwMode="auto">
          <a:xfrm>
            <a:off x="4572001" y="4572000"/>
            <a:ext cx="2715487" cy="14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NSS  Network Sub-System</a:t>
            </a:r>
          </a:p>
          <a:p>
            <a:pPr>
              <a:spcBef>
                <a:spcPct val="50000"/>
              </a:spcBef>
            </a:pPr>
            <a:r>
              <a:rPr lang="fr-FR" altLang="en-US" sz="1000" b="1"/>
              <a:t>MSC  Mobile-service Switching Controller</a:t>
            </a:r>
          </a:p>
          <a:p>
            <a:pPr>
              <a:spcBef>
                <a:spcPct val="50000"/>
              </a:spcBef>
            </a:pPr>
            <a:r>
              <a:rPr lang="fr-FR" altLang="en-US" sz="1000" b="1"/>
              <a:t>VLR  Visitor Location Register</a:t>
            </a:r>
          </a:p>
          <a:p>
            <a:pPr>
              <a:spcBef>
                <a:spcPct val="50000"/>
              </a:spcBef>
            </a:pPr>
            <a:r>
              <a:rPr lang="fr-FR" altLang="en-US" sz="1000" b="1"/>
              <a:t>HLR  Home Location Register</a:t>
            </a:r>
          </a:p>
          <a:p>
            <a:pPr>
              <a:spcBef>
                <a:spcPct val="50000"/>
              </a:spcBef>
            </a:pPr>
            <a:r>
              <a:rPr lang="fr-FR" altLang="en-US" sz="1000" b="1"/>
              <a:t>AuC  Authentication Server</a:t>
            </a:r>
          </a:p>
          <a:p>
            <a:pPr>
              <a:spcBef>
                <a:spcPct val="50000"/>
              </a:spcBef>
            </a:pPr>
            <a:r>
              <a:rPr lang="fr-FR" altLang="en-US" sz="1000" b="1"/>
              <a:t>GMSC  Gateway MSC</a:t>
            </a:r>
          </a:p>
        </p:txBody>
      </p:sp>
      <p:sp>
        <p:nvSpPr>
          <p:cNvPr id="34822" name="Rectangle 152"/>
          <p:cNvSpPr>
            <a:spLocks noGrp="1" noChangeArrowheads="1"/>
          </p:cNvSpPr>
          <p:nvPr>
            <p:ph type="title"/>
          </p:nvPr>
        </p:nvSpPr>
        <p:spPr/>
        <p:txBody>
          <a:bodyPr/>
          <a:lstStyle/>
          <a:p>
            <a:pPr eaLnBrk="1" hangingPunct="1"/>
            <a:r>
              <a:rPr lang="fr-FR" altLang="en-US" smtClean="0"/>
              <a:t>GPRS Architecture</a:t>
            </a:r>
          </a:p>
        </p:txBody>
      </p:sp>
      <p:sp>
        <p:nvSpPr>
          <p:cNvPr id="34823" name="Text Box 153"/>
          <p:cNvSpPr txBox="1">
            <a:spLocks noChangeArrowheads="1"/>
          </p:cNvSpPr>
          <p:nvPr/>
        </p:nvSpPr>
        <p:spPr bwMode="auto">
          <a:xfrm>
            <a:off x="7467600" y="4572000"/>
            <a:ext cx="2438168"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a:solidFill>
                  <a:srgbClr val="CC3300"/>
                </a:solidFill>
              </a:rPr>
              <a:t>SGSN  Serving GPRS Support Node</a:t>
            </a:r>
          </a:p>
          <a:p>
            <a:pPr>
              <a:spcBef>
                <a:spcPct val="50000"/>
              </a:spcBef>
            </a:pPr>
            <a:r>
              <a:rPr lang="fr-FR" altLang="en-US" sz="1000" b="1">
                <a:solidFill>
                  <a:srgbClr val="CC3300"/>
                </a:solidFill>
              </a:rPr>
              <a:t>GGSN  Gateway GPRS Support Node</a:t>
            </a:r>
          </a:p>
        </p:txBody>
      </p:sp>
      <p:sp>
        <p:nvSpPr>
          <p:cNvPr id="34824" name="Text Box 154"/>
          <p:cNvSpPr txBox="1">
            <a:spLocks noChangeArrowheads="1"/>
          </p:cNvSpPr>
          <p:nvPr/>
        </p:nvSpPr>
        <p:spPr bwMode="auto">
          <a:xfrm>
            <a:off x="7467600" y="5257801"/>
            <a:ext cx="2417328"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sz="1000" b="1" i="1">
                <a:solidFill>
                  <a:srgbClr val="808080"/>
                </a:solidFill>
              </a:rPr>
              <a:t>GPRS  General Packet Radio Service</a:t>
            </a:r>
          </a:p>
        </p:txBody>
      </p:sp>
      <p:grpSp>
        <p:nvGrpSpPr>
          <p:cNvPr id="34825" name="Group 155"/>
          <p:cNvGrpSpPr>
            <a:grpSpLocks/>
          </p:cNvGrpSpPr>
          <p:nvPr/>
        </p:nvGrpSpPr>
        <p:grpSpPr bwMode="auto">
          <a:xfrm>
            <a:off x="1503362" y="1676400"/>
            <a:ext cx="9094788" cy="2609850"/>
            <a:chOff x="-76" y="1440"/>
            <a:chExt cx="5729" cy="1644"/>
          </a:xfrm>
        </p:grpSpPr>
        <p:grpSp>
          <p:nvGrpSpPr>
            <p:cNvPr id="34828" name="Group 156"/>
            <p:cNvGrpSpPr>
              <a:grpSpLocks/>
            </p:cNvGrpSpPr>
            <p:nvPr/>
          </p:nvGrpSpPr>
          <p:grpSpPr bwMode="auto">
            <a:xfrm>
              <a:off x="2160" y="2620"/>
              <a:ext cx="1968" cy="454"/>
              <a:chOff x="2160" y="2620"/>
              <a:chExt cx="1968" cy="454"/>
            </a:xfrm>
          </p:grpSpPr>
          <p:sp>
            <p:nvSpPr>
              <p:cNvPr id="34919" name="Oval 157"/>
              <p:cNvSpPr>
                <a:spLocks noChangeArrowheads="1"/>
              </p:cNvSpPr>
              <p:nvPr/>
            </p:nvSpPr>
            <p:spPr bwMode="auto">
              <a:xfrm>
                <a:off x="2160" y="2620"/>
                <a:ext cx="1968" cy="328"/>
              </a:xfrm>
              <a:prstGeom prst="ellipse">
                <a:avLst/>
              </a:prstGeom>
              <a:gradFill rotWithShape="0">
                <a:gsLst>
                  <a:gs pos="0">
                    <a:srgbClr val="E2E2FF"/>
                  </a:gs>
                  <a:gs pos="100000">
                    <a:srgbClr val="CC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20" name="Text Box 158"/>
              <p:cNvSpPr txBox="1">
                <a:spLocks noChangeArrowheads="1"/>
              </p:cNvSpPr>
              <p:nvPr/>
            </p:nvSpPr>
            <p:spPr bwMode="auto">
              <a:xfrm>
                <a:off x="3407" y="2880"/>
                <a:ext cx="22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solidFill>
                      <a:schemeClr val="bg2"/>
                    </a:solidFill>
                  </a:rPr>
                  <a:t>IP</a:t>
                </a:r>
              </a:p>
            </p:txBody>
          </p:sp>
        </p:grpSp>
        <p:grpSp>
          <p:nvGrpSpPr>
            <p:cNvPr id="34829" name="Group 159"/>
            <p:cNvGrpSpPr>
              <a:grpSpLocks/>
            </p:cNvGrpSpPr>
            <p:nvPr/>
          </p:nvGrpSpPr>
          <p:grpSpPr bwMode="auto">
            <a:xfrm>
              <a:off x="-76" y="1440"/>
              <a:ext cx="1138" cy="975"/>
              <a:chOff x="-76" y="1440"/>
              <a:chExt cx="1138" cy="975"/>
            </a:xfrm>
          </p:grpSpPr>
          <p:grpSp>
            <p:nvGrpSpPr>
              <p:cNvPr id="34899" name="Group 160"/>
              <p:cNvGrpSpPr>
                <a:grpSpLocks/>
              </p:cNvGrpSpPr>
              <p:nvPr/>
            </p:nvGrpSpPr>
            <p:grpSpPr bwMode="auto">
              <a:xfrm>
                <a:off x="192" y="1440"/>
                <a:ext cx="96" cy="330"/>
                <a:chOff x="192" y="1440"/>
                <a:chExt cx="96" cy="330"/>
              </a:xfrm>
            </p:grpSpPr>
            <p:sp>
              <p:nvSpPr>
                <p:cNvPr id="34902" name="AutoShape 161"/>
                <p:cNvSpPr>
                  <a:spLocks noChangeArrowheads="1"/>
                </p:cNvSpPr>
                <p:nvPr/>
              </p:nvSpPr>
              <p:spPr bwMode="auto">
                <a:xfrm>
                  <a:off x="192" y="1543"/>
                  <a:ext cx="96" cy="227"/>
                </a:xfrm>
                <a:prstGeom prst="roundRect">
                  <a:avLst>
                    <a:gd name="adj" fmla="val 16667"/>
                  </a:avLst>
                </a:prstGeom>
                <a:gradFill rotWithShape="0">
                  <a:gsLst>
                    <a:gs pos="0">
                      <a:schemeClr val="accent1"/>
                    </a:gs>
                    <a:gs pos="100000">
                      <a:schemeClr val="hlink"/>
                    </a:gs>
                  </a:gsLst>
                  <a:lin ang="18900000" scaled="1"/>
                </a:gradFill>
                <a:ln w="9525">
                  <a:round/>
                  <a:headEnd/>
                  <a:tailEnd/>
                </a:ln>
                <a:effectLst/>
                <a:scene3d>
                  <a:camera prst="legacyObliqueTopRight"/>
                  <a:lightRig rig="legacyFlat3" dir="l"/>
                </a:scene3d>
                <a:sp3d extrusionH="36500" prstMaterial="legacyMatte">
                  <a:bevelT w="13500" h="13500" prst="angle"/>
                  <a:bevelB w="13500" h="13500" prst="angle"/>
                  <a:extrusionClr>
                    <a:schemeClr val="hlink"/>
                  </a:extrusionClr>
                  <a:contourClr>
                    <a:schemeClr val="accent1"/>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3" name="Rectangle 162"/>
                <p:cNvSpPr>
                  <a:spLocks noChangeArrowheads="1"/>
                </p:cNvSpPr>
                <p:nvPr/>
              </p:nvSpPr>
              <p:spPr bwMode="auto">
                <a:xfrm>
                  <a:off x="202" y="1564"/>
                  <a:ext cx="7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4" name="AutoShape 163"/>
                <p:cNvSpPr>
                  <a:spLocks noChangeArrowheads="1"/>
                </p:cNvSpPr>
                <p:nvPr/>
              </p:nvSpPr>
              <p:spPr bwMode="auto">
                <a:xfrm>
                  <a:off x="201"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5" name="AutoShape 164"/>
                <p:cNvSpPr>
                  <a:spLocks noChangeArrowheads="1"/>
                </p:cNvSpPr>
                <p:nvPr/>
              </p:nvSpPr>
              <p:spPr bwMode="auto">
                <a:xfrm>
                  <a:off x="229"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6" name="AutoShape 165"/>
                <p:cNvSpPr>
                  <a:spLocks noChangeArrowheads="1"/>
                </p:cNvSpPr>
                <p:nvPr/>
              </p:nvSpPr>
              <p:spPr bwMode="auto">
                <a:xfrm>
                  <a:off x="257" y="162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7" name="AutoShape 166"/>
                <p:cNvSpPr>
                  <a:spLocks noChangeArrowheads="1"/>
                </p:cNvSpPr>
                <p:nvPr/>
              </p:nvSpPr>
              <p:spPr bwMode="auto">
                <a:xfrm>
                  <a:off x="201"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8" name="AutoShape 167"/>
                <p:cNvSpPr>
                  <a:spLocks noChangeArrowheads="1"/>
                </p:cNvSpPr>
                <p:nvPr/>
              </p:nvSpPr>
              <p:spPr bwMode="auto">
                <a:xfrm>
                  <a:off x="228" y="164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09" name="AutoShape 168"/>
                <p:cNvSpPr>
                  <a:spLocks noChangeArrowheads="1"/>
                </p:cNvSpPr>
                <p:nvPr/>
              </p:nvSpPr>
              <p:spPr bwMode="auto">
                <a:xfrm>
                  <a:off x="257" y="164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0" name="AutoShape 169"/>
                <p:cNvSpPr>
                  <a:spLocks noChangeArrowheads="1"/>
                </p:cNvSpPr>
                <p:nvPr/>
              </p:nvSpPr>
              <p:spPr bwMode="auto">
                <a:xfrm>
                  <a:off x="201"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1" name="AutoShape 170"/>
                <p:cNvSpPr>
                  <a:spLocks noChangeArrowheads="1"/>
                </p:cNvSpPr>
                <p:nvPr/>
              </p:nvSpPr>
              <p:spPr bwMode="auto">
                <a:xfrm>
                  <a:off x="228" y="1671"/>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2" name="AutoShape 171"/>
                <p:cNvSpPr>
                  <a:spLocks noChangeArrowheads="1"/>
                </p:cNvSpPr>
                <p:nvPr/>
              </p:nvSpPr>
              <p:spPr bwMode="auto">
                <a:xfrm>
                  <a:off x="257" y="1670"/>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3" name="AutoShape 172"/>
                <p:cNvSpPr>
                  <a:spLocks noChangeArrowheads="1"/>
                </p:cNvSpPr>
                <p:nvPr/>
              </p:nvSpPr>
              <p:spPr bwMode="auto">
                <a:xfrm>
                  <a:off x="200" y="1696"/>
                  <a:ext cx="20"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4" name="AutoShape 173"/>
                <p:cNvSpPr>
                  <a:spLocks noChangeArrowheads="1"/>
                </p:cNvSpPr>
                <p:nvPr/>
              </p:nvSpPr>
              <p:spPr bwMode="auto">
                <a:xfrm>
                  <a:off x="228" y="1696"/>
                  <a:ext cx="20" cy="20"/>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5" name="AutoShape 174"/>
                <p:cNvSpPr>
                  <a:spLocks noChangeArrowheads="1"/>
                </p:cNvSpPr>
                <p:nvPr/>
              </p:nvSpPr>
              <p:spPr bwMode="auto">
                <a:xfrm>
                  <a:off x="257" y="1696"/>
                  <a:ext cx="19" cy="19"/>
                </a:xfrm>
                <a:prstGeom prst="roundRect">
                  <a:avLst>
                    <a:gd name="adj" fmla="val 23403"/>
                  </a:avLst>
                </a:prstGeom>
                <a:gradFill rotWithShape="0">
                  <a:gsLst>
                    <a:gs pos="0">
                      <a:srgbClr val="FFFFFF"/>
                    </a:gs>
                    <a:gs pos="100000">
                      <a:schemeClr val="tx2"/>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6" name="Line 175"/>
                <p:cNvSpPr>
                  <a:spLocks noChangeShapeType="1"/>
                </p:cNvSpPr>
                <p:nvPr/>
              </p:nvSpPr>
              <p:spPr bwMode="auto">
                <a:xfrm flipV="1">
                  <a:off x="266" y="1440"/>
                  <a:ext cx="0" cy="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17" name="AutoShape 176"/>
                <p:cNvSpPr>
                  <a:spLocks noChangeArrowheads="1"/>
                </p:cNvSpPr>
                <p:nvPr/>
              </p:nvSpPr>
              <p:spPr bwMode="auto">
                <a:xfrm>
                  <a:off x="256" y="1514"/>
                  <a:ext cx="20" cy="25"/>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918" name="AutoShape 177" descr="80%"/>
                <p:cNvSpPr>
                  <a:spLocks noChangeArrowheads="1"/>
                </p:cNvSpPr>
                <p:nvPr/>
              </p:nvSpPr>
              <p:spPr bwMode="auto">
                <a:xfrm>
                  <a:off x="220" y="1731"/>
                  <a:ext cx="40" cy="21"/>
                </a:xfrm>
                <a:prstGeom prst="roundRect">
                  <a:avLst>
                    <a:gd name="adj" fmla="val 16667"/>
                  </a:avLst>
                </a:prstGeom>
                <a:pattFill prst="pct80">
                  <a:fgClr>
                    <a:schemeClr val="tx2"/>
                  </a:fgClr>
                  <a:bgClr>
                    <a:srgbClr val="FFFFFF"/>
                  </a:bgClr>
                </a:patt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4900" name="Text Box 178"/>
              <p:cNvSpPr txBox="1">
                <a:spLocks noChangeArrowheads="1"/>
              </p:cNvSpPr>
              <p:nvPr/>
            </p:nvSpPr>
            <p:spPr bwMode="auto">
              <a:xfrm>
                <a:off x="-76" y="2240"/>
                <a:ext cx="113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200" b="1">
                    <a:solidFill>
                      <a:srgbClr val="CC3300"/>
                    </a:solidFill>
                  </a:rPr>
                  <a:t>2G+ MS (voice &amp; data)</a:t>
                </a:r>
              </a:p>
            </p:txBody>
          </p:sp>
          <p:sp>
            <p:nvSpPr>
              <p:cNvPr id="34901" name="Line 179"/>
              <p:cNvSpPr>
                <a:spLocks noChangeShapeType="1"/>
              </p:cNvSpPr>
              <p:nvPr/>
            </p:nvSpPr>
            <p:spPr bwMode="auto">
              <a:xfrm flipV="1">
                <a:off x="240" y="1824"/>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grpSp>
        <p:grpSp>
          <p:nvGrpSpPr>
            <p:cNvPr id="34830" name="Group 180"/>
            <p:cNvGrpSpPr>
              <a:grpSpLocks/>
            </p:cNvGrpSpPr>
            <p:nvPr/>
          </p:nvGrpSpPr>
          <p:grpSpPr bwMode="auto">
            <a:xfrm>
              <a:off x="4368" y="2496"/>
              <a:ext cx="1285" cy="534"/>
              <a:chOff x="4368" y="2496"/>
              <a:chExt cx="1285" cy="534"/>
            </a:xfrm>
          </p:grpSpPr>
          <p:grpSp>
            <p:nvGrpSpPr>
              <p:cNvPr id="34869" name="Group 181"/>
              <p:cNvGrpSpPr>
                <a:grpSpLocks/>
              </p:cNvGrpSpPr>
              <p:nvPr/>
            </p:nvGrpSpPr>
            <p:grpSpPr bwMode="auto">
              <a:xfrm>
                <a:off x="4704" y="2496"/>
                <a:ext cx="949" cy="534"/>
                <a:chOff x="400" y="634"/>
                <a:chExt cx="949" cy="534"/>
              </a:xfrm>
            </p:grpSpPr>
            <p:grpSp>
              <p:nvGrpSpPr>
                <p:cNvPr id="34876" name="Group 182"/>
                <p:cNvGrpSpPr>
                  <a:grpSpLocks/>
                </p:cNvGrpSpPr>
                <p:nvPr/>
              </p:nvGrpSpPr>
              <p:grpSpPr bwMode="auto">
                <a:xfrm>
                  <a:off x="400" y="634"/>
                  <a:ext cx="949" cy="534"/>
                  <a:chOff x="2880" y="458"/>
                  <a:chExt cx="1491" cy="840"/>
                </a:xfrm>
              </p:grpSpPr>
              <p:grpSp>
                <p:nvGrpSpPr>
                  <p:cNvPr id="34878" name="Group 183"/>
                  <p:cNvGrpSpPr>
                    <a:grpSpLocks/>
                  </p:cNvGrpSpPr>
                  <p:nvPr/>
                </p:nvGrpSpPr>
                <p:grpSpPr bwMode="auto">
                  <a:xfrm>
                    <a:off x="3004" y="544"/>
                    <a:ext cx="320" cy="246"/>
                    <a:chOff x="998" y="593"/>
                    <a:chExt cx="316" cy="217"/>
                  </a:xfrm>
                </p:grpSpPr>
                <p:sp>
                  <p:nvSpPr>
                    <p:cNvPr id="34897" name="Arc 184"/>
                    <p:cNvSpPr>
                      <a:spLocks/>
                    </p:cNvSpPr>
                    <p:nvPr/>
                  </p:nvSpPr>
                  <p:spPr bwMode="auto">
                    <a:xfrm>
                      <a:off x="998" y="593"/>
                      <a:ext cx="316" cy="217"/>
                    </a:xfrm>
                    <a:custGeom>
                      <a:avLst/>
                      <a:gdLst>
                        <a:gd name="T0" fmla="*/ 4 w 21600"/>
                        <a:gd name="T1" fmla="*/ 217 h 24929"/>
                        <a:gd name="T2" fmla="*/ 315 w 21600"/>
                        <a:gd name="T3" fmla="*/ 0 h 24929"/>
                        <a:gd name="T4" fmla="*/ 316 w 21600"/>
                        <a:gd name="T5" fmla="*/ 188 h 24929"/>
                        <a:gd name="T6" fmla="*/ 0 60000 65536"/>
                        <a:gd name="T7" fmla="*/ 0 60000 65536"/>
                        <a:gd name="T8" fmla="*/ 0 60000 65536"/>
                      </a:gdLst>
                      <a:ahLst/>
                      <a:cxnLst>
                        <a:cxn ang="T6">
                          <a:pos x="T0" y="T1"/>
                        </a:cxn>
                        <a:cxn ang="T7">
                          <a:pos x="T2" y="T3"/>
                        </a:cxn>
                        <a:cxn ang="T8">
                          <a:pos x="T4" y="T5"/>
                        </a:cxn>
                      </a:cxnLst>
                      <a:rect l="0" t="0" r="r" b="b"/>
                      <a:pathLst>
                        <a:path w="21600" h="24929" fill="none" extrusionOk="0">
                          <a:moveTo>
                            <a:pt x="258" y="24928"/>
                          </a:moveTo>
                          <a:cubicBezTo>
                            <a:pt x="86" y="23827"/>
                            <a:pt x="0" y="22714"/>
                            <a:pt x="0" y="21600"/>
                          </a:cubicBezTo>
                          <a:cubicBezTo>
                            <a:pt x="0" y="9697"/>
                            <a:pt x="9629" y="37"/>
                            <a:pt x="21532" y="0"/>
                          </a:cubicBezTo>
                        </a:path>
                        <a:path w="21600" h="24929" stroke="0" extrusionOk="0">
                          <a:moveTo>
                            <a:pt x="258" y="24928"/>
                          </a:moveTo>
                          <a:cubicBezTo>
                            <a:pt x="86" y="23827"/>
                            <a:pt x="0" y="22714"/>
                            <a:pt x="0" y="21600"/>
                          </a:cubicBezTo>
                          <a:cubicBezTo>
                            <a:pt x="0" y="9697"/>
                            <a:pt x="9629" y="37"/>
                            <a:pt x="21532" y="0"/>
                          </a:cubicBezTo>
                          <a:lnTo>
                            <a:pt x="21600" y="21600"/>
                          </a:lnTo>
                          <a:lnTo>
                            <a:pt x="258" y="24928"/>
                          </a:lnTo>
                          <a:close/>
                        </a:path>
                      </a:pathLst>
                    </a:custGeom>
                    <a:solidFill>
                      <a:srgbClr val="CCECFF"/>
                    </a:solidFill>
                    <a:ln w="9525">
                      <a:solidFill>
                        <a:srgbClr val="33CCFF"/>
                      </a:solidFill>
                      <a:round/>
                      <a:headEnd/>
                      <a:tailEnd/>
                    </a:ln>
                  </p:spPr>
                  <p:txBody>
                    <a:bodyPr/>
                    <a:lstStyle/>
                    <a:p>
                      <a:endParaRPr lang="en-US"/>
                    </a:p>
                  </p:txBody>
                </p:sp>
                <p:sp>
                  <p:nvSpPr>
                    <p:cNvPr id="34898" name="Arc 185"/>
                    <p:cNvSpPr>
                      <a:spLocks/>
                    </p:cNvSpPr>
                    <p:nvPr/>
                  </p:nvSpPr>
                  <p:spPr bwMode="auto">
                    <a:xfrm>
                      <a:off x="1000" y="595"/>
                      <a:ext cx="314" cy="215"/>
                    </a:xfrm>
                    <a:custGeom>
                      <a:avLst/>
                      <a:gdLst>
                        <a:gd name="T0" fmla="*/ 4 w 21600"/>
                        <a:gd name="T1" fmla="*/ 215 h 24943"/>
                        <a:gd name="T2" fmla="*/ 313 w 21600"/>
                        <a:gd name="T3" fmla="*/ 0 h 24943"/>
                        <a:gd name="T4" fmla="*/ 314 w 21600"/>
                        <a:gd name="T5" fmla="*/ 186 h 24943"/>
                        <a:gd name="T6" fmla="*/ 0 60000 65536"/>
                        <a:gd name="T7" fmla="*/ 0 60000 65536"/>
                        <a:gd name="T8" fmla="*/ 0 60000 65536"/>
                      </a:gdLst>
                      <a:ahLst/>
                      <a:cxnLst>
                        <a:cxn ang="T6">
                          <a:pos x="T0" y="T1"/>
                        </a:cxn>
                        <a:cxn ang="T7">
                          <a:pos x="T2" y="T3"/>
                        </a:cxn>
                        <a:cxn ang="T8">
                          <a:pos x="T4" y="T5"/>
                        </a:cxn>
                      </a:cxnLst>
                      <a:rect l="0" t="0" r="r" b="b"/>
                      <a:pathLst>
                        <a:path w="21600" h="24943" fill="none" extrusionOk="0">
                          <a:moveTo>
                            <a:pt x="260" y="24942"/>
                          </a:moveTo>
                          <a:cubicBezTo>
                            <a:pt x="87" y="23837"/>
                            <a:pt x="0" y="22719"/>
                            <a:pt x="0" y="21600"/>
                          </a:cubicBezTo>
                          <a:cubicBezTo>
                            <a:pt x="0" y="9697"/>
                            <a:pt x="9629" y="37"/>
                            <a:pt x="21532" y="0"/>
                          </a:cubicBezTo>
                        </a:path>
                        <a:path w="21600" h="24943" stroke="0" extrusionOk="0">
                          <a:moveTo>
                            <a:pt x="260" y="24942"/>
                          </a:moveTo>
                          <a:cubicBezTo>
                            <a:pt x="87" y="23837"/>
                            <a:pt x="0" y="22719"/>
                            <a:pt x="0" y="21600"/>
                          </a:cubicBezTo>
                          <a:cubicBezTo>
                            <a:pt x="0" y="9697"/>
                            <a:pt x="9629" y="37"/>
                            <a:pt x="21532" y="0"/>
                          </a:cubicBezTo>
                          <a:lnTo>
                            <a:pt x="21600" y="21600"/>
                          </a:lnTo>
                          <a:lnTo>
                            <a:pt x="260" y="24942"/>
                          </a:lnTo>
                          <a:close/>
                        </a:path>
                      </a:pathLst>
                    </a:custGeom>
                    <a:solidFill>
                      <a:srgbClr val="CCECFF"/>
                    </a:solidFill>
                    <a:ln w="6350">
                      <a:solidFill>
                        <a:srgbClr val="33CCFF"/>
                      </a:solidFill>
                      <a:round/>
                      <a:headEnd/>
                      <a:tailEnd/>
                    </a:ln>
                  </p:spPr>
                  <p:txBody>
                    <a:bodyPr/>
                    <a:lstStyle/>
                    <a:p>
                      <a:endParaRPr lang="en-US"/>
                    </a:p>
                  </p:txBody>
                </p:sp>
              </p:grpSp>
              <p:grpSp>
                <p:nvGrpSpPr>
                  <p:cNvPr id="34879" name="Group 186"/>
                  <p:cNvGrpSpPr>
                    <a:grpSpLocks/>
                  </p:cNvGrpSpPr>
                  <p:nvPr/>
                </p:nvGrpSpPr>
                <p:grpSpPr bwMode="auto">
                  <a:xfrm>
                    <a:off x="3056" y="1022"/>
                    <a:ext cx="478" cy="234"/>
                    <a:chOff x="1046" y="1055"/>
                    <a:chExt cx="470" cy="230"/>
                  </a:xfrm>
                </p:grpSpPr>
                <p:sp>
                  <p:nvSpPr>
                    <p:cNvPr id="34895" name="Arc 187"/>
                    <p:cNvSpPr>
                      <a:spLocks/>
                    </p:cNvSpPr>
                    <p:nvPr/>
                  </p:nvSpPr>
                  <p:spPr bwMode="auto">
                    <a:xfrm>
                      <a:off x="1046" y="1055"/>
                      <a:ext cx="470" cy="230"/>
                    </a:xfrm>
                    <a:custGeom>
                      <a:avLst/>
                      <a:gdLst>
                        <a:gd name="T0" fmla="*/ 470 w 29457"/>
                        <a:gd name="T1" fmla="*/ 212 h 21600"/>
                        <a:gd name="T2" fmla="*/ 0 w 29457"/>
                        <a:gd name="T3" fmla="*/ 51 h 21600"/>
                        <a:gd name="T4" fmla="*/ 336 w 29457"/>
                        <a:gd name="T5" fmla="*/ 0 h 21600"/>
                        <a:gd name="T6" fmla="*/ 0 60000 65536"/>
                        <a:gd name="T7" fmla="*/ 0 60000 65536"/>
                        <a:gd name="T8" fmla="*/ 0 60000 65536"/>
                      </a:gdLst>
                      <a:ahLst/>
                      <a:cxnLst>
                        <a:cxn ang="T6">
                          <a:pos x="T0" y="T1"/>
                        </a:cxn>
                        <a:cxn ang="T7">
                          <a:pos x="T2" y="T3"/>
                        </a:cxn>
                        <a:cxn ang="T8">
                          <a:pos x="T4" y="T5"/>
                        </a:cxn>
                      </a:cxnLst>
                      <a:rect l="0" t="0" r="r" b="b"/>
                      <a:pathLst>
                        <a:path w="29457" h="21600" fill="none" extrusionOk="0">
                          <a:moveTo>
                            <a:pt x="29457" y="19901"/>
                          </a:moveTo>
                          <a:cubicBezTo>
                            <a:pt x="26799" y="21022"/>
                            <a:pt x="23944" y="21600"/>
                            <a:pt x="21060" y="21600"/>
                          </a:cubicBezTo>
                          <a:cubicBezTo>
                            <a:pt x="10979" y="21600"/>
                            <a:pt x="2238" y="14626"/>
                            <a:pt x="-1" y="4798"/>
                          </a:cubicBezTo>
                        </a:path>
                        <a:path w="29457" h="21600" stroke="0" extrusionOk="0">
                          <a:moveTo>
                            <a:pt x="29457" y="19901"/>
                          </a:moveTo>
                          <a:cubicBezTo>
                            <a:pt x="26799" y="21022"/>
                            <a:pt x="23944" y="21600"/>
                            <a:pt x="21060" y="21600"/>
                          </a:cubicBezTo>
                          <a:cubicBezTo>
                            <a:pt x="10979" y="21600"/>
                            <a:pt x="2238" y="14626"/>
                            <a:pt x="-1" y="4798"/>
                          </a:cubicBezTo>
                          <a:lnTo>
                            <a:pt x="21060" y="0"/>
                          </a:lnTo>
                          <a:lnTo>
                            <a:pt x="29457" y="19901"/>
                          </a:lnTo>
                          <a:close/>
                        </a:path>
                      </a:pathLst>
                    </a:custGeom>
                    <a:solidFill>
                      <a:srgbClr val="CCECFF"/>
                    </a:solidFill>
                    <a:ln w="9525">
                      <a:solidFill>
                        <a:srgbClr val="33CCFF"/>
                      </a:solidFill>
                      <a:round/>
                      <a:headEnd/>
                      <a:tailEnd/>
                    </a:ln>
                  </p:spPr>
                  <p:txBody>
                    <a:bodyPr/>
                    <a:lstStyle/>
                    <a:p>
                      <a:endParaRPr lang="en-US"/>
                    </a:p>
                  </p:txBody>
                </p:sp>
                <p:sp>
                  <p:nvSpPr>
                    <p:cNvPr id="34896" name="Arc 188"/>
                    <p:cNvSpPr>
                      <a:spLocks/>
                    </p:cNvSpPr>
                    <p:nvPr/>
                  </p:nvSpPr>
                  <p:spPr bwMode="auto">
                    <a:xfrm>
                      <a:off x="1048" y="1055"/>
                      <a:ext cx="467" cy="228"/>
                    </a:xfrm>
                    <a:custGeom>
                      <a:avLst/>
                      <a:gdLst>
                        <a:gd name="T0" fmla="*/ 467 w 29433"/>
                        <a:gd name="T1" fmla="*/ 210 h 21600"/>
                        <a:gd name="T2" fmla="*/ 0 w 29433"/>
                        <a:gd name="T3" fmla="*/ 51 h 21600"/>
                        <a:gd name="T4" fmla="*/ 334 w 29433"/>
                        <a:gd name="T5" fmla="*/ 0 h 21600"/>
                        <a:gd name="T6" fmla="*/ 0 60000 65536"/>
                        <a:gd name="T7" fmla="*/ 0 60000 65536"/>
                        <a:gd name="T8" fmla="*/ 0 60000 65536"/>
                      </a:gdLst>
                      <a:ahLst/>
                      <a:cxnLst>
                        <a:cxn ang="T6">
                          <a:pos x="T0" y="T1"/>
                        </a:cxn>
                        <a:cxn ang="T7">
                          <a:pos x="T2" y="T3"/>
                        </a:cxn>
                        <a:cxn ang="T8">
                          <a:pos x="T4" y="T5"/>
                        </a:cxn>
                      </a:cxnLst>
                      <a:rect l="0" t="0" r="r" b="b"/>
                      <a:pathLst>
                        <a:path w="29433" h="21600" fill="none" extrusionOk="0">
                          <a:moveTo>
                            <a:pt x="29432" y="19909"/>
                          </a:moveTo>
                          <a:cubicBezTo>
                            <a:pt x="26781" y="21025"/>
                            <a:pt x="23933" y="21600"/>
                            <a:pt x="21057" y="21600"/>
                          </a:cubicBezTo>
                          <a:cubicBezTo>
                            <a:pt x="10981" y="21600"/>
                            <a:pt x="2244" y="14634"/>
                            <a:pt x="-1" y="4812"/>
                          </a:cubicBezTo>
                        </a:path>
                        <a:path w="29433" h="21600" stroke="0" extrusionOk="0">
                          <a:moveTo>
                            <a:pt x="29432" y="19909"/>
                          </a:moveTo>
                          <a:cubicBezTo>
                            <a:pt x="26781" y="21025"/>
                            <a:pt x="23933" y="21600"/>
                            <a:pt x="21057" y="21600"/>
                          </a:cubicBezTo>
                          <a:cubicBezTo>
                            <a:pt x="10981" y="21600"/>
                            <a:pt x="2244" y="14634"/>
                            <a:pt x="-1" y="4812"/>
                          </a:cubicBezTo>
                          <a:lnTo>
                            <a:pt x="21057" y="0"/>
                          </a:lnTo>
                          <a:lnTo>
                            <a:pt x="29432" y="19909"/>
                          </a:lnTo>
                          <a:close/>
                        </a:path>
                      </a:pathLst>
                    </a:custGeom>
                    <a:solidFill>
                      <a:srgbClr val="CCECFF"/>
                    </a:solidFill>
                    <a:ln w="6350">
                      <a:solidFill>
                        <a:srgbClr val="33CCFF"/>
                      </a:solidFill>
                      <a:round/>
                      <a:headEnd/>
                      <a:tailEnd/>
                    </a:ln>
                  </p:spPr>
                  <p:txBody>
                    <a:bodyPr/>
                    <a:lstStyle/>
                    <a:p>
                      <a:endParaRPr lang="en-US"/>
                    </a:p>
                  </p:txBody>
                </p:sp>
              </p:grpSp>
              <p:grpSp>
                <p:nvGrpSpPr>
                  <p:cNvPr id="34880" name="Group 189"/>
                  <p:cNvGrpSpPr>
                    <a:grpSpLocks/>
                  </p:cNvGrpSpPr>
                  <p:nvPr/>
                </p:nvGrpSpPr>
                <p:grpSpPr bwMode="auto">
                  <a:xfrm>
                    <a:off x="2880" y="780"/>
                    <a:ext cx="252" cy="310"/>
                    <a:chOff x="870" y="821"/>
                    <a:chExt cx="252" cy="300"/>
                  </a:xfrm>
                </p:grpSpPr>
                <p:sp>
                  <p:nvSpPr>
                    <p:cNvPr id="34893" name="Arc 190"/>
                    <p:cNvSpPr>
                      <a:spLocks/>
                    </p:cNvSpPr>
                    <p:nvPr/>
                  </p:nvSpPr>
                  <p:spPr bwMode="auto">
                    <a:xfrm>
                      <a:off x="870" y="821"/>
                      <a:ext cx="252" cy="300"/>
                    </a:xfrm>
                    <a:custGeom>
                      <a:avLst/>
                      <a:gdLst>
                        <a:gd name="T0" fmla="*/ 221 w 21600"/>
                        <a:gd name="T1" fmla="*/ 300 h 41592"/>
                        <a:gd name="T2" fmla="*/ 161 w 21600"/>
                        <a:gd name="T3" fmla="*/ 0 h 41592"/>
                        <a:gd name="T4" fmla="*/ 252 w 21600"/>
                        <a:gd name="T5" fmla="*/ 145 h 41592"/>
                        <a:gd name="T6" fmla="*/ 0 60000 65536"/>
                        <a:gd name="T7" fmla="*/ 0 60000 65536"/>
                        <a:gd name="T8" fmla="*/ 0 60000 65536"/>
                      </a:gdLst>
                      <a:ahLst/>
                      <a:cxnLst>
                        <a:cxn ang="T6">
                          <a:pos x="T0" y="T1"/>
                        </a:cxn>
                        <a:cxn ang="T7">
                          <a:pos x="T2" y="T3"/>
                        </a:cxn>
                        <a:cxn ang="T8">
                          <a:pos x="T4" y="T5"/>
                        </a:cxn>
                      </a:cxnLst>
                      <a:rect l="0" t="0" r="r" b="b"/>
                      <a:pathLst>
                        <a:path w="21600" h="41592" fill="none" extrusionOk="0">
                          <a:moveTo>
                            <a:pt x="18924" y="41591"/>
                          </a:moveTo>
                          <a:cubicBezTo>
                            <a:pt x="8113" y="40241"/>
                            <a:pt x="0" y="31052"/>
                            <a:pt x="0" y="20158"/>
                          </a:cubicBezTo>
                          <a:cubicBezTo>
                            <a:pt x="0" y="11223"/>
                            <a:pt x="5501" y="3210"/>
                            <a:pt x="13839" y="0"/>
                          </a:cubicBezTo>
                        </a:path>
                        <a:path w="21600" h="41592" stroke="0" extrusionOk="0">
                          <a:moveTo>
                            <a:pt x="18924" y="41591"/>
                          </a:moveTo>
                          <a:cubicBezTo>
                            <a:pt x="8113" y="40241"/>
                            <a:pt x="0" y="31052"/>
                            <a:pt x="0" y="20158"/>
                          </a:cubicBezTo>
                          <a:cubicBezTo>
                            <a:pt x="0" y="11223"/>
                            <a:pt x="5501" y="3210"/>
                            <a:pt x="13839" y="0"/>
                          </a:cubicBezTo>
                          <a:lnTo>
                            <a:pt x="21600" y="20158"/>
                          </a:lnTo>
                          <a:lnTo>
                            <a:pt x="18924" y="41591"/>
                          </a:lnTo>
                          <a:close/>
                        </a:path>
                      </a:pathLst>
                    </a:custGeom>
                    <a:solidFill>
                      <a:srgbClr val="CCECFF"/>
                    </a:solidFill>
                    <a:ln w="9525">
                      <a:solidFill>
                        <a:srgbClr val="33CCFF"/>
                      </a:solidFill>
                      <a:round/>
                      <a:headEnd/>
                      <a:tailEnd/>
                    </a:ln>
                  </p:spPr>
                  <p:txBody>
                    <a:bodyPr/>
                    <a:lstStyle/>
                    <a:p>
                      <a:endParaRPr lang="en-US"/>
                    </a:p>
                  </p:txBody>
                </p:sp>
                <p:sp>
                  <p:nvSpPr>
                    <p:cNvPr id="34894" name="Arc 191"/>
                    <p:cNvSpPr>
                      <a:spLocks/>
                    </p:cNvSpPr>
                    <p:nvPr/>
                  </p:nvSpPr>
                  <p:spPr bwMode="auto">
                    <a:xfrm>
                      <a:off x="872" y="823"/>
                      <a:ext cx="250" cy="297"/>
                    </a:xfrm>
                    <a:custGeom>
                      <a:avLst/>
                      <a:gdLst>
                        <a:gd name="T0" fmla="*/ 219 w 21600"/>
                        <a:gd name="T1" fmla="*/ 297 h 41605"/>
                        <a:gd name="T2" fmla="*/ 161 w 21600"/>
                        <a:gd name="T3" fmla="*/ 0 h 41605"/>
                        <a:gd name="T4" fmla="*/ 250 w 21600"/>
                        <a:gd name="T5" fmla="*/ 144 h 41605"/>
                        <a:gd name="T6" fmla="*/ 0 60000 65536"/>
                        <a:gd name="T7" fmla="*/ 0 60000 65536"/>
                        <a:gd name="T8" fmla="*/ 0 60000 65536"/>
                      </a:gdLst>
                      <a:ahLst/>
                      <a:cxnLst>
                        <a:cxn ang="T6">
                          <a:pos x="T0" y="T1"/>
                        </a:cxn>
                        <a:cxn ang="T7">
                          <a:pos x="T2" y="T3"/>
                        </a:cxn>
                        <a:cxn ang="T8">
                          <a:pos x="T4" y="T5"/>
                        </a:cxn>
                      </a:cxnLst>
                      <a:rect l="0" t="0" r="r" b="b"/>
                      <a:pathLst>
                        <a:path w="21600" h="41605" fill="none" extrusionOk="0">
                          <a:moveTo>
                            <a:pt x="18936" y="41605"/>
                          </a:moveTo>
                          <a:cubicBezTo>
                            <a:pt x="8120" y="40261"/>
                            <a:pt x="0" y="31069"/>
                            <a:pt x="0" y="20170"/>
                          </a:cubicBezTo>
                          <a:cubicBezTo>
                            <a:pt x="0" y="11222"/>
                            <a:pt x="5516" y="3201"/>
                            <a:pt x="13871" y="-1"/>
                          </a:cubicBezTo>
                        </a:path>
                        <a:path w="21600" h="41605" stroke="0" extrusionOk="0">
                          <a:moveTo>
                            <a:pt x="18936" y="41605"/>
                          </a:moveTo>
                          <a:cubicBezTo>
                            <a:pt x="8120" y="40261"/>
                            <a:pt x="0" y="31069"/>
                            <a:pt x="0" y="20170"/>
                          </a:cubicBezTo>
                          <a:cubicBezTo>
                            <a:pt x="0" y="11222"/>
                            <a:pt x="5516" y="3201"/>
                            <a:pt x="13871" y="-1"/>
                          </a:cubicBezTo>
                          <a:lnTo>
                            <a:pt x="21600" y="20170"/>
                          </a:lnTo>
                          <a:lnTo>
                            <a:pt x="18936" y="41605"/>
                          </a:lnTo>
                          <a:close/>
                        </a:path>
                      </a:pathLst>
                    </a:custGeom>
                    <a:solidFill>
                      <a:srgbClr val="CCECFF"/>
                    </a:solidFill>
                    <a:ln w="6350">
                      <a:solidFill>
                        <a:srgbClr val="33CCFF"/>
                      </a:solidFill>
                      <a:round/>
                      <a:headEnd/>
                      <a:tailEnd/>
                    </a:ln>
                  </p:spPr>
                  <p:txBody>
                    <a:bodyPr/>
                    <a:lstStyle/>
                    <a:p>
                      <a:endParaRPr lang="en-US"/>
                    </a:p>
                  </p:txBody>
                </p:sp>
              </p:grpSp>
              <p:grpSp>
                <p:nvGrpSpPr>
                  <p:cNvPr id="34881" name="Group 192"/>
                  <p:cNvGrpSpPr>
                    <a:grpSpLocks/>
                  </p:cNvGrpSpPr>
                  <p:nvPr/>
                </p:nvGrpSpPr>
                <p:grpSpPr bwMode="auto">
                  <a:xfrm>
                    <a:off x="3501" y="1054"/>
                    <a:ext cx="702" cy="244"/>
                    <a:chOff x="1491" y="1086"/>
                    <a:chExt cx="702" cy="236"/>
                  </a:xfrm>
                </p:grpSpPr>
                <p:sp>
                  <p:nvSpPr>
                    <p:cNvPr id="34891" name="Arc 193"/>
                    <p:cNvSpPr>
                      <a:spLocks/>
                    </p:cNvSpPr>
                    <p:nvPr/>
                  </p:nvSpPr>
                  <p:spPr bwMode="auto">
                    <a:xfrm>
                      <a:off x="1491" y="1086"/>
                      <a:ext cx="702" cy="236"/>
                    </a:xfrm>
                    <a:custGeom>
                      <a:avLst/>
                      <a:gdLst>
                        <a:gd name="T0" fmla="*/ 702 w 37420"/>
                        <a:gd name="T1" fmla="*/ 0 h 21600"/>
                        <a:gd name="T2" fmla="*/ 0 w 37420"/>
                        <a:gd name="T3" fmla="*/ 161 h 21600"/>
                        <a:gd name="T4" fmla="*/ 297 w 37420"/>
                        <a:gd name="T5" fmla="*/ 0 h 21600"/>
                        <a:gd name="T6" fmla="*/ 0 60000 65536"/>
                        <a:gd name="T7" fmla="*/ 0 60000 65536"/>
                        <a:gd name="T8" fmla="*/ 0 60000 65536"/>
                      </a:gdLst>
                      <a:ahLst/>
                      <a:cxnLst>
                        <a:cxn ang="T6">
                          <a:pos x="T0" y="T1"/>
                        </a:cxn>
                        <a:cxn ang="T7">
                          <a:pos x="T2" y="T3"/>
                        </a:cxn>
                        <a:cxn ang="T8">
                          <a:pos x="T4" y="T5"/>
                        </a:cxn>
                      </a:cxnLst>
                      <a:rect l="0" t="0" r="r" b="b"/>
                      <a:pathLst>
                        <a:path w="37420" h="21600" fill="none" extrusionOk="0">
                          <a:moveTo>
                            <a:pt x="37420" y="0"/>
                          </a:moveTo>
                          <a:cubicBezTo>
                            <a:pt x="37420" y="11929"/>
                            <a:pt x="27749" y="21600"/>
                            <a:pt x="15820" y="21600"/>
                          </a:cubicBezTo>
                          <a:cubicBezTo>
                            <a:pt x="9817" y="21600"/>
                            <a:pt x="4086" y="19102"/>
                            <a:pt x="-1" y="14706"/>
                          </a:cubicBezTo>
                        </a:path>
                        <a:path w="37420" h="21600" stroke="0" extrusionOk="0">
                          <a:moveTo>
                            <a:pt x="37420" y="0"/>
                          </a:moveTo>
                          <a:cubicBezTo>
                            <a:pt x="37420" y="11929"/>
                            <a:pt x="27749" y="21600"/>
                            <a:pt x="15820" y="21600"/>
                          </a:cubicBezTo>
                          <a:cubicBezTo>
                            <a:pt x="9817" y="21600"/>
                            <a:pt x="4086" y="19102"/>
                            <a:pt x="-1" y="14706"/>
                          </a:cubicBezTo>
                          <a:lnTo>
                            <a:pt x="15820" y="0"/>
                          </a:lnTo>
                          <a:lnTo>
                            <a:pt x="37420" y="0"/>
                          </a:lnTo>
                          <a:close/>
                        </a:path>
                      </a:pathLst>
                    </a:custGeom>
                    <a:solidFill>
                      <a:srgbClr val="CCECFF"/>
                    </a:solidFill>
                    <a:ln w="9525">
                      <a:solidFill>
                        <a:srgbClr val="33CCFF"/>
                      </a:solidFill>
                      <a:round/>
                      <a:headEnd/>
                      <a:tailEnd/>
                    </a:ln>
                  </p:spPr>
                  <p:txBody>
                    <a:bodyPr/>
                    <a:lstStyle/>
                    <a:p>
                      <a:endParaRPr lang="en-US"/>
                    </a:p>
                  </p:txBody>
                </p:sp>
                <p:sp>
                  <p:nvSpPr>
                    <p:cNvPr id="34892" name="Arc 194"/>
                    <p:cNvSpPr>
                      <a:spLocks/>
                    </p:cNvSpPr>
                    <p:nvPr/>
                  </p:nvSpPr>
                  <p:spPr bwMode="auto">
                    <a:xfrm>
                      <a:off x="1493" y="1086"/>
                      <a:ext cx="698" cy="234"/>
                    </a:xfrm>
                    <a:custGeom>
                      <a:avLst/>
                      <a:gdLst>
                        <a:gd name="T0" fmla="*/ 698 w 37394"/>
                        <a:gd name="T1" fmla="*/ 0 h 21600"/>
                        <a:gd name="T2" fmla="*/ 0 w 37394"/>
                        <a:gd name="T3" fmla="*/ 160 h 21600"/>
                        <a:gd name="T4" fmla="*/ 295 w 37394"/>
                        <a:gd name="T5" fmla="*/ 0 h 21600"/>
                        <a:gd name="T6" fmla="*/ 0 60000 65536"/>
                        <a:gd name="T7" fmla="*/ 0 60000 65536"/>
                        <a:gd name="T8" fmla="*/ 0 60000 65536"/>
                      </a:gdLst>
                      <a:ahLst/>
                      <a:cxnLst>
                        <a:cxn ang="T6">
                          <a:pos x="T0" y="T1"/>
                        </a:cxn>
                        <a:cxn ang="T7">
                          <a:pos x="T2" y="T3"/>
                        </a:cxn>
                        <a:cxn ang="T8">
                          <a:pos x="T4" y="T5"/>
                        </a:cxn>
                      </a:cxnLst>
                      <a:rect l="0" t="0" r="r" b="b"/>
                      <a:pathLst>
                        <a:path w="37394" h="21600" fill="none" extrusionOk="0">
                          <a:moveTo>
                            <a:pt x="37394" y="0"/>
                          </a:moveTo>
                          <a:cubicBezTo>
                            <a:pt x="37394" y="11929"/>
                            <a:pt x="27723" y="21600"/>
                            <a:pt x="15794" y="21600"/>
                          </a:cubicBezTo>
                          <a:cubicBezTo>
                            <a:pt x="9805" y="21600"/>
                            <a:pt x="4085" y="19113"/>
                            <a:pt x="0" y="14734"/>
                          </a:cubicBezTo>
                        </a:path>
                        <a:path w="37394" h="21600" stroke="0" extrusionOk="0">
                          <a:moveTo>
                            <a:pt x="37394" y="0"/>
                          </a:moveTo>
                          <a:cubicBezTo>
                            <a:pt x="37394" y="11929"/>
                            <a:pt x="27723" y="21600"/>
                            <a:pt x="15794" y="21600"/>
                          </a:cubicBezTo>
                          <a:cubicBezTo>
                            <a:pt x="9805" y="21600"/>
                            <a:pt x="4085" y="19113"/>
                            <a:pt x="0" y="14734"/>
                          </a:cubicBezTo>
                          <a:lnTo>
                            <a:pt x="15794" y="0"/>
                          </a:lnTo>
                          <a:lnTo>
                            <a:pt x="37394" y="0"/>
                          </a:lnTo>
                          <a:close/>
                        </a:path>
                      </a:pathLst>
                    </a:custGeom>
                    <a:solidFill>
                      <a:srgbClr val="CCECFF"/>
                    </a:solidFill>
                    <a:ln w="6350">
                      <a:solidFill>
                        <a:srgbClr val="33CCFF"/>
                      </a:solidFill>
                      <a:round/>
                      <a:headEnd/>
                      <a:tailEnd/>
                    </a:ln>
                  </p:spPr>
                  <p:txBody>
                    <a:bodyPr/>
                    <a:lstStyle/>
                    <a:p>
                      <a:endParaRPr lang="en-US"/>
                    </a:p>
                  </p:txBody>
                </p:sp>
              </p:grpSp>
              <p:grpSp>
                <p:nvGrpSpPr>
                  <p:cNvPr id="34882" name="Group 195"/>
                  <p:cNvGrpSpPr>
                    <a:grpSpLocks/>
                  </p:cNvGrpSpPr>
                  <p:nvPr/>
                </p:nvGrpSpPr>
                <p:grpSpPr bwMode="auto">
                  <a:xfrm>
                    <a:off x="3991" y="770"/>
                    <a:ext cx="380" cy="317"/>
                    <a:chOff x="1981" y="812"/>
                    <a:chExt cx="380" cy="306"/>
                  </a:xfrm>
                </p:grpSpPr>
                <p:sp>
                  <p:nvSpPr>
                    <p:cNvPr id="34889" name="Arc 196"/>
                    <p:cNvSpPr>
                      <a:spLocks/>
                    </p:cNvSpPr>
                    <p:nvPr/>
                  </p:nvSpPr>
                  <p:spPr bwMode="auto">
                    <a:xfrm>
                      <a:off x="1981" y="812"/>
                      <a:ext cx="380" cy="306"/>
                    </a:xfrm>
                    <a:custGeom>
                      <a:avLst/>
                      <a:gdLst>
                        <a:gd name="T0" fmla="*/ 244 w 21600"/>
                        <a:gd name="T1" fmla="*/ 0 h 35488"/>
                        <a:gd name="T2" fmla="*/ 184 w 21600"/>
                        <a:gd name="T3" fmla="*/ 306 h 35488"/>
                        <a:gd name="T4" fmla="*/ 0 w 21600"/>
                        <a:gd name="T5" fmla="*/ 143 h 35488"/>
                        <a:gd name="T6" fmla="*/ 0 60000 65536"/>
                        <a:gd name="T7" fmla="*/ 0 60000 65536"/>
                        <a:gd name="T8" fmla="*/ 0 60000 65536"/>
                      </a:gdLst>
                      <a:ahLst/>
                      <a:cxnLst>
                        <a:cxn ang="T6">
                          <a:pos x="T0" y="T1"/>
                        </a:cxn>
                        <a:cxn ang="T7">
                          <a:pos x="T2" y="T3"/>
                        </a:cxn>
                        <a:cxn ang="T8">
                          <a:pos x="T4" y="T5"/>
                        </a:cxn>
                      </a:cxnLst>
                      <a:rect l="0" t="0" r="r" b="b"/>
                      <a:pathLst>
                        <a:path w="21600" h="35488" fill="none" extrusionOk="0">
                          <a:moveTo>
                            <a:pt x="13845" y="-1"/>
                          </a:moveTo>
                          <a:cubicBezTo>
                            <a:pt x="18759" y="4103"/>
                            <a:pt x="21600" y="10176"/>
                            <a:pt x="21600" y="16579"/>
                          </a:cubicBezTo>
                          <a:cubicBezTo>
                            <a:pt x="21600" y="24443"/>
                            <a:pt x="17325" y="31686"/>
                            <a:pt x="10440" y="35488"/>
                          </a:cubicBezTo>
                        </a:path>
                        <a:path w="21600" h="35488" stroke="0" extrusionOk="0">
                          <a:moveTo>
                            <a:pt x="13845" y="-1"/>
                          </a:moveTo>
                          <a:cubicBezTo>
                            <a:pt x="18759" y="4103"/>
                            <a:pt x="21600" y="10176"/>
                            <a:pt x="21600" y="16579"/>
                          </a:cubicBezTo>
                          <a:cubicBezTo>
                            <a:pt x="21600" y="24443"/>
                            <a:pt x="17325" y="31686"/>
                            <a:pt x="10440" y="35488"/>
                          </a:cubicBezTo>
                          <a:lnTo>
                            <a:pt x="0" y="16579"/>
                          </a:lnTo>
                          <a:lnTo>
                            <a:pt x="13845" y="-1"/>
                          </a:lnTo>
                          <a:close/>
                        </a:path>
                      </a:pathLst>
                    </a:custGeom>
                    <a:solidFill>
                      <a:srgbClr val="CCECFF"/>
                    </a:solidFill>
                    <a:ln w="9525">
                      <a:solidFill>
                        <a:srgbClr val="33CCFF"/>
                      </a:solidFill>
                      <a:round/>
                      <a:headEnd/>
                      <a:tailEnd/>
                    </a:ln>
                  </p:spPr>
                  <p:txBody>
                    <a:bodyPr/>
                    <a:lstStyle/>
                    <a:p>
                      <a:endParaRPr lang="en-US"/>
                    </a:p>
                  </p:txBody>
                </p:sp>
                <p:sp>
                  <p:nvSpPr>
                    <p:cNvPr id="34890" name="Arc 197"/>
                    <p:cNvSpPr>
                      <a:spLocks/>
                    </p:cNvSpPr>
                    <p:nvPr/>
                  </p:nvSpPr>
                  <p:spPr bwMode="auto">
                    <a:xfrm>
                      <a:off x="1981" y="813"/>
                      <a:ext cx="378" cy="304"/>
                    </a:xfrm>
                    <a:custGeom>
                      <a:avLst/>
                      <a:gdLst>
                        <a:gd name="T0" fmla="*/ 242 w 21600"/>
                        <a:gd name="T1" fmla="*/ 0 h 35551"/>
                        <a:gd name="T2" fmla="*/ 182 w 21600"/>
                        <a:gd name="T3" fmla="*/ 304 h 35551"/>
                        <a:gd name="T4" fmla="*/ 0 w 21600"/>
                        <a:gd name="T5" fmla="*/ 142 h 35551"/>
                        <a:gd name="T6" fmla="*/ 0 60000 65536"/>
                        <a:gd name="T7" fmla="*/ 0 60000 65536"/>
                        <a:gd name="T8" fmla="*/ 0 60000 65536"/>
                      </a:gdLst>
                      <a:ahLst/>
                      <a:cxnLst>
                        <a:cxn ang="T6">
                          <a:pos x="T0" y="T1"/>
                        </a:cxn>
                        <a:cxn ang="T7">
                          <a:pos x="T2" y="T3"/>
                        </a:cxn>
                        <a:cxn ang="T8">
                          <a:pos x="T4" y="T5"/>
                        </a:cxn>
                      </a:cxnLst>
                      <a:rect l="0" t="0" r="r" b="b"/>
                      <a:pathLst>
                        <a:path w="21600" h="35551" fill="none" extrusionOk="0">
                          <a:moveTo>
                            <a:pt x="13799" y="0"/>
                          </a:moveTo>
                          <a:cubicBezTo>
                            <a:pt x="18741" y="4103"/>
                            <a:pt x="21600" y="10193"/>
                            <a:pt x="21600" y="16617"/>
                          </a:cubicBezTo>
                          <a:cubicBezTo>
                            <a:pt x="21600" y="24499"/>
                            <a:pt x="17305" y="31756"/>
                            <a:pt x="10395" y="35550"/>
                          </a:cubicBezTo>
                        </a:path>
                        <a:path w="21600" h="35551" stroke="0" extrusionOk="0">
                          <a:moveTo>
                            <a:pt x="13799" y="0"/>
                          </a:moveTo>
                          <a:cubicBezTo>
                            <a:pt x="18741" y="4103"/>
                            <a:pt x="21600" y="10193"/>
                            <a:pt x="21600" y="16617"/>
                          </a:cubicBezTo>
                          <a:cubicBezTo>
                            <a:pt x="21600" y="24499"/>
                            <a:pt x="17305" y="31756"/>
                            <a:pt x="10395" y="35550"/>
                          </a:cubicBezTo>
                          <a:lnTo>
                            <a:pt x="0" y="16617"/>
                          </a:lnTo>
                          <a:lnTo>
                            <a:pt x="13799" y="0"/>
                          </a:lnTo>
                          <a:close/>
                        </a:path>
                      </a:pathLst>
                    </a:custGeom>
                    <a:solidFill>
                      <a:srgbClr val="CCECFF"/>
                    </a:solidFill>
                    <a:ln w="6350">
                      <a:solidFill>
                        <a:srgbClr val="33CCFF"/>
                      </a:solidFill>
                      <a:round/>
                      <a:headEnd/>
                      <a:tailEnd/>
                    </a:ln>
                  </p:spPr>
                  <p:txBody>
                    <a:bodyPr/>
                    <a:lstStyle/>
                    <a:p>
                      <a:endParaRPr lang="en-US"/>
                    </a:p>
                  </p:txBody>
                </p:sp>
              </p:grpSp>
              <p:grpSp>
                <p:nvGrpSpPr>
                  <p:cNvPr id="34883" name="Group 198"/>
                  <p:cNvGrpSpPr>
                    <a:grpSpLocks/>
                  </p:cNvGrpSpPr>
                  <p:nvPr/>
                </p:nvGrpSpPr>
                <p:grpSpPr bwMode="auto">
                  <a:xfrm>
                    <a:off x="3866" y="551"/>
                    <a:ext cx="369" cy="218"/>
                    <a:chOff x="1856" y="600"/>
                    <a:chExt cx="363" cy="191"/>
                  </a:xfrm>
                </p:grpSpPr>
                <p:sp>
                  <p:nvSpPr>
                    <p:cNvPr id="34887" name="Arc 199"/>
                    <p:cNvSpPr>
                      <a:spLocks/>
                    </p:cNvSpPr>
                    <p:nvPr/>
                  </p:nvSpPr>
                  <p:spPr bwMode="auto">
                    <a:xfrm>
                      <a:off x="1856" y="600"/>
                      <a:ext cx="363" cy="191"/>
                    </a:xfrm>
                    <a:custGeom>
                      <a:avLst/>
                      <a:gdLst>
                        <a:gd name="T0" fmla="*/ 0 w 22728"/>
                        <a:gd name="T1" fmla="*/ 0 h 21600"/>
                        <a:gd name="T2" fmla="*/ 363 w 22728"/>
                        <a:gd name="T3" fmla="*/ 190 h 21600"/>
                        <a:gd name="T4" fmla="*/ 18 w 22728"/>
                        <a:gd name="T5" fmla="*/ 191 h 21600"/>
                        <a:gd name="T6" fmla="*/ 0 60000 65536"/>
                        <a:gd name="T7" fmla="*/ 0 60000 65536"/>
                        <a:gd name="T8" fmla="*/ 0 60000 65536"/>
                      </a:gdLst>
                      <a:ahLst/>
                      <a:cxnLst>
                        <a:cxn ang="T6">
                          <a:pos x="T0" y="T1"/>
                        </a:cxn>
                        <a:cxn ang="T7">
                          <a:pos x="T2" y="T3"/>
                        </a:cxn>
                        <a:cxn ang="T8">
                          <a:pos x="T4" y="T5"/>
                        </a:cxn>
                      </a:cxnLst>
                      <a:rect l="0" t="0" r="r" b="b"/>
                      <a:pathLst>
                        <a:path w="22728" h="21600" fill="none" extrusionOk="0">
                          <a:moveTo>
                            <a:pt x="0" y="29"/>
                          </a:moveTo>
                          <a:cubicBezTo>
                            <a:pt x="375" y="9"/>
                            <a:pt x="751" y="0"/>
                            <a:pt x="1128" y="0"/>
                          </a:cubicBezTo>
                          <a:cubicBezTo>
                            <a:pt x="13012" y="0"/>
                            <a:pt x="22664" y="9601"/>
                            <a:pt x="22727" y="21486"/>
                          </a:cubicBezTo>
                        </a:path>
                        <a:path w="22728" h="21600" stroke="0" extrusionOk="0">
                          <a:moveTo>
                            <a:pt x="0" y="29"/>
                          </a:moveTo>
                          <a:cubicBezTo>
                            <a:pt x="375" y="9"/>
                            <a:pt x="751" y="0"/>
                            <a:pt x="1128" y="0"/>
                          </a:cubicBezTo>
                          <a:cubicBezTo>
                            <a:pt x="13012" y="0"/>
                            <a:pt x="22664" y="9601"/>
                            <a:pt x="22727" y="21486"/>
                          </a:cubicBezTo>
                          <a:lnTo>
                            <a:pt x="1128" y="21600"/>
                          </a:lnTo>
                          <a:lnTo>
                            <a:pt x="0" y="29"/>
                          </a:lnTo>
                          <a:close/>
                        </a:path>
                      </a:pathLst>
                    </a:custGeom>
                    <a:solidFill>
                      <a:srgbClr val="CCECFF"/>
                    </a:solidFill>
                    <a:ln w="9525">
                      <a:solidFill>
                        <a:srgbClr val="33CCFF"/>
                      </a:solidFill>
                      <a:round/>
                      <a:headEnd/>
                      <a:tailEnd/>
                    </a:ln>
                  </p:spPr>
                  <p:txBody>
                    <a:bodyPr/>
                    <a:lstStyle/>
                    <a:p>
                      <a:endParaRPr lang="en-US"/>
                    </a:p>
                  </p:txBody>
                </p:sp>
                <p:sp>
                  <p:nvSpPr>
                    <p:cNvPr id="34888" name="Arc 200"/>
                    <p:cNvSpPr>
                      <a:spLocks/>
                    </p:cNvSpPr>
                    <p:nvPr/>
                  </p:nvSpPr>
                  <p:spPr bwMode="auto">
                    <a:xfrm>
                      <a:off x="1856" y="602"/>
                      <a:ext cx="361" cy="189"/>
                    </a:xfrm>
                    <a:custGeom>
                      <a:avLst/>
                      <a:gdLst>
                        <a:gd name="T0" fmla="*/ 0 w 22723"/>
                        <a:gd name="T1" fmla="*/ 0 h 21600"/>
                        <a:gd name="T2" fmla="*/ 361 w 22723"/>
                        <a:gd name="T3" fmla="*/ 188 h 21600"/>
                        <a:gd name="T4" fmla="*/ 18 w 22723"/>
                        <a:gd name="T5" fmla="*/ 189 h 21600"/>
                        <a:gd name="T6" fmla="*/ 0 60000 65536"/>
                        <a:gd name="T7" fmla="*/ 0 60000 65536"/>
                        <a:gd name="T8" fmla="*/ 0 60000 65536"/>
                      </a:gdLst>
                      <a:ahLst/>
                      <a:cxnLst>
                        <a:cxn ang="T6">
                          <a:pos x="T0" y="T1"/>
                        </a:cxn>
                        <a:cxn ang="T7">
                          <a:pos x="T2" y="T3"/>
                        </a:cxn>
                        <a:cxn ang="T8">
                          <a:pos x="T4" y="T5"/>
                        </a:cxn>
                      </a:cxnLst>
                      <a:rect l="0" t="0" r="r" b="b"/>
                      <a:pathLst>
                        <a:path w="22723" h="21600" fill="none" extrusionOk="0">
                          <a:moveTo>
                            <a:pt x="0" y="29"/>
                          </a:moveTo>
                          <a:cubicBezTo>
                            <a:pt x="374" y="9"/>
                            <a:pt x="748" y="0"/>
                            <a:pt x="1123" y="0"/>
                          </a:cubicBezTo>
                          <a:cubicBezTo>
                            <a:pt x="13007" y="0"/>
                            <a:pt x="22659" y="9601"/>
                            <a:pt x="22722" y="21486"/>
                          </a:cubicBezTo>
                        </a:path>
                        <a:path w="22723" h="21600" stroke="0" extrusionOk="0">
                          <a:moveTo>
                            <a:pt x="0" y="29"/>
                          </a:moveTo>
                          <a:cubicBezTo>
                            <a:pt x="374" y="9"/>
                            <a:pt x="748" y="0"/>
                            <a:pt x="1123" y="0"/>
                          </a:cubicBezTo>
                          <a:cubicBezTo>
                            <a:pt x="13007" y="0"/>
                            <a:pt x="22659" y="9601"/>
                            <a:pt x="22722" y="21486"/>
                          </a:cubicBezTo>
                          <a:lnTo>
                            <a:pt x="1123" y="21600"/>
                          </a:lnTo>
                          <a:lnTo>
                            <a:pt x="0" y="29"/>
                          </a:lnTo>
                          <a:close/>
                        </a:path>
                      </a:pathLst>
                    </a:custGeom>
                    <a:solidFill>
                      <a:srgbClr val="CCECFF"/>
                    </a:solidFill>
                    <a:ln w="6350">
                      <a:solidFill>
                        <a:srgbClr val="33CCFF"/>
                      </a:solidFill>
                      <a:round/>
                      <a:headEnd/>
                      <a:tailEnd/>
                    </a:ln>
                  </p:spPr>
                  <p:txBody>
                    <a:bodyPr/>
                    <a:lstStyle/>
                    <a:p>
                      <a:endParaRPr lang="en-US"/>
                    </a:p>
                  </p:txBody>
                </p:sp>
              </p:grpSp>
              <p:grpSp>
                <p:nvGrpSpPr>
                  <p:cNvPr id="34884" name="Group 201"/>
                  <p:cNvGrpSpPr>
                    <a:grpSpLocks/>
                  </p:cNvGrpSpPr>
                  <p:nvPr/>
                </p:nvGrpSpPr>
                <p:grpSpPr bwMode="auto">
                  <a:xfrm>
                    <a:off x="3286" y="458"/>
                    <a:ext cx="611" cy="267"/>
                    <a:chOff x="1276" y="510"/>
                    <a:chExt cx="611" cy="258"/>
                  </a:xfrm>
                </p:grpSpPr>
                <p:sp>
                  <p:nvSpPr>
                    <p:cNvPr id="34885" name="Arc 202"/>
                    <p:cNvSpPr>
                      <a:spLocks/>
                    </p:cNvSpPr>
                    <p:nvPr/>
                  </p:nvSpPr>
                  <p:spPr bwMode="auto">
                    <a:xfrm>
                      <a:off x="1276" y="510"/>
                      <a:ext cx="611" cy="258"/>
                    </a:xfrm>
                    <a:custGeom>
                      <a:avLst/>
                      <a:gdLst>
                        <a:gd name="T0" fmla="*/ 0 w 35966"/>
                        <a:gd name="T1" fmla="*/ 110 h 21600"/>
                        <a:gd name="T2" fmla="*/ 611 w 35966"/>
                        <a:gd name="T3" fmla="*/ 120 h 21600"/>
                        <a:gd name="T4" fmla="*/ 301 w 35966"/>
                        <a:gd name="T5" fmla="*/ 258 h 21600"/>
                        <a:gd name="T6" fmla="*/ 0 60000 65536"/>
                        <a:gd name="T7" fmla="*/ 0 60000 65536"/>
                        <a:gd name="T8" fmla="*/ 0 60000 65536"/>
                      </a:gdLst>
                      <a:ahLst/>
                      <a:cxnLst>
                        <a:cxn ang="T6">
                          <a:pos x="T0" y="T1"/>
                        </a:cxn>
                        <a:cxn ang="T7">
                          <a:pos x="T2" y="T3"/>
                        </a:cxn>
                        <a:cxn ang="T8">
                          <a:pos x="T4" y="T5"/>
                        </a:cxn>
                      </a:cxnLst>
                      <a:rect l="0" t="0" r="r" b="b"/>
                      <a:pathLst>
                        <a:path w="35966" h="21600" fill="none" extrusionOk="0">
                          <a:moveTo>
                            <a:pt x="0" y="9204"/>
                          </a:moveTo>
                          <a:cubicBezTo>
                            <a:pt x="4042" y="3435"/>
                            <a:pt x="10644" y="0"/>
                            <a:pt x="17689" y="0"/>
                          </a:cubicBezTo>
                          <a:cubicBezTo>
                            <a:pt x="25109" y="0"/>
                            <a:pt x="32010" y="3809"/>
                            <a:pt x="35965" y="10088"/>
                          </a:cubicBezTo>
                        </a:path>
                        <a:path w="35966" h="21600" stroke="0" extrusionOk="0">
                          <a:moveTo>
                            <a:pt x="0" y="9204"/>
                          </a:moveTo>
                          <a:cubicBezTo>
                            <a:pt x="4042" y="3435"/>
                            <a:pt x="10644" y="0"/>
                            <a:pt x="17689" y="0"/>
                          </a:cubicBezTo>
                          <a:cubicBezTo>
                            <a:pt x="25109" y="0"/>
                            <a:pt x="32010" y="3809"/>
                            <a:pt x="35965" y="10088"/>
                          </a:cubicBezTo>
                          <a:lnTo>
                            <a:pt x="17689" y="21600"/>
                          </a:lnTo>
                          <a:lnTo>
                            <a:pt x="0" y="9204"/>
                          </a:lnTo>
                          <a:close/>
                        </a:path>
                      </a:pathLst>
                    </a:custGeom>
                    <a:solidFill>
                      <a:srgbClr val="CCECFF"/>
                    </a:solidFill>
                    <a:ln w="9525">
                      <a:solidFill>
                        <a:srgbClr val="33CCFF"/>
                      </a:solidFill>
                      <a:round/>
                      <a:headEnd/>
                      <a:tailEnd/>
                    </a:ln>
                  </p:spPr>
                  <p:txBody>
                    <a:bodyPr/>
                    <a:lstStyle/>
                    <a:p>
                      <a:endParaRPr lang="en-US"/>
                    </a:p>
                  </p:txBody>
                </p:sp>
                <p:sp>
                  <p:nvSpPr>
                    <p:cNvPr id="34886" name="Arc 203"/>
                    <p:cNvSpPr>
                      <a:spLocks/>
                    </p:cNvSpPr>
                    <p:nvPr/>
                  </p:nvSpPr>
                  <p:spPr bwMode="auto">
                    <a:xfrm>
                      <a:off x="1278" y="512"/>
                      <a:ext cx="607" cy="256"/>
                    </a:xfrm>
                    <a:custGeom>
                      <a:avLst/>
                      <a:gdLst>
                        <a:gd name="T0" fmla="*/ 0 w 35940"/>
                        <a:gd name="T1" fmla="*/ 109 h 21600"/>
                        <a:gd name="T2" fmla="*/ 607 w 35940"/>
                        <a:gd name="T3" fmla="*/ 119 h 21600"/>
                        <a:gd name="T4" fmla="*/ 299 w 35940"/>
                        <a:gd name="T5" fmla="*/ 256 h 21600"/>
                        <a:gd name="T6" fmla="*/ 0 60000 65536"/>
                        <a:gd name="T7" fmla="*/ 0 60000 65536"/>
                        <a:gd name="T8" fmla="*/ 0 60000 65536"/>
                      </a:gdLst>
                      <a:ahLst/>
                      <a:cxnLst>
                        <a:cxn ang="T6">
                          <a:pos x="T0" y="T1"/>
                        </a:cxn>
                        <a:cxn ang="T7">
                          <a:pos x="T2" y="T3"/>
                        </a:cxn>
                        <a:cxn ang="T8">
                          <a:pos x="T4" y="T5"/>
                        </a:cxn>
                      </a:cxnLst>
                      <a:rect l="0" t="0" r="r" b="b"/>
                      <a:pathLst>
                        <a:path w="35940" h="21600" fill="none" extrusionOk="0">
                          <a:moveTo>
                            <a:pt x="-1" y="9184"/>
                          </a:moveTo>
                          <a:cubicBezTo>
                            <a:pt x="4043" y="3427"/>
                            <a:pt x="10638" y="0"/>
                            <a:pt x="17675" y="0"/>
                          </a:cubicBezTo>
                          <a:cubicBezTo>
                            <a:pt x="25087" y="0"/>
                            <a:pt x="31982" y="3801"/>
                            <a:pt x="35939" y="10069"/>
                          </a:cubicBezTo>
                        </a:path>
                        <a:path w="35940" h="21600" stroke="0" extrusionOk="0">
                          <a:moveTo>
                            <a:pt x="-1" y="9184"/>
                          </a:moveTo>
                          <a:cubicBezTo>
                            <a:pt x="4043" y="3427"/>
                            <a:pt x="10638" y="0"/>
                            <a:pt x="17675" y="0"/>
                          </a:cubicBezTo>
                          <a:cubicBezTo>
                            <a:pt x="25087" y="0"/>
                            <a:pt x="31982" y="3801"/>
                            <a:pt x="35939" y="10069"/>
                          </a:cubicBezTo>
                          <a:lnTo>
                            <a:pt x="17675" y="21600"/>
                          </a:lnTo>
                          <a:lnTo>
                            <a:pt x="-1" y="9184"/>
                          </a:lnTo>
                          <a:close/>
                        </a:path>
                      </a:pathLst>
                    </a:custGeom>
                    <a:solidFill>
                      <a:srgbClr val="CCECFF"/>
                    </a:solidFill>
                    <a:ln w="6350">
                      <a:solidFill>
                        <a:srgbClr val="33CCFF"/>
                      </a:solidFill>
                      <a:round/>
                      <a:headEnd/>
                      <a:tailEnd/>
                    </a:ln>
                  </p:spPr>
                  <p:txBody>
                    <a:bodyPr/>
                    <a:lstStyle/>
                    <a:p>
                      <a:endParaRPr lang="en-US"/>
                    </a:p>
                  </p:txBody>
                </p:sp>
              </p:grpSp>
            </p:grpSp>
            <p:sp>
              <p:nvSpPr>
                <p:cNvPr id="34877" name="Oval 204"/>
                <p:cNvSpPr>
                  <a:spLocks noChangeArrowheads="1"/>
                </p:cNvSpPr>
                <p:nvPr/>
              </p:nvSpPr>
              <p:spPr bwMode="auto">
                <a:xfrm>
                  <a:off x="478" y="690"/>
                  <a:ext cx="808" cy="432"/>
                </a:xfrm>
                <a:prstGeom prst="ellipse">
                  <a:avLst/>
                </a:prstGeom>
                <a:gradFill rotWithShape="0">
                  <a:gsLst>
                    <a:gs pos="0">
                      <a:srgbClr val="FFFFFF"/>
                    </a:gs>
                    <a:gs pos="100000">
                      <a:srgbClr val="CCECFF"/>
                    </a:gs>
                  </a:gsLst>
                  <a:path path="shape">
                    <a:fillToRect l="50000" t="50000" r="50000" b="50000"/>
                  </a:path>
                </a:gradFill>
                <a:ln>
                  <a:noFill/>
                </a:ln>
                <a:effectLst/>
                <a:extLst>
                  <a:ext uri="{91240B29-F687-4F45-9708-019B960494DF}">
                    <a14:hiddenLine xmlns:a14="http://schemas.microsoft.com/office/drawing/2010/main" w="3175">
                      <a:solidFill>
                        <a:srgbClr val="FFC891"/>
                      </a:solidFill>
                      <a:round/>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4870" name="Line 205"/>
              <p:cNvSpPr>
                <a:spLocks noChangeShapeType="1"/>
              </p:cNvSpPr>
              <p:nvPr/>
            </p:nvSpPr>
            <p:spPr bwMode="auto">
              <a:xfrm>
                <a:off x="4368" y="2784"/>
                <a:ext cx="336"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871" name="Text Box 206"/>
              <p:cNvSpPr txBox="1">
                <a:spLocks noChangeArrowheads="1"/>
              </p:cNvSpPr>
              <p:nvPr/>
            </p:nvSpPr>
            <p:spPr bwMode="auto">
              <a:xfrm>
                <a:off x="5002" y="2688"/>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400" b="1"/>
                  <a:t>PSDN</a:t>
                </a:r>
              </a:p>
            </p:txBody>
          </p:sp>
          <p:grpSp>
            <p:nvGrpSpPr>
              <p:cNvPr id="34872" name="Group 207"/>
              <p:cNvGrpSpPr>
                <a:grpSpLocks/>
              </p:cNvGrpSpPr>
              <p:nvPr/>
            </p:nvGrpSpPr>
            <p:grpSpPr bwMode="auto">
              <a:xfrm>
                <a:off x="4498" y="2640"/>
                <a:ext cx="202" cy="192"/>
                <a:chOff x="1618" y="1440"/>
                <a:chExt cx="202" cy="192"/>
              </a:xfrm>
            </p:grpSpPr>
            <p:sp>
              <p:nvSpPr>
                <p:cNvPr id="34874" name="Text Box 208"/>
                <p:cNvSpPr txBox="1">
                  <a:spLocks noChangeArrowheads="1"/>
                </p:cNvSpPr>
                <p:nvPr/>
              </p:nvSpPr>
              <p:spPr bwMode="auto">
                <a:xfrm>
                  <a:off x="1618" y="1440"/>
                  <a:ext cx="20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Gi</a:t>
                  </a:r>
                </a:p>
              </p:txBody>
            </p:sp>
            <p:sp>
              <p:nvSpPr>
                <p:cNvPr id="34875" name="Line 209"/>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4873" name="Line 210"/>
              <p:cNvSpPr>
                <a:spLocks noChangeShapeType="1"/>
              </p:cNvSpPr>
              <p:nvPr/>
            </p:nvSpPr>
            <p:spPr bwMode="auto">
              <a:xfrm>
                <a:off x="4368" y="2832"/>
                <a:ext cx="336" cy="0"/>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grpSp>
        <p:grpSp>
          <p:nvGrpSpPr>
            <p:cNvPr id="34831" name="Group 211"/>
            <p:cNvGrpSpPr>
              <a:grpSpLocks/>
            </p:cNvGrpSpPr>
            <p:nvPr/>
          </p:nvGrpSpPr>
          <p:grpSpPr bwMode="auto">
            <a:xfrm>
              <a:off x="1008" y="1584"/>
              <a:ext cx="2016" cy="1500"/>
              <a:chOff x="1008" y="1584"/>
              <a:chExt cx="2016" cy="1500"/>
            </a:xfrm>
          </p:grpSpPr>
          <p:sp>
            <p:nvSpPr>
              <p:cNvPr id="34848" name="Line 212"/>
              <p:cNvSpPr>
                <a:spLocks noChangeShapeType="1"/>
              </p:cNvSpPr>
              <p:nvPr/>
            </p:nvSpPr>
            <p:spPr bwMode="auto">
              <a:xfrm>
                <a:off x="2112"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849" name="Text Box 213"/>
              <p:cNvSpPr txBox="1">
                <a:spLocks noChangeArrowheads="1"/>
              </p:cNvSpPr>
              <p:nvPr/>
            </p:nvSpPr>
            <p:spPr bwMode="auto">
              <a:xfrm>
                <a:off x="1966" y="2928"/>
                <a:ext cx="345"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CC3300"/>
                    </a:solidFill>
                  </a:rPr>
                  <a:t>SGSN</a:t>
                </a:r>
              </a:p>
            </p:txBody>
          </p:sp>
          <p:grpSp>
            <p:nvGrpSpPr>
              <p:cNvPr id="34850" name="Group 214"/>
              <p:cNvGrpSpPr>
                <a:grpSpLocks/>
              </p:cNvGrpSpPr>
              <p:nvPr/>
            </p:nvGrpSpPr>
            <p:grpSpPr bwMode="auto">
              <a:xfrm>
                <a:off x="2670" y="2352"/>
                <a:ext cx="211" cy="192"/>
                <a:chOff x="1614" y="1440"/>
                <a:chExt cx="211" cy="192"/>
              </a:xfrm>
            </p:grpSpPr>
            <p:sp>
              <p:nvSpPr>
                <p:cNvPr id="34867" name="Text Box 215"/>
                <p:cNvSpPr txBox="1">
                  <a:spLocks noChangeArrowheads="1"/>
                </p:cNvSpPr>
                <p:nvPr/>
              </p:nvSpPr>
              <p:spPr bwMode="auto">
                <a:xfrm>
                  <a:off x="1614" y="1440"/>
                  <a:ext cx="21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Gr</a:t>
                  </a:r>
                </a:p>
              </p:txBody>
            </p:sp>
            <p:sp>
              <p:nvSpPr>
                <p:cNvPr id="34868" name="Line 21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851" name="Group 217"/>
              <p:cNvGrpSpPr>
                <a:grpSpLocks/>
              </p:cNvGrpSpPr>
              <p:nvPr/>
            </p:nvGrpSpPr>
            <p:grpSpPr bwMode="auto">
              <a:xfrm>
                <a:off x="1920" y="2400"/>
                <a:ext cx="336" cy="532"/>
                <a:chOff x="3688" y="1892"/>
                <a:chExt cx="417" cy="676"/>
              </a:xfrm>
            </p:grpSpPr>
            <p:sp>
              <p:nvSpPr>
                <p:cNvPr id="34864" name="Rectangle 218"/>
                <p:cNvSpPr>
                  <a:spLocks noChangeArrowheads="1"/>
                </p:cNvSpPr>
                <p:nvPr/>
              </p:nvSpPr>
              <p:spPr bwMode="auto">
                <a:xfrm>
                  <a:off x="3688" y="1892"/>
                  <a:ext cx="416" cy="672"/>
                </a:xfrm>
                <a:prstGeom prst="rect">
                  <a:avLst/>
                </a:prstGeom>
                <a:gradFill rotWithShape="0">
                  <a:gsLst>
                    <a:gs pos="0">
                      <a:srgbClr val="1CADBC"/>
                    </a:gs>
                    <a:gs pos="100000">
                      <a:schemeClr val="tx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contourClr>
                    <a:srgbClr val="1CADBC"/>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65" name="Line 219"/>
                <p:cNvSpPr>
                  <a:spLocks noChangeShapeType="1"/>
                </p:cNvSpPr>
                <p:nvPr/>
              </p:nvSpPr>
              <p:spPr bwMode="auto">
                <a:xfrm>
                  <a:off x="3694" y="1895"/>
                  <a:ext cx="411" cy="673"/>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4866" name="Line 220"/>
                <p:cNvSpPr>
                  <a:spLocks noChangeShapeType="1"/>
                </p:cNvSpPr>
                <p:nvPr/>
              </p:nvSpPr>
              <p:spPr bwMode="auto">
                <a:xfrm flipH="1">
                  <a:off x="3688" y="1892"/>
                  <a:ext cx="417" cy="67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34852" name="Line 221"/>
              <p:cNvSpPr>
                <a:spLocks noChangeShapeType="1"/>
              </p:cNvSpPr>
              <p:nvPr/>
            </p:nvSpPr>
            <p:spPr bwMode="auto">
              <a:xfrm>
                <a:off x="1392" y="1632"/>
                <a:ext cx="528" cy="1008"/>
              </a:xfrm>
              <a:prstGeom prst="line">
                <a:avLst/>
              </a:prstGeom>
              <a:noFill/>
              <a:ln w="1905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853" name="Group 222"/>
              <p:cNvGrpSpPr>
                <a:grpSpLocks/>
              </p:cNvGrpSpPr>
              <p:nvPr/>
            </p:nvGrpSpPr>
            <p:grpSpPr bwMode="auto">
              <a:xfrm>
                <a:off x="1653" y="2160"/>
                <a:ext cx="229" cy="192"/>
                <a:chOff x="1605" y="1440"/>
                <a:chExt cx="229" cy="192"/>
              </a:xfrm>
            </p:grpSpPr>
            <p:sp>
              <p:nvSpPr>
                <p:cNvPr id="34862" name="Text Box 223"/>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Gb</a:t>
                  </a:r>
                </a:p>
              </p:txBody>
            </p:sp>
            <p:sp>
              <p:nvSpPr>
                <p:cNvPr id="34863" name="Line 224"/>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4854" name="Line 225"/>
              <p:cNvSpPr>
                <a:spLocks noChangeShapeType="1"/>
              </p:cNvSpPr>
              <p:nvPr/>
            </p:nvSpPr>
            <p:spPr bwMode="auto">
              <a:xfrm>
                <a:off x="1344" y="1680"/>
                <a:ext cx="576" cy="1056"/>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nvGrpSpPr>
              <p:cNvPr id="34855" name="Group 226"/>
              <p:cNvGrpSpPr>
                <a:grpSpLocks/>
              </p:cNvGrpSpPr>
              <p:nvPr/>
            </p:nvGrpSpPr>
            <p:grpSpPr bwMode="auto">
              <a:xfrm>
                <a:off x="1008" y="1584"/>
                <a:ext cx="288" cy="166"/>
                <a:chOff x="1008" y="1584"/>
                <a:chExt cx="288" cy="166"/>
              </a:xfrm>
            </p:grpSpPr>
            <p:sp>
              <p:nvSpPr>
                <p:cNvPr id="34859" name="Rectangle 227"/>
                <p:cNvSpPr>
                  <a:spLocks noChangeArrowheads="1"/>
                </p:cNvSpPr>
                <p:nvPr/>
              </p:nvSpPr>
              <p:spPr bwMode="auto">
                <a:xfrm>
                  <a:off x="1008" y="1584"/>
                  <a:ext cx="287" cy="165"/>
                </a:xfrm>
                <a:prstGeom prst="rect">
                  <a:avLst/>
                </a:prstGeom>
                <a:gradFill rotWithShape="0">
                  <a:gsLst>
                    <a:gs pos="0">
                      <a:schemeClr val="tx2"/>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tx2"/>
                  </a:contour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60" name="Line 228"/>
                <p:cNvSpPr>
                  <a:spLocks noChangeShapeType="1"/>
                </p:cNvSpPr>
                <p:nvPr/>
              </p:nvSpPr>
              <p:spPr bwMode="auto">
                <a:xfrm>
                  <a:off x="1012" y="1585"/>
                  <a:ext cx="284" cy="165"/>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chemeClr val="tx1"/>
                        </a:outerShdw>
                      </a:effectLst>
                    </a14:hiddenEffects>
                  </a:ext>
                </a:extLst>
              </p:spPr>
              <p:txBody>
                <a:bodyPr wrap="none" anchor="ctr"/>
                <a:lstStyle/>
                <a:p>
                  <a:endParaRPr lang="en-US"/>
                </a:p>
              </p:txBody>
            </p:sp>
            <p:sp>
              <p:nvSpPr>
                <p:cNvPr id="34861" name="Line 229"/>
                <p:cNvSpPr>
                  <a:spLocks noChangeShapeType="1"/>
                </p:cNvSpPr>
                <p:nvPr/>
              </p:nvSpPr>
              <p:spPr bwMode="auto">
                <a:xfrm flipH="1">
                  <a:off x="1008" y="1584"/>
                  <a:ext cx="288" cy="166"/>
                </a:xfrm>
                <a:prstGeom prst="line">
                  <a:avLst/>
                </a:prstGeom>
                <a:noFill/>
                <a:ln w="381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anchor="ctr"/>
                <a:lstStyle/>
                <a:p>
                  <a:endParaRPr lang="en-US"/>
                </a:p>
              </p:txBody>
            </p:sp>
          </p:grpSp>
          <p:sp>
            <p:nvSpPr>
              <p:cNvPr id="34856" name="Text Box 230"/>
              <p:cNvSpPr txBox="1">
                <a:spLocks noChangeArrowheads="1"/>
              </p:cNvSpPr>
              <p:nvPr/>
            </p:nvSpPr>
            <p:spPr bwMode="auto">
              <a:xfrm>
                <a:off x="2087" y="192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Gs</a:t>
                </a:r>
              </a:p>
            </p:txBody>
          </p:sp>
          <p:sp>
            <p:nvSpPr>
              <p:cNvPr id="34857" name="Line 231"/>
              <p:cNvSpPr>
                <a:spLocks noChangeShapeType="1"/>
              </p:cNvSpPr>
              <p:nvPr/>
            </p:nvSpPr>
            <p:spPr bwMode="auto">
              <a:xfrm>
                <a:off x="2160" y="1776"/>
                <a:ext cx="0" cy="528"/>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858" name="Line 232"/>
              <p:cNvSpPr>
                <a:spLocks noChangeShapeType="1"/>
              </p:cNvSpPr>
              <p:nvPr/>
            </p:nvSpPr>
            <p:spPr bwMode="auto">
              <a:xfrm flipV="1">
                <a:off x="2352" y="2352"/>
                <a:ext cx="672" cy="336"/>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832" name="Group 233"/>
            <p:cNvGrpSpPr>
              <a:grpSpLocks/>
            </p:cNvGrpSpPr>
            <p:nvPr/>
          </p:nvGrpSpPr>
          <p:grpSpPr bwMode="auto">
            <a:xfrm>
              <a:off x="2352" y="2352"/>
              <a:ext cx="2016" cy="732"/>
              <a:chOff x="2352" y="2352"/>
              <a:chExt cx="2016" cy="732"/>
            </a:xfrm>
          </p:grpSpPr>
          <p:grpSp>
            <p:nvGrpSpPr>
              <p:cNvPr id="34833" name="Group 234"/>
              <p:cNvGrpSpPr>
                <a:grpSpLocks/>
              </p:cNvGrpSpPr>
              <p:nvPr/>
            </p:nvGrpSpPr>
            <p:grpSpPr bwMode="auto">
              <a:xfrm>
                <a:off x="3936" y="2642"/>
                <a:ext cx="432" cy="294"/>
                <a:chOff x="3716" y="3560"/>
                <a:chExt cx="544" cy="394"/>
              </a:xfrm>
            </p:grpSpPr>
            <p:sp>
              <p:nvSpPr>
                <p:cNvPr id="304363" name="AutoShape 235"/>
                <p:cNvSpPr>
                  <a:spLocks noChangeArrowheads="1"/>
                </p:cNvSpPr>
                <p:nvPr/>
              </p:nvSpPr>
              <p:spPr bwMode="auto">
                <a:xfrm>
                  <a:off x="3716" y="3560"/>
                  <a:ext cx="544" cy="376"/>
                </a:xfrm>
                <a:prstGeom prst="can">
                  <a:avLst>
                    <a:gd name="adj" fmla="val 46542"/>
                  </a:avLst>
                </a:prstGeom>
                <a:gradFill rotWithShape="0">
                  <a:gsLst>
                    <a:gs pos="0">
                      <a:schemeClr val="tx2"/>
                    </a:gs>
                    <a:gs pos="50000">
                      <a:srgbClr val="1EBDCE"/>
                    </a:gs>
                    <a:gs pos="100000">
                      <a:schemeClr val="tx2"/>
                    </a:gs>
                  </a:gsLst>
                  <a:lin ang="0" scaled="1"/>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34845" name="Freeform 236"/>
                <p:cNvSpPr>
                  <a:spLocks/>
                </p:cNvSpPr>
                <p:nvPr/>
              </p:nvSpPr>
              <p:spPr bwMode="auto">
                <a:xfrm>
                  <a:off x="3790" y="3597"/>
                  <a:ext cx="245" cy="103"/>
                </a:xfrm>
                <a:custGeom>
                  <a:avLst/>
                  <a:gdLst>
                    <a:gd name="T0" fmla="*/ 8 w 322"/>
                    <a:gd name="T1" fmla="*/ 0 h 402"/>
                    <a:gd name="T2" fmla="*/ 243 w 322"/>
                    <a:gd name="T3" fmla="*/ 44 h 402"/>
                    <a:gd name="T4" fmla="*/ 0 w 322"/>
                    <a:gd name="T5" fmla="*/ 103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4846" name="Freeform 237"/>
                <p:cNvSpPr>
                  <a:spLocks/>
                </p:cNvSpPr>
                <p:nvPr/>
              </p:nvSpPr>
              <p:spPr bwMode="auto">
                <a:xfrm flipH="1">
                  <a:off x="3970" y="3593"/>
                  <a:ext cx="218" cy="104"/>
                </a:xfrm>
                <a:custGeom>
                  <a:avLst/>
                  <a:gdLst>
                    <a:gd name="T0" fmla="*/ 7 w 322"/>
                    <a:gd name="T1" fmla="*/ 0 h 402"/>
                    <a:gd name="T2" fmla="*/ 217 w 322"/>
                    <a:gd name="T3" fmla="*/ 44 h 402"/>
                    <a:gd name="T4" fmla="*/ 0 w 322"/>
                    <a:gd name="T5" fmla="*/ 104 h 402"/>
                    <a:gd name="T6" fmla="*/ 0 60000 65536"/>
                    <a:gd name="T7" fmla="*/ 0 60000 65536"/>
                    <a:gd name="T8" fmla="*/ 0 60000 65536"/>
                  </a:gdLst>
                  <a:ahLst/>
                  <a:cxnLst>
                    <a:cxn ang="T6">
                      <a:pos x="T0" y="T1"/>
                    </a:cxn>
                    <a:cxn ang="T7">
                      <a:pos x="T2" y="T3"/>
                    </a:cxn>
                    <a:cxn ang="T8">
                      <a:pos x="T4" y="T5"/>
                    </a:cxn>
                  </a:cxnLst>
                  <a:rect l="0" t="0" r="r" b="b"/>
                  <a:pathLst>
                    <a:path w="322" h="402">
                      <a:moveTo>
                        <a:pt x="10" y="0"/>
                      </a:moveTo>
                      <a:cubicBezTo>
                        <a:pt x="166" y="52"/>
                        <a:pt x="322" y="105"/>
                        <a:pt x="320" y="172"/>
                      </a:cubicBezTo>
                      <a:cubicBezTo>
                        <a:pt x="318" y="239"/>
                        <a:pt x="53" y="364"/>
                        <a:pt x="0" y="402"/>
                      </a:cubicBezTo>
                    </a:path>
                  </a:pathLst>
                </a:custGeom>
                <a:noFill/>
                <a:ln w="19050" cap="flat" cmpd="sng">
                  <a:solidFill>
                    <a:schemeClr val="bg1"/>
                  </a:solidFill>
                  <a:prstDash val="solid"/>
                  <a:round/>
                  <a:headEnd type="triangle" w="sm" len="sm"/>
                  <a:tailEnd type="triangle" w="sm" len="sm"/>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4847" name="Text Box 238" descr="Large grid"/>
                <p:cNvSpPr txBox="1">
                  <a:spLocks noChangeArrowheads="1"/>
                </p:cNvSpPr>
                <p:nvPr/>
              </p:nvSpPr>
              <p:spPr bwMode="auto">
                <a:xfrm>
                  <a:off x="3905" y="3694"/>
                  <a:ext cx="147" cy="26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pattFill prst="lgGrid">
                        <a:fgClr>
                          <a:schemeClr val="bg2"/>
                        </a:fgClr>
                        <a:bgClr>
                          <a:schemeClr val="tx1"/>
                        </a:bgClr>
                      </a:patt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fr-FR" altLang="en-US" sz="1400" b="1">
                    <a:solidFill>
                      <a:schemeClr val="bg1"/>
                    </a:solidFill>
                  </a:endParaRPr>
                </a:p>
              </p:txBody>
            </p:sp>
          </p:grpSp>
          <p:sp>
            <p:nvSpPr>
              <p:cNvPr id="34834" name="Line 239"/>
              <p:cNvSpPr>
                <a:spLocks noChangeShapeType="1"/>
              </p:cNvSpPr>
              <p:nvPr/>
            </p:nvSpPr>
            <p:spPr bwMode="auto">
              <a:xfrm>
                <a:off x="2352" y="2784"/>
                <a:ext cx="1584" cy="0"/>
              </a:xfrm>
              <a:prstGeom prst="line">
                <a:avLst/>
              </a:prstGeom>
              <a:noFill/>
              <a:ln w="2857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835" name="Text Box 240"/>
              <p:cNvSpPr txBox="1">
                <a:spLocks noChangeArrowheads="1"/>
              </p:cNvSpPr>
              <p:nvPr/>
            </p:nvSpPr>
            <p:spPr bwMode="auto">
              <a:xfrm>
                <a:off x="3978" y="2928"/>
                <a:ext cx="35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solidFill>
                      <a:srgbClr val="CC3300"/>
                    </a:solidFill>
                  </a:rPr>
                  <a:t>GGSN</a:t>
                </a:r>
              </a:p>
            </p:txBody>
          </p:sp>
          <p:grpSp>
            <p:nvGrpSpPr>
              <p:cNvPr id="34836" name="Group 241"/>
              <p:cNvGrpSpPr>
                <a:grpSpLocks/>
              </p:cNvGrpSpPr>
              <p:nvPr/>
            </p:nvGrpSpPr>
            <p:grpSpPr bwMode="auto">
              <a:xfrm>
                <a:off x="3623" y="2448"/>
                <a:ext cx="224" cy="192"/>
                <a:chOff x="1607" y="1440"/>
                <a:chExt cx="224" cy="192"/>
              </a:xfrm>
            </p:grpSpPr>
            <p:sp>
              <p:nvSpPr>
                <p:cNvPr id="34842" name="Text Box 242"/>
                <p:cNvSpPr txBox="1">
                  <a:spLocks noChangeArrowheads="1"/>
                </p:cNvSpPr>
                <p:nvPr/>
              </p:nvSpPr>
              <p:spPr bwMode="auto">
                <a:xfrm>
                  <a:off x="1607" y="1440"/>
                  <a:ext cx="22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Gc</a:t>
                  </a:r>
                </a:p>
              </p:txBody>
            </p:sp>
            <p:sp>
              <p:nvSpPr>
                <p:cNvPr id="34843" name="Line 243"/>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nvGrpSpPr>
              <p:cNvPr id="34837" name="Group 244"/>
              <p:cNvGrpSpPr>
                <a:grpSpLocks/>
              </p:cNvGrpSpPr>
              <p:nvPr/>
            </p:nvGrpSpPr>
            <p:grpSpPr bwMode="auto">
              <a:xfrm>
                <a:off x="3045" y="2640"/>
                <a:ext cx="229" cy="192"/>
                <a:chOff x="1605" y="1440"/>
                <a:chExt cx="229" cy="192"/>
              </a:xfrm>
            </p:grpSpPr>
            <p:sp>
              <p:nvSpPr>
                <p:cNvPr id="34840" name="Text Box 245"/>
                <p:cNvSpPr txBox="1">
                  <a:spLocks noChangeArrowheads="1"/>
                </p:cNvSpPr>
                <p:nvPr/>
              </p:nvSpPr>
              <p:spPr bwMode="auto">
                <a:xfrm>
                  <a:off x="1605" y="1440"/>
                  <a:ext cx="229"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b="1"/>
                    <a:t>Gn</a:t>
                  </a:r>
                </a:p>
              </p:txBody>
            </p:sp>
            <p:sp>
              <p:nvSpPr>
                <p:cNvPr id="34841" name="Line 246"/>
                <p:cNvSpPr>
                  <a:spLocks noChangeShapeType="1"/>
                </p:cNvSpPr>
                <p:nvPr/>
              </p:nvSpPr>
              <p:spPr bwMode="auto">
                <a:xfrm>
                  <a:off x="1680"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sp>
            <p:nvSpPr>
              <p:cNvPr id="34838" name="Line 247"/>
              <p:cNvSpPr>
                <a:spLocks noChangeShapeType="1"/>
              </p:cNvSpPr>
              <p:nvPr/>
            </p:nvSpPr>
            <p:spPr bwMode="auto">
              <a:xfrm>
                <a:off x="2352" y="2832"/>
                <a:ext cx="1584" cy="0"/>
              </a:xfrm>
              <a:prstGeom prst="line">
                <a:avLst/>
              </a:prstGeom>
              <a:noFill/>
              <a:ln w="12700">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
            <p:nvSpPr>
              <p:cNvPr id="34839" name="Line 248"/>
              <p:cNvSpPr>
                <a:spLocks noChangeShapeType="1"/>
              </p:cNvSpPr>
              <p:nvPr/>
            </p:nvSpPr>
            <p:spPr bwMode="auto">
              <a:xfrm>
                <a:off x="3216" y="2352"/>
                <a:ext cx="720" cy="384"/>
              </a:xfrm>
              <a:prstGeom prst="line">
                <a:avLst/>
              </a:prstGeom>
              <a:noFill/>
              <a:ln w="9525">
                <a:solidFill>
                  <a:srgbClr val="1EBDC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en-US"/>
              </a:p>
            </p:txBody>
          </p:sp>
        </p:grpSp>
      </p:grpSp>
      <p:sp>
        <p:nvSpPr>
          <p:cNvPr id="34826" name="Text Box 249"/>
          <p:cNvSpPr txBox="1">
            <a:spLocks noChangeArrowheads="1"/>
          </p:cNvSpPr>
          <p:nvPr/>
        </p:nvSpPr>
        <p:spPr bwMode="auto">
          <a:xfrm>
            <a:off x="1670246" y="838201"/>
            <a:ext cx="127278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fr-FR" altLang="en-US" sz="1000"/>
              <a:t>2G MS (voice only)</a:t>
            </a:r>
          </a:p>
        </p:txBody>
      </p:sp>
      <p:sp>
        <p:nvSpPr>
          <p:cNvPr id="34827" name="Line 250"/>
          <p:cNvSpPr>
            <a:spLocks noChangeShapeType="1"/>
          </p:cNvSpPr>
          <p:nvPr/>
        </p:nvSpPr>
        <p:spPr bwMode="auto">
          <a:xfrm>
            <a:off x="2133600" y="106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en-US"/>
          </a:p>
        </p:txBody>
      </p:sp>
    </p:spTree>
    <p:extLst>
      <p:ext uri="{BB962C8B-B14F-4D97-AF65-F5344CB8AC3E}">
        <p14:creationId xmlns:p14="http://schemas.microsoft.com/office/powerpoint/2010/main" val="175137035"/>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6867" name="Rectangle 4"/>
          <p:cNvSpPr>
            <a:spLocks noGrp="1" noChangeArrowheads="1"/>
          </p:cNvSpPr>
          <p:nvPr>
            <p:ph type="title"/>
          </p:nvPr>
        </p:nvSpPr>
        <p:spPr/>
        <p:txBody>
          <a:bodyPr/>
          <a:lstStyle/>
          <a:p>
            <a:pPr eaLnBrk="1" hangingPunct="1"/>
            <a:r>
              <a:rPr lang="en-US" altLang="en-US" smtClean="0"/>
              <a:t>GPRS Features</a:t>
            </a:r>
          </a:p>
        </p:txBody>
      </p:sp>
      <p:sp>
        <p:nvSpPr>
          <p:cNvPr id="187397" name="Rectangle 5"/>
          <p:cNvSpPr>
            <a:spLocks noGrp="1" noChangeArrowheads="1"/>
          </p:cNvSpPr>
          <p:nvPr>
            <p:ph type="body" idx="1"/>
          </p:nvPr>
        </p:nvSpPr>
        <p:spPr/>
        <p:txBody>
          <a:bodyPr>
            <a:normAutofit fontScale="62500" lnSpcReduction="20000"/>
          </a:bodyPr>
          <a:lstStyle/>
          <a:p>
            <a:pPr eaLnBrk="1" hangingPunct="1"/>
            <a:r>
              <a:rPr lang="en-US" altLang="en-US" smtClean="0"/>
              <a:t>Voice + data together </a:t>
            </a:r>
          </a:p>
          <a:p>
            <a:pPr eaLnBrk="1" hangingPunct="1"/>
            <a:endParaRPr lang="en-US" altLang="en-US" smtClean="0"/>
          </a:p>
          <a:p>
            <a:pPr eaLnBrk="1" hangingPunct="1"/>
            <a:r>
              <a:rPr lang="en-US" altLang="en-US" smtClean="0"/>
              <a:t>Higher data rate support </a:t>
            </a:r>
          </a:p>
          <a:p>
            <a:pPr eaLnBrk="1" hangingPunct="1"/>
            <a:endParaRPr lang="en-US" altLang="en-US" smtClean="0"/>
          </a:p>
          <a:p>
            <a:pPr eaLnBrk="1" hangingPunct="1"/>
            <a:r>
              <a:rPr lang="en-US" altLang="en-US" smtClean="0"/>
              <a:t>Provides connectivity to external packet data networks</a:t>
            </a:r>
          </a:p>
          <a:p>
            <a:pPr eaLnBrk="1" hangingPunct="1"/>
            <a:endParaRPr lang="en-US" altLang="en-US" smtClean="0"/>
          </a:p>
          <a:p>
            <a:pPr eaLnBrk="1" hangingPunct="1"/>
            <a:r>
              <a:rPr lang="en-US" altLang="en-US" smtClean="0"/>
              <a:t>Enables many users to share radio resources by dynamic, on-demand, multi-slot allocation</a:t>
            </a:r>
          </a:p>
          <a:p>
            <a:pPr eaLnBrk="1" hangingPunct="1"/>
            <a:endParaRPr lang="en-US" altLang="en-US" smtClean="0"/>
          </a:p>
          <a:p>
            <a:pPr eaLnBrk="1" hangingPunct="1"/>
            <a:r>
              <a:rPr lang="en-US" altLang="en-US" smtClean="0"/>
              <a:t>Modification to the GSM air-interface</a:t>
            </a:r>
          </a:p>
          <a:p>
            <a:pPr eaLnBrk="1" hangingPunct="1"/>
            <a:endParaRPr lang="en-US" altLang="en-US" smtClean="0"/>
          </a:p>
          <a:p>
            <a:pPr eaLnBrk="1" hangingPunct="1"/>
            <a:r>
              <a:rPr lang="en-US" altLang="en-US" smtClean="0"/>
              <a:t>Addition of new GPRS Support Nodes, SGSN, GGSN</a:t>
            </a:r>
          </a:p>
          <a:p>
            <a:pPr eaLnBrk="1" hangingPunct="1"/>
            <a:endParaRPr lang="en-US" altLang="en-US" smtClean="0"/>
          </a:p>
          <a:p>
            <a:pPr eaLnBrk="1" hangingPunct="1"/>
            <a:r>
              <a:rPr lang="en-US" altLang="en-US" smtClean="0"/>
              <a:t>Enables volume-based charging as well as duration based charging</a:t>
            </a:r>
          </a:p>
        </p:txBody>
      </p:sp>
    </p:spTree>
    <p:extLst>
      <p:ext uri="{BB962C8B-B14F-4D97-AF65-F5344CB8AC3E}">
        <p14:creationId xmlns:p14="http://schemas.microsoft.com/office/powerpoint/2010/main" val="207279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87397">
                                            <p:txEl>
                                              <p:pRg st="0" end="0"/>
                                            </p:txEl>
                                          </p:spTgt>
                                        </p:tgtEl>
                                        <p:attrNameLst>
                                          <p:attrName>style.visibility</p:attrName>
                                        </p:attrNameLst>
                                      </p:cBhvr>
                                      <p:to>
                                        <p:strVal val="visible"/>
                                      </p:to>
                                    </p:set>
                                    <p:animEffect transition="in" filter="fade">
                                      <p:cBhvr>
                                        <p:cTn id="7" dur="1000"/>
                                        <p:tgtEl>
                                          <p:spTgt spid="187397">
                                            <p:txEl>
                                              <p:pRg st="0" end="0"/>
                                            </p:txEl>
                                          </p:spTgt>
                                        </p:tgtEl>
                                      </p:cBhvr>
                                    </p:animEffect>
                                    <p:anim calcmode="lin" valueType="num">
                                      <p:cBhvr>
                                        <p:cTn id="8" dur="1000" fill="hold"/>
                                        <p:tgtEl>
                                          <p:spTgt spid="18739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7397">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7397">
                                            <p:txEl>
                                              <p:pRg st="2" end="2"/>
                                            </p:txEl>
                                          </p:spTgt>
                                        </p:tgtEl>
                                        <p:attrNameLst>
                                          <p:attrName>style.visibility</p:attrName>
                                        </p:attrNameLst>
                                      </p:cBhvr>
                                      <p:to>
                                        <p:strVal val="visible"/>
                                      </p:to>
                                    </p:set>
                                    <p:animEffect transition="in" filter="fade">
                                      <p:cBhvr>
                                        <p:cTn id="13" dur="1000"/>
                                        <p:tgtEl>
                                          <p:spTgt spid="187397">
                                            <p:txEl>
                                              <p:pRg st="2" end="2"/>
                                            </p:txEl>
                                          </p:spTgt>
                                        </p:tgtEl>
                                      </p:cBhvr>
                                    </p:animEffect>
                                    <p:anim calcmode="lin" valueType="num">
                                      <p:cBhvr>
                                        <p:cTn id="14" dur="1000" fill="hold"/>
                                        <p:tgtEl>
                                          <p:spTgt spid="187397">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87397">
                                            <p:txEl>
                                              <p:pRg st="2" end="2"/>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187397">
                                            <p:txEl>
                                              <p:pRg st="4" end="4"/>
                                            </p:txEl>
                                          </p:spTgt>
                                        </p:tgtEl>
                                        <p:attrNameLst>
                                          <p:attrName>style.visibility</p:attrName>
                                        </p:attrNameLst>
                                      </p:cBhvr>
                                      <p:to>
                                        <p:strVal val="visible"/>
                                      </p:to>
                                    </p:set>
                                    <p:animEffect transition="in" filter="fade">
                                      <p:cBhvr>
                                        <p:cTn id="19" dur="1000"/>
                                        <p:tgtEl>
                                          <p:spTgt spid="187397">
                                            <p:txEl>
                                              <p:pRg st="4" end="4"/>
                                            </p:txEl>
                                          </p:spTgt>
                                        </p:tgtEl>
                                      </p:cBhvr>
                                    </p:animEffect>
                                    <p:anim calcmode="lin" valueType="num">
                                      <p:cBhvr>
                                        <p:cTn id="20" dur="1000" fill="hold"/>
                                        <p:tgtEl>
                                          <p:spTgt spid="18739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187397">
                                            <p:txEl>
                                              <p:pRg st="4" end="4"/>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187397">
                                            <p:txEl>
                                              <p:pRg st="6" end="6"/>
                                            </p:txEl>
                                          </p:spTgt>
                                        </p:tgtEl>
                                        <p:attrNameLst>
                                          <p:attrName>style.visibility</p:attrName>
                                        </p:attrNameLst>
                                      </p:cBhvr>
                                      <p:to>
                                        <p:strVal val="visible"/>
                                      </p:to>
                                    </p:set>
                                    <p:animEffect transition="in" filter="fade">
                                      <p:cBhvr>
                                        <p:cTn id="25" dur="1000"/>
                                        <p:tgtEl>
                                          <p:spTgt spid="187397">
                                            <p:txEl>
                                              <p:pRg st="6" end="6"/>
                                            </p:txEl>
                                          </p:spTgt>
                                        </p:tgtEl>
                                      </p:cBhvr>
                                    </p:animEffect>
                                    <p:anim calcmode="lin" valueType="num">
                                      <p:cBhvr>
                                        <p:cTn id="26" dur="1000" fill="hold"/>
                                        <p:tgtEl>
                                          <p:spTgt spid="187397">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187397">
                                            <p:txEl>
                                              <p:pRg st="6" end="6"/>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187397">
                                            <p:txEl>
                                              <p:pRg st="8" end="8"/>
                                            </p:txEl>
                                          </p:spTgt>
                                        </p:tgtEl>
                                        <p:attrNameLst>
                                          <p:attrName>style.visibility</p:attrName>
                                        </p:attrNameLst>
                                      </p:cBhvr>
                                      <p:to>
                                        <p:strVal val="visible"/>
                                      </p:to>
                                    </p:set>
                                    <p:animEffect transition="in" filter="fade">
                                      <p:cBhvr>
                                        <p:cTn id="31" dur="1000"/>
                                        <p:tgtEl>
                                          <p:spTgt spid="187397">
                                            <p:txEl>
                                              <p:pRg st="8" end="8"/>
                                            </p:txEl>
                                          </p:spTgt>
                                        </p:tgtEl>
                                      </p:cBhvr>
                                    </p:animEffect>
                                    <p:anim calcmode="lin" valueType="num">
                                      <p:cBhvr>
                                        <p:cTn id="32" dur="1000" fill="hold"/>
                                        <p:tgtEl>
                                          <p:spTgt spid="187397">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187397">
                                            <p:txEl>
                                              <p:pRg st="8" end="8"/>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187397">
                                            <p:txEl>
                                              <p:pRg st="10" end="10"/>
                                            </p:txEl>
                                          </p:spTgt>
                                        </p:tgtEl>
                                        <p:attrNameLst>
                                          <p:attrName>style.visibility</p:attrName>
                                        </p:attrNameLst>
                                      </p:cBhvr>
                                      <p:to>
                                        <p:strVal val="visible"/>
                                      </p:to>
                                    </p:set>
                                    <p:animEffect transition="in" filter="fade">
                                      <p:cBhvr>
                                        <p:cTn id="37" dur="1000"/>
                                        <p:tgtEl>
                                          <p:spTgt spid="187397">
                                            <p:txEl>
                                              <p:pRg st="10" end="10"/>
                                            </p:txEl>
                                          </p:spTgt>
                                        </p:tgtEl>
                                      </p:cBhvr>
                                    </p:animEffect>
                                    <p:anim calcmode="lin" valueType="num">
                                      <p:cBhvr>
                                        <p:cTn id="38" dur="1000" fill="hold"/>
                                        <p:tgtEl>
                                          <p:spTgt spid="187397">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187397">
                                            <p:txEl>
                                              <p:pRg st="10" end="10"/>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187397">
                                            <p:txEl>
                                              <p:pRg st="12" end="12"/>
                                            </p:txEl>
                                          </p:spTgt>
                                        </p:tgtEl>
                                        <p:attrNameLst>
                                          <p:attrName>style.visibility</p:attrName>
                                        </p:attrNameLst>
                                      </p:cBhvr>
                                      <p:to>
                                        <p:strVal val="visible"/>
                                      </p:to>
                                    </p:set>
                                    <p:animEffect transition="in" filter="fade">
                                      <p:cBhvr>
                                        <p:cTn id="43" dur="1000"/>
                                        <p:tgtEl>
                                          <p:spTgt spid="187397">
                                            <p:txEl>
                                              <p:pRg st="12" end="12"/>
                                            </p:txEl>
                                          </p:spTgt>
                                        </p:tgtEl>
                                      </p:cBhvr>
                                    </p:animEffect>
                                    <p:anim calcmode="lin" valueType="num">
                                      <p:cBhvr>
                                        <p:cTn id="44" dur="1000" fill="hold"/>
                                        <p:tgtEl>
                                          <p:spTgt spid="187397">
                                            <p:txEl>
                                              <p:pRg st="12" end="12"/>
                                            </p:txEl>
                                          </p:spTgt>
                                        </p:tgtEl>
                                        <p:attrNameLst>
                                          <p:attrName>ppt_x</p:attrName>
                                        </p:attrNameLst>
                                      </p:cBhvr>
                                      <p:tavLst>
                                        <p:tav tm="0">
                                          <p:val>
                                            <p:strVal val="#ppt_x"/>
                                          </p:val>
                                        </p:tav>
                                        <p:tav tm="100000">
                                          <p:val>
                                            <p:strVal val="#ppt_x"/>
                                          </p:val>
                                        </p:tav>
                                      </p:tavLst>
                                    </p:anim>
                                    <p:anim calcmode="lin" valueType="num">
                                      <p:cBhvr>
                                        <p:cTn id="45" dur="1000" fill="hold"/>
                                        <p:tgtEl>
                                          <p:spTgt spid="18739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8915" name="Rectangle 19"/>
          <p:cNvSpPr>
            <a:spLocks noGrp="1" noChangeArrowheads="1"/>
          </p:cNvSpPr>
          <p:nvPr>
            <p:ph type="title"/>
          </p:nvPr>
        </p:nvSpPr>
        <p:spPr/>
        <p:txBody>
          <a:bodyPr/>
          <a:lstStyle/>
          <a:p>
            <a:pPr eaLnBrk="1" hangingPunct="1"/>
            <a:r>
              <a:rPr lang="en-GB" altLang="en-US" smtClean="0"/>
              <a:t>Power of Technology</a:t>
            </a:r>
          </a:p>
        </p:txBody>
      </p:sp>
      <p:sp>
        <p:nvSpPr>
          <p:cNvPr id="38916" name="Line 3"/>
          <p:cNvSpPr>
            <a:spLocks noChangeShapeType="1"/>
          </p:cNvSpPr>
          <p:nvPr/>
        </p:nvSpPr>
        <p:spPr bwMode="auto">
          <a:xfrm>
            <a:off x="3360738" y="1185863"/>
            <a:ext cx="0" cy="35798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17" name="Line 4"/>
          <p:cNvSpPr>
            <a:spLocks noChangeShapeType="1"/>
          </p:cNvSpPr>
          <p:nvPr/>
        </p:nvSpPr>
        <p:spPr bwMode="auto">
          <a:xfrm flipH="1">
            <a:off x="3360738" y="4765675"/>
            <a:ext cx="55864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18" name="Text Box 5"/>
          <p:cNvSpPr txBox="1">
            <a:spLocks noChangeArrowheads="1"/>
          </p:cNvSpPr>
          <p:nvPr/>
        </p:nvSpPr>
        <p:spPr bwMode="auto">
          <a:xfrm rot="-5400000">
            <a:off x="2402681" y="3756819"/>
            <a:ext cx="12842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spAutoFit/>
          </a:bodyP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r>
              <a:rPr lang="en-GB" altLang="en-US" sz="1500" b="1">
                <a:latin typeface="Helvetica" panose="020B0604020202020204" pitchFamily="34" charset="0"/>
              </a:rPr>
              <a:t>Low Power</a:t>
            </a:r>
          </a:p>
          <a:p>
            <a:r>
              <a:rPr lang="en-GB" altLang="en-US" sz="1500" b="1">
                <a:latin typeface="Helvetica" panose="020B0604020202020204" pitchFamily="34" charset="0"/>
              </a:rPr>
              <a:t>Short Range</a:t>
            </a:r>
          </a:p>
        </p:txBody>
      </p:sp>
      <p:sp>
        <p:nvSpPr>
          <p:cNvPr id="38919" name="Text Box 6"/>
          <p:cNvSpPr txBox="1">
            <a:spLocks noChangeArrowheads="1"/>
          </p:cNvSpPr>
          <p:nvPr/>
        </p:nvSpPr>
        <p:spPr bwMode="auto">
          <a:xfrm rot="-5400000">
            <a:off x="2394744" y="1607344"/>
            <a:ext cx="13033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spAutoFit/>
          </a:bodyP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r>
              <a:rPr lang="en-GB" altLang="en-US" sz="1500" b="1">
                <a:latin typeface="Helvetica" panose="020B0604020202020204" pitchFamily="34" charset="0"/>
              </a:rPr>
              <a:t>High Power</a:t>
            </a:r>
          </a:p>
          <a:p>
            <a:r>
              <a:rPr lang="en-GB" altLang="en-US" sz="1500" b="1">
                <a:latin typeface="Helvetica" panose="020B0604020202020204" pitchFamily="34" charset="0"/>
              </a:rPr>
              <a:t>Long Range </a:t>
            </a:r>
          </a:p>
        </p:txBody>
      </p:sp>
      <p:sp>
        <p:nvSpPr>
          <p:cNvPr id="38920" name="Text Box 7"/>
          <p:cNvSpPr txBox="1">
            <a:spLocks noChangeArrowheads="1"/>
          </p:cNvSpPr>
          <p:nvPr/>
        </p:nvSpPr>
        <p:spPr bwMode="auto">
          <a:xfrm>
            <a:off x="3535364" y="5443538"/>
            <a:ext cx="1470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spAutoFit/>
          </a:bodyP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r>
              <a:rPr lang="en-GB" altLang="en-US" sz="1500" b="1">
                <a:latin typeface="Helvetica" panose="020B0604020202020204" pitchFamily="34" charset="0"/>
              </a:rPr>
              <a:t>Low Data Rate</a:t>
            </a:r>
          </a:p>
        </p:txBody>
      </p:sp>
      <p:sp>
        <p:nvSpPr>
          <p:cNvPr id="38921" name="Text Box 8"/>
          <p:cNvSpPr txBox="1">
            <a:spLocks noChangeArrowheads="1"/>
          </p:cNvSpPr>
          <p:nvPr/>
        </p:nvSpPr>
        <p:spPr bwMode="auto">
          <a:xfrm>
            <a:off x="7550151" y="5443538"/>
            <a:ext cx="1508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spAutoFit/>
          </a:bodyP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r>
              <a:rPr lang="en-GB" altLang="en-US" sz="1500" b="1">
                <a:latin typeface="Helvetica" panose="020B0604020202020204" pitchFamily="34" charset="0"/>
              </a:rPr>
              <a:t>High Data Rate</a:t>
            </a:r>
          </a:p>
        </p:txBody>
      </p:sp>
      <p:sp>
        <p:nvSpPr>
          <p:cNvPr id="38922" name="Oval 9"/>
          <p:cNvSpPr>
            <a:spLocks noChangeArrowheads="1"/>
          </p:cNvSpPr>
          <p:nvPr/>
        </p:nvSpPr>
        <p:spPr bwMode="auto">
          <a:xfrm>
            <a:off x="3478213" y="1371601"/>
            <a:ext cx="1454150" cy="6778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GSM/2G</a:t>
            </a:r>
          </a:p>
        </p:txBody>
      </p:sp>
      <p:sp>
        <p:nvSpPr>
          <p:cNvPr id="38923" name="Oval 10"/>
          <p:cNvSpPr>
            <a:spLocks noChangeArrowheads="1"/>
          </p:cNvSpPr>
          <p:nvPr/>
        </p:nvSpPr>
        <p:spPr bwMode="auto">
          <a:xfrm>
            <a:off x="4989514" y="1371601"/>
            <a:ext cx="1455737" cy="677863"/>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GPRS/2</a:t>
            </a:r>
            <a:r>
              <a:rPr lang="en-US" altLang="en-US" sz="1500" b="1">
                <a:solidFill>
                  <a:schemeClr val="bg1"/>
                </a:solidFill>
                <a:latin typeface="Helvetica" panose="020B0604020202020204" pitchFamily="34" charset="0"/>
              </a:rPr>
              <a:t>½G</a:t>
            </a:r>
          </a:p>
        </p:txBody>
      </p:sp>
      <p:sp>
        <p:nvSpPr>
          <p:cNvPr id="38924" name="Oval 11"/>
          <p:cNvSpPr>
            <a:spLocks noChangeArrowheads="1"/>
          </p:cNvSpPr>
          <p:nvPr/>
        </p:nvSpPr>
        <p:spPr bwMode="auto">
          <a:xfrm>
            <a:off x="6324600" y="1357313"/>
            <a:ext cx="1454150" cy="677862"/>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UMTS/3</a:t>
            </a:r>
            <a:r>
              <a:rPr lang="en-US" altLang="en-US" sz="1500" b="1">
                <a:solidFill>
                  <a:schemeClr val="bg1"/>
                </a:solidFill>
                <a:latin typeface="Helvetica" panose="020B0604020202020204" pitchFamily="34" charset="0"/>
              </a:rPr>
              <a:t>G</a:t>
            </a:r>
          </a:p>
        </p:txBody>
      </p:sp>
      <p:sp>
        <p:nvSpPr>
          <p:cNvPr id="38925" name="AutoShape 12"/>
          <p:cNvSpPr>
            <a:spLocks noChangeArrowheads="1"/>
          </p:cNvSpPr>
          <p:nvPr/>
        </p:nvSpPr>
        <p:spPr bwMode="auto">
          <a:xfrm>
            <a:off x="3535364" y="4765675"/>
            <a:ext cx="725487" cy="617538"/>
          </a:xfrm>
          <a:prstGeom prst="upArrowCallout">
            <a:avLst>
              <a:gd name="adj1" fmla="val 29370"/>
              <a:gd name="adj2" fmla="val 29370"/>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Text</a:t>
            </a:r>
          </a:p>
        </p:txBody>
      </p:sp>
      <p:sp>
        <p:nvSpPr>
          <p:cNvPr id="38926" name="AutoShape 13"/>
          <p:cNvSpPr>
            <a:spLocks noChangeArrowheads="1"/>
          </p:cNvSpPr>
          <p:nvPr/>
        </p:nvSpPr>
        <p:spPr bwMode="auto">
          <a:xfrm>
            <a:off x="4292600" y="4765675"/>
            <a:ext cx="871538" cy="615950"/>
          </a:xfrm>
          <a:prstGeom prst="upArrowCallout">
            <a:avLst>
              <a:gd name="adj1" fmla="val 35374"/>
              <a:gd name="adj2" fmla="val 35374"/>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Graphics</a:t>
            </a:r>
          </a:p>
        </p:txBody>
      </p:sp>
      <p:sp>
        <p:nvSpPr>
          <p:cNvPr id="38927" name="AutoShape 14"/>
          <p:cNvSpPr>
            <a:spLocks noChangeArrowheads="1"/>
          </p:cNvSpPr>
          <p:nvPr/>
        </p:nvSpPr>
        <p:spPr bwMode="auto">
          <a:xfrm>
            <a:off x="5164139" y="4765675"/>
            <a:ext cx="873125" cy="615950"/>
          </a:xfrm>
          <a:prstGeom prst="upArrowCallout">
            <a:avLst>
              <a:gd name="adj1" fmla="val 35438"/>
              <a:gd name="adj2" fmla="val 35438"/>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Internet</a:t>
            </a:r>
          </a:p>
        </p:txBody>
      </p:sp>
      <p:sp>
        <p:nvSpPr>
          <p:cNvPr id="38928" name="AutoShape 15"/>
          <p:cNvSpPr>
            <a:spLocks noChangeArrowheads="1"/>
          </p:cNvSpPr>
          <p:nvPr/>
        </p:nvSpPr>
        <p:spPr bwMode="auto">
          <a:xfrm>
            <a:off x="6037264" y="4765675"/>
            <a:ext cx="871537" cy="615950"/>
          </a:xfrm>
          <a:prstGeom prst="upArrowCallout">
            <a:avLst>
              <a:gd name="adj1" fmla="val 35374"/>
              <a:gd name="adj2" fmla="val 35374"/>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Audio</a:t>
            </a:r>
          </a:p>
        </p:txBody>
      </p:sp>
      <p:sp>
        <p:nvSpPr>
          <p:cNvPr id="38929" name="AutoShape 16"/>
          <p:cNvSpPr>
            <a:spLocks noChangeArrowheads="1"/>
          </p:cNvSpPr>
          <p:nvPr/>
        </p:nvSpPr>
        <p:spPr bwMode="auto">
          <a:xfrm>
            <a:off x="6910389" y="4765675"/>
            <a:ext cx="873125" cy="615950"/>
          </a:xfrm>
          <a:prstGeom prst="upArrowCallout">
            <a:avLst>
              <a:gd name="adj1" fmla="val 35438"/>
              <a:gd name="adj2" fmla="val 35438"/>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500" b="1">
                <a:solidFill>
                  <a:schemeClr val="bg1"/>
                </a:solidFill>
                <a:latin typeface="Helvetica" panose="020B0604020202020204" pitchFamily="34" charset="0"/>
              </a:rPr>
              <a:t>Video</a:t>
            </a:r>
          </a:p>
        </p:txBody>
      </p:sp>
      <p:sp>
        <p:nvSpPr>
          <p:cNvPr id="38930" name="AutoShape 17"/>
          <p:cNvSpPr>
            <a:spLocks noChangeArrowheads="1"/>
          </p:cNvSpPr>
          <p:nvPr/>
        </p:nvSpPr>
        <p:spPr bwMode="auto">
          <a:xfrm>
            <a:off x="7783513" y="4765675"/>
            <a:ext cx="1104900" cy="615950"/>
          </a:xfrm>
          <a:prstGeom prst="upArrowCallout">
            <a:avLst>
              <a:gd name="adj1" fmla="val 44845"/>
              <a:gd name="adj2" fmla="val 44845"/>
              <a:gd name="adj3" fmla="val 16667"/>
              <a:gd name="adj4" fmla="val 66667"/>
            </a:avLst>
          </a:prstGeom>
          <a:solidFill>
            <a:srgbClr val="66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749" tIns="37874" rIns="75749" bIns="37874" anchor="ctr"/>
          <a:lstStyle>
            <a:lvl1pPr defTabSz="757238">
              <a:defRPr>
                <a:solidFill>
                  <a:schemeClr val="tx1"/>
                </a:solidFill>
                <a:latin typeface="Arial" panose="020B0604020202020204" pitchFamily="34" charset="0"/>
              </a:defRPr>
            </a:lvl1pPr>
            <a:lvl2pPr marL="742950" indent="-285750" defTabSz="757238">
              <a:defRPr>
                <a:solidFill>
                  <a:schemeClr val="tx1"/>
                </a:solidFill>
                <a:latin typeface="Arial" panose="020B0604020202020204" pitchFamily="34" charset="0"/>
              </a:defRPr>
            </a:lvl2pPr>
            <a:lvl3pPr marL="1143000" indent="-228600" defTabSz="757238">
              <a:defRPr>
                <a:solidFill>
                  <a:schemeClr val="tx1"/>
                </a:solidFill>
                <a:latin typeface="Arial" panose="020B0604020202020204" pitchFamily="34" charset="0"/>
              </a:defRPr>
            </a:lvl3pPr>
            <a:lvl4pPr marL="1600200" indent="-228600" defTabSz="757238">
              <a:defRPr>
                <a:solidFill>
                  <a:schemeClr val="tx1"/>
                </a:solidFill>
                <a:latin typeface="Arial" panose="020B0604020202020204" pitchFamily="34" charset="0"/>
              </a:defRPr>
            </a:lvl4pPr>
            <a:lvl5pPr marL="2057400" indent="-228600" defTabSz="757238">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300" b="1">
                <a:solidFill>
                  <a:schemeClr val="bg1"/>
                </a:solidFill>
                <a:latin typeface="Helvetica" panose="020B0604020202020204" pitchFamily="34" charset="0"/>
              </a:rPr>
              <a:t>Multi-channel</a:t>
            </a:r>
          </a:p>
          <a:p>
            <a:pPr algn="ctr"/>
            <a:r>
              <a:rPr lang="en-GB" altLang="en-US" sz="1300" b="1">
                <a:solidFill>
                  <a:schemeClr val="bg1"/>
                </a:solidFill>
                <a:latin typeface="Helvetica" panose="020B0604020202020204" pitchFamily="34" charset="0"/>
              </a:rPr>
              <a:t> Video</a:t>
            </a:r>
          </a:p>
        </p:txBody>
      </p:sp>
      <p:sp>
        <p:nvSpPr>
          <p:cNvPr id="38931" name="Rectangle 18"/>
          <p:cNvSpPr>
            <a:spLocks noChangeArrowheads="1"/>
          </p:cNvSpPr>
          <p:nvPr/>
        </p:nvSpPr>
        <p:spPr bwMode="auto">
          <a:xfrm>
            <a:off x="1752601" y="685801"/>
            <a:ext cx="827722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sz="2000">
                <a:solidFill>
                  <a:srgbClr val="3C5658"/>
                </a:solidFill>
                <a:latin typeface="Verdana" panose="020B0604030504040204" pitchFamily="34" charset="0"/>
              </a:rPr>
              <a:t>2G, 2.5G and 3G comparison</a:t>
            </a:r>
          </a:p>
        </p:txBody>
      </p:sp>
    </p:spTree>
    <p:extLst>
      <p:ext uri="{BB962C8B-B14F-4D97-AF65-F5344CB8AC3E}">
        <p14:creationId xmlns:p14="http://schemas.microsoft.com/office/powerpoint/2010/main" val="1811854318"/>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0963" name="Rectangle 6"/>
          <p:cNvSpPr>
            <a:spLocks noGrp="1" noChangeArrowheads="1"/>
          </p:cNvSpPr>
          <p:nvPr>
            <p:ph type="title"/>
          </p:nvPr>
        </p:nvSpPr>
        <p:spPr/>
        <p:txBody>
          <a:bodyPr/>
          <a:lstStyle/>
          <a:p>
            <a:pPr eaLnBrk="1" hangingPunct="1"/>
            <a:r>
              <a:rPr lang="en-US" altLang="en-US" smtClean="0"/>
              <a:t>Computer Network</a:t>
            </a:r>
          </a:p>
        </p:txBody>
      </p:sp>
      <p:sp>
        <p:nvSpPr>
          <p:cNvPr id="191495" name="Rectangle 7"/>
          <p:cNvSpPr>
            <a:spLocks noGrp="1" noChangeArrowheads="1"/>
          </p:cNvSpPr>
          <p:nvPr>
            <p:ph type="body" idx="1"/>
          </p:nvPr>
        </p:nvSpPr>
        <p:spPr/>
        <p:txBody>
          <a:bodyPr/>
          <a:lstStyle/>
          <a:p>
            <a:pPr eaLnBrk="1" hangingPunct="1"/>
            <a:r>
              <a:rPr lang="en-US" altLang="en-US" smtClean="0"/>
              <a:t>Computer Network</a:t>
            </a:r>
          </a:p>
          <a:p>
            <a:pPr lvl="1" eaLnBrk="1" hangingPunct="1"/>
            <a:r>
              <a:rPr lang="en-US" altLang="en-US" smtClean="0"/>
              <a:t>Interconnected collection of Autonomous computers</a:t>
            </a:r>
          </a:p>
          <a:p>
            <a:pPr lvl="1" eaLnBrk="1" hangingPunct="1"/>
            <a:r>
              <a:rPr lang="en-US" altLang="en-US" smtClean="0"/>
              <a:t>Collection: group of computers</a:t>
            </a:r>
          </a:p>
          <a:p>
            <a:pPr lvl="1" eaLnBrk="1" hangingPunct="1"/>
            <a:r>
              <a:rPr lang="en-US" altLang="en-US" smtClean="0"/>
              <a:t>Interconnected: via media - Wired or wireless</a:t>
            </a:r>
          </a:p>
          <a:p>
            <a:pPr lvl="1" eaLnBrk="1" hangingPunct="1"/>
            <a:r>
              <a:rPr lang="en-US" altLang="en-US" smtClean="0"/>
              <a:t>Autonomous: independent </a:t>
            </a:r>
          </a:p>
          <a:p>
            <a:pPr eaLnBrk="1" hangingPunct="1"/>
            <a:endParaRPr lang="en-US" altLang="en-US" smtClean="0"/>
          </a:p>
          <a:p>
            <a:pPr eaLnBrk="1" hangingPunct="1"/>
            <a:r>
              <a:rPr lang="en-US" altLang="en-US" smtClean="0"/>
              <a:t>What is main purpose behind it?</a:t>
            </a:r>
          </a:p>
          <a:p>
            <a:pPr lvl="1" eaLnBrk="1" hangingPunct="1"/>
            <a:r>
              <a:rPr lang="en-US" altLang="en-US" smtClean="0"/>
              <a:t>Sharing of information </a:t>
            </a:r>
          </a:p>
          <a:p>
            <a:pPr lvl="1" eaLnBrk="1" hangingPunct="1"/>
            <a:r>
              <a:rPr lang="en-US" altLang="en-US" smtClean="0"/>
              <a:t>Sharing of resources </a:t>
            </a:r>
          </a:p>
          <a:p>
            <a:pPr eaLnBrk="1" hangingPunct="1"/>
            <a:endParaRPr lang="en-US" altLang="en-US" smtClean="0"/>
          </a:p>
        </p:txBody>
      </p:sp>
    </p:spTree>
    <p:extLst>
      <p:ext uri="{BB962C8B-B14F-4D97-AF65-F5344CB8AC3E}">
        <p14:creationId xmlns:p14="http://schemas.microsoft.com/office/powerpoint/2010/main" val="3397518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91495">
                                            <p:txEl>
                                              <p:pRg st="0" end="0"/>
                                            </p:txEl>
                                          </p:spTgt>
                                        </p:tgtEl>
                                        <p:attrNameLst>
                                          <p:attrName>style.visibility</p:attrName>
                                        </p:attrNameLst>
                                      </p:cBhvr>
                                      <p:to>
                                        <p:strVal val="visible"/>
                                      </p:to>
                                    </p:set>
                                    <p:animEffect transition="in" filter="fade">
                                      <p:cBhvr>
                                        <p:cTn id="7" dur="1000"/>
                                        <p:tgtEl>
                                          <p:spTgt spid="191495">
                                            <p:txEl>
                                              <p:pRg st="0" end="0"/>
                                            </p:txEl>
                                          </p:spTgt>
                                        </p:tgtEl>
                                      </p:cBhvr>
                                    </p:animEffect>
                                    <p:anim calcmode="lin" valueType="num">
                                      <p:cBhvr>
                                        <p:cTn id="8" dur="1000" fill="hold"/>
                                        <p:tgtEl>
                                          <p:spTgt spid="1914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1495">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1495">
                                            <p:txEl>
                                              <p:pRg st="1" end="1"/>
                                            </p:txEl>
                                          </p:spTgt>
                                        </p:tgtEl>
                                        <p:attrNameLst>
                                          <p:attrName>style.visibility</p:attrName>
                                        </p:attrNameLst>
                                      </p:cBhvr>
                                      <p:to>
                                        <p:strVal val="visible"/>
                                      </p:to>
                                    </p:set>
                                    <p:animEffect transition="in" filter="fade">
                                      <p:cBhvr>
                                        <p:cTn id="13" dur="1000"/>
                                        <p:tgtEl>
                                          <p:spTgt spid="191495">
                                            <p:txEl>
                                              <p:pRg st="1" end="1"/>
                                            </p:txEl>
                                          </p:spTgt>
                                        </p:tgtEl>
                                      </p:cBhvr>
                                    </p:animEffect>
                                    <p:anim calcmode="lin" valueType="num">
                                      <p:cBhvr>
                                        <p:cTn id="14" dur="1000" fill="hold"/>
                                        <p:tgtEl>
                                          <p:spTgt spid="19149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91495">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1495">
                                            <p:txEl>
                                              <p:pRg st="2" end="2"/>
                                            </p:txEl>
                                          </p:spTgt>
                                        </p:tgtEl>
                                        <p:attrNameLst>
                                          <p:attrName>style.visibility</p:attrName>
                                        </p:attrNameLst>
                                      </p:cBhvr>
                                      <p:to>
                                        <p:strVal val="visible"/>
                                      </p:to>
                                    </p:set>
                                    <p:animEffect transition="in" filter="fade">
                                      <p:cBhvr>
                                        <p:cTn id="19" dur="1000"/>
                                        <p:tgtEl>
                                          <p:spTgt spid="191495">
                                            <p:txEl>
                                              <p:pRg st="2" end="2"/>
                                            </p:txEl>
                                          </p:spTgt>
                                        </p:tgtEl>
                                      </p:cBhvr>
                                    </p:animEffect>
                                    <p:anim calcmode="lin" valueType="num">
                                      <p:cBhvr>
                                        <p:cTn id="20" dur="1000" fill="hold"/>
                                        <p:tgtEl>
                                          <p:spTgt spid="19149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91495">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191495">
                                            <p:txEl>
                                              <p:pRg st="3" end="3"/>
                                            </p:txEl>
                                          </p:spTgt>
                                        </p:tgtEl>
                                        <p:attrNameLst>
                                          <p:attrName>style.visibility</p:attrName>
                                        </p:attrNameLst>
                                      </p:cBhvr>
                                      <p:to>
                                        <p:strVal val="visible"/>
                                      </p:to>
                                    </p:set>
                                    <p:animEffect transition="in" filter="fade">
                                      <p:cBhvr>
                                        <p:cTn id="25" dur="1000"/>
                                        <p:tgtEl>
                                          <p:spTgt spid="191495">
                                            <p:txEl>
                                              <p:pRg st="3" end="3"/>
                                            </p:txEl>
                                          </p:spTgt>
                                        </p:tgtEl>
                                      </p:cBhvr>
                                    </p:animEffect>
                                    <p:anim calcmode="lin" valueType="num">
                                      <p:cBhvr>
                                        <p:cTn id="26" dur="1000" fill="hold"/>
                                        <p:tgtEl>
                                          <p:spTgt spid="19149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91495">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191495">
                                            <p:txEl>
                                              <p:pRg st="4" end="4"/>
                                            </p:txEl>
                                          </p:spTgt>
                                        </p:tgtEl>
                                        <p:attrNameLst>
                                          <p:attrName>style.visibility</p:attrName>
                                        </p:attrNameLst>
                                      </p:cBhvr>
                                      <p:to>
                                        <p:strVal val="visible"/>
                                      </p:to>
                                    </p:set>
                                    <p:animEffect transition="in" filter="fade">
                                      <p:cBhvr>
                                        <p:cTn id="31" dur="1000"/>
                                        <p:tgtEl>
                                          <p:spTgt spid="191495">
                                            <p:txEl>
                                              <p:pRg st="4" end="4"/>
                                            </p:txEl>
                                          </p:spTgt>
                                        </p:tgtEl>
                                      </p:cBhvr>
                                    </p:animEffect>
                                    <p:anim calcmode="lin" valueType="num">
                                      <p:cBhvr>
                                        <p:cTn id="32" dur="1000" fill="hold"/>
                                        <p:tgtEl>
                                          <p:spTgt spid="19149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91495">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191495">
                                            <p:txEl>
                                              <p:pRg st="6" end="6"/>
                                            </p:txEl>
                                          </p:spTgt>
                                        </p:tgtEl>
                                        <p:attrNameLst>
                                          <p:attrName>style.visibility</p:attrName>
                                        </p:attrNameLst>
                                      </p:cBhvr>
                                      <p:to>
                                        <p:strVal val="visible"/>
                                      </p:to>
                                    </p:set>
                                    <p:animEffect transition="in" filter="fade">
                                      <p:cBhvr>
                                        <p:cTn id="37" dur="1000"/>
                                        <p:tgtEl>
                                          <p:spTgt spid="191495">
                                            <p:txEl>
                                              <p:pRg st="6" end="6"/>
                                            </p:txEl>
                                          </p:spTgt>
                                        </p:tgtEl>
                                      </p:cBhvr>
                                    </p:animEffect>
                                    <p:anim calcmode="lin" valueType="num">
                                      <p:cBhvr>
                                        <p:cTn id="38" dur="1000" fill="hold"/>
                                        <p:tgtEl>
                                          <p:spTgt spid="191495">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91495">
                                            <p:txEl>
                                              <p:pRg st="6" end="6"/>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191495">
                                            <p:txEl>
                                              <p:pRg st="7" end="7"/>
                                            </p:txEl>
                                          </p:spTgt>
                                        </p:tgtEl>
                                        <p:attrNameLst>
                                          <p:attrName>style.visibility</p:attrName>
                                        </p:attrNameLst>
                                      </p:cBhvr>
                                      <p:to>
                                        <p:strVal val="visible"/>
                                      </p:to>
                                    </p:set>
                                    <p:animEffect transition="in" filter="fade">
                                      <p:cBhvr>
                                        <p:cTn id="43" dur="1000"/>
                                        <p:tgtEl>
                                          <p:spTgt spid="191495">
                                            <p:txEl>
                                              <p:pRg st="7" end="7"/>
                                            </p:txEl>
                                          </p:spTgt>
                                        </p:tgtEl>
                                      </p:cBhvr>
                                    </p:animEffect>
                                    <p:anim calcmode="lin" valueType="num">
                                      <p:cBhvr>
                                        <p:cTn id="44" dur="1000" fill="hold"/>
                                        <p:tgtEl>
                                          <p:spTgt spid="191495">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91495">
                                            <p:txEl>
                                              <p:pRg st="7" end="7"/>
                                            </p:txEl>
                                          </p:spTgt>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nodeType="afterEffect">
                                  <p:stCondLst>
                                    <p:cond delay="0"/>
                                  </p:stCondLst>
                                  <p:childTnLst>
                                    <p:set>
                                      <p:cBhvr>
                                        <p:cTn id="48" dur="1" fill="hold">
                                          <p:stCondLst>
                                            <p:cond delay="0"/>
                                          </p:stCondLst>
                                        </p:cTn>
                                        <p:tgtEl>
                                          <p:spTgt spid="191495">
                                            <p:txEl>
                                              <p:pRg st="8" end="8"/>
                                            </p:txEl>
                                          </p:spTgt>
                                        </p:tgtEl>
                                        <p:attrNameLst>
                                          <p:attrName>style.visibility</p:attrName>
                                        </p:attrNameLst>
                                      </p:cBhvr>
                                      <p:to>
                                        <p:strVal val="visible"/>
                                      </p:to>
                                    </p:set>
                                    <p:animEffect transition="in" filter="fade">
                                      <p:cBhvr>
                                        <p:cTn id="49" dur="1000"/>
                                        <p:tgtEl>
                                          <p:spTgt spid="191495">
                                            <p:txEl>
                                              <p:pRg st="8" end="8"/>
                                            </p:txEl>
                                          </p:spTgt>
                                        </p:tgtEl>
                                      </p:cBhvr>
                                    </p:animEffect>
                                    <p:anim calcmode="lin" valueType="num">
                                      <p:cBhvr>
                                        <p:cTn id="50" dur="1000" fill="hold"/>
                                        <p:tgtEl>
                                          <p:spTgt spid="19149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9149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pic>
        <p:nvPicPr>
          <p:cNvPr id="285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1066800"/>
            <a:ext cx="8961437" cy="4781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2" name="Rectangle 3"/>
          <p:cNvSpPr>
            <a:spLocks noChangeArrowheads="1"/>
          </p:cNvSpPr>
          <p:nvPr/>
        </p:nvSpPr>
        <p:spPr bwMode="auto">
          <a:xfrm>
            <a:off x="1524000" y="1524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   OSI Layer Functions</a:t>
            </a:r>
          </a:p>
        </p:txBody>
      </p:sp>
      <p:sp>
        <p:nvSpPr>
          <p:cNvPr id="43013" name="Line 4"/>
          <p:cNvSpPr>
            <a:spLocks noChangeShapeType="1"/>
          </p:cNvSpPr>
          <p:nvPr/>
        </p:nvSpPr>
        <p:spPr bwMode="auto">
          <a:xfrm>
            <a:off x="5105400" y="1352550"/>
            <a:ext cx="1905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4" name="Line 5"/>
          <p:cNvSpPr>
            <a:spLocks noChangeShapeType="1"/>
          </p:cNvSpPr>
          <p:nvPr/>
        </p:nvSpPr>
        <p:spPr bwMode="auto">
          <a:xfrm>
            <a:off x="7010400" y="196215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5" name="Line 6"/>
          <p:cNvSpPr>
            <a:spLocks noChangeShapeType="1"/>
          </p:cNvSpPr>
          <p:nvPr/>
        </p:nvSpPr>
        <p:spPr bwMode="auto">
          <a:xfrm>
            <a:off x="7010400" y="257175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6" name="Line 7"/>
          <p:cNvSpPr>
            <a:spLocks noChangeShapeType="1"/>
          </p:cNvSpPr>
          <p:nvPr/>
        </p:nvSpPr>
        <p:spPr bwMode="auto">
          <a:xfrm>
            <a:off x="5181600" y="3714750"/>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7" name="Line 8"/>
          <p:cNvSpPr>
            <a:spLocks noChangeShapeType="1"/>
          </p:cNvSpPr>
          <p:nvPr/>
        </p:nvSpPr>
        <p:spPr bwMode="auto">
          <a:xfrm>
            <a:off x="7010400" y="310515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8" name="Line 9"/>
          <p:cNvSpPr>
            <a:spLocks noChangeShapeType="1"/>
          </p:cNvSpPr>
          <p:nvPr/>
        </p:nvSpPr>
        <p:spPr bwMode="auto">
          <a:xfrm>
            <a:off x="5181600" y="3028950"/>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9" name="Line 10"/>
          <p:cNvSpPr>
            <a:spLocks noChangeShapeType="1"/>
          </p:cNvSpPr>
          <p:nvPr/>
        </p:nvSpPr>
        <p:spPr bwMode="auto">
          <a:xfrm>
            <a:off x="5105400" y="3790950"/>
            <a:ext cx="1905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0" name="Line 11"/>
          <p:cNvSpPr>
            <a:spLocks noChangeShapeType="1"/>
          </p:cNvSpPr>
          <p:nvPr/>
        </p:nvSpPr>
        <p:spPr bwMode="auto">
          <a:xfrm>
            <a:off x="7010400" y="379095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1" name="Line 12"/>
          <p:cNvSpPr>
            <a:spLocks noChangeShapeType="1"/>
          </p:cNvSpPr>
          <p:nvPr/>
        </p:nvSpPr>
        <p:spPr bwMode="auto">
          <a:xfrm>
            <a:off x="5105400" y="4324350"/>
            <a:ext cx="1905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2" name="Line 13"/>
          <p:cNvSpPr>
            <a:spLocks noChangeShapeType="1"/>
          </p:cNvSpPr>
          <p:nvPr/>
        </p:nvSpPr>
        <p:spPr bwMode="auto">
          <a:xfrm>
            <a:off x="5181600" y="4400550"/>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3" name="Line 14"/>
          <p:cNvSpPr>
            <a:spLocks noChangeShapeType="1"/>
          </p:cNvSpPr>
          <p:nvPr/>
        </p:nvSpPr>
        <p:spPr bwMode="auto">
          <a:xfrm>
            <a:off x="7010400" y="440055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4" name="Line 15"/>
          <p:cNvSpPr>
            <a:spLocks noChangeShapeType="1"/>
          </p:cNvSpPr>
          <p:nvPr/>
        </p:nvSpPr>
        <p:spPr bwMode="auto">
          <a:xfrm>
            <a:off x="5181600" y="5010150"/>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5" name="Line 16"/>
          <p:cNvSpPr>
            <a:spLocks noChangeShapeType="1"/>
          </p:cNvSpPr>
          <p:nvPr/>
        </p:nvSpPr>
        <p:spPr bwMode="auto">
          <a:xfrm>
            <a:off x="7010400" y="501015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908204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strips(downLeft)">
                                      <p:cBhvr>
                                        <p:cTn id="7" dur="500"/>
                                        <p:tgtEl>
                                          <p:spTgt spid="285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4035" name="Rectangle 2"/>
          <p:cNvSpPr>
            <a:spLocks noChangeArrowheads="1"/>
          </p:cNvSpPr>
          <p:nvPr/>
        </p:nvSpPr>
        <p:spPr bwMode="auto">
          <a:xfrm>
            <a:off x="2057400" y="3657600"/>
            <a:ext cx="1828800" cy="381000"/>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contourClr>
              <a:srgbClr val="CC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Network</a:t>
            </a:r>
          </a:p>
        </p:txBody>
      </p:sp>
      <p:sp>
        <p:nvSpPr>
          <p:cNvPr id="44036" name="Rectangle 3"/>
          <p:cNvSpPr>
            <a:spLocks noChangeArrowheads="1"/>
          </p:cNvSpPr>
          <p:nvPr/>
        </p:nvSpPr>
        <p:spPr bwMode="auto">
          <a:xfrm>
            <a:off x="2057400" y="4495800"/>
            <a:ext cx="1828800" cy="381000"/>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Data Link</a:t>
            </a:r>
          </a:p>
        </p:txBody>
      </p:sp>
      <p:sp>
        <p:nvSpPr>
          <p:cNvPr id="44037" name="Rectangle 4"/>
          <p:cNvSpPr>
            <a:spLocks noChangeArrowheads="1"/>
          </p:cNvSpPr>
          <p:nvPr/>
        </p:nvSpPr>
        <p:spPr bwMode="auto">
          <a:xfrm>
            <a:off x="2057400" y="5410200"/>
            <a:ext cx="1828800" cy="381000"/>
          </a:xfrm>
          <a:prstGeom prst="rect">
            <a:avLst/>
          </a:prstGeom>
          <a:solidFill>
            <a:srgbClr val="FF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Physical</a:t>
            </a:r>
          </a:p>
        </p:txBody>
      </p:sp>
      <p:sp>
        <p:nvSpPr>
          <p:cNvPr id="44038" name="Rectangle 5"/>
          <p:cNvSpPr>
            <a:spLocks noChangeArrowheads="1"/>
          </p:cNvSpPr>
          <p:nvPr/>
        </p:nvSpPr>
        <p:spPr bwMode="auto">
          <a:xfrm>
            <a:off x="2057400" y="2819400"/>
            <a:ext cx="1828800" cy="3810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Transport</a:t>
            </a:r>
          </a:p>
        </p:txBody>
      </p:sp>
      <p:sp>
        <p:nvSpPr>
          <p:cNvPr id="44039" name="Rectangle 6"/>
          <p:cNvSpPr>
            <a:spLocks noChangeArrowheads="1"/>
          </p:cNvSpPr>
          <p:nvPr/>
        </p:nvSpPr>
        <p:spPr bwMode="auto">
          <a:xfrm>
            <a:off x="2133600" y="1981200"/>
            <a:ext cx="1828800" cy="381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Session</a:t>
            </a:r>
          </a:p>
        </p:txBody>
      </p:sp>
      <p:sp>
        <p:nvSpPr>
          <p:cNvPr id="44040" name="Rectangle 7"/>
          <p:cNvSpPr>
            <a:spLocks noChangeArrowheads="1"/>
          </p:cNvSpPr>
          <p:nvPr/>
        </p:nvSpPr>
        <p:spPr bwMode="auto">
          <a:xfrm>
            <a:off x="2133600" y="1143000"/>
            <a:ext cx="1828800" cy="381000"/>
          </a:xfrm>
          <a:prstGeom prst="rect">
            <a:avLst/>
          </a:prstGeom>
          <a:solidFill>
            <a:srgbClr val="FFCC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99"/>
            </a:extrusionClr>
            <a:contourClr>
              <a:srgbClr val="FF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Presentation</a:t>
            </a:r>
          </a:p>
        </p:txBody>
      </p:sp>
      <p:sp>
        <p:nvSpPr>
          <p:cNvPr id="44041" name="Rectangle 8"/>
          <p:cNvSpPr>
            <a:spLocks noChangeArrowheads="1"/>
          </p:cNvSpPr>
          <p:nvPr/>
        </p:nvSpPr>
        <p:spPr bwMode="auto">
          <a:xfrm>
            <a:off x="2133600" y="304800"/>
            <a:ext cx="1828800" cy="381000"/>
          </a:xfrm>
          <a:prstGeom prst="rect">
            <a:avLst/>
          </a:prstGeom>
          <a:solidFill>
            <a:srgbClr val="CC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Application</a:t>
            </a:r>
          </a:p>
        </p:txBody>
      </p:sp>
      <p:sp>
        <p:nvSpPr>
          <p:cNvPr id="44042" name="AutoShape 9"/>
          <p:cNvSpPr>
            <a:spLocks noChangeArrowheads="1"/>
          </p:cNvSpPr>
          <p:nvPr/>
        </p:nvSpPr>
        <p:spPr bwMode="auto">
          <a:xfrm>
            <a:off x="2971800" y="48768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3" name="AutoShape 10"/>
          <p:cNvSpPr>
            <a:spLocks noChangeArrowheads="1"/>
          </p:cNvSpPr>
          <p:nvPr/>
        </p:nvSpPr>
        <p:spPr bwMode="auto">
          <a:xfrm>
            <a:off x="2971800" y="40386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4" name="AutoShape 11"/>
          <p:cNvSpPr>
            <a:spLocks noChangeArrowheads="1"/>
          </p:cNvSpPr>
          <p:nvPr/>
        </p:nvSpPr>
        <p:spPr bwMode="auto">
          <a:xfrm>
            <a:off x="2971800" y="31242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5" name="AutoShape 12"/>
          <p:cNvSpPr>
            <a:spLocks noChangeArrowheads="1"/>
          </p:cNvSpPr>
          <p:nvPr/>
        </p:nvSpPr>
        <p:spPr bwMode="auto">
          <a:xfrm>
            <a:off x="2971800" y="22860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6" name="AutoShape 13"/>
          <p:cNvSpPr>
            <a:spLocks noChangeArrowheads="1"/>
          </p:cNvSpPr>
          <p:nvPr/>
        </p:nvSpPr>
        <p:spPr bwMode="auto">
          <a:xfrm>
            <a:off x="2971800" y="14478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7" name="AutoShape 14"/>
          <p:cNvSpPr>
            <a:spLocks noChangeArrowheads="1"/>
          </p:cNvSpPr>
          <p:nvPr/>
        </p:nvSpPr>
        <p:spPr bwMode="auto">
          <a:xfrm>
            <a:off x="2971800" y="6096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48" name="Rectangle 15"/>
          <p:cNvSpPr>
            <a:spLocks noChangeArrowheads="1"/>
          </p:cNvSpPr>
          <p:nvPr/>
        </p:nvSpPr>
        <p:spPr bwMode="auto">
          <a:xfrm>
            <a:off x="6705600" y="3657600"/>
            <a:ext cx="1828800" cy="381000"/>
          </a:xfrm>
          <a:prstGeom prst="rect">
            <a:avLst/>
          </a:prstGeom>
          <a:solidFill>
            <a:srgbClr val="99CC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CC00"/>
            </a:extrusionClr>
            <a:contourClr>
              <a:srgbClr val="99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Network</a:t>
            </a:r>
          </a:p>
        </p:txBody>
      </p:sp>
      <p:sp>
        <p:nvSpPr>
          <p:cNvPr id="44049" name="Rectangle 16"/>
          <p:cNvSpPr>
            <a:spLocks noChangeArrowheads="1"/>
          </p:cNvSpPr>
          <p:nvPr/>
        </p:nvSpPr>
        <p:spPr bwMode="auto">
          <a:xfrm>
            <a:off x="6705600" y="4495800"/>
            <a:ext cx="1828800" cy="381000"/>
          </a:xfrm>
          <a:prstGeom prst="rect">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Data Link</a:t>
            </a:r>
          </a:p>
        </p:txBody>
      </p:sp>
      <p:sp>
        <p:nvSpPr>
          <p:cNvPr id="44050" name="Rectangle 17"/>
          <p:cNvSpPr>
            <a:spLocks noChangeArrowheads="1"/>
          </p:cNvSpPr>
          <p:nvPr/>
        </p:nvSpPr>
        <p:spPr bwMode="auto">
          <a:xfrm>
            <a:off x="6705600" y="5410200"/>
            <a:ext cx="1828800" cy="381000"/>
          </a:xfrm>
          <a:prstGeom prst="rect">
            <a:avLst/>
          </a:prstGeom>
          <a:solidFill>
            <a:srgbClr val="FF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Physical</a:t>
            </a:r>
          </a:p>
        </p:txBody>
      </p:sp>
      <p:sp>
        <p:nvSpPr>
          <p:cNvPr id="44051" name="Rectangle 18"/>
          <p:cNvSpPr>
            <a:spLocks noChangeArrowheads="1"/>
          </p:cNvSpPr>
          <p:nvPr/>
        </p:nvSpPr>
        <p:spPr bwMode="auto">
          <a:xfrm>
            <a:off x="6705600" y="2819400"/>
            <a:ext cx="1828800" cy="381000"/>
          </a:xfrm>
          <a:prstGeom prst="rect">
            <a:avLst/>
          </a:prstGeom>
          <a:solidFill>
            <a:srgbClr val="FF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Transport</a:t>
            </a:r>
          </a:p>
        </p:txBody>
      </p:sp>
      <p:sp>
        <p:nvSpPr>
          <p:cNvPr id="44052" name="Rectangle 19"/>
          <p:cNvSpPr>
            <a:spLocks noChangeArrowheads="1"/>
          </p:cNvSpPr>
          <p:nvPr/>
        </p:nvSpPr>
        <p:spPr bwMode="auto">
          <a:xfrm>
            <a:off x="6781800" y="1981200"/>
            <a:ext cx="1828800" cy="381000"/>
          </a:xfrm>
          <a:prstGeom prst="rect">
            <a:avLst/>
          </a:prstGeom>
          <a:solidFill>
            <a:srgbClr val="C0C0C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Session</a:t>
            </a:r>
          </a:p>
        </p:txBody>
      </p:sp>
      <p:sp>
        <p:nvSpPr>
          <p:cNvPr id="44053" name="Rectangle 20"/>
          <p:cNvSpPr>
            <a:spLocks noChangeArrowheads="1"/>
          </p:cNvSpPr>
          <p:nvPr/>
        </p:nvSpPr>
        <p:spPr bwMode="auto">
          <a:xfrm>
            <a:off x="6781800" y="1143000"/>
            <a:ext cx="1828800" cy="381000"/>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Presentation</a:t>
            </a:r>
          </a:p>
        </p:txBody>
      </p:sp>
      <p:sp>
        <p:nvSpPr>
          <p:cNvPr id="44054" name="Rectangle 21"/>
          <p:cNvSpPr>
            <a:spLocks noChangeArrowheads="1"/>
          </p:cNvSpPr>
          <p:nvPr/>
        </p:nvSpPr>
        <p:spPr bwMode="auto">
          <a:xfrm>
            <a:off x="6781800" y="304800"/>
            <a:ext cx="1828800" cy="381000"/>
          </a:xfrm>
          <a:prstGeom prst="rect">
            <a:avLst/>
          </a:prstGeom>
          <a:solidFill>
            <a:srgbClr val="CC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Application</a:t>
            </a:r>
          </a:p>
        </p:txBody>
      </p:sp>
      <p:sp>
        <p:nvSpPr>
          <p:cNvPr id="44055" name="AutoShape 22"/>
          <p:cNvSpPr>
            <a:spLocks noChangeArrowheads="1"/>
          </p:cNvSpPr>
          <p:nvPr/>
        </p:nvSpPr>
        <p:spPr bwMode="auto">
          <a:xfrm>
            <a:off x="7620000" y="48768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56" name="AutoShape 23"/>
          <p:cNvSpPr>
            <a:spLocks noChangeArrowheads="1"/>
          </p:cNvSpPr>
          <p:nvPr/>
        </p:nvSpPr>
        <p:spPr bwMode="auto">
          <a:xfrm>
            <a:off x="7620000" y="40386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57" name="AutoShape 24"/>
          <p:cNvSpPr>
            <a:spLocks noChangeArrowheads="1"/>
          </p:cNvSpPr>
          <p:nvPr/>
        </p:nvSpPr>
        <p:spPr bwMode="auto">
          <a:xfrm>
            <a:off x="7620000" y="31242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58" name="AutoShape 25"/>
          <p:cNvSpPr>
            <a:spLocks noChangeArrowheads="1"/>
          </p:cNvSpPr>
          <p:nvPr/>
        </p:nvSpPr>
        <p:spPr bwMode="auto">
          <a:xfrm>
            <a:off x="7620000" y="22860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59" name="AutoShape 26"/>
          <p:cNvSpPr>
            <a:spLocks noChangeArrowheads="1"/>
          </p:cNvSpPr>
          <p:nvPr/>
        </p:nvSpPr>
        <p:spPr bwMode="auto">
          <a:xfrm>
            <a:off x="7620000" y="14478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60" name="AutoShape 27"/>
          <p:cNvSpPr>
            <a:spLocks noChangeArrowheads="1"/>
          </p:cNvSpPr>
          <p:nvPr/>
        </p:nvSpPr>
        <p:spPr bwMode="auto">
          <a:xfrm>
            <a:off x="7620000" y="609600"/>
            <a:ext cx="152400" cy="457200"/>
          </a:xfrm>
          <a:prstGeom prst="upDownArrow">
            <a:avLst>
              <a:gd name="adj1" fmla="val 50000"/>
              <a:gd name="adj2" fmla="val 60000"/>
            </a:avLst>
          </a:prstGeom>
          <a:solidFill>
            <a:srgbClr val="FF66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2892" name="Rectangle 28"/>
          <p:cNvSpPr>
            <a:spLocks noChangeArrowheads="1"/>
          </p:cNvSpPr>
          <p:nvPr/>
        </p:nvSpPr>
        <p:spPr bwMode="auto">
          <a:xfrm>
            <a:off x="2971800" y="1524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Data</a:t>
            </a:r>
          </a:p>
        </p:txBody>
      </p:sp>
      <p:sp>
        <p:nvSpPr>
          <p:cNvPr id="292893" name="Rectangle 29"/>
          <p:cNvSpPr>
            <a:spLocks noChangeArrowheads="1"/>
          </p:cNvSpPr>
          <p:nvPr/>
        </p:nvSpPr>
        <p:spPr bwMode="auto">
          <a:xfrm>
            <a:off x="2286000" y="1066800"/>
            <a:ext cx="1600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Encoded Data</a:t>
            </a:r>
          </a:p>
        </p:txBody>
      </p:sp>
      <p:sp>
        <p:nvSpPr>
          <p:cNvPr id="292894" name="Rectangle 30"/>
          <p:cNvSpPr>
            <a:spLocks noChangeArrowheads="1"/>
          </p:cNvSpPr>
          <p:nvPr/>
        </p:nvSpPr>
        <p:spPr bwMode="auto">
          <a:xfrm>
            <a:off x="2667000" y="1981200"/>
            <a:ext cx="838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 Data</a:t>
            </a:r>
          </a:p>
        </p:txBody>
      </p:sp>
      <p:sp>
        <p:nvSpPr>
          <p:cNvPr id="292895" name="Rectangle 31"/>
          <p:cNvSpPr>
            <a:spLocks noChangeArrowheads="1"/>
          </p:cNvSpPr>
          <p:nvPr/>
        </p:nvSpPr>
        <p:spPr bwMode="auto">
          <a:xfrm>
            <a:off x="2895600" y="27432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Data</a:t>
            </a:r>
          </a:p>
        </p:txBody>
      </p:sp>
      <p:sp>
        <p:nvSpPr>
          <p:cNvPr id="292896" name="Rectangle 32"/>
          <p:cNvSpPr>
            <a:spLocks noChangeArrowheads="1"/>
          </p:cNvSpPr>
          <p:nvPr/>
        </p:nvSpPr>
        <p:spPr bwMode="auto">
          <a:xfrm>
            <a:off x="2514600" y="27432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H</a:t>
            </a:r>
          </a:p>
        </p:txBody>
      </p:sp>
      <p:sp>
        <p:nvSpPr>
          <p:cNvPr id="292897" name="Rectangle 33"/>
          <p:cNvSpPr>
            <a:spLocks noChangeArrowheads="1"/>
          </p:cNvSpPr>
          <p:nvPr/>
        </p:nvSpPr>
        <p:spPr bwMode="auto">
          <a:xfrm>
            <a:off x="2895600" y="37338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898" name="Rectangle 34"/>
          <p:cNvSpPr>
            <a:spLocks noChangeArrowheads="1"/>
          </p:cNvSpPr>
          <p:nvPr/>
        </p:nvSpPr>
        <p:spPr bwMode="auto">
          <a:xfrm>
            <a:off x="2514600" y="37338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899" name="Rectangle 35"/>
          <p:cNvSpPr>
            <a:spLocks noChangeArrowheads="1"/>
          </p:cNvSpPr>
          <p:nvPr/>
        </p:nvSpPr>
        <p:spPr bwMode="auto">
          <a:xfrm>
            <a:off x="2133600" y="37338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00" name="Rectangle 36"/>
          <p:cNvSpPr>
            <a:spLocks noChangeArrowheads="1"/>
          </p:cNvSpPr>
          <p:nvPr/>
        </p:nvSpPr>
        <p:spPr bwMode="auto">
          <a:xfrm>
            <a:off x="2971800" y="44958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901" name="Rectangle 37"/>
          <p:cNvSpPr>
            <a:spLocks noChangeArrowheads="1"/>
          </p:cNvSpPr>
          <p:nvPr/>
        </p:nvSpPr>
        <p:spPr bwMode="auto">
          <a:xfrm>
            <a:off x="2514600" y="44958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02" name="Rectangle 38"/>
          <p:cNvSpPr>
            <a:spLocks noChangeArrowheads="1"/>
          </p:cNvSpPr>
          <p:nvPr/>
        </p:nvSpPr>
        <p:spPr bwMode="auto">
          <a:xfrm>
            <a:off x="2209800" y="44958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03" name="Rectangle 39"/>
          <p:cNvSpPr>
            <a:spLocks noChangeArrowheads="1"/>
          </p:cNvSpPr>
          <p:nvPr/>
        </p:nvSpPr>
        <p:spPr bwMode="auto">
          <a:xfrm>
            <a:off x="1828800" y="44958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04" name="Rectangle 40"/>
          <p:cNvSpPr>
            <a:spLocks noChangeArrowheads="1"/>
          </p:cNvSpPr>
          <p:nvPr/>
        </p:nvSpPr>
        <p:spPr bwMode="auto">
          <a:xfrm>
            <a:off x="3657600" y="44958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T</a:t>
            </a:r>
          </a:p>
        </p:txBody>
      </p:sp>
      <p:sp>
        <p:nvSpPr>
          <p:cNvPr id="44074" name="Line 41"/>
          <p:cNvSpPr>
            <a:spLocks noChangeShapeType="1"/>
          </p:cNvSpPr>
          <p:nvPr/>
        </p:nvSpPr>
        <p:spPr bwMode="auto">
          <a:xfrm>
            <a:off x="2971800" y="6172200"/>
            <a:ext cx="4876800"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5" name="Line 42"/>
          <p:cNvSpPr>
            <a:spLocks noChangeShapeType="1"/>
          </p:cNvSpPr>
          <p:nvPr/>
        </p:nvSpPr>
        <p:spPr bwMode="auto">
          <a:xfrm flipV="1">
            <a:off x="7848600" y="5943600"/>
            <a:ext cx="0" cy="22860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6" name="Line 43"/>
          <p:cNvSpPr>
            <a:spLocks noChangeShapeType="1"/>
          </p:cNvSpPr>
          <p:nvPr/>
        </p:nvSpPr>
        <p:spPr bwMode="auto">
          <a:xfrm flipH="1">
            <a:off x="2743200" y="6172200"/>
            <a:ext cx="3048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7" name="Line 44"/>
          <p:cNvSpPr>
            <a:spLocks noChangeShapeType="1"/>
          </p:cNvSpPr>
          <p:nvPr/>
        </p:nvSpPr>
        <p:spPr bwMode="auto">
          <a:xfrm flipV="1">
            <a:off x="2743200" y="5943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8" name="Line 45"/>
          <p:cNvSpPr>
            <a:spLocks noChangeShapeType="1"/>
          </p:cNvSpPr>
          <p:nvPr/>
        </p:nvSpPr>
        <p:spPr bwMode="auto">
          <a:xfrm flipV="1">
            <a:off x="2743200" y="5943600"/>
            <a:ext cx="0" cy="22860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9" name="Line 46"/>
          <p:cNvSpPr>
            <a:spLocks noChangeShapeType="1"/>
          </p:cNvSpPr>
          <p:nvPr/>
        </p:nvSpPr>
        <p:spPr bwMode="auto">
          <a:xfrm>
            <a:off x="2590800" y="5943600"/>
            <a:ext cx="0" cy="38100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0" name="Line 47"/>
          <p:cNvSpPr>
            <a:spLocks noChangeShapeType="1"/>
          </p:cNvSpPr>
          <p:nvPr/>
        </p:nvSpPr>
        <p:spPr bwMode="auto">
          <a:xfrm>
            <a:off x="2590800" y="6324600"/>
            <a:ext cx="5486400" cy="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1" name="Line 48"/>
          <p:cNvSpPr>
            <a:spLocks noChangeShapeType="1"/>
          </p:cNvSpPr>
          <p:nvPr/>
        </p:nvSpPr>
        <p:spPr bwMode="auto">
          <a:xfrm flipV="1">
            <a:off x="8077200" y="5943600"/>
            <a:ext cx="0" cy="38100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2" name="Line 49"/>
          <p:cNvSpPr>
            <a:spLocks noChangeShapeType="1"/>
          </p:cNvSpPr>
          <p:nvPr/>
        </p:nvSpPr>
        <p:spPr bwMode="auto">
          <a:xfrm flipH="1">
            <a:off x="2438400" y="5943600"/>
            <a:ext cx="1524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3" name="Line 50"/>
          <p:cNvSpPr>
            <a:spLocks noChangeShapeType="1"/>
          </p:cNvSpPr>
          <p:nvPr/>
        </p:nvSpPr>
        <p:spPr bwMode="auto">
          <a:xfrm>
            <a:off x="2743200" y="5943600"/>
            <a:ext cx="1524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4" name="Line 51"/>
          <p:cNvSpPr>
            <a:spLocks noChangeShapeType="1"/>
          </p:cNvSpPr>
          <p:nvPr/>
        </p:nvSpPr>
        <p:spPr bwMode="auto">
          <a:xfrm flipV="1">
            <a:off x="2438400" y="5791200"/>
            <a:ext cx="228600" cy="15240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5" name="Line 52"/>
          <p:cNvSpPr>
            <a:spLocks noChangeShapeType="1"/>
          </p:cNvSpPr>
          <p:nvPr/>
        </p:nvSpPr>
        <p:spPr bwMode="auto">
          <a:xfrm flipH="1" flipV="1">
            <a:off x="2667000" y="5791200"/>
            <a:ext cx="228600" cy="15240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6" name="Line 53"/>
          <p:cNvSpPr>
            <a:spLocks noChangeShapeType="1"/>
          </p:cNvSpPr>
          <p:nvPr/>
        </p:nvSpPr>
        <p:spPr bwMode="auto">
          <a:xfrm flipH="1">
            <a:off x="7696200" y="5943600"/>
            <a:ext cx="1524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7" name="Line 54"/>
          <p:cNvSpPr>
            <a:spLocks noChangeShapeType="1"/>
          </p:cNvSpPr>
          <p:nvPr/>
        </p:nvSpPr>
        <p:spPr bwMode="auto">
          <a:xfrm>
            <a:off x="8077200" y="5943600"/>
            <a:ext cx="1524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8" name="Line 55"/>
          <p:cNvSpPr>
            <a:spLocks noChangeShapeType="1"/>
          </p:cNvSpPr>
          <p:nvPr/>
        </p:nvSpPr>
        <p:spPr bwMode="auto">
          <a:xfrm flipH="1" flipV="1">
            <a:off x="7924800" y="5791200"/>
            <a:ext cx="304800" cy="152400"/>
          </a:xfrm>
          <a:prstGeom prst="line">
            <a:avLst/>
          </a:prstGeom>
          <a:noFill/>
          <a:ln w="952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9" name="Line 56"/>
          <p:cNvSpPr>
            <a:spLocks noChangeShapeType="1"/>
          </p:cNvSpPr>
          <p:nvPr/>
        </p:nvSpPr>
        <p:spPr bwMode="auto">
          <a:xfrm flipV="1">
            <a:off x="7696200" y="5791200"/>
            <a:ext cx="228600" cy="15240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921" name="Rectangle 57"/>
          <p:cNvSpPr>
            <a:spLocks noChangeArrowheads="1"/>
          </p:cNvSpPr>
          <p:nvPr/>
        </p:nvSpPr>
        <p:spPr bwMode="auto">
          <a:xfrm>
            <a:off x="1905000" y="5486400"/>
            <a:ext cx="1981200" cy="381000"/>
          </a:xfrm>
          <a:prstGeom prst="rect">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ahoma" panose="020B0604030504040204" pitchFamily="34" charset="0"/>
              </a:rPr>
              <a:t>10101000110101</a:t>
            </a:r>
          </a:p>
        </p:txBody>
      </p:sp>
      <p:sp>
        <p:nvSpPr>
          <p:cNvPr id="292922" name="Rectangle 58"/>
          <p:cNvSpPr>
            <a:spLocks noChangeArrowheads="1"/>
          </p:cNvSpPr>
          <p:nvPr/>
        </p:nvSpPr>
        <p:spPr bwMode="auto">
          <a:xfrm>
            <a:off x="7696200" y="54102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923" name="Rectangle 59"/>
          <p:cNvSpPr>
            <a:spLocks noChangeArrowheads="1"/>
          </p:cNvSpPr>
          <p:nvPr/>
        </p:nvSpPr>
        <p:spPr bwMode="auto">
          <a:xfrm>
            <a:off x="7315200" y="54102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24" name="Rectangle 60"/>
          <p:cNvSpPr>
            <a:spLocks noChangeArrowheads="1"/>
          </p:cNvSpPr>
          <p:nvPr/>
        </p:nvSpPr>
        <p:spPr bwMode="auto">
          <a:xfrm>
            <a:off x="6934200" y="54102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25" name="Rectangle 61"/>
          <p:cNvSpPr>
            <a:spLocks noChangeArrowheads="1"/>
          </p:cNvSpPr>
          <p:nvPr/>
        </p:nvSpPr>
        <p:spPr bwMode="auto">
          <a:xfrm>
            <a:off x="6553200" y="54102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26" name="Rectangle 62"/>
          <p:cNvSpPr>
            <a:spLocks noChangeArrowheads="1"/>
          </p:cNvSpPr>
          <p:nvPr/>
        </p:nvSpPr>
        <p:spPr bwMode="auto">
          <a:xfrm>
            <a:off x="8382000" y="54102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T</a:t>
            </a:r>
          </a:p>
        </p:txBody>
      </p:sp>
      <p:sp>
        <p:nvSpPr>
          <p:cNvPr id="292927" name="Rectangle 63"/>
          <p:cNvSpPr>
            <a:spLocks noChangeArrowheads="1"/>
          </p:cNvSpPr>
          <p:nvPr/>
        </p:nvSpPr>
        <p:spPr bwMode="auto">
          <a:xfrm>
            <a:off x="7772400" y="44958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928" name="Rectangle 64"/>
          <p:cNvSpPr>
            <a:spLocks noChangeArrowheads="1"/>
          </p:cNvSpPr>
          <p:nvPr/>
        </p:nvSpPr>
        <p:spPr bwMode="auto">
          <a:xfrm>
            <a:off x="7391400" y="44958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29" name="Rectangle 65"/>
          <p:cNvSpPr>
            <a:spLocks noChangeArrowheads="1"/>
          </p:cNvSpPr>
          <p:nvPr/>
        </p:nvSpPr>
        <p:spPr bwMode="auto">
          <a:xfrm>
            <a:off x="7010400" y="4495800"/>
            <a:ext cx="381000" cy="3048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30" name="Rectangle 66"/>
          <p:cNvSpPr>
            <a:spLocks noChangeArrowheads="1"/>
          </p:cNvSpPr>
          <p:nvPr/>
        </p:nvSpPr>
        <p:spPr bwMode="auto">
          <a:xfrm>
            <a:off x="7467600" y="35814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931" name="Rectangle 67"/>
          <p:cNvSpPr>
            <a:spLocks noChangeArrowheads="1"/>
          </p:cNvSpPr>
          <p:nvPr/>
        </p:nvSpPr>
        <p:spPr bwMode="auto">
          <a:xfrm>
            <a:off x="7086600" y="3581400"/>
            <a:ext cx="3810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H</a:t>
            </a:r>
          </a:p>
        </p:txBody>
      </p:sp>
      <p:sp>
        <p:nvSpPr>
          <p:cNvPr id="292932" name="Rectangle 68"/>
          <p:cNvSpPr>
            <a:spLocks noChangeArrowheads="1"/>
          </p:cNvSpPr>
          <p:nvPr/>
        </p:nvSpPr>
        <p:spPr bwMode="auto">
          <a:xfrm>
            <a:off x="7315200" y="2819400"/>
            <a:ext cx="685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Data</a:t>
            </a:r>
          </a:p>
        </p:txBody>
      </p:sp>
      <p:sp>
        <p:nvSpPr>
          <p:cNvPr id="292933" name="Rectangle 69"/>
          <p:cNvSpPr>
            <a:spLocks noChangeArrowheads="1"/>
          </p:cNvSpPr>
          <p:nvPr/>
        </p:nvSpPr>
        <p:spPr bwMode="auto">
          <a:xfrm>
            <a:off x="6858000" y="2057400"/>
            <a:ext cx="16764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 Data</a:t>
            </a:r>
          </a:p>
        </p:txBody>
      </p:sp>
      <p:sp>
        <p:nvSpPr>
          <p:cNvPr id="292934" name="Rectangle 70"/>
          <p:cNvSpPr>
            <a:spLocks noChangeArrowheads="1"/>
          </p:cNvSpPr>
          <p:nvPr/>
        </p:nvSpPr>
        <p:spPr bwMode="auto">
          <a:xfrm>
            <a:off x="6858000" y="1143000"/>
            <a:ext cx="16002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chemeClr val="bg2"/>
                </a:solidFill>
                <a:latin typeface="Tahoma" panose="020B0604030504040204" pitchFamily="34" charset="0"/>
              </a:rPr>
              <a:t>Decoded Data</a:t>
            </a:r>
          </a:p>
        </p:txBody>
      </p:sp>
      <p:sp>
        <p:nvSpPr>
          <p:cNvPr id="44104" name="Text Box 71"/>
          <p:cNvSpPr txBox="1">
            <a:spLocks noChangeArrowheads="1"/>
          </p:cNvSpPr>
          <p:nvPr/>
        </p:nvSpPr>
        <p:spPr bwMode="auto">
          <a:xfrm>
            <a:off x="4403726" y="1106488"/>
            <a:ext cx="197560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CC3300"/>
                </a:solidFill>
              </a:rPr>
              <a:t>OSI Layer</a:t>
            </a:r>
          </a:p>
          <a:p>
            <a:pPr eaLnBrk="1" hangingPunct="1"/>
            <a:r>
              <a:rPr lang="en-US" altLang="en-US" sz="2400">
                <a:solidFill>
                  <a:srgbClr val="CC3300"/>
                </a:solidFill>
              </a:rPr>
              <a:t>END To END</a:t>
            </a:r>
          </a:p>
          <a:p>
            <a:pPr eaLnBrk="1" hangingPunct="1"/>
            <a:r>
              <a:rPr lang="en-US" altLang="en-US" sz="2400">
                <a:solidFill>
                  <a:srgbClr val="CC3300"/>
                </a:solidFill>
              </a:rPr>
              <a:t>Data transfer</a:t>
            </a:r>
          </a:p>
          <a:p>
            <a:pPr eaLnBrk="1" hangingPunct="1"/>
            <a:r>
              <a:rPr lang="en-US" altLang="en-US" sz="2400">
                <a:solidFill>
                  <a:srgbClr val="CC3300"/>
                </a:solidFill>
              </a:rPr>
              <a:t>process</a:t>
            </a:r>
          </a:p>
        </p:txBody>
      </p:sp>
    </p:spTree>
    <p:extLst>
      <p:ext uri="{BB962C8B-B14F-4D97-AF65-F5344CB8AC3E}">
        <p14:creationId xmlns:p14="http://schemas.microsoft.com/office/powerpoint/2010/main" val="127438680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9289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9289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92894"/>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92895"/>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92896"/>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92897"/>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92898"/>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292899"/>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292900"/>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292901"/>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292902"/>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292903"/>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292904"/>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292921"/>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292922"/>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292923"/>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292924"/>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292925"/>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292926"/>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grpId="0" nodeType="afterEffect">
                                  <p:stCondLst>
                                    <p:cond delay="0"/>
                                  </p:stCondLst>
                                  <p:childTnLst>
                                    <p:set>
                                      <p:cBhvr>
                                        <p:cTn id="63" dur="1" fill="hold">
                                          <p:stCondLst>
                                            <p:cond delay="499"/>
                                          </p:stCondLst>
                                        </p:cTn>
                                        <p:tgtEl>
                                          <p:spTgt spid="292927"/>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292928"/>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292929"/>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292930"/>
                                        </p:tgtEl>
                                        <p:attrNameLst>
                                          <p:attrName>style.visibility</p:attrName>
                                        </p:attrNameLst>
                                      </p:cBhvr>
                                      <p:to>
                                        <p:strVal val="visible"/>
                                      </p:to>
                                    </p:set>
                                  </p:childTnLst>
                                </p:cTn>
                              </p:par>
                            </p:childTnLst>
                          </p:cTn>
                        </p:par>
                        <p:par>
                          <p:cTn id="73" fill="hold" nodeType="afterGroup">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292931"/>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292932"/>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ntr" presetSubtype="0" fill="hold" grpId="0" nodeType="afterEffect">
                                  <p:stCondLst>
                                    <p:cond delay="0"/>
                                  </p:stCondLst>
                                  <p:childTnLst>
                                    <p:set>
                                      <p:cBhvr>
                                        <p:cTn id="81" dur="1" fill="hold">
                                          <p:stCondLst>
                                            <p:cond delay="499"/>
                                          </p:stCondLst>
                                        </p:cTn>
                                        <p:tgtEl>
                                          <p:spTgt spid="292933"/>
                                        </p:tgtEl>
                                        <p:attrNameLst>
                                          <p:attrName>style.visibility</p:attrName>
                                        </p:attrNameLst>
                                      </p:cBhvr>
                                      <p:to>
                                        <p:strVal val="visible"/>
                                      </p:to>
                                    </p:set>
                                  </p:childTnLst>
                                </p:cTn>
                              </p:par>
                            </p:childTnLst>
                          </p:cTn>
                        </p:par>
                        <p:par>
                          <p:cTn id="82" fill="hold" nodeType="afterGroup">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292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92" grpId="0" animBg="1" autoUpdateAnimBg="0"/>
      <p:bldP spid="292893" grpId="0" animBg="1" autoUpdateAnimBg="0"/>
      <p:bldP spid="292894" grpId="0" animBg="1" autoUpdateAnimBg="0"/>
      <p:bldP spid="292895" grpId="0" animBg="1" autoUpdateAnimBg="0"/>
      <p:bldP spid="292896" grpId="0" animBg="1" autoUpdateAnimBg="0"/>
      <p:bldP spid="292897" grpId="0" animBg="1" autoUpdateAnimBg="0"/>
      <p:bldP spid="292898" grpId="0" animBg="1" autoUpdateAnimBg="0"/>
      <p:bldP spid="292899" grpId="0" animBg="1" autoUpdateAnimBg="0"/>
      <p:bldP spid="292900" grpId="0" animBg="1" autoUpdateAnimBg="0"/>
      <p:bldP spid="292901" grpId="0" animBg="1" autoUpdateAnimBg="0"/>
      <p:bldP spid="292902" grpId="0" animBg="1" autoUpdateAnimBg="0"/>
      <p:bldP spid="292903" grpId="0" animBg="1" autoUpdateAnimBg="0"/>
      <p:bldP spid="292904" grpId="0" animBg="1" autoUpdateAnimBg="0"/>
      <p:bldP spid="292921" grpId="0" animBg="1" autoUpdateAnimBg="0"/>
      <p:bldP spid="292922" grpId="0" animBg="1" autoUpdateAnimBg="0"/>
      <p:bldP spid="292923" grpId="0" animBg="1" autoUpdateAnimBg="0"/>
      <p:bldP spid="292924" grpId="0" animBg="1" autoUpdateAnimBg="0"/>
      <p:bldP spid="292925" grpId="0" animBg="1" autoUpdateAnimBg="0"/>
      <p:bldP spid="292926" grpId="0" animBg="1" autoUpdateAnimBg="0"/>
      <p:bldP spid="292927" grpId="0" animBg="1" autoUpdateAnimBg="0"/>
      <p:bldP spid="292928" grpId="0" animBg="1" autoUpdateAnimBg="0"/>
      <p:bldP spid="292929" grpId="0" animBg="1" autoUpdateAnimBg="0"/>
      <p:bldP spid="292930" grpId="0" animBg="1" autoUpdateAnimBg="0"/>
      <p:bldP spid="292931" grpId="0" animBg="1" autoUpdateAnimBg="0"/>
      <p:bldP spid="292932" grpId="0" animBg="1" autoUpdateAnimBg="0"/>
      <p:bldP spid="292933" grpId="0" animBg="1" autoUpdateAnimBg="0"/>
      <p:bldP spid="292934" grpId="0" animBg="1"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6083" name="Rectangle 14"/>
          <p:cNvSpPr>
            <a:spLocks noGrp="1" noChangeArrowheads="1"/>
          </p:cNvSpPr>
          <p:nvPr>
            <p:ph type="title"/>
          </p:nvPr>
        </p:nvSpPr>
        <p:spPr/>
        <p:txBody>
          <a:bodyPr/>
          <a:lstStyle/>
          <a:p>
            <a:pPr eaLnBrk="1" hangingPunct="1"/>
            <a:r>
              <a:rPr lang="en-US" altLang="en-US" smtClean="0"/>
              <a:t>LAN: Topology</a:t>
            </a:r>
          </a:p>
        </p:txBody>
      </p:sp>
      <p:pic>
        <p:nvPicPr>
          <p:cNvPr id="460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86201"/>
            <a:ext cx="21336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886200"/>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6" name="Rectangle 5"/>
          <p:cNvSpPr>
            <a:spLocks noChangeArrowheads="1"/>
          </p:cNvSpPr>
          <p:nvPr/>
        </p:nvSpPr>
        <p:spPr bwMode="auto">
          <a:xfrm>
            <a:off x="6172200" y="1066800"/>
            <a:ext cx="4191000" cy="198120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87" name="Text Box 6"/>
          <p:cNvSpPr>
            <a:spLocks noGrp="1" noChangeArrowheads="1"/>
          </p:cNvSpPr>
          <p:nvPr>
            <p:ph type="body" sz="half" idx="4294967295"/>
          </p:nvPr>
        </p:nvSpPr>
        <p:spPr>
          <a:xfrm>
            <a:off x="6946900" y="1066800"/>
            <a:ext cx="3721100" cy="1854200"/>
          </a:xfrm>
          <a:noFill/>
        </p:spPr>
        <p:txBody>
          <a:bodyPr>
            <a:normAutofit fontScale="92500" lnSpcReduction="20000"/>
          </a:bodyPr>
          <a:lstStyle/>
          <a:p>
            <a:pPr eaLnBrk="1" hangingPunct="1">
              <a:lnSpc>
                <a:spcPct val="90000"/>
              </a:lnSpc>
              <a:buFont typeface="Wingdings" panose="05000000000000000000" pitchFamily="2" charset="2"/>
              <a:buNone/>
            </a:pPr>
            <a:r>
              <a:rPr lang="en-US" altLang="en-US" sz="1400" b="1">
                <a:solidFill>
                  <a:schemeClr val="bg1"/>
                </a:solidFill>
              </a:rPr>
              <a:t>Network  Topology</a:t>
            </a:r>
          </a:p>
          <a:p>
            <a:pPr eaLnBrk="1" hangingPunct="1">
              <a:lnSpc>
                <a:spcPct val="90000"/>
              </a:lnSpc>
              <a:buFont typeface="Wingdings" panose="05000000000000000000" pitchFamily="2" charset="2"/>
              <a:buNone/>
            </a:pPr>
            <a:r>
              <a:rPr lang="en-US" altLang="en-US" sz="900">
                <a:solidFill>
                  <a:schemeClr val="bg1"/>
                </a:solidFill>
              </a:rPr>
              <a:t>	</a:t>
            </a:r>
            <a:r>
              <a:rPr lang="en-US" altLang="en-US" sz="1200">
                <a:solidFill>
                  <a:schemeClr val="bg1"/>
                </a:solidFill>
              </a:rPr>
              <a:t>Refers to the arrangement or physical</a:t>
            </a:r>
          </a:p>
          <a:p>
            <a:pPr eaLnBrk="1" hangingPunct="1">
              <a:lnSpc>
                <a:spcPct val="90000"/>
              </a:lnSpc>
              <a:buFont typeface="Wingdings" panose="05000000000000000000" pitchFamily="2" charset="2"/>
              <a:buNone/>
            </a:pPr>
            <a:r>
              <a:rPr lang="en-US" altLang="en-US" sz="1200">
                <a:solidFill>
                  <a:schemeClr val="bg1"/>
                </a:solidFill>
              </a:rPr>
              <a:t>	layout  of computers, cables and other</a:t>
            </a:r>
          </a:p>
          <a:p>
            <a:pPr eaLnBrk="1" hangingPunct="1">
              <a:lnSpc>
                <a:spcPct val="90000"/>
              </a:lnSpc>
              <a:buFont typeface="Wingdings" panose="05000000000000000000" pitchFamily="2" charset="2"/>
              <a:buNone/>
            </a:pPr>
            <a:r>
              <a:rPr lang="en-US" altLang="en-US" sz="1200">
                <a:solidFill>
                  <a:schemeClr val="bg1"/>
                </a:solidFill>
              </a:rPr>
              <a:t>	components on the network</a:t>
            </a:r>
          </a:p>
          <a:p>
            <a:pPr eaLnBrk="1" hangingPunct="1">
              <a:lnSpc>
                <a:spcPct val="90000"/>
              </a:lnSpc>
              <a:buFontTx/>
              <a:buNone/>
            </a:pPr>
            <a:r>
              <a:rPr lang="en-US" altLang="en-US" sz="1400" b="1">
                <a:solidFill>
                  <a:schemeClr val="bg1"/>
                </a:solidFill>
              </a:rPr>
              <a:t>Standard Topologies </a:t>
            </a:r>
          </a:p>
          <a:p>
            <a:pPr eaLnBrk="1" hangingPunct="1">
              <a:lnSpc>
                <a:spcPct val="90000"/>
              </a:lnSpc>
              <a:buFontTx/>
              <a:buNone/>
            </a:pPr>
            <a:r>
              <a:rPr lang="en-US" altLang="en-US" sz="1400" b="1">
                <a:solidFill>
                  <a:schemeClr val="bg1"/>
                </a:solidFill>
              </a:rPr>
              <a:t>	LAN - </a:t>
            </a:r>
            <a:r>
              <a:rPr lang="en-US" altLang="en-US" sz="1200">
                <a:solidFill>
                  <a:schemeClr val="bg1"/>
                </a:solidFill>
              </a:rPr>
              <a:t>Bus , Star , Ring , Mesh , Hierarchy </a:t>
            </a:r>
          </a:p>
          <a:p>
            <a:pPr eaLnBrk="1" hangingPunct="1">
              <a:lnSpc>
                <a:spcPct val="90000"/>
              </a:lnSpc>
              <a:buFontTx/>
              <a:buNone/>
            </a:pPr>
            <a:r>
              <a:rPr lang="en-US" altLang="en-US" sz="1200">
                <a:solidFill>
                  <a:schemeClr val="bg1"/>
                </a:solidFill>
              </a:rPr>
              <a:t>	</a:t>
            </a:r>
            <a:r>
              <a:rPr lang="en-US" altLang="en-US" sz="1200" b="1">
                <a:solidFill>
                  <a:schemeClr val="bg1"/>
                </a:solidFill>
              </a:rPr>
              <a:t>WAN – </a:t>
            </a:r>
            <a:r>
              <a:rPr lang="en-US" altLang="en-US" sz="1200">
                <a:solidFill>
                  <a:schemeClr val="bg1"/>
                </a:solidFill>
              </a:rPr>
              <a:t>Mesh and hierarchy</a:t>
            </a:r>
          </a:p>
        </p:txBody>
      </p:sp>
      <p:pic>
        <p:nvPicPr>
          <p:cNvPr id="46088" name="Picture 7"/>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1524001" y="685800"/>
            <a:ext cx="4011613" cy="1993900"/>
          </a:xfrm>
        </p:spPr>
      </p:pic>
      <p:pic>
        <p:nvPicPr>
          <p:cNvPr id="4608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810000"/>
            <a:ext cx="22098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1" y="3657600"/>
            <a:ext cx="404813"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601" y="3657600"/>
            <a:ext cx="600075"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2"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579120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93"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1" y="5867401"/>
            <a:ext cx="409575"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0203406"/>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pic>
        <p:nvPicPr>
          <p:cNvPr id="48131" name="Picture 2" descr="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838200"/>
            <a:ext cx="57912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71"/>
          <p:cNvSpPr>
            <a:spLocks noGrp="1" noChangeArrowheads="1"/>
          </p:cNvSpPr>
          <p:nvPr>
            <p:ph type="title"/>
          </p:nvPr>
        </p:nvSpPr>
        <p:spPr>
          <a:xfrm>
            <a:off x="1549400" y="152400"/>
            <a:ext cx="6908800" cy="609600"/>
          </a:xfrm>
        </p:spPr>
        <p:txBody>
          <a:bodyPr>
            <a:normAutofit fontScale="90000"/>
          </a:bodyPr>
          <a:lstStyle/>
          <a:p>
            <a:pPr eaLnBrk="1" hangingPunct="1"/>
            <a:r>
              <a:rPr lang="en-US" altLang="en-US" smtClean="0"/>
              <a:t>Architecture of the Internet: Physical View</a:t>
            </a:r>
          </a:p>
        </p:txBody>
      </p:sp>
      <p:pic>
        <p:nvPicPr>
          <p:cNvPr id="48133" name="Picture 3"/>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1524000" y="3625851"/>
            <a:ext cx="3435350" cy="2316163"/>
          </a:xfrm>
          <a:noFill/>
        </p:spPr>
      </p:pic>
      <p:sp>
        <p:nvSpPr>
          <p:cNvPr id="48134" name="Line 4"/>
          <p:cNvSpPr>
            <a:spLocks noChangeShapeType="1"/>
          </p:cNvSpPr>
          <p:nvPr/>
        </p:nvSpPr>
        <p:spPr bwMode="auto">
          <a:xfrm>
            <a:off x="3810000" y="3886200"/>
            <a:ext cx="3124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5" name="Text Box 5"/>
          <p:cNvSpPr txBox="1">
            <a:spLocks noChangeArrowheads="1"/>
          </p:cNvSpPr>
          <p:nvPr/>
        </p:nvSpPr>
        <p:spPr bwMode="auto">
          <a:xfrm>
            <a:off x="6096000" y="4724401"/>
            <a:ext cx="411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48136" name="Text Box 6"/>
          <p:cNvSpPr txBox="1">
            <a:spLocks noChangeArrowheads="1"/>
          </p:cNvSpPr>
          <p:nvPr/>
        </p:nvSpPr>
        <p:spPr bwMode="auto">
          <a:xfrm>
            <a:off x="1905000" y="1524001"/>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LAN WAN Divide</a:t>
            </a:r>
          </a:p>
        </p:txBody>
      </p:sp>
      <p:sp>
        <p:nvSpPr>
          <p:cNvPr id="48137" name="Rectangle 7"/>
          <p:cNvSpPr>
            <a:spLocks noChangeArrowheads="1"/>
          </p:cNvSpPr>
          <p:nvPr/>
        </p:nvSpPr>
        <p:spPr bwMode="auto">
          <a:xfrm>
            <a:off x="1905000" y="1295400"/>
            <a:ext cx="2514600" cy="7620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38" name="Text Box 8"/>
          <p:cNvSpPr txBox="1">
            <a:spLocks noChangeArrowheads="1"/>
          </p:cNvSpPr>
          <p:nvPr/>
        </p:nvSpPr>
        <p:spPr bwMode="auto">
          <a:xfrm>
            <a:off x="1981200" y="1524001"/>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b="1"/>
              <a:t>LAN WAN Divide</a:t>
            </a:r>
          </a:p>
        </p:txBody>
      </p:sp>
      <p:pic>
        <p:nvPicPr>
          <p:cNvPr id="4813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58102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1" y="4876800"/>
            <a:ext cx="404813"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4419600"/>
            <a:ext cx="600075"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1" y="5845176"/>
            <a:ext cx="409575"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429000"/>
            <a:ext cx="6096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144" name="Group 15"/>
          <p:cNvGrpSpPr>
            <a:grpSpLocks/>
          </p:cNvGrpSpPr>
          <p:nvPr/>
        </p:nvGrpSpPr>
        <p:grpSpPr bwMode="auto">
          <a:xfrm>
            <a:off x="7848600" y="3810000"/>
            <a:ext cx="381000" cy="152400"/>
            <a:chOff x="3600" y="219"/>
            <a:chExt cx="360" cy="175"/>
          </a:xfrm>
        </p:grpSpPr>
        <p:sp>
          <p:nvSpPr>
            <p:cNvPr id="48285" name="Oval 16"/>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86" name="Line 1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7" name="Line 1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8" name="Rectangle 19"/>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89" name="Oval 20"/>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90" name="Group 21"/>
            <p:cNvGrpSpPr>
              <a:grpSpLocks/>
            </p:cNvGrpSpPr>
            <p:nvPr/>
          </p:nvGrpSpPr>
          <p:grpSpPr bwMode="auto">
            <a:xfrm>
              <a:off x="3686" y="244"/>
              <a:ext cx="177" cy="66"/>
              <a:chOff x="2848" y="848"/>
              <a:chExt cx="140" cy="98"/>
            </a:xfrm>
          </p:grpSpPr>
          <p:sp>
            <p:nvSpPr>
              <p:cNvPr id="48295" name="Line 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96" name="Line 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97" name="Line 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91" name="Group 25"/>
            <p:cNvGrpSpPr>
              <a:grpSpLocks/>
            </p:cNvGrpSpPr>
            <p:nvPr/>
          </p:nvGrpSpPr>
          <p:grpSpPr bwMode="auto">
            <a:xfrm flipV="1">
              <a:off x="3686" y="243"/>
              <a:ext cx="177" cy="66"/>
              <a:chOff x="2848" y="848"/>
              <a:chExt cx="140" cy="98"/>
            </a:xfrm>
          </p:grpSpPr>
          <p:sp>
            <p:nvSpPr>
              <p:cNvPr id="48292" name="Line 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93" name="Line 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94" name="Line 2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45" name="Group 29"/>
          <p:cNvGrpSpPr>
            <a:grpSpLocks/>
          </p:cNvGrpSpPr>
          <p:nvPr/>
        </p:nvGrpSpPr>
        <p:grpSpPr bwMode="auto">
          <a:xfrm>
            <a:off x="7924800" y="3200400"/>
            <a:ext cx="381000" cy="152400"/>
            <a:chOff x="3600" y="219"/>
            <a:chExt cx="360" cy="175"/>
          </a:xfrm>
        </p:grpSpPr>
        <p:sp>
          <p:nvSpPr>
            <p:cNvPr id="48272" name="Oval 30"/>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73" name="Line 3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74" name="Line 3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75" name="Rectangle 33"/>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76" name="Oval 34"/>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77" name="Group 35"/>
            <p:cNvGrpSpPr>
              <a:grpSpLocks/>
            </p:cNvGrpSpPr>
            <p:nvPr/>
          </p:nvGrpSpPr>
          <p:grpSpPr bwMode="auto">
            <a:xfrm>
              <a:off x="3686" y="244"/>
              <a:ext cx="177" cy="66"/>
              <a:chOff x="2848" y="848"/>
              <a:chExt cx="140" cy="98"/>
            </a:xfrm>
          </p:grpSpPr>
          <p:sp>
            <p:nvSpPr>
              <p:cNvPr id="48282" name="Line 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3" name="Line 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4" name="Line 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78" name="Group 39"/>
            <p:cNvGrpSpPr>
              <a:grpSpLocks/>
            </p:cNvGrpSpPr>
            <p:nvPr/>
          </p:nvGrpSpPr>
          <p:grpSpPr bwMode="auto">
            <a:xfrm flipV="1">
              <a:off x="3686" y="243"/>
              <a:ext cx="177" cy="66"/>
              <a:chOff x="2848" y="848"/>
              <a:chExt cx="140" cy="98"/>
            </a:xfrm>
          </p:grpSpPr>
          <p:sp>
            <p:nvSpPr>
              <p:cNvPr id="48279" name="Line 4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0" name="Line 4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81" name="Line 4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46" name="Group 43"/>
          <p:cNvGrpSpPr>
            <a:grpSpLocks/>
          </p:cNvGrpSpPr>
          <p:nvPr/>
        </p:nvGrpSpPr>
        <p:grpSpPr bwMode="auto">
          <a:xfrm>
            <a:off x="8534400" y="3429000"/>
            <a:ext cx="381000" cy="152400"/>
            <a:chOff x="3600" y="219"/>
            <a:chExt cx="360" cy="175"/>
          </a:xfrm>
        </p:grpSpPr>
        <p:sp>
          <p:nvSpPr>
            <p:cNvPr id="48259" name="Oval 44"/>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60" name="Line 4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61" name="Line 4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62" name="Rectangle 47"/>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63" name="Oval 48"/>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64" name="Group 49"/>
            <p:cNvGrpSpPr>
              <a:grpSpLocks/>
            </p:cNvGrpSpPr>
            <p:nvPr/>
          </p:nvGrpSpPr>
          <p:grpSpPr bwMode="auto">
            <a:xfrm>
              <a:off x="3686" y="244"/>
              <a:ext cx="177" cy="66"/>
              <a:chOff x="2848" y="848"/>
              <a:chExt cx="140" cy="98"/>
            </a:xfrm>
          </p:grpSpPr>
          <p:sp>
            <p:nvSpPr>
              <p:cNvPr id="48269" name="Line 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70" name="Line 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71" name="Line 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65" name="Group 53"/>
            <p:cNvGrpSpPr>
              <a:grpSpLocks/>
            </p:cNvGrpSpPr>
            <p:nvPr/>
          </p:nvGrpSpPr>
          <p:grpSpPr bwMode="auto">
            <a:xfrm flipV="1">
              <a:off x="3686" y="243"/>
              <a:ext cx="177" cy="66"/>
              <a:chOff x="2848" y="848"/>
              <a:chExt cx="140" cy="98"/>
            </a:xfrm>
          </p:grpSpPr>
          <p:sp>
            <p:nvSpPr>
              <p:cNvPr id="48266" name="Line 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67" name="Line 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68" name="Line 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47" name="Group 57"/>
          <p:cNvGrpSpPr>
            <a:grpSpLocks/>
          </p:cNvGrpSpPr>
          <p:nvPr/>
        </p:nvGrpSpPr>
        <p:grpSpPr bwMode="auto">
          <a:xfrm>
            <a:off x="7010400" y="3657600"/>
            <a:ext cx="381000" cy="152400"/>
            <a:chOff x="3600" y="219"/>
            <a:chExt cx="360" cy="175"/>
          </a:xfrm>
        </p:grpSpPr>
        <p:sp>
          <p:nvSpPr>
            <p:cNvPr id="48246" name="Oval 58"/>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47" name="Line 5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8" name="Line 6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9" name="Rectangle 61"/>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50" name="Oval 62"/>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51" name="Group 63"/>
            <p:cNvGrpSpPr>
              <a:grpSpLocks/>
            </p:cNvGrpSpPr>
            <p:nvPr/>
          </p:nvGrpSpPr>
          <p:grpSpPr bwMode="auto">
            <a:xfrm>
              <a:off x="3686" y="244"/>
              <a:ext cx="177" cy="66"/>
              <a:chOff x="2848" y="848"/>
              <a:chExt cx="140" cy="98"/>
            </a:xfrm>
          </p:grpSpPr>
          <p:sp>
            <p:nvSpPr>
              <p:cNvPr id="48256" name="Line 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57" name="Line 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58" name="Line 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52" name="Group 67"/>
            <p:cNvGrpSpPr>
              <a:grpSpLocks/>
            </p:cNvGrpSpPr>
            <p:nvPr/>
          </p:nvGrpSpPr>
          <p:grpSpPr bwMode="auto">
            <a:xfrm flipV="1">
              <a:off x="3686" y="243"/>
              <a:ext cx="177" cy="66"/>
              <a:chOff x="2848" y="848"/>
              <a:chExt cx="140" cy="98"/>
            </a:xfrm>
          </p:grpSpPr>
          <p:sp>
            <p:nvSpPr>
              <p:cNvPr id="48253" name="Line 6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54" name="Line 6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55" name="Line 7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48" name="Group 71"/>
          <p:cNvGrpSpPr>
            <a:grpSpLocks/>
          </p:cNvGrpSpPr>
          <p:nvPr/>
        </p:nvGrpSpPr>
        <p:grpSpPr bwMode="auto">
          <a:xfrm>
            <a:off x="6781800" y="4114800"/>
            <a:ext cx="381000" cy="152400"/>
            <a:chOff x="3600" y="219"/>
            <a:chExt cx="360" cy="175"/>
          </a:xfrm>
        </p:grpSpPr>
        <p:sp>
          <p:nvSpPr>
            <p:cNvPr id="48233" name="Oval 72"/>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34" name="Line 7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5" name="Line 7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6" name="Rectangle 75"/>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37" name="Oval 76"/>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38" name="Group 77"/>
            <p:cNvGrpSpPr>
              <a:grpSpLocks/>
            </p:cNvGrpSpPr>
            <p:nvPr/>
          </p:nvGrpSpPr>
          <p:grpSpPr bwMode="auto">
            <a:xfrm>
              <a:off x="3686" y="244"/>
              <a:ext cx="177" cy="66"/>
              <a:chOff x="2848" y="848"/>
              <a:chExt cx="140" cy="98"/>
            </a:xfrm>
          </p:grpSpPr>
          <p:sp>
            <p:nvSpPr>
              <p:cNvPr id="48243" name="Line 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4" name="Line 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5" name="Line 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39" name="Group 81"/>
            <p:cNvGrpSpPr>
              <a:grpSpLocks/>
            </p:cNvGrpSpPr>
            <p:nvPr/>
          </p:nvGrpSpPr>
          <p:grpSpPr bwMode="auto">
            <a:xfrm flipV="1">
              <a:off x="3686" y="243"/>
              <a:ext cx="177" cy="66"/>
              <a:chOff x="2848" y="848"/>
              <a:chExt cx="140" cy="98"/>
            </a:xfrm>
          </p:grpSpPr>
          <p:sp>
            <p:nvSpPr>
              <p:cNvPr id="48240" name="Line 8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1" name="Line 8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42" name="Line 8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49" name="Group 85"/>
          <p:cNvGrpSpPr>
            <a:grpSpLocks/>
          </p:cNvGrpSpPr>
          <p:nvPr/>
        </p:nvGrpSpPr>
        <p:grpSpPr bwMode="auto">
          <a:xfrm>
            <a:off x="7924800" y="1752600"/>
            <a:ext cx="381000" cy="152400"/>
            <a:chOff x="3600" y="219"/>
            <a:chExt cx="360" cy="175"/>
          </a:xfrm>
        </p:grpSpPr>
        <p:sp>
          <p:nvSpPr>
            <p:cNvPr id="48220" name="Oval 86"/>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21" name="Line 8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22" name="Line 8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23" name="Rectangle 89"/>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24" name="Oval 90"/>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25" name="Group 91"/>
            <p:cNvGrpSpPr>
              <a:grpSpLocks/>
            </p:cNvGrpSpPr>
            <p:nvPr/>
          </p:nvGrpSpPr>
          <p:grpSpPr bwMode="auto">
            <a:xfrm>
              <a:off x="3686" y="244"/>
              <a:ext cx="177" cy="66"/>
              <a:chOff x="2848" y="848"/>
              <a:chExt cx="140" cy="98"/>
            </a:xfrm>
          </p:grpSpPr>
          <p:sp>
            <p:nvSpPr>
              <p:cNvPr id="48230" name="Line 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1" name="Line 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32" name="Line 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26" name="Group 95"/>
            <p:cNvGrpSpPr>
              <a:grpSpLocks/>
            </p:cNvGrpSpPr>
            <p:nvPr/>
          </p:nvGrpSpPr>
          <p:grpSpPr bwMode="auto">
            <a:xfrm flipV="1">
              <a:off x="3686" y="243"/>
              <a:ext cx="177" cy="66"/>
              <a:chOff x="2848" y="848"/>
              <a:chExt cx="140" cy="98"/>
            </a:xfrm>
          </p:grpSpPr>
          <p:sp>
            <p:nvSpPr>
              <p:cNvPr id="48227" name="Line 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28" name="Line 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29" name="Line 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50" name="Group 99"/>
          <p:cNvGrpSpPr>
            <a:grpSpLocks/>
          </p:cNvGrpSpPr>
          <p:nvPr/>
        </p:nvGrpSpPr>
        <p:grpSpPr bwMode="auto">
          <a:xfrm>
            <a:off x="6705600" y="1371600"/>
            <a:ext cx="381000" cy="152400"/>
            <a:chOff x="3600" y="219"/>
            <a:chExt cx="360" cy="175"/>
          </a:xfrm>
        </p:grpSpPr>
        <p:sp>
          <p:nvSpPr>
            <p:cNvPr id="48207" name="Oval 100"/>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208" name="Line 10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09" name="Line 10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10" name="Rectangle 103"/>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211" name="Oval 104"/>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212" name="Group 105"/>
            <p:cNvGrpSpPr>
              <a:grpSpLocks/>
            </p:cNvGrpSpPr>
            <p:nvPr/>
          </p:nvGrpSpPr>
          <p:grpSpPr bwMode="auto">
            <a:xfrm>
              <a:off x="3686" y="244"/>
              <a:ext cx="177" cy="66"/>
              <a:chOff x="2848" y="848"/>
              <a:chExt cx="140" cy="98"/>
            </a:xfrm>
          </p:grpSpPr>
          <p:sp>
            <p:nvSpPr>
              <p:cNvPr id="48217" name="Line 1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18" name="Line 1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19" name="Line 1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13" name="Group 109"/>
            <p:cNvGrpSpPr>
              <a:grpSpLocks/>
            </p:cNvGrpSpPr>
            <p:nvPr/>
          </p:nvGrpSpPr>
          <p:grpSpPr bwMode="auto">
            <a:xfrm flipV="1">
              <a:off x="3686" y="243"/>
              <a:ext cx="177" cy="66"/>
              <a:chOff x="2848" y="848"/>
              <a:chExt cx="140" cy="98"/>
            </a:xfrm>
          </p:grpSpPr>
          <p:sp>
            <p:nvSpPr>
              <p:cNvPr id="48214" name="Line 11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15" name="Line 11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16" name="Line 11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51" name="Group 113"/>
          <p:cNvGrpSpPr>
            <a:grpSpLocks/>
          </p:cNvGrpSpPr>
          <p:nvPr/>
        </p:nvGrpSpPr>
        <p:grpSpPr bwMode="auto">
          <a:xfrm>
            <a:off x="5486400" y="1524000"/>
            <a:ext cx="381000" cy="152400"/>
            <a:chOff x="3600" y="219"/>
            <a:chExt cx="360" cy="175"/>
          </a:xfrm>
        </p:grpSpPr>
        <p:sp>
          <p:nvSpPr>
            <p:cNvPr id="48194" name="Oval 114"/>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95" name="Line 11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6" name="Line 11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7" name="Rectangle 117"/>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198" name="Oval 118"/>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199" name="Group 119"/>
            <p:cNvGrpSpPr>
              <a:grpSpLocks/>
            </p:cNvGrpSpPr>
            <p:nvPr/>
          </p:nvGrpSpPr>
          <p:grpSpPr bwMode="auto">
            <a:xfrm>
              <a:off x="3686" y="244"/>
              <a:ext cx="177" cy="66"/>
              <a:chOff x="2848" y="848"/>
              <a:chExt cx="140" cy="98"/>
            </a:xfrm>
          </p:grpSpPr>
          <p:sp>
            <p:nvSpPr>
              <p:cNvPr id="48204" name="Line 1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05" name="Line 1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06" name="Line 1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200" name="Group 123"/>
            <p:cNvGrpSpPr>
              <a:grpSpLocks/>
            </p:cNvGrpSpPr>
            <p:nvPr/>
          </p:nvGrpSpPr>
          <p:grpSpPr bwMode="auto">
            <a:xfrm flipV="1">
              <a:off x="3686" y="243"/>
              <a:ext cx="177" cy="66"/>
              <a:chOff x="2848" y="848"/>
              <a:chExt cx="140" cy="98"/>
            </a:xfrm>
          </p:grpSpPr>
          <p:sp>
            <p:nvSpPr>
              <p:cNvPr id="48201" name="Line 12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02" name="Line 12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03" name="Line 12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52" name="Group 127"/>
          <p:cNvGrpSpPr>
            <a:grpSpLocks/>
          </p:cNvGrpSpPr>
          <p:nvPr/>
        </p:nvGrpSpPr>
        <p:grpSpPr bwMode="auto">
          <a:xfrm>
            <a:off x="7391400" y="3124200"/>
            <a:ext cx="381000" cy="152400"/>
            <a:chOff x="3600" y="219"/>
            <a:chExt cx="360" cy="175"/>
          </a:xfrm>
        </p:grpSpPr>
        <p:sp>
          <p:nvSpPr>
            <p:cNvPr id="48181" name="Oval 128"/>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82" name="Line 12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83" name="Line 13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84" name="Rectangle 131"/>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185" name="Oval 132"/>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186" name="Group 133"/>
            <p:cNvGrpSpPr>
              <a:grpSpLocks/>
            </p:cNvGrpSpPr>
            <p:nvPr/>
          </p:nvGrpSpPr>
          <p:grpSpPr bwMode="auto">
            <a:xfrm>
              <a:off x="3686" y="244"/>
              <a:ext cx="177" cy="66"/>
              <a:chOff x="2848" y="848"/>
              <a:chExt cx="140" cy="98"/>
            </a:xfrm>
          </p:grpSpPr>
          <p:sp>
            <p:nvSpPr>
              <p:cNvPr id="48191" name="Line 13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2"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3" name="Line 13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187" name="Group 137"/>
            <p:cNvGrpSpPr>
              <a:grpSpLocks/>
            </p:cNvGrpSpPr>
            <p:nvPr/>
          </p:nvGrpSpPr>
          <p:grpSpPr bwMode="auto">
            <a:xfrm flipV="1">
              <a:off x="3686" y="243"/>
              <a:ext cx="177" cy="66"/>
              <a:chOff x="2848" y="848"/>
              <a:chExt cx="140" cy="98"/>
            </a:xfrm>
          </p:grpSpPr>
          <p:sp>
            <p:nvSpPr>
              <p:cNvPr id="48188" name="Line 13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89"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0" name="Line 14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53" name="Group 141"/>
          <p:cNvGrpSpPr>
            <a:grpSpLocks/>
          </p:cNvGrpSpPr>
          <p:nvPr/>
        </p:nvGrpSpPr>
        <p:grpSpPr bwMode="auto">
          <a:xfrm>
            <a:off x="6934200" y="3276600"/>
            <a:ext cx="381000" cy="152400"/>
            <a:chOff x="3600" y="219"/>
            <a:chExt cx="360" cy="175"/>
          </a:xfrm>
        </p:grpSpPr>
        <p:sp>
          <p:nvSpPr>
            <p:cNvPr id="48168" name="Oval 142"/>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69" name="Line 14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0" name="Line 14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1" name="Rectangle 145"/>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172" name="Oval 146"/>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173" name="Group 147"/>
            <p:cNvGrpSpPr>
              <a:grpSpLocks/>
            </p:cNvGrpSpPr>
            <p:nvPr/>
          </p:nvGrpSpPr>
          <p:grpSpPr bwMode="auto">
            <a:xfrm>
              <a:off x="3686" y="244"/>
              <a:ext cx="177" cy="66"/>
              <a:chOff x="2848" y="848"/>
              <a:chExt cx="140" cy="98"/>
            </a:xfrm>
          </p:grpSpPr>
          <p:sp>
            <p:nvSpPr>
              <p:cNvPr id="48178" name="Line 14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9" name="Line 14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80" name="Line 15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174" name="Group 151"/>
            <p:cNvGrpSpPr>
              <a:grpSpLocks/>
            </p:cNvGrpSpPr>
            <p:nvPr/>
          </p:nvGrpSpPr>
          <p:grpSpPr bwMode="auto">
            <a:xfrm flipV="1">
              <a:off x="3686" y="243"/>
              <a:ext cx="177" cy="66"/>
              <a:chOff x="2848" y="848"/>
              <a:chExt cx="140" cy="98"/>
            </a:xfrm>
          </p:grpSpPr>
          <p:sp>
            <p:nvSpPr>
              <p:cNvPr id="48175" name="Line 15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6" name="Line 15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77" name="Line 15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8154" name="Group 155"/>
          <p:cNvGrpSpPr>
            <a:grpSpLocks/>
          </p:cNvGrpSpPr>
          <p:nvPr/>
        </p:nvGrpSpPr>
        <p:grpSpPr bwMode="auto">
          <a:xfrm>
            <a:off x="7391400" y="3810000"/>
            <a:ext cx="381000" cy="152400"/>
            <a:chOff x="3600" y="219"/>
            <a:chExt cx="360" cy="175"/>
          </a:xfrm>
        </p:grpSpPr>
        <p:sp>
          <p:nvSpPr>
            <p:cNvPr id="48155" name="Oval 156"/>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56" name="Line 15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7" name="Line 15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8" name="Rectangle 159"/>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48159" name="Oval 160"/>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8160" name="Group 161"/>
            <p:cNvGrpSpPr>
              <a:grpSpLocks/>
            </p:cNvGrpSpPr>
            <p:nvPr/>
          </p:nvGrpSpPr>
          <p:grpSpPr bwMode="auto">
            <a:xfrm>
              <a:off x="3686" y="244"/>
              <a:ext cx="177" cy="66"/>
              <a:chOff x="2848" y="848"/>
              <a:chExt cx="140" cy="98"/>
            </a:xfrm>
          </p:grpSpPr>
          <p:sp>
            <p:nvSpPr>
              <p:cNvPr id="48165" name="Line 16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6" name="Line 16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7" name="Line 16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161" name="Group 165"/>
            <p:cNvGrpSpPr>
              <a:grpSpLocks/>
            </p:cNvGrpSpPr>
            <p:nvPr/>
          </p:nvGrpSpPr>
          <p:grpSpPr bwMode="auto">
            <a:xfrm flipV="1">
              <a:off x="3686" y="243"/>
              <a:ext cx="177" cy="66"/>
              <a:chOff x="2848" y="848"/>
              <a:chExt cx="140" cy="98"/>
            </a:xfrm>
          </p:grpSpPr>
          <p:sp>
            <p:nvSpPr>
              <p:cNvPr id="48162" name="Line 16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3" name="Line 16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64" name="Line 16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283070124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945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E0A78A-114C-4553-8C73-46BBCD89C050}" type="slidenum">
              <a:rPr lang="en-US" altLang="en-US" smtClean="0">
                <a:solidFill>
                  <a:schemeClr val="bg1"/>
                </a:solidFill>
              </a:rPr>
              <a:pPr/>
              <a:t>18</a:t>
            </a:fld>
            <a:endParaRPr lang="en-US" altLang="en-US" smtClean="0">
              <a:solidFill>
                <a:schemeClr val="bg1"/>
              </a:solidFill>
            </a:endParaRPr>
          </a:p>
        </p:txBody>
      </p:sp>
      <p:sp>
        <p:nvSpPr>
          <p:cNvPr id="19460" name="Rectangle 15"/>
          <p:cNvSpPr>
            <a:spLocks noGrp="1" noChangeArrowheads="1"/>
          </p:cNvSpPr>
          <p:nvPr>
            <p:ph type="title"/>
          </p:nvPr>
        </p:nvSpPr>
        <p:spPr>
          <a:xfrm>
            <a:off x="838200" y="-242094"/>
            <a:ext cx="10515600" cy="1325563"/>
          </a:xfrm>
        </p:spPr>
        <p:txBody>
          <a:bodyPr/>
          <a:lstStyle/>
          <a:p>
            <a:pPr eaLnBrk="1" hangingPunct="1"/>
            <a:r>
              <a:rPr lang="en-US" altLang="en-US" dirty="0" smtClean="0"/>
              <a:t>Telephone Network at an Abstract Level </a:t>
            </a:r>
          </a:p>
        </p:txBody>
      </p:sp>
      <p:graphicFrame>
        <p:nvGraphicFramePr>
          <p:cNvPr id="1224706" name="Object 2"/>
          <p:cNvGraphicFramePr>
            <a:graphicFrameLocks noGrp="1" noChangeAspect="1"/>
          </p:cNvGraphicFramePr>
          <p:nvPr>
            <p:ph sz="half" idx="4294967295"/>
          </p:nvPr>
        </p:nvGraphicFramePr>
        <p:xfrm>
          <a:off x="4433888" y="1114426"/>
          <a:ext cx="965200" cy="868363"/>
        </p:xfrm>
        <a:graphic>
          <a:graphicData uri="http://schemas.openxmlformats.org/presentationml/2006/ole">
            <mc:AlternateContent xmlns:mc="http://schemas.openxmlformats.org/markup-compatibility/2006">
              <mc:Choice xmlns:v="urn:schemas-microsoft-com:vml" Requires="v">
                <p:oleObj spid="_x0000_s4108" name="Photo Editor Photo" r:id="rId4" imgW="1714739" imgH="1428949" progId="MSPhotoEd.3">
                  <p:embed/>
                </p:oleObj>
              </mc:Choice>
              <mc:Fallback>
                <p:oleObj name="Photo Editor Photo" r:id="rId4" imgW="1714739" imgH="142894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88" y="1114426"/>
                        <a:ext cx="9652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Line 4"/>
          <p:cNvSpPr>
            <a:spLocks noChangeShapeType="1"/>
          </p:cNvSpPr>
          <p:nvPr/>
        </p:nvSpPr>
        <p:spPr bwMode="auto">
          <a:xfrm flipH="1">
            <a:off x="5251450" y="2506663"/>
            <a:ext cx="1689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3" name="Line 5"/>
          <p:cNvSpPr>
            <a:spLocks noChangeShapeType="1"/>
          </p:cNvSpPr>
          <p:nvPr/>
        </p:nvSpPr>
        <p:spPr bwMode="auto">
          <a:xfrm flipH="1">
            <a:off x="4689475" y="3573463"/>
            <a:ext cx="2813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9464" name="Group 17"/>
          <p:cNvGrpSpPr>
            <a:grpSpLocks/>
          </p:cNvGrpSpPr>
          <p:nvPr/>
        </p:nvGrpSpPr>
        <p:grpSpPr bwMode="auto">
          <a:xfrm>
            <a:off x="3962400" y="1058863"/>
            <a:ext cx="4267200" cy="3581400"/>
            <a:chOff x="1536" y="667"/>
            <a:chExt cx="2688" cy="2256"/>
          </a:xfrm>
        </p:grpSpPr>
        <p:sp>
          <p:nvSpPr>
            <p:cNvPr id="19469" name="AutoShape 3"/>
            <p:cNvSpPr>
              <a:spLocks noChangeArrowheads="1"/>
            </p:cNvSpPr>
            <p:nvPr/>
          </p:nvSpPr>
          <p:spPr bwMode="auto">
            <a:xfrm>
              <a:off x="1536" y="703"/>
              <a:ext cx="2688" cy="2220"/>
            </a:xfrm>
            <a:prstGeom prst="triangle">
              <a:avLst>
                <a:gd name="adj" fmla="val 50000"/>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0" name="Text Box 6"/>
            <p:cNvSpPr txBox="1">
              <a:spLocks noChangeArrowheads="1"/>
            </p:cNvSpPr>
            <p:nvPr/>
          </p:nvSpPr>
          <p:spPr bwMode="auto">
            <a:xfrm>
              <a:off x="2304" y="2443"/>
              <a:ext cx="1152" cy="2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GB" altLang="en-US" b="1">
                  <a:solidFill>
                    <a:srgbClr val="3C5658"/>
                  </a:solidFill>
                </a:rPr>
                <a:t>ACCESS</a:t>
              </a:r>
            </a:p>
          </p:txBody>
        </p:sp>
        <p:sp>
          <p:nvSpPr>
            <p:cNvPr id="19471" name="AutoShape 7"/>
            <p:cNvSpPr>
              <a:spLocks noChangeArrowheads="1"/>
            </p:cNvSpPr>
            <p:nvPr/>
          </p:nvSpPr>
          <p:spPr bwMode="auto">
            <a:xfrm>
              <a:off x="1920" y="667"/>
              <a:ext cx="1920" cy="1632"/>
            </a:xfrm>
            <a:prstGeom prst="triangle">
              <a:avLst>
                <a:gd name="adj" fmla="val 50000"/>
              </a:avLst>
            </a:prstGeom>
            <a:solidFill>
              <a:srgbClr val="F4EE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2" name="Text Box 8"/>
            <p:cNvSpPr txBox="1">
              <a:spLocks noChangeArrowheads="1"/>
            </p:cNvSpPr>
            <p:nvPr/>
          </p:nvSpPr>
          <p:spPr bwMode="auto">
            <a:xfrm>
              <a:off x="2592" y="1627"/>
              <a:ext cx="620" cy="2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GB" altLang="en-US" b="1">
                  <a:solidFill>
                    <a:srgbClr val="3C5658"/>
                  </a:solidFill>
                </a:rPr>
                <a:t>CORE</a:t>
              </a:r>
            </a:p>
          </p:txBody>
        </p:sp>
      </p:grpSp>
      <p:sp>
        <p:nvSpPr>
          <p:cNvPr id="19465" name="Text Box 9"/>
          <p:cNvSpPr txBox="1">
            <a:spLocks noChangeArrowheads="1"/>
          </p:cNvSpPr>
          <p:nvPr/>
        </p:nvSpPr>
        <p:spPr bwMode="auto">
          <a:xfrm>
            <a:off x="3886200" y="4945063"/>
            <a:ext cx="6248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1224714" name="Text Box 10"/>
          <p:cNvSpPr txBox="1">
            <a:spLocks noChangeArrowheads="1"/>
          </p:cNvSpPr>
          <p:nvPr/>
        </p:nvSpPr>
        <p:spPr bwMode="auto">
          <a:xfrm>
            <a:off x="4191000" y="5021263"/>
            <a:ext cx="6096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solidFill>
                  <a:srgbClr val="3C5658"/>
                </a:solidFill>
              </a:rPr>
              <a:t>Access Networks: </a:t>
            </a:r>
            <a:r>
              <a:rPr lang="en-US" altLang="en-US">
                <a:solidFill>
                  <a:srgbClr val="3C5658"/>
                </a:solidFill>
              </a:rPr>
              <a:t>The portion of public switched network that connects access node (edge of access n/w) to the individual subscriber</a:t>
            </a:r>
          </a:p>
        </p:txBody>
      </p:sp>
      <p:sp>
        <p:nvSpPr>
          <p:cNvPr id="1224715" name="Text Box 11"/>
          <p:cNvSpPr txBox="1">
            <a:spLocks noChangeArrowheads="1"/>
          </p:cNvSpPr>
          <p:nvPr/>
        </p:nvSpPr>
        <p:spPr bwMode="auto">
          <a:xfrm>
            <a:off x="1798638" y="982663"/>
            <a:ext cx="2514600"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solidFill>
                  <a:srgbClr val="3C5658"/>
                </a:solidFill>
              </a:rPr>
              <a:t>Core Network: </a:t>
            </a:r>
            <a:r>
              <a:rPr lang="en-US" altLang="en-US" sz="2000">
                <a:solidFill>
                  <a:srgbClr val="3C5658"/>
                </a:solidFill>
              </a:rPr>
              <a:t> </a:t>
            </a:r>
            <a:r>
              <a:rPr lang="en-US" altLang="en-US">
                <a:solidFill>
                  <a:srgbClr val="3C5658"/>
                </a:solidFill>
              </a:rPr>
              <a:t>Combination of switching centers and transmission systems connecting switching centers.</a:t>
            </a:r>
          </a:p>
        </p:txBody>
      </p:sp>
      <p:graphicFrame>
        <p:nvGraphicFramePr>
          <p:cNvPr id="1224716" name="Object 12"/>
          <p:cNvGraphicFramePr>
            <a:graphicFrameLocks noGrp="1" noChangeAspect="1"/>
          </p:cNvGraphicFramePr>
          <p:nvPr>
            <p:ph sz="half" idx="4294967295"/>
          </p:nvPr>
        </p:nvGraphicFramePr>
        <p:xfrm>
          <a:off x="3133725" y="5126038"/>
          <a:ext cx="858838" cy="823912"/>
        </p:xfrm>
        <a:graphic>
          <a:graphicData uri="http://schemas.openxmlformats.org/presentationml/2006/ole">
            <mc:AlternateContent xmlns:mc="http://schemas.openxmlformats.org/markup-compatibility/2006">
              <mc:Choice xmlns:v="urn:schemas-microsoft-com:vml" Requires="v">
                <p:oleObj spid="_x0000_s4109" name="Photo Editor Photo" r:id="rId6" imgW="1714739" imgH="1523810" progId="MSPhotoEd.3">
                  <p:embed/>
                </p:oleObj>
              </mc:Choice>
              <mc:Fallback>
                <p:oleObj name="Photo Editor Photo" r:id="rId6" imgW="1714739" imgH="1523810"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3725" y="5126038"/>
                        <a:ext cx="858838" cy="823912"/>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6295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4715"/>
                                        </p:tgtEl>
                                        <p:attrNameLst>
                                          <p:attrName>style.visibility</p:attrName>
                                        </p:attrNameLst>
                                      </p:cBhvr>
                                      <p:to>
                                        <p:strVal val="visible"/>
                                      </p:to>
                                    </p:set>
                                    <p:animEffect transition="in" filter="dissolve">
                                      <p:cBhvr>
                                        <p:cTn id="7" dur="1000"/>
                                        <p:tgtEl>
                                          <p:spTgt spid="122471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224706"/>
                                        </p:tgtEl>
                                        <p:attrNameLst>
                                          <p:attrName>style.visibility</p:attrName>
                                        </p:attrNameLst>
                                      </p:cBhvr>
                                      <p:to>
                                        <p:strVal val="visible"/>
                                      </p:to>
                                    </p:set>
                                    <p:animEffect transition="in" filter="dissolve">
                                      <p:cBhvr>
                                        <p:cTn id="11" dur="1000"/>
                                        <p:tgtEl>
                                          <p:spTgt spid="1224706"/>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1224716"/>
                                        </p:tgtEl>
                                        <p:attrNameLst>
                                          <p:attrName>style.visibility</p:attrName>
                                        </p:attrNameLst>
                                      </p:cBhvr>
                                      <p:to>
                                        <p:strVal val="visible"/>
                                      </p:to>
                                    </p:set>
                                    <p:animEffect transition="in" filter="dissolve">
                                      <p:cBhvr>
                                        <p:cTn id="15" dur="1000"/>
                                        <p:tgtEl>
                                          <p:spTgt spid="1224716"/>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224714"/>
                                        </p:tgtEl>
                                        <p:attrNameLst>
                                          <p:attrName>style.visibility</p:attrName>
                                        </p:attrNameLst>
                                      </p:cBhvr>
                                      <p:to>
                                        <p:strVal val="visible"/>
                                      </p:to>
                                    </p:set>
                                    <p:animEffect transition="in" filter="dissolve">
                                      <p:cBhvr>
                                        <p:cTn id="19" dur="1000"/>
                                        <p:tgtEl>
                                          <p:spTgt spid="1224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4714" grpId="0"/>
      <p:bldP spid="122471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0179" name="Text Box 2"/>
          <p:cNvSpPr txBox="1">
            <a:spLocks noChangeArrowheads="1"/>
          </p:cNvSpPr>
          <p:nvPr/>
        </p:nvSpPr>
        <p:spPr bwMode="auto">
          <a:xfrm>
            <a:off x="1524000" y="0"/>
            <a:ext cx="5715000" cy="45720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Verdana" panose="020B0604030504040204" pitchFamily="34" charset="0"/>
              </a:rPr>
              <a:t>   </a:t>
            </a:r>
          </a:p>
        </p:txBody>
      </p:sp>
      <p:pic>
        <p:nvPicPr>
          <p:cNvPr id="200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690563"/>
            <a:ext cx="5183188"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400550"/>
            <a:ext cx="30480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182" name="Group 5"/>
          <p:cNvGrpSpPr>
            <a:grpSpLocks/>
          </p:cNvGrpSpPr>
          <p:nvPr/>
        </p:nvGrpSpPr>
        <p:grpSpPr bwMode="auto">
          <a:xfrm>
            <a:off x="5257800" y="4019550"/>
            <a:ext cx="381000" cy="152400"/>
            <a:chOff x="3600" y="219"/>
            <a:chExt cx="360" cy="175"/>
          </a:xfrm>
        </p:grpSpPr>
        <p:sp>
          <p:nvSpPr>
            <p:cNvPr id="50201" name="Oval 6"/>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202" name="Line 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3" name="Line 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4" name="Rectangle 9"/>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50205" name="Oval 10"/>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50206" name="Group 11"/>
            <p:cNvGrpSpPr>
              <a:grpSpLocks/>
            </p:cNvGrpSpPr>
            <p:nvPr/>
          </p:nvGrpSpPr>
          <p:grpSpPr bwMode="auto">
            <a:xfrm>
              <a:off x="3686" y="244"/>
              <a:ext cx="177" cy="66"/>
              <a:chOff x="2848" y="848"/>
              <a:chExt cx="140" cy="98"/>
            </a:xfrm>
          </p:grpSpPr>
          <p:sp>
            <p:nvSpPr>
              <p:cNvPr id="50211" name="Line 1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12" name="Line 1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13" name="Line 1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207" name="Group 15"/>
            <p:cNvGrpSpPr>
              <a:grpSpLocks/>
            </p:cNvGrpSpPr>
            <p:nvPr/>
          </p:nvGrpSpPr>
          <p:grpSpPr bwMode="auto">
            <a:xfrm flipV="1">
              <a:off x="3686" y="243"/>
              <a:ext cx="177" cy="66"/>
              <a:chOff x="2848" y="848"/>
              <a:chExt cx="140" cy="98"/>
            </a:xfrm>
          </p:grpSpPr>
          <p:sp>
            <p:nvSpPr>
              <p:cNvPr id="50208" name="Line 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9" name="Line 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10" name="Line 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0183" name="Line 19"/>
          <p:cNvSpPr>
            <a:spLocks noChangeShapeType="1"/>
          </p:cNvSpPr>
          <p:nvPr/>
        </p:nvSpPr>
        <p:spPr bwMode="auto">
          <a:xfrm flipV="1">
            <a:off x="3048000" y="409575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072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6715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0725" name="Group 21"/>
          <p:cNvGrpSpPr>
            <a:grpSpLocks/>
          </p:cNvGrpSpPr>
          <p:nvPr/>
        </p:nvGrpSpPr>
        <p:grpSpPr bwMode="auto">
          <a:xfrm>
            <a:off x="2819400" y="3943350"/>
            <a:ext cx="381000" cy="152400"/>
            <a:chOff x="3600" y="219"/>
            <a:chExt cx="360" cy="175"/>
          </a:xfrm>
        </p:grpSpPr>
        <p:sp>
          <p:nvSpPr>
            <p:cNvPr id="50188" name="Oval 22"/>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189" name="Line 2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0" name="Line 2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1" name="Rectangle 25"/>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50192" name="Oval 26"/>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50193" name="Group 27"/>
            <p:cNvGrpSpPr>
              <a:grpSpLocks/>
            </p:cNvGrpSpPr>
            <p:nvPr/>
          </p:nvGrpSpPr>
          <p:grpSpPr bwMode="auto">
            <a:xfrm>
              <a:off x="3686" y="244"/>
              <a:ext cx="177" cy="66"/>
              <a:chOff x="2848" y="848"/>
              <a:chExt cx="140" cy="98"/>
            </a:xfrm>
          </p:grpSpPr>
          <p:sp>
            <p:nvSpPr>
              <p:cNvPr id="50198" name="Line 2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9" name="Line 2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00" name="Line 3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194" name="Group 31"/>
            <p:cNvGrpSpPr>
              <a:grpSpLocks/>
            </p:cNvGrpSpPr>
            <p:nvPr/>
          </p:nvGrpSpPr>
          <p:grpSpPr bwMode="auto">
            <a:xfrm flipV="1">
              <a:off x="3686" y="243"/>
              <a:ext cx="177" cy="66"/>
              <a:chOff x="2848" y="848"/>
              <a:chExt cx="140" cy="98"/>
            </a:xfrm>
          </p:grpSpPr>
          <p:sp>
            <p:nvSpPr>
              <p:cNvPr id="50195" name="Line 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Line 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7" name="Line 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0186" name="Line 35"/>
          <p:cNvSpPr>
            <a:spLocks noChangeShapeType="1"/>
          </p:cNvSpPr>
          <p:nvPr/>
        </p:nvSpPr>
        <p:spPr bwMode="auto">
          <a:xfrm flipV="1">
            <a:off x="5410200" y="417195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87" name="Rectangle 39"/>
          <p:cNvSpPr>
            <a:spLocks noGrp="1" noChangeArrowheads="1"/>
          </p:cNvSpPr>
          <p:nvPr>
            <p:ph type="title"/>
          </p:nvPr>
        </p:nvSpPr>
        <p:spPr/>
        <p:txBody>
          <a:bodyPr/>
          <a:lstStyle/>
          <a:p>
            <a:pPr eaLnBrk="1" hangingPunct="1"/>
            <a:r>
              <a:rPr lang="en-US" altLang="en-US" smtClean="0">
                <a:solidFill>
                  <a:schemeClr val="tx1"/>
                </a:solidFill>
              </a:rPr>
              <a:t>Internet Today</a:t>
            </a:r>
          </a:p>
        </p:txBody>
      </p:sp>
    </p:spTree>
    <p:extLst>
      <p:ext uri="{BB962C8B-B14F-4D97-AF65-F5344CB8AC3E}">
        <p14:creationId xmlns:p14="http://schemas.microsoft.com/office/powerpoint/2010/main" val="4927375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00708"/>
                                        </p:tgtEl>
                                        <p:attrNameLst>
                                          <p:attrName>style.visibility</p:attrName>
                                        </p:attrNameLst>
                                      </p:cBhvr>
                                      <p:to>
                                        <p:strVal val="visible"/>
                                      </p:to>
                                    </p:set>
                                    <p:animEffect transition="in" filter="strips(downLeft)">
                                      <p:cBhvr>
                                        <p:cTn id="7" dur="500"/>
                                        <p:tgtEl>
                                          <p:spTgt spid="200708"/>
                                        </p:tgtEl>
                                      </p:cBhvr>
                                    </p:animEffect>
                                  </p:childTnLst>
                                </p:cTn>
                              </p:par>
                              <p:par>
                                <p:cTn id="8" presetID="18" presetClass="entr" presetSubtype="12" fill="hold" nodeType="withEffect">
                                  <p:stCondLst>
                                    <p:cond delay="0"/>
                                  </p:stCondLst>
                                  <p:childTnLst>
                                    <p:set>
                                      <p:cBhvr>
                                        <p:cTn id="9" dur="1" fill="hold">
                                          <p:stCondLst>
                                            <p:cond delay="0"/>
                                          </p:stCondLst>
                                        </p:cTn>
                                        <p:tgtEl>
                                          <p:spTgt spid="200725"/>
                                        </p:tgtEl>
                                        <p:attrNameLst>
                                          <p:attrName>style.visibility</p:attrName>
                                        </p:attrNameLst>
                                      </p:cBhvr>
                                      <p:to>
                                        <p:strVal val="visible"/>
                                      </p:to>
                                    </p:set>
                                    <p:animEffect transition="in" filter="strips(downLeft)">
                                      <p:cBhvr>
                                        <p:cTn id="10" dur="500"/>
                                        <p:tgtEl>
                                          <p:spTgt spid="200725"/>
                                        </p:tgtEl>
                                      </p:cBhvr>
                                    </p:animEffect>
                                  </p:childTnLst>
                                </p:cTn>
                              </p:par>
                              <p:par>
                                <p:cTn id="11" presetID="18" presetClass="entr" presetSubtype="12" fill="hold" nodeType="withEffect">
                                  <p:stCondLst>
                                    <p:cond delay="0"/>
                                  </p:stCondLst>
                                  <p:childTnLst>
                                    <p:set>
                                      <p:cBhvr>
                                        <p:cTn id="12" dur="1" fill="hold">
                                          <p:stCondLst>
                                            <p:cond delay="0"/>
                                          </p:stCondLst>
                                        </p:cTn>
                                        <p:tgtEl>
                                          <p:spTgt spid="200724"/>
                                        </p:tgtEl>
                                        <p:attrNameLst>
                                          <p:attrName>style.visibility</p:attrName>
                                        </p:attrNameLst>
                                      </p:cBhvr>
                                      <p:to>
                                        <p:strVal val="visible"/>
                                      </p:to>
                                    </p:set>
                                    <p:animEffect transition="in" filter="strips(downLeft)">
                                      <p:cBhvr>
                                        <p:cTn id="13" dur="500"/>
                                        <p:tgtEl>
                                          <p:spTgt spid="200724"/>
                                        </p:tgtEl>
                                      </p:cBhvr>
                                    </p:animEffect>
                                  </p:childTnLst>
                                </p:cTn>
                              </p:par>
                            </p:childTnLst>
                          </p:cTn>
                        </p:par>
                        <p:par>
                          <p:cTn id="14" fill="hold" nodeType="afterGroup">
                            <p:stCondLst>
                              <p:cond delay="500"/>
                            </p:stCondLst>
                            <p:childTnLst>
                              <p:par>
                                <p:cTn id="15" presetID="18" presetClass="entr" presetSubtype="12" fill="hold" nodeType="afterEffect">
                                  <p:stCondLst>
                                    <p:cond delay="0"/>
                                  </p:stCondLst>
                                  <p:childTnLst>
                                    <p:set>
                                      <p:cBhvr>
                                        <p:cTn id="16" dur="1" fill="hold">
                                          <p:stCondLst>
                                            <p:cond delay="0"/>
                                          </p:stCondLst>
                                        </p:cTn>
                                        <p:tgtEl>
                                          <p:spTgt spid="200707"/>
                                        </p:tgtEl>
                                        <p:attrNameLst>
                                          <p:attrName>style.visibility</p:attrName>
                                        </p:attrNameLst>
                                      </p:cBhvr>
                                      <p:to>
                                        <p:strVal val="visible"/>
                                      </p:to>
                                    </p:set>
                                    <p:animEffect transition="in" filter="strips(downLeft)">
                                      <p:cBhvr>
                                        <p:cTn id="17" dur="500"/>
                                        <p:tgtEl>
                                          <p:spTgt spid="200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1203" name="Rectangle 2"/>
          <p:cNvSpPr>
            <a:spLocks noGrp="1" noChangeArrowheads="1"/>
          </p:cNvSpPr>
          <p:nvPr>
            <p:ph type="title"/>
          </p:nvPr>
        </p:nvSpPr>
        <p:spPr/>
        <p:txBody>
          <a:bodyPr/>
          <a:lstStyle/>
          <a:p>
            <a:pPr eaLnBrk="1" hangingPunct="1"/>
            <a:r>
              <a:rPr lang="en-US" altLang="en-US" smtClean="0">
                <a:solidFill>
                  <a:schemeClr val="tx1"/>
                </a:solidFill>
              </a:rPr>
              <a:t>Internet USA Structure</a:t>
            </a:r>
          </a:p>
        </p:txBody>
      </p:sp>
      <p:pic>
        <p:nvPicPr>
          <p:cNvPr id="294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382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06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nodePh="1">
                                  <p:stCondLst>
                                    <p:cond delay="0"/>
                                  </p:stCondLst>
                                  <p:endCondLst>
                                    <p:cond evt="begin" delay="0">
                                      <p:tn val="5"/>
                                    </p:cond>
                                  </p:endCondLst>
                                  <p:childTnLst>
                                    <p:set>
                                      <p:cBhvr>
                                        <p:cTn id="6" dur="1" fill="hold">
                                          <p:stCondLst>
                                            <p:cond delay="0"/>
                                          </p:stCondLst>
                                        </p:cTn>
                                        <p:tgtEl>
                                          <p:spTgt spid="294916"/>
                                        </p:tgtEl>
                                        <p:attrNameLst>
                                          <p:attrName>style.visibility</p:attrName>
                                        </p:attrNameLst>
                                      </p:cBhvr>
                                      <p:to>
                                        <p:strVal val="visible"/>
                                      </p:to>
                                    </p:set>
                                    <p:animEffect transition="in" filter="strips(downLeft)">
                                      <p:cBhvr>
                                        <p:cTn id="7"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914400"/>
            <a:ext cx="57150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PubRRectCallout"/>
          <p:cNvSpPr>
            <a:spLocks noEditPoints="1" noChangeArrowheads="1"/>
          </p:cNvSpPr>
          <p:nvPr/>
        </p:nvSpPr>
        <p:spPr bwMode="auto">
          <a:xfrm>
            <a:off x="7010400" y="3352800"/>
            <a:ext cx="2819400" cy="762000"/>
          </a:xfrm>
          <a:custGeom>
            <a:avLst/>
            <a:gdLst>
              <a:gd name="T0" fmla="*/ 1409700 w 21600"/>
              <a:gd name="T1" fmla="*/ 0 h 21600"/>
              <a:gd name="T2" fmla="*/ 0 w 21600"/>
              <a:gd name="T3" fmla="*/ 304729 h 21600"/>
              <a:gd name="T4" fmla="*/ 292121 w 21600"/>
              <a:gd name="T5" fmla="*/ 762000 h 21600"/>
              <a:gd name="T6" fmla="*/ 1409700 w 21600"/>
              <a:gd name="T7" fmla="*/ 609494 h 21600"/>
              <a:gd name="T8" fmla="*/ 2819400 w 21600"/>
              <a:gd name="T9" fmla="*/ 304729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2238"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99CC00"/>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solidFill>
                  <a:schemeClr val="bg1"/>
                </a:solidFill>
              </a:rPr>
              <a:t>Router – Routing and addressing </a:t>
            </a:r>
          </a:p>
        </p:txBody>
      </p:sp>
      <p:sp>
        <p:nvSpPr>
          <p:cNvPr id="52229" name="AutoShape 5"/>
          <p:cNvSpPr>
            <a:spLocks noChangeArrowheads="1"/>
          </p:cNvSpPr>
          <p:nvPr/>
        </p:nvSpPr>
        <p:spPr bwMode="auto">
          <a:xfrm>
            <a:off x="2971800" y="2819400"/>
            <a:ext cx="914400" cy="304800"/>
          </a:xfrm>
          <a:prstGeom prst="righ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2230" name="PubRRectCallout"/>
          <p:cNvSpPr>
            <a:spLocks noEditPoints="1" noChangeArrowheads="1"/>
          </p:cNvSpPr>
          <p:nvPr/>
        </p:nvSpPr>
        <p:spPr bwMode="auto">
          <a:xfrm>
            <a:off x="1905000" y="2133600"/>
            <a:ext cx="2057400" cy="762000"/>
          </a:xfrm>
          <a:custGeom>
            <a:avLst/>
            <a:gdLst>
              <a:gd name="T0" fmla="*/ 1028700 w 21600"/>
              <a:gd name="T1" fmla="*/ 0 h 21600"/>
              <a:gd name="T2" fmla="*/ 0 w 21600"/>
              <a:gd name="T3" fmla="*/ 304729 h 21600"/>
              <a:gd name="T4" fmla="*/ 819817 w 21600"/>
              <a:gd name="T5" fmla="*/ 762000 h 21600"/>
              <a:gd name="T6" fmla="*/ 1028700 w 21600"/>
              <a:gd name="T7" fmla="*/ 609494 h 21600"/>
              <a:gd name="T8" fmla="*/ 2057400 w 21600"/>
              <a:gd name="T9" fmla="*/ 304729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33CCC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solidFill>
                  <a:schemeClr val="bg1"/>
                </a:solidFill>
              </a:rPr>
              <a:t>End to end reliable data transfer</a:t>
            </a:r>
          </a:p>
        </p:txBody>
      </p:sp>
      <p:sp>
        <p:nvSpPr>
          <p:cNvPr id="52231" name="PubRRectCallout"/>
          <p:cNvSpPr>
            <a:spLocks noEditPoints="1" noChangeArrowheads="1"/>
          </p:cNvSpPr>
          <p:nvPr/>
        </p:nvSpPr>
        <p:spPr bwMode="auto">
          <a:xfrm>
            <a:off x="2895600" y="4572000"/>
            <a:ext cx="3200400" cy="762000"/>
          </a:xfrm>
          <a:custGeom>
            <a:avLst/>
            <a:gdLst>
              <a:gd name="T0" fmla="*/ 1600200 w 21600"/>
              <a:gd name="T1" fmla="*/ 0 h 21600"/>
              <a:gd name="T2" fmla="*/ 0 w 21600"/>
              <a:gd name="T3" fmla="*/ 304729 h 21600"/>
              <a:gd name="T4" fmla="*/ 1275271 w 21600"/>
              <a:gd name="T5" fmla="*/ 762000 h 21600"/>
              <a:gd name="T6" fmla="*/ 1600200 w 21600"/>
              <a:gd name="T7" fmla="*/ 609494 h 21600"/>
              <a:gd name="T8" fmla="*/ 3200400 w 21600"/>
              <a:gd name="T9" fmla="*/ 304729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Framing , error control , flow control and hop-to-hop delivery</a:t>
            </a:r>
          </a:p>
        </p:txBody>
      </p:sp>
      <p:sp>
        <p:nvSpPr>
          <p:cNvPr id="52232" name="PubRRectCallout"/>
          <p:cNvSpPr>
            <a:spLocks noEditPoints="1" noChangeArrowheads="1"/>
          </p:cNvSpPr>
          <p:nvPr/>
        </p:nvSpPr>
        <p:spPr bwMode="auto">
          <a:xfrm>
            <a:off x="8229600" y="838200"/>
            <a:ext cx="2057400" cy="457200"/>
          </a:xfrm>
          <a:custGeom>
            <a:avLst/>
            <a:gdLst>
              <a:gd name="T0" fmla="*/ 1028700 w 21600"/>
              <a:gd name="T1" fmla="*/ 0 h 21600"/>
              <a:gd name="T2" fmla="*/ 0 w 21600"/>
              <a:gd name="T3" fmla="*/ 182838 h 21600"/>
              <a:gd name="T4" fmla="*/ 98393 w 21600"/>
              <a:gd name="T5" fmla="*/ 457200 h 21600"/>
              <a:gd name="T6" fmla="*/ 1028700 w 21600"/>
              <a:gd name="T7" fmla="*/ 365697 h 21600"/>
              <a:gd name="T8" fmla="*/ 2057400 w 21600"/>
              <a:gd name="T9" fmla="*/ 1828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1033"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chemeClr val="accent1"/>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End Applications</a:t>
            </a:r>
          </a:p>
        </p:txBody>
      </p:sp>
      <p:sp>
        <p:nvSpPr>
          <p:cNvPr id="52233" name="PubRRectCallout"/>
          <p:cNvSpPr>
            <a:spLocks noEditPoints="1" noChangeArrowheads="1"/>
          </p:cNvSpPr>
          <p:nvPr/>
        </p:nvSpPr>
        <p:spPr bwMode="auto">
          <a:xfrm>
            <a:off x="8229600" y="5715000"/>
            <a:ext cx="2209800" cy="457200"/>
          </a:xfrm>
          <a:custGeom>
            <a:avLst/>
            <a:gdLst>
              <a:gd name="T0" fmla="*/ 1104900 w 21600"/>
              <a:gd name="T1" fmla="*/ 0 h 21600"/>
              <a:gd name="T2" fmla="*/ 0 w 21600"/>
              <a:gd name="T3" fmla="*/ 182838 h 21600"/>
              <a:gd name="T4" fmla="*/ 0 w 21600"/>
              <a:gd name="T5" fmla="*/ 457200 h 21600"/>
              <a:gd name="T6" fmla="*/ 1104900 w 21600"/>
              <a:gd name="T7" fmla="*/ 365697 h 21600"/>
              <a:gd name="T8" fmla="*/ 2209800 w 21600"/>
              <a:gd name="T9" fmla="*/ 1828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0"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99C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Raw bits transmission</a:t>
            </a:r>
          </a:p>
        </p:txBody>
      </p:sp>
      <p:sp>
        <p:nvSpPr>
          <p:cNvPr id="52234" name="Rectangle 12"/>
          <p:cNvSpPr>
            <a:spLocks noGrp="1" noChangeArrowheads="1"/>
          </p:cNvSpPr>
          <p:nvPr>
            <p:ph type="title"/>
          </p:nvPr>
        </p:nvSpPr>
        <p:spPr/>
        <p:txBody>
          <a:bodyPr/>
          <a:lstStyle/>
          <a:p>
            <a:pPr eaLnBrk="1" hangingPunct="1"/>
            <a:r>
              <a:rPr lang="en-US" altLang="en-US" smtClean="0">
                <a:solidFill>
                  <a:schemeClr val="tx1"/>
                </a:solidFill>
              </a:rPr>
              <a:t>TCP/IP and OSI Model</a:t>
            </a:r>
          </a:p>
        </p:txBody>
      </p:sp>
    </p:spTree>
    <p:extLst>
      <p:ext uri="{BB962C8B-B14F-4D97-AF65-F5344CB8AC3E}">
        <p14:creationId xmlns:p14="http://schemas.microsoft.com/office/powerpoint/2010/main" val="1033463118"/>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4275" name="Text Box 2"/>
          <p:cNvSpPr txBox="1">
            <a:spLocks noChangeArrowheads="1"/>
          </p:cNvSpPr>
          <p:nvPr/>
        </p:nvSpPr>
        <p:spPr bwMode="auto">
          <a:xfrm>
            <a:off x="1524000" y="152400"/>
            <a:ext cx="5715000" cy="45720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Verdana" panose="020B0604030504040204" pitchFamily="34" charset="0"/>
              </a:rPr>
              <a:t>  </a:t>
            </a:r>
          </a:p>
        </p:txBody>
      </p:sp>
      <p:pic>
        <p:nvPicPr>
          <p:cNvPr id="20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88" y="2360614"/>
            <a:ext cx="8520112" cy="13874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3780" name="PubRRectCallout"/>
          <p:cNvSpPr>
            <a:spLocks noEditPoints="1" noChangeArrowheads="1"/>
          </p:cNvSpPr>
          <p:nvPr/>
        </p:nvSpPr>
        <p:spPr bwMode="auto">
          <a:xfrm>
            <a:off x="3048000" y="12192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00FFFF"/>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Router – Routing and addressing </a:t>
            </a:r>
          </a:p>
        </p:txBody>
      </p:sp>
      <p:grpSp>
        <p:nvGrpSpPr>
          <p:cNvPr id="203786" name="Group 10"/>
          <p:cNvGrpSpPr>
            <a:grpSpLocks/>
          </p:cNvGrpSpPr>
          <p:nvPr/>
        </p:nvGrpSpPr>
        <p:grpSpPr bwMode="auto">
          <a:xfrm>
            <a:off x="3886200" y="3657600"/>
            <a:ext cx="2743200" cy="1295400"/>
            <a:chOff x="1488" y="2304"/>
            <a:chExt cx="1728" cy="816"/>
          </a:xfrm>
        </p:grpSpPr>
        <p:sp>
          <p:nvSpPr>
            <p:cNvPr id="54280" name="PubRRectCallout"/>
            <p:cNvSpPr>
              <a:spLocks noEditPoints="1" noChangeArrowheads="1"/>
            </p:cNvSpPr>
            <p:nvPr/>
          </p:nvSpPr>
          <p:spPr bwMode="auto">
            <a:xfrm flipV="1">
              <a:off x="1488" y="2304"/>
              <a:ext cx="1728" cy="816"/>
            </a:xfrm>
            <a:custGeom>
              <a:avLst/>
              <a:gdLst>
                <a:gd name="T0" fmla="*/ 864 w 21600"/>
                <a:gd name="T1" fmla="*/ 0 h 21600"/>
                <a:gd name="T2" fmla="*/ 0 w 21600"/>
                <a:gd name="T3" fmla="*/ 326 h 21600"/>
                <a:gd name="T4" fmla="*/ 689 w 21600"/>
                <a:gd name="T5" fmla="*/ 816 h 21600"/>
                <a:gd name="T6" fmla="*/ 864 w 21600"/>
                <a:gd name="T7" fmla="*/ 653 h 21600"/>
                <a:gd name="T8" fmla="*/ 1728 w 21600"/>
                <a:gd name="T9" fmla="*/ 326 h 21600"/>
                <a:gd name="T10" fmla="*/ 17694720 60000 65536"/>
                <a:gd name="T11" fmla="*/ 11796480 60000 65536"/>
                <a:gd name="T12" fmla="*/ 5898240 60000 65536"/>
                <a:gd name="T13" fmla="*/ 5898240 60000 65536"/>
                <a:gd name="T14" fmla="*/ 0 60000 65536"/>
                <a:gd name="T15" fmla="*/ 150 w 21600"/>
                <a:gd name="T16" fmla="*/ 132 h 21600"/>
                <a:gd name="T17" fmla="*/ 21413 w 21600"/>
                <a:gd name="T18" fmla="*/ 17100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CC99"/>
            </a:solidFill>
            <a:ln w="9525">
              <a:solidFill>
                <a:srgbClr val="000000"/>
              </a:solidFill>
              <a:miter lim="800000"/>
              <a:headEnd/>
              <a:tailEnd/>
            </a:ln>
            <a:effectLst>
              <a:outerShdw dist="107763" dir="2700000" algn="ctr" rotWithShape="0">
                <a:srgbClr val="808080"/>
              </a:outerShdw>
            </a:effectLst>
          </p:spPr>
          <p:txBody>
            <a:bodyPr rot="10800000"/>
            <a:lstStyle/>
            <a:p>
              <a:endParaRPr lang="en-US"/>
            </a:p>
          </p:txBody>
        </p:sp>
        <p:sp>
          <p:nvSpPr>
            <p:cNvPr id="54281" name="Text Box 6"/>
            <p:cNvSpPr txBox="1">
              <a:spLocks noChangeArrowheads="1"/>
            </p:cNvSpPr>
            <p:nvPr/>
          </p:nvSpPr>
          <p:spPr bwMode="auto">
            <a:xfrm>
              <a:off x="1680" y="2640"/>
              <a:ext cx="12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Bridge/ Layer 2 switch</a:t>
              </a:r>
            </a:p>
          </p:txBody>
        </p:sp>
      </p:grpSp>
      <p:sp>
        <p:nvSpPr>
          <p:cNvPr id="54279" name="Rectangle 9"/>
          <p:cNvSpPr>
            <a:spLocks noGrp="1" noChangeArrowheads="1"/>
          </p:cNvSpPr>
          <p:nvPr>
            <p:ph type="title"/>
          </p:nvPr>
        </p:nvSpPr>
        <p:spPr/>
        <p:txBody>
          <a:bodyPr/>
          <a:lstStyle/>
          <a:p>
            <a:pPr eaLnBrk="1" hangingPunct="1"/>
            <a:r>
              <a:rPr lang="en-US" altLang="en-US" smtClean="0">
                <a:solidFill>
                  <a:schemeClr val="tx1"/>
                </a:solidFill>
              </a:rPr>
              <a:t>Connecting Devices</a:t>
            </a:r>
          </a:p>
        </p:txBody>
      </p:sp>
    </p:spTree>
    <p:extLst>
      <p:ext uri="{BB962C8B-B14F-4D97-AF65-F5344CB8AC3E}">
        <p14:creationId xmlns:p14="http://schemas.microsoft.com/office/powerpoint/2010/main" val="3801850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strips(downLeft)">
                                      <p:cBhvr>
                                        <p:cTn id="7" dur="500"/>
                                        <p:tgtEl>
                                          <p:spTgt spid="203779"/>
                                        </p:tgtEl>
                                      </p:cBhvr>
                                    </p:animEffect>
                                  </p:childTnLst>
                                </p:cTn>
                              </p:par>
                            </p:childTnLst>
                          </p:cTn>
                        </p:par>
                        <p:par>
                          <p:cTn id="8" fill="hold" nodeType="afterGroup">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203780"/>
                                        </p:tgtEl>
                                        <p:attrNameLst>
                                          <p:attrName>style.visibility</p:attrName>
                                        </p:attrNameLst>
                                      </p:cBhvr>
                                      <p:to>
                                        <p:strVal val="visible"/>
                                      </p:to>
                                    </p:set>
                                    <p:animEffect transition="in" filter="strips(downLeft)">
                                      <p:cBhvr>
                                        <p:cTn id="11" dur="500"/>
                                        <p:tgtEl>
                                          <p:spTgt spid="203780"/>
                                        </p:tgtEl>
                                      </p:cBhvr>
                                    </p:animEffect>
                                  </p:childTnLst>
                                </p:cTn>
                              </p:par>
                            </p:childTnLst>
                          </p:cTn>
                        </p:par>
                        <p:par>
                          <p:cTn id="12" fill="hold" nodeType="afterGroup">
                            <p:stCondLst>
                              <p:cond delay="1000"/>
                            </p:stCondLst>
                            <p:childTnLst>
                              <p:par>
                                <p:cTn id="13" presetID="42" presetClass="entr" presetSubtype="0" fill="hold" nodeType="afterEffect">
                                  <p:stCondLst>
                                    <p:cond delay="0"/>
                                  </p:stCondLst>
                                  <p:childTnLst>
                                    <p:set>
                                      <p:cBhvr>
                                        <p:cTn id="14" dur="1" fill="hold">
                                          <p:stCondLst>
                                            <p:cond delay="0"/>
                                          </p:stCondLst>
                                        </p:cTn>
                                        <p:tgtEl>
                                          <p:spTgt spid="203786"/>
                                        </p:tgtEl>
                                        <p:attrNameLst>
                                          <p:attrName>style.visibility</p:attrName>
                                        </p:attrNameLst>
                                      </p:cBhvr>
                                      <p:to>
                                        <p:strVal val="visible"/>
                                      </p:to>
                                    </p:set>
                                    <p:animEffect transition="in" filter="fade">
                                      <p:cBhvr>
                                        <p:cTn id="15" dur="1000"/>
                                        <p:tgtEl>
                                          <p:spTgt spid="203786"/>
                                        </p:tgtEl>
                                      </p:cBhvr>
                                    </p:animEffect>
                                    <p:anim calcmode="lin" valueType="num">
                                      <p:cBhvr>
                                        <p:cTn id="16" dur="1000" fill="hold"/>
                                        <p:tgtEl>
                                          <p:spTgt spid="203786"/>
                                        </p:tgtEl>
                                        <p:attrNameLst>
                                          <p:attrName>ppt_x</p:attrName>
                                        </p:attrNameLst>
                                      </p:cBhvr>
                                      <p:tavLst>
                                        <p:tav tm="0">
                                          <p:val>
                                            <p:strVal val="#ppt_x"/>
                                          </p:val>
                                        </p:tav>
                                        <p:tav tm="100000">
                                          <p:val>
                                            <p:strVal val="#ppt_x"/>
                                          </p:val>
                                        </p:tav>
                                      </p:tavLst>
                                    </p:anim>
                                    <p:anim calcmode="lin" valueType="num">
                                      <p:cBhvr>
                                        <p:cTn id="17" dur="1000" fill="hold"/>
                                        <p:tgtEl>
                                          <p:spTgt spid="2037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6323" name="Rectangle 2"/>
          <p:cNvSpPr>
            <a:spLocks noGrp="1" noChangeArrowheads="1"/>
          </p:cNvSpPr>
          <p:nvPr>
            <p:ph type="title"/>
          </p:nvPr>
        </p:nvSpPr>
        <p:spPr>
          <a:xfrm>
            <a:off x="1676400" y="0"/>
            <a:ext cx="8229600" cy="533400"/>
          </a:xfrm>
        </p:spPr>
        <p:txBody>
          <a:bodyPr>
            <a:normAutofit fontScale="90000"/>
          </a:bodyPr>
          <a:lstStyle/>
          <a:p>
            <a:pPr eaLnBrk="1" hangingPunct="1"/>
            <a:r>
              <a:rPr lang="en-US" altLang="en-US" smtClean="0"/>
              <a:t>Address and Context</a:t>
            </a:r>
          </a:p>
        </p:txBody>
      </p:sp>
      <p:pic>
        <p:nvPicPr>
          <p:cNvPr id="300035" name="Picture 3"/>
          <p:cNvPicPr>
            <a:picLocks noGrp="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3429000" y="838200"/>
            <a:ext cx="6019800" cy="5486400"/>
          </a:xfrm>
          <a:noFill/>
        </p:spPr>
      </p:pic>
    </p:spTree>
    <p:extLst>
      <p:ext uri="{BB962C8B-B14F-4D97-AF65-F5344CB8AC3E}">
        <p14:creationId xmlns:p14="http://schemas.microsoft.com/office/powerpoint/2010/main" val="139488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300035"/>
                                        </p:tgtEl>
                                        <p:attrNameLst>
                                          <p:attrName>style.visibility</p:attrName>
                                        </p:attrNameLst>
                                      </p:cBhvr>
                                      <p:to>
                                        <p:strVal val="visible"/>
                                      </p:to>
                                    </p:set>
                                    <p:animEffect transition="in" filter="strips(downLeft)">
                                      <p:cBhvr>
                                        <p:cTn id="7" dur="500"/>
                                        <p:tgtEl>
                                          <p:spTgt spid="300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7347" name="Rectangle 105"/>
          <p:cNvSpPr>
            <a:spLocks noGrp="1" noChangeArrowheads="1"/>
          </p:cNvSpPr>
          <p:nvPr>
            <p:ph type="title"/>
          </p:nvPr>
        </p:nvSpPr>
        <p:spPr/>
        <p:txBody>
          <a:bodyPr/>
          <a:lstStyle/>
          <a:p>
            <a:pPr eaLnBrk="1" hangingPunct="1"/>
            <a:r>
              <a:rPr lang="en-US" altLang="en-US" smtClean="0"/>
              <a:t>TCP/IP: How Data is Transferred?</a:t>
            </a:r>
          </a:p>
        </p:txBody>
      </p:sp>
      <p:graphicFrame>
        <p:nvGraphicFramePr>
          <p:cNvPr id="57348" name="Object 3"/>
          <p:cNvGraphicFramePr>
            <a:graphicFrameLocks noGrp="1" noChangeAspect="1"/>
          </p:cNvGraphicFramePr>
          <p:nvPr>
            <p:ph sz="half" idx="4294967295"/>
          </p:nvPr>
        </p:nvGraphicFramePr>
        <p:xfrm>
          <a:off x="1524001" y="2581275"/>
          <a:ext cx="652463" cy="585788"/>
        </p:xfrm>
        <a:graphic>
          <a:graphicData uri="http://schemas.openxmlformats.org/presentationml/2006/ole">
            <mc:AlternateContent xmlns:mc="http://schemas.openxmlformats.org/markup-compatibility/2006">
              <mc:Choice xmlns:v="urn:schemas-microsoft-com:vml" Requires="v">
                <p:oleObj spid="_x0000_s23569" name="ClipArt" r:id="rId3" imgW="1307263" imgH="1084139" progId="MS_ClipArt_Gallery.2">
                  <p:embed/>
                </p:oleObj>
              </mc:Choice>
              <mc:Fallback>
                <p:oleObj name="ClipArt"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2581275"/>
                        <a:ext cx="6524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9" name="Freeform 4"/>
          <p:cNvSpPr>
            <a:spLocks/>
          </p:cNvSpPr>
          <p:nvPr/>
        </p:nvSpPr>
        <p:spPr bwMode="auto">
          <a:xfrm>
            <a:off x="3124200" y="1790700"/>
            <a:ext cx="5981700" cy="4497388"/>
          </a:xfrm>
          <a:custGeom>
            <a:avLst/>
            <a:gdLst>
              <a:gd name="T0" fmla="*/ 2455175 w 1340"/>
              <a:gd name="T1" fmla="*/ 158598 h 1191"/>
              <a:gd name="T2" fmla="*/ 366044 w 1340"/>
              <a:gd name="T3" fmla="*/ 226569 h 1191"/>
              <a:gd name="T4" fmla="*/ 258909 w 1340"/>
              <a:gd name="T5" fmla="*/ 1518010 h 1191"/>
              <a:gd name="T6" fmla="*/ 124991 w 1340"/>
              <a:gd name="T7" fmla="*/ 2718824 h 1191"/>
              <a:gd name="T8" fmla="*/ 499963 w 1340"/>
              <a:gd name="T9" fmla="*/ 3285246 h 1191"/>
              <a:gd name="T10" fmla="*/ 2401608 w 1340"/>
              <a:gd name="T11" fmla="*/ 3307903 h 1191"/>
              <a:gd name="T12" fmla="*/ 2856931 w 1340"/>
              <a:gd name="T13" fmla="*/ 4259491 h 1191"/>
              <a:gd name="T14" fmla="*/ 5508521 w 1340"/>
              <a:gd name="T15" fmla="*/ 4146207 h 1191"/>
              <a:gd name="T16" fmla="*/ 5696007 w 1340"/>
              <a:gd name="T17" fmla="*/ 2152402 h 1191"/>
              <a:gd name="T18" fmla="*/ 5374602 w 1340"/>
              <a:gd name="T19" fmla="*/ 1291441 h 1191"/>
              <a:gd name="T20" fmla="*/ 3392606 w 1340"/>
              <a:gd name="T21" fmla="*/ 1087530 h 1191"/>
              <a:gd name="T22" fmla="*/ 2455175 w 1340"/>
              <a:gd name="T23" fmla="*/ 158598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7350" name="Object 5"/>
          <p:cNvGraphicFramePr>
            <a:graphicFrameLocks noChangeAspect="1"/>
          </p:cNvGraphicFramePr>
          <p:nvPr/>
        </p:nvGraphicFramePr>
        <p:xfrm>
          <a:off x="2819400" y="690563"/>
          <a:ext cx="685800" cy="601662"/>
        </p:xfrm>
        <a:graphic>
          <a:graphicData uri="http://schemas.openxmlformats.org/presentationml/2006/ole">
            <mc:AlternateContent xmlns:mc="http://schemas.openxmlformats.org/markup-compatibility/2006">
              <mc:Choice xmlns:v="urn:schemas-microsoft-com:vml" Requires="v">
                <p:oleObj spid="_x0000_s23570" name="ClipArt" r:id="rId5" imgW="1307263" imgH="1084139" progId="MS_ClipArt_Gallery.2">
                  <p:embed/>
                </p:oleObj>
              </mc:Choice>
              <mc:Fallback>
                <p:oleObj name="ClipArt"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690563"/>
                        <a:ext cx="6858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51" name="Group 6"/>
          <p:cNvGrpSpPr>
            <a:grpSpLocks/>
          </p:cNvGrpSpPr>
          <p:nvPr/>
        </p:nvGrpSpPr>
        <p:grpSpPr bwMode="auto">
          <a:xfrm flipH="1">
            <a:off x="5029200" y="1638301"/>
            <a:ext cx="223838" cy="606425"/>
            <a:chOff x="3842" y="406"/>
            <a:chExt cx="51" cy="167"/>
          </a:xfrm>
        </p:grpSpPr>
        <p:sp>
          <p:nvSpPr>
            <p:cNvPr id="57447" name="Oval 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8" name="Oval 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9" name="Oval 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57352" name="Group 10"/>
          <p:cNvGrpSpPr>
            <a:grpSpLocks/>
          </p:cNvGrpSpPr>
          <p:nvPr/>
        </p:nvGrpSpPr>
        <p:grpSpPr bwMode="auto">
          <a:xfrm>
            <a:off x="6329363" y="4340225"/>
            <a:ext cx="671512" cy="1119188"/>
            <a:chOff x="4180" y="783"/>
            <a:chExt cx="150" cy="307"/>
          </a:xfrm>
        </p:grpSpPr>
        <p:sp>
          <p:nvSpPr>
            <p:cNvPr id="57439" name="AutoShape 1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0" name="Rectangle 1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1" name="Rectangle 1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2" name="AutoShape 1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3" name="Line 1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44" name="Line 1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45" name="Rectangle 1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46" name="Rectangle 1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57353" name="Group 19"/>
          <p:cNvGrpSpPr>
            <a:grpSpLocks/>
          </p:cNvGrpSpPr>
          <p:nvPr/>
        </p:nvGrpSpPr>
        <p:grpSpPr bwMode="auto">
          <a:xfrm rot="-5400000">
            <a:off x="7345363" y="4516438"/>
            <a:ext cx="230188" cy="747713"/>
            <a:chOff x="3842" y="406"/>
            <a:chExt cx="51" cy="167"/>
          </a:xfrm>
        </p:grpSpPr>
        <p:sp>
          <p:nvSpPr>
            <p:cNvPr id="57436" name="Oval 20"/>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37" name="Oval 21"/>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a:t>
              </a:r>
            </a:p>
          </p:txBody>
        </p:sp>
        <p:sp>
          <p:nvSpPr>
            <p:cNvPr id="57438" name="Oval 22"/>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57354" name="Line 23"/>
          <p:cNvSpPr>
            <a:spLocks noChangeShapeType="1"/>
          </p:cNvSpPr>
          <p:nvPr/>
        </p:nvSpPr>
        <p:spPr bwMode="auto">
          <a:xfrm>
            <a:off x="6765925" y="4079876"/>
            <a:ext cx="1587500"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5" name="Line 24"/>
          <p:cNvSpPr>
            <a:spLocks noChangeShapeType="1"/>
          </p:cNvSpPr>
          <p:nvPr/>
        </p:nvSpPr>
        <p:spPr bwMode="auto">
          <a:xfrm>
            <a:off x="6777038" y="4070351"/>
            <a:ext cx="4762" cy="2698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6" name="Line 25"/>
          <p:cNvSpPr>
            <a:spLocks noChangeShapeType="1"/>
          </p:cNvSpPr>
          <p:nvPr/>
        </p:nvSpPr>
        <p:spPr bwMode="auto">
          <a:xfrm>
            <a:off x="8364538" y="4065588"/>
            <a:ext cx="4762" cy="2333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7" name="Line 26"/>
          <p:cNvSpPr>
            <a:spLocks noChangeShapeType="1"/>
          </p:cNvSpPr>
          <p:nvPr/>
        </p:nvSpPr>
        <p:spPr bwMode="auto">
          <a:xfrm flipV="1">
            <a:off x="7534276" y="3603626"/>
            <a:ext cx="4763" cy="461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358" name="Group 27"/>
          <p:cNvGrpSpPr>
            <a:grpSpLocks/>
          </p:cNvGrpSpPr>
          <p:nvPr/>
        </p:nvGrpSpPr>
        <p:grpSpPr bwMode="auto">
          <a:xfrm>
            <a:off x="7947026" y="4303714"/>
            <a:ext cx="671513" cy="1119187"/>
            <a:chOff x="4180" y="783"/>
            <a:chExt cx="150" cy="307"/>
          </a:xfrm>
        </p:grpSpPr>
        <p:sp>
          <p:nvSpPr>
            <p:cNvPr id="57428" name="AutoShape 28"/>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29" name="Rectangle 29"/>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30"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31"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32" name="Line 32"/>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33" name="Line 33"/>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34"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35" name="Rectangle 35"/>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57359" name="Group 36"/>
          <p:cNvGrpSpPr>
            <a:grpSpLocks/>
          </p:cNvGrpSpPr>
          <p:nvPr/>
        </p:nvGrpSpPr>
        <p:grpSpPr bwMode="auto">
          <a:xfrm>
            <a:off x="7086600" y="2171700"/>
            <a:ext cx="762000" cy="381000"/>
            <a:chOff x="3600" y="219"/>
            <a:chExt cx="360" cy="175"/>
          </a:xfrm>
        </p:grpSpPr>
        <p:sp>
          <p:nvSpPr>
            <p:cNvPr id="57415" name="Oval 37"/>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16" name="Line 3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17" name="Line 3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18" name="Rectangle 40"/>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57419" name="Oval 41"/>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57420" name="Group 42"/>
            <p:cNvGrpSpPr>
              <a:grpSpLocks/>
            </p:cNvGrpSpPr>
            <p:nvPr/>
          </p:nvGrpSpPr>
          <p:grpSpPr bwMode="auto">
            <a:xfrm>
              <a:off x="3686" y="244"/>
              <a:ext cx="177" cy="66"/>
              <a:chOff x="2848" y="848"/>
              <a:chExt cx="140" cy="98"/>
            </a:xfrm>
          </p:grpSpPr>
          <p:sp>
            <p:nvSpPr>
              <p:cNvPr id="57425" name="Line 4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26" name="Line 4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27" name="Line 4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421" name="Group 46"/>
            <p:cNvGrpSpPr>
              <a:grpSpLocks/>
            </p:cNvGrpSpPr>
            <p:nvPr/>
          </p:nvGrpSpPr>
          <p:grpSpPr bwMode="auto">
            <a:xfrm flipV="1">
              <a:off x="3686" y="243"/>
              <a:ext cx="177" cy="66"/>
              <a:chOff x="2848" y="848"/>
              <a:chExt cx="140" cy="98"/>
            </a:xfrm>
          </p:grpSpPr>
          <p:sp>
            <p:nvSpPr>
              <p:cNvPr id="57422" name="Line 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23" name="Line 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24" name="Line 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7360" name="Group 50"/>
          <p:cNvGrpSpPr>
            <a:grpSpLocks/>
          </p:cNvGrpSpPr>
          <p:nvPr/>
        </p:nvGrpSpPr>
        <p:grpSpPr bwMode="auto">
          <a:xfrm>
            <a:off x="3640138" y="1236664"/>
            <a:ext cx="1344612" cy="1512887"/>
            <a:chOff x="188" y="1425"/>
            <a:chExt cx="847" cy="953"/>
          </a:xfrm>
        </p:grpSpPr>
        <p:sp>
          <p:nvSpPr>
            <p:cNvPr id="57408" name="Rectangle 51"/>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09" name="Rectangle 52"/>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10" name="Text Box 53"/>
            <p:cNvSpPr txBox="1">
              <a:spLocks noChangeArrowheads="1"/>
            </p:cNvSpPr>
            <p:nvPr/>
          </p:nvSpPr>
          <p:spPr bwMode="auto">
            <a:xfrm>
              <a:off x="188" y="1455"/>
              <a:ext cx="830"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7411" name="Line 54"/>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12" name="Line 55"/>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13" name="Line 56"/>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14" name="Line 57"/>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361" name="Group 58"/>
          <p:cNvGrpSpPr>
            <a:grpSpLocks/>
          </p:cNvGrpSpPr>
          <p:nvPr/>
        </p:nvGrpSpPr>
        <p:grpSpPr bwMode="auto">
          <a:xfrm>
            <a:off x="3562351" y="2963864"/>
            <a:ext cx="1344613" cy="1512887"/>
            <a:chOff x="188" y="1425"/>
            <a:chExt cx="847" cy="953"/>
          </a:xfrm>
        </p:grpSpPr>
        <p:sp>
          <p:nvSpPr>
            <p:cNvPr id="57401" name="Rectangle 59"/>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02" name="Rectangle 60"/>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403" name="Text Box 61"/>
            <p:cNvSpPr txBox="1">
              <a:spLocks noChangeArrowheads="1"/>
            </p:cNvSpPr>
            <p:nvPr/>
          </p:nvSpPr>
          <p:spPr bwMode="auto">
            <a:xfrm>
              <a:off x="188" y="1455"/>
              <a:ext cx="830"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7404" name="Line 62"/>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05" name="Line 63"/>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06" name="Line 64"/>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07" name="Line 65"/>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362" name="Group 66"/>
          <p:cNvGrpSpPr>
            <a:grpSpLocks/>
          </p:cNvGrpSpPr>
          <p:nvPr/>
        </p:nvGrpSpPr>
        <p:grpSpPr bwMode="auto">
          <a:xfrm>
            <a:off x="5980113" y="4227514"/>
            <a:ext cx="1344612" cy="1512887"/>
            <a:chOff x="188" y="1425"/>
            <a:chExt cx="847" cy="953"/>
          </a:xfrm>
        </p:grpSpPr>
        <p:sp>
          <p:nvSpPr>
            <p:cNvPr id="57394" name="Rectangle 67"/>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95" name="Rectangle 68"/>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96" name="Text Box 69"/>
            <p:cNvSpPr txBox="1">
              <a:spLocks noChangeArrowheads="1"/>
            </p:cNvSpPr>
            <p:nvPr/>
          </p:nvSpPr>
          <p:spPr bwMode="auto">
            <a:xfrm>
              <a:off x="188" y="1455"/>
              <a:ext cx="830"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7397" name="Line 70"/>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8" name="Line 71"/>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9" name="Line 72"/>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00" name="Line 73"/>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363" name="Group 74"/>
          <p:cNvGrpSpPr>
            <a:grpSpLocks/>
          </p:cNvGrpSpPr>
          <p:nvPr/>
        </p:nvGrpSpPr>
        <p:grpSpPr bwMode="auto">
          <a:xfrm>
            <a:off x="7762876" y="4221164"/>
            <a:ext cx="1344613" cy="1512887"/>
            <a:chOff x="188" y="1425"/>
            <a:chExt cx="847" cy="953"/>
          </a:xfrm>
        </p:grpSpPr>
        <p:sp>
          <p:nvSpPr>
            <p:cNvPr id="57387" name="Rectangle 75"/>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8" name="Rectangle 76"/>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9" name="Text Box 77"/>
            <p:cNvSpPr txBox="1">
              <a:spLocks noChangeArrowheads="1"/>
            </p:cNvSpPr>
            <p:nvPr/>
          </p:nvSpPr>
          <p:spPr bwMode="auto">
            <a:xfrm>
              <a:off x="188" y="1455"/>
              <a:ext cx="830"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7390" name="Line 78"/>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1" name="Line 79"/>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2" name="Line 80"/>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3" name="Line 81"/>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364" name="Group 82"/>
          <p:cNvGrpSpPr>
            <a:grpSpLocks/>
          </p:cNvGrpSpPr>
          <p:nvPr/>
        </p:nvGrpSpPr>
        <p:grpSpPr bwMode="auto">
          <a:xfrm>
            <a:off x="6811963" y="2693988"/>
            <a:ext cx="1320800" cy="963612"/>
            <a:chOff x="4369" y="791"/>
            <a:chExt cx="832" cy="607"/>
          </a:xfrm>
        </p:grpSpPr>
        <p:sp>
          <p:nvSpPr>
            <p:cNvPr id="57382" name="Rectangle 83"/>
            <p:cNvSpPr>
              <a:spLocks noChangeArrowheads="1"/>
            </p:cNvSpPr>
            <p:nvPr/>
          </p:nvSpPr>
          <p:spPr bwMode="auto">
            <a:xfrm>
              <a:off x="4403" y="791"/>
              <a:ext cx="798" cy="58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3" name="Rectangle 84"/>
            <p:cNvSpPr>
              <a:spLocks noChangeArrowheads="1"/>
            </p:cNvSpPr>
            <p:nvPr/>
          </p:nvSpPr>
          <p:spPr bwMode="auto">
            <a:xfrm>
              <a:off x="4369" y="830"/>
              <a:ext cx="798" cy="5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4" name="Text Box 85"/>
            <p:cNvSpPr txBox="1">
              <a:spLocks noChangeArrowheads="1"/>
            </p:cNvSpPr>
            <p:nvPr/>
          </p:nvSpPr>
          <p:spPr bwMode="auto">
            <a:xfrm>
              <a:off x="4439" y="821"/>
              <a:ext cx="66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7385" name="Line 86"/>
            <p:cNvSpPr>
              <a:spLocks noChangeShapeType="1"/>
            </p:cNvSpPr>
            <p:nvPr/>
          </p:nvSpPr>
          <p:spPr bwMode="auto">
            <a:xfrm flipV="1">
              <a:off x="4370" y="1031"/>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86" name="Line 87"/>
            <p:cNvSpPr>
              <a:spLocks noChangeShapeType="1"/>
            </p:cNvSpPr>
            <p:nvPr/>
          </p:nvSpPr>
          <p:spPr bwMode="auto">
            <a:xfrm flipV="1">
              <a:off x="4382" y="1211"/>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365" name="Line 88"/>
          <p:cNvSpPr>
            <a:spLocks noChangeShapeType="1"/>
          </p:cNvSpPr>
          <p:nvPr/>
        </p:nvSpPr>
        <p:spPr bwMode="auto">
          <a:xfrm>
            <a:off x="4464050" y="1447800"/>
            <a:ext cx="6350" cy="10287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6" name="Line 89"/>
          <p:cNvSpPr>
            <a:spLocks noChangeShapeType="1"/>
          </p:cNvSpPr>
          <p:nvPr/>
        </p:nvSpPr>
        <p:spPr bwMode="auto">
          <a:xfrm>
            <a:off x="7689850" y="2857500"/>
            <a:ext cx="6350" cy="27305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7" name="Line 90"/>
          <p:cNvSpPr>
            <a:spLocks noChangeShapeType="1"/>
          </p:cNvSpPr>
          <p:nvPr/>
        </p:nvSpPr>
        <p:spPr bwMode="auto">
          <a:xfrm flipV="1">
            <a:off x="7073900" y="2825750"/>
            <a:ext cx="0" cy="6159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8" name="Line 91"/>
          <p:cNvSpPr>
            <a:spLocks noChangeShapeType="1"/>
          </p:cNvSpPr>
          <p:nvPr/>
        </p:nvSpPr>
        <p:spPr bwMode="auto">
          <a:xfrm>
            <a:off x="7067551" y="2844801"/>
            <a:ext cx="625475" cy="31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9" name="Line 92"/>
          <p:cNvSpPr>
            <a:spLocks noChangeShapeType="1"/>
          </p:cNvSpPr>
          <p:nvPr/>
        </p:nvSpPr>
        <p:spPr bwMode="auto">
          <a:xfrm>
            <a:off x="7689850" y="5575301"/>
            <a:ext cx="787400" cy="95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70" name="Line 93"/>
          <p:cNvSpPr>
            <a:spLocks noChangeShapeType="1"/>
          </p:cNvSpPr>
          <p:nvPr/>
        </p:nvSpPr>
        <p:spPr bwMode="auto">
          <a:xfrm flipV="1">
            <a:off x="8477250" y="4416425"/>
            <a:ext cx="12700" cy="1168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71" name="Line 94"/>
          <p:cNvSpPr>
            <a:spLocks noChangeShapeType="1"/>
          </p:cNvSpPr>
          <p:nvPr/>
        </p:nvSpPr>
        <p:spPr bwMode="auto">
          <a:xfrm>
            <a:off x="4495800" y="2476501"/>
            <a:ext cx="1403350" cy="158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72" name="Line 95"/>
          <p:cNvSpPr>
            <a:spLocks noChangeShapeType="1"/>
          </p:cNvSpPr>
          <p:nvPr/>
        </p:nvSpPr>
        <p:spPr bwMode="auto">
          <a:xfrm>
            <a:off x="5870575" y="2508250"/>
            <a:ext cx="1212850" cy="965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373" name="Group 96"/>
          <p:cNvGrpSpPr>
            <a:grpSpLocks/>
          </p:cNvGrpSpPr>
          <p:nvPr/>
        </p:nvGrpSpPr>
        <p:grpSpPr bwMode="auto">
          <a:xfrm>
            <a:off x="8185150" y="3987800"/>
            <a:ext cx="704850" cy="382588"/>
            <a:chOff x="4712" y="2088"/>
            <a:chExt cx="444" cy="241"/>
          </a:xfrm>
        </p:grpSpPr>
        <p:sp>
          <p:nvSpPr>
            <p:cNvPr id="57380" name="Rectangle 97"/>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1" name="Text Box 98"/>
            <p:cNvSpPr txBox="1">
              <a:spLocks noChangeArrowheads="1"/>
            </p:cNvSpPr>
            <p:nvPr/>
          </p:nvSpPr>
          <p:spPr bwMode="auto">
            <a:xfrm>
              <a:off x="4726" y="2098"/>
              <a:ext cx="4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FF0000"/>
                  </a:solidFill>
                  <a:latin typeface="Comic Sans MS" panose="030F0702030302020204" pitchFamily="66" charset="0"/>
                </a:rPr>
                <a:t>data</a:t>
              </a:r>
              <a:endParaRPr lang="en-US" altLang="en-US" sz="2400">
                <a:latin typeface="Times New Roman" panose="02020603050405020304" pitchFamily="18" charset="0"/>
              </a:endParaRPr>
            </a:p>
          </p:txBody>
        </p:sp>
      </p:grpSp>
      <p:grpSp>
        <p:nvGrpSpPr>
          <p:cNvPr id="57374" name="Group 99"/>
          <p:cNvGrpSpPr>
            <a:grpSpLocks/>
          </p:cNvGrpSpPr>
          <p:nvPr/>
        </p:nvGrpSpPr>
        <p:grpSpPr bwMode="auto">
          <a:xfrm>
            <a:off x="4133850" y="1066800"/>
            <a:ext cx="704850" cy="382588"/>
            <a:chOff x="4712" y="2088"/>
            <a:chExt cx="444" cy="241"/>
          </a:xfrm>
        </p:grpSpPr>
        <p:sp>
          <p:nvSpPr>
            <p:cNvPr id="57378" name="Rectangle 100"/>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9" name="Text Box 101"/>
            <p:cNvSpPr txBox="1">
              <a:spLocks noChangeArrowheads="1"/>
            </p:cNvSpPr>
            <p:nvPr/>
          </p:nvSpPr>
          <p:spPr bwMode="auto">
            <a:xfrm>
              <a:off x="4726" y="2098"/>
              <a:ext cx="4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FF0000"/>
                  </a:solidFill>
                  <a:latin typeface="Comic Sans MS" panose="030F0702030302020204" pitchFamily="66" charset="0"/>
                </a:rPr>
                <a:t>data</a:t>
              </a:r>
              <a:endParaRPr lang="en-US" altLang="en-US" sz="2400">
                <a:latin typeface="Times New Roman" panose="02020603050405020304" pitchFamily="18" charset="0"/>
              </a:endParaRPr>
            </a:p>
          </p:txBody>
        </p:sp>
      </p:grpSp>
      <p:sp>
        <p:nvSpPr>
          <p:cNvPr id="57375" name="Text Box 102"/>
          <p:cNvSpPr txBox="1">
            <a:spLocks noChangeArrowheads="1"/>
          </p:cNvSpPr>
          <p:nvPr/>
        </p:nvSpPr>
        <p:spPr bwMode="auto">
          <a:xfrm>
            <a:off x="7010400" y="1790701"/>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Comic Sans MS" panose="030F0702030302020204" pitchFamily="66" charset="0"/>
              </a:rPr>
              <a:t>Router</a:t>
            </a:r>
          </a:p>
        </p:txBody>
      </p:sp>
      <p:graphicFrame>
        <p:nvGraphicFramePr>
          <p:cNvPr id="57376" name="Object 103"/>
          <p:cNvGraphicFramePr>
            <a:graphicFrameLocks noGrp="1" noChangeAspect="1"/>
          </p:cNvGraphicFramePr>
          <p:nvPr>
            <p:ph sz="half" idx="4294967295"/>
          </p:nvPr>
        </p:nvGraphicFramePr>
        <p:xfrm>
          <a:off x="9944100" y="3276600"/>
          <a:ext cx="723900" cy="649288"/>
        </p:xfrm>
        <a:graphic>
          <a:graphicData uri="http://schemas.openxmlformats.org/presentationml/2006/ole">
            <mc:AlternateContent xmlns:mc="http://schemas.openxmlformats.org/markup-compatibility/2006">
              <mc:Choice xmlns:v="urn:schemas-microsoft-com:vml" Requires="v">
                <p:oleObj spid="_x0000_s23571"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0" y="3276600"/>
                        <a:ext cx="7239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377" name="Picture 1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9800" y="4641850"/>
            <a:ext cx="3124200"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446218"/>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58371" name="Rectangle 75"/>
          <p:cNvSpPr>
            <a:spLocks noGrp="1" noChangeArrowheads="1"/>
          </p:cNvSpPr>
          <p:nvPr>
            <p:ph type="title"/>
          </p:nvPr>
        </p:nvSpPr>
        <p:spPr/>
        <p:txBody>
          <a:bodyPr/>
          <a:lstStyle/>
          <a:p>
            <a:pPr eaLnBrk="1" hangingPunct="1"/>
            <a:r>
              <a:rPr lang="en-US" altLang="en-US" smtClean="0"/>
              <a:t>Client-Server Paradigm</a:t>
            </a:r>
          </a:p>
        </p:txBody>
      </p:sp>
      <p:sp>
        <p:nvSpPr>
          <p:cNvPr id="58372" name="Rectangle 3"/>
          <p:cNvSpPr>
            <a:spLocks noGrp="1" noChangeArrowheads="1"/>
          </p:cNvSpPr>
          <p:nvPr>
            <p:ph type="body" sz="half" idx="4294967295"/>
          </p:nvPr>
        </p:nvSpPr>
        <p:spPr>
          <a:xfrm>
            <a:off x="1524001" y="685800"/>
            <a:ext cx="4043363" cy="5638800"/>
          </a:xfrm>
        </p:spPr>
        <p:txBody>
          <a:bodyPr/>
          <a:lstStyle/>
          <a:p>
            <a:pPr eaLnBrk="1" hangingPunct="1">
              <a:lnSpc>
                <a:spcPct val="90000"/>
              </a:lnSpc>
              <a:buFont typeface="Wingdings" panose="05000000000000000000" pitchFamily="2" charset="2"/>
              <a:buNone/>
            </a:pPr>
            <a:r>
              <a:rPr lang="en-US" altLang="en-US" sz="1600"/>
              <a:t>     </a:t>
            </a:r>
            <a:endParaRPr lang="en-US" altLang="en-US" i="1" smtClean="0">
              <a:solidFill>
                <a:schemeClr val="accent2"/>
              </a:solidFill>
            </a:endParaRPr>
          </a:p>
        </p:txBody>
      </p:sp>
      <p:sp>
        <p:nvSpPr>
          <p:cNvPr id="58373" name="Rectangle 4"/>
          <p:cNvSpPr>
            <a:spLocks noChangeArrowheads="1"/>
          </p:cNvSpPr>
          <p:nvPr/>
        </p:nvSpPr>
        <p:spPr bwMode="auto">
          <a:xfrm>
            <a:off x="1752600" y="1143000"/>
            <a:ext cx="3505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rgbClr val="CC3300"/>
                </a:solidFill>
                <a:latin typeface="Verdana" panose="020B0604030504040204" pitchFamily="34" charset="0"/>
              </a:rPr>
              <a:t>Client:</a:t>
            </a:r>
          </a:p>
          <a:p>
            <a:pPr eaLnBrk="1" hangingPunct="1"/>
            <a:r>
              <a:rPr lang="en-US" altLang="en-US">
                <a:solidFill>
                  <a:srgbClr val="3C5658"/>
                </a:solidFill>
                <a:latin typeface="Verdana" panose="020B0604030504040204" pitchFamily="34" charset="0"/>
              </a:rPr>
              <a:t>Initiates contact with server (“speaks first”)</a:t>
            </a:r>
          </a:p>
          <a:p>
            <a:pPr eaLnBrk="1" hangingPunct="1"/>
            <a:r>
              <a:rPr lang="en-US" altLang="en-US">
                <a:solidFill>
                  <a:srgbClr val="3C5658"/>
                </a:solidFill>
                <a:latin typeface="Verdana" panose="020B0604030504040204" pitchFamily="34" charset="0"/>
              </a:rPr>
              <a:t>typically requests service from server</a:t>
            </a:r>
            <a:r>
              <a:rPr lang="en-US" altLang="en-US" sz="2400">
                <a:latin typeface="Verdana" panose="020B0604030504040204" pitchFamily="34" charset="0"/>
              </a:rPr>
              <a:t> </a:t>
            </a:r>
          </a:p>
          <a:p>
            <a:pPr eaLnBrk="1" hangingPunct="1"/>
            <a:r>
              <a:rPr lang="en-US" altLang="en-US" sz="2000">
                <a:solidFill>
                  <a:srgbClr val="CC3300"/>
                </a:solidFill>
                <a:latin typeface="Verdana" panose="020B0604030504040204" pitchFamily="34" charset="0"/>
              </a:rPr>
              <a:t>Server:</a:t>
            </a:r>
          </a:p>
          <a:p>
            <a:pPr eaLnBrk="1" hangingPunct="1"/>
            <a:r>
              <a:rPr lang="en-US" altLang="en-US">
                <a:solidFill>
                  <a:srgbClr val="3C5658"/>
                </a:solidFill>
                <a:latin typeface="Verdana" panose="020B0604030504040204" pitchFamily="34" charset="0"/>
              </a:rPr>
              <a:t>Provides requested service to client. </a:t>
            </a:r>
          </a:p>
          <a:p>
            <a:pPr eaLnBrk="1" hangingPunct="1"/>
            <a:r>
              <a:rPr lang="en-US" altLang="en-US">
                <a:solidFill>
                  <a:srgbClr val="3C5658"/>
                </a:solidFill>
                <a:latin typeface="Verdana" panose="020B0604030504040204" pitchFamily="34" charset="0"/>
              </a:rPr>
              <a:t>Always on</a:t>
            </a:r>
            <a:r>
              <a:rPr lang="en-US" altLang="en-US" sz="2400">
                <a:latin typeface="Times New Roman" panose="02020603050405020304" pitchFamily="18" charset="0"/>
              </a:rPr>
              <a:t> </a:t>
            </a:r>
          </a:p>
        </p:txBody>
      </p:sp>
      <p:graphicFrame>
        <p:nvGraphicFramePr>
          <p:cNvPr id="58374" name="Object 5"/>
          <p:cNvGraphicFramePr>
            <a:graphicFrameLocks noChangeAspect="1"/>
          </p:cNvGraphicFramePr>
          <p:nvPr/>
        </p:nvGraphicFramePr>
        <p:xfrm>
          <a:off x="4495801" y="762000"/>
          <a:ext cx="714375" cy="558800"/>
        </p:xfrm>
        <a:graphic>
          <a:graphicData uri="http://schemas.openxmlformats.org/presentationml/2006/ole">
            <mc:AlternateContent xmlns:mc="http://schemas.openxmlformats.org/markup-compatibility/2006">
              <mc:Choice xmlns:v="urn:schemas-microsoft-com:vml" Requires="v">
                <p:oleObj spid="_x0000_s24588"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1" y="762000"/>
                        <a:ext cx="71437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Rectangle 6"/>
          <p:cNvSpPr>
            <a:spLocks noChangeArrowheads="1"/>
          </p:cNvSpPr>
          <p:nvPr/>
        </p:nvSpPr>
        <p:spPr bwMode="auto">
          <a:xfrm>
            <a:off x="7853364" y="4799014"/>
            <a:ext cx="212725"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76" name="Line 7"/>
          <p:cNvSpPr>
            <a:spLocks noChangeShapeType="1"/>
          </p:cNvSpPr>
          <p:nvPr/>
        </p:nvSpPr>
        <p:spPr bwMode="auto">
          <a:xfrm flipV="1">
            <a:off x="8915400" y="4038601"/>
            <a:ext cx="838200"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7" name="Line 8"/>
          <p:cNvSpPr>
            <a:spLocks noChangeShapeType="1"/>
          </p:cNvSpPr>
          <p:nvPr/>
        </p:nvSpPr>
        <p:spPr bwMode="auto">
          <a:xfrm>
            <a:off x="9777414" y="4017964"/>
            <a:ext cx="3175" cy="2317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8" name="Line 9"/>
          <p:cNvSpPr>
            <a:spLocks noChangeShapeType="1"/>
          </p:cNvSpPr>
          <p:nvPr/>
        </p:nvSpPr>
        <p:spPr bwMode="auto">
          <a:xfrm>
            <a:off x="7234238" y="2519363"/>
            <a:ext cx="919162" cy="7429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9" name="Line 10"/>
          <p:cNvSpPr>
            <a:spLocks noChangeShapeType="1"/>
          </p:cNvSpPr>
          <p:nvPr/>
        </p:nvSpPr>
        <p:spPr bwMode="auto">
          <a:xfrm flipV="1">
            <a:off x="8951913" y="3560763"/>
            <a:ext cx="4762"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0" name="AutoShape 11"/>
          <p:cNvSpPr>
            <a:spLocks noChangeArrowheads="1"/>
          </p:cNvSpPr>
          <p:nvPr/>
        </p:nvSpPr>
        <p:spPr bwMode="auto">
          <a:xfrm>
            <a:off x="9361488" y="5106989"/>
            <a:ext cx="666750" cy="255587"/>
          </a:xfrm>
          <a:prstGeom prst="parallelogram">
            <a:avLst>
              <a:gd name="adj" fmla="val 100495"/>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1" name="Rectangle 12"/>
          <p:cNvSpPr>
            <a:spLocks noChangeArrowheads="1"/>
          </p:cNvSpPr>
          <p:nvPr/>
        </p:nvSpPr>
        <p:spPr bwMode="auto">
          <a:xfrm>
            <a:off x="9699625" y="4262438"/>
            <a:ext cx="306388" cy="850900"/>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2" name="Rectangle 13"/>
          <p:cNvSpPr>
            <a:spLocks noChangeArrowheads="1"/>
          </p:cNvSpPr>
          <p:nvPr/>
        </p:nvSpPr>
        <p:spPr bwMode="auto">
          <a:xfrm>
            <a:off x="9366251" y="4503738"/>
            <a:ext cx="422275" cy="850900"/>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3" name="AutoShape 14"/>
          <p:cNvSpPr>
            <a:spLocks noChangeArrowheads="1"/>
          </p:cNvSpPr>
          <p:nvPr/>
        </p:nvSpPr>
        <p:spPr bwMode="auto">
          <a:xfrm>
            <a:off x="9361488" y="4254500"/>
            <a:ext cx="666750" cy="255588"/>
          </a:xfrm>
          <a:prstGeom prst="parallelogram">
            <a:avLst>
              <a:gd name="adj" fmla="val 100495"/>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4" name="Line 15"/>
          <p:cNvSpPr>
            <a:spLocks noChangeShapeType="1"/>
          </p:cNvSpPr>
          <p:nvPr/>
        </p:nvSpPr>
        <p:spPr bwMode="auto">
          <a:xfrm>
            <a:off x="10028239" y="4271964"/>
            <a:ext cx="1587" cy="835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5" name="Line 16"/>
          <p:cNvSpPr>
            <a:spLocks noChangeShapeType="1"/>
          </p:cNvSpPr>
          <p:nvPr/>
        </p:nvSpPr>
        <p:spPr bwMode="auto">
          <a:xfrm flipH="1">
            <a:off x="9788526" y="5106988"/>
            <a:ext cx="239713" cy="247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6" name="Rectangle 17"/>
          <p:cNvSpPr>
            <a:spLocks noChangeArrowheads="1"/>
          </p:cNvSpPr>
          <p:nvPr/>
        </p:nvSpPr>
        <p:spPr bwMode="auto">
          <a:xfrm>
            <a:off x="9418639" y="4614864"/>
            <a:ext cx="280987" cy="492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7" name="Rectangle 18"/>
          <p:cNvSpPr>
            <a:spLocks noChangeArrowheads="1"/>
          </p:cNvSpPr>
          <p:nvPr/>
        </p:nvSpPr>
        <p:spPr bwMode="auto">
          <a:xfrm>
            <a:off x="9459914" y="4764089"/>
            <a:ext cx="212725"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88" name="Line 19"/>
          <p:cNvSpPr>
            <a:spLocks noChangeShapeType="1"/>
          </p:cNvSpPr>
          <p:nvPr/>
        </p:nvSpPr>
        <p:spPr bwMode="auto">
          <a:xfrm>
            <a:off x="8120064" y="3195639"/>
            <a:ext cx="1587" cy="2238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8389" name="Group 20"/>
          <p:cNvGrpSpPr>
            <a:grpSpLocks/>
          </p:cNvGrpSpPr>
          <p:nvPr/>
        </p:nvGrpSpPr>
        <p:grpSpPr bwMode="auto">
          <a:xfrm>
            <a:off x="8489951" y="3027363"/>
            <a:ext cx="785813" cy="246062"/>
            <a:chOff x="2848" y="848"/>
            <a:chExt cx="140" cy="98"/>
          </a:xfrm>
        </p:grpSpPr>
        <p:sp>
          <p:nvSpPr>
            <p:cNvPr id="58441" name="Line 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42" name="Line 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43" name="Line 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390" name="Group 24"/>
          <p:cNvGrpSpPr>
            <a:grpSpLocks/>
          </p:cNvGrpSpPr>
          <p:nvPr/>
        </p:nvGrpSpPr>
        <p:grpSpPr bwMode="auto">
          <a:xfrm flipV="1">
            <a:off x="8489951" y="3024188"/>
            <a:ext cx="785813" cy="246062"/>
            <a:chOff x="2848" y="848"/>
            <a:chExt cx="140" cy="98"/>
          </a:xfrm>
        </p:grpSpPr>
        <p:sp>
          <p:nvSpPr>
            <p:cNvPr id="58438" name="Line 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39" name="Line 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40" name="Line 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391" name="Group 28"/>
          <p:cNvGrpSpPr>
            <a:grpSpLocks/>
          </p:cNvGrpSpPr>
          <p:nvPr/>
        </p:nvGrpSpPr>
        <p:grpSpPr bwMode="auto">
          <a:xfrm>
            <a:off x="5334001" y="1295401"/>
            <a:ext cx="1338263" cy="1516063"/>
            <a:chOff x="186" y="1425"/>
            <a:chExt cx="849" cy="965"/>
          </a:xfrm>
        </p:grpSpPr>
        <p:sp>
          <p:nvSpPr>
            <p:cNvPr id="58431" name="Rectangle 29"/>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32" name="Rectangle 30"/>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33" name="Text Box 31"/>
            <p:cNvSpPr txBox="1">
              <a:spLocks noChangeArrowheads="1"/>
            </p:cNvSpPr>
            <p:nvPr/>
          </p:nvSpPr>
          <p:spPr bwMode="auto">
            <a:xfrm>
              <a:off x="186" y="1457"/>
              <a:ext cx="836" cy="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8434" name="Line 32"/>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35" name="Line 33"/>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36" name="Line 34"/>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37" name="Line 35"/>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392" name="Group 36"/>
          <p:cNvGrpSpPr>
            <a:grpSpLocks/>
          </p:cNvGrpSpPr>
          <p:nvPr/>
        </p:nvGrpSpPr>
        <p:grpSpPr bwMode="auto">
          <a:xfrm>
            <a:off x="9174164" y="4171951"/>
            <a:ext cx="1341437" cy="1516063"/>
            <a:chOff x="185" y="1425"/>
            <a:chExt cx="850" cy="965"/>
          </a:xfrm>
        </p:grpSpPr>
        <p:sp>
          <p:nvSpPr>
            <p:cNvPr id="58424" name="Rectangle 37"/>
            <p:cNvSpPr>
              <a:spLocks noChangeArrowheads="1"/>
            </p:cNvSpPr>
            <p:nvPr/>
          </p:nvSpPr>
          <p:spPr bwMode="auto">
            <a:xfrm>
              <a:off x="237" y="1425"/>
              <a:ext cx="798" cy="90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25" name="Rectangle 38"/>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26" name="Text Box 39"/>
            <p:cNvSpPr txBox="1">
              <a:spLocks noChangeArrowheads="1"/>
            </p:cNvSpPr>
            <p:nvPr/>
          </p:nvSpPr>
          <p:spPr bwMode="auto">
            <a:xfrm>
              <a:off x="185" y="1457"/>
              <a:ext cx="835" cy="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application</a:t>
              </a:r>
            </a:p>
            <a:p>
              <a:pPr algn="ctr"/>
              <a:r>
                <a:rPr lang="en-US" altLang="en-US">
                  <a:latin typeface="Comic Sans MS" panose="030F0702030302020204" pitchFamily="66" charset="0"/>
                </a:rPr>
                <a:t>transport</a:t>
              </a:r>
            </a:p>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8427" name="Line 40"/>
            <p:cNvSpPr>
              <a:spLocks noChangeShapeType="1"/>
            </p:cNvSpPr>
            <p:nvPr/>
          </p:nvSpPr>
          <p:spPr bwMode="auto">
            <a:xfrm flipV="1">
              <a:off x="204" y="166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28" name="Line 41"/>
            <p:cNvSpPr>
              <a:spLocks noChangeShapeType="1"/>
            </p:cNvSpPr>
            <p:nvPr/>
          </p:nvSpPr>
          <p:spPr bwMode="auto">
            <a:xfrm flipV="1">
              <a:off x="216" y="1845"/>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29" name="Line 42"/>
            <p:cNvSpPr>
              <a:spLocks noChangeShapeType="1"/>
            </p:cNvSpPr>
            <p:nvPr/>
          </p:nvSpPr>
          <p:spPr bwMode="auto">
            <a:xfrm flipV="1">
              <a:off x="216" y="2007"/>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30" name="Line 43"/>
            <p:cNvSpPr>
              <a:spLocks noChangeShapeType="1"/>
            </p:cNvSpPr>
            <p:nvPr/>
          </p:nvSpPr>
          <p:spPr bwMode="auto">
            <a:xfrm flipV="1">
              <a:off x="201" y="2184"/>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393" name="Group 44"/>
          <p:cNvGrpSpPr>
            <a:grpSpLocks/>
          </p:cNvGrpSpPr>
          <p:nvPr/>
        </p:nvGrpSpPr>
        <p:grpSpPr bwMode="auto">
          <a:xfrm>
            <a:off x="8234363" y="2660650"/>
            <a:ext cx="1312862" cy="966788"/>
            <a:chOff x="4369" y="791"/>
            <a:chExt cx="832" cy="615"/>
          </a:xfrm>
        </p:grpSpPr>
        <p:sp>
          <p:nvSpPr>
            <p:cNvPr id="58419" name="Rectangle 45"/>
            <p:cNvSpPr>
              <a:spLocks noChangeArrowheads="1"/>
            </p:cNvSpPr>
            <p:nvPr/>
          </p:nvSpPr>
          <p:spPr bwMode="auto">
            <a:xfrm>
              <a:off x="4403" y="791"/>
              <a:ext cx="798" cy="58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20" name="Rectangle 46"/>
            <p:cNvSpPr>
              <a:spLocks noChangeArrowheads="1"/>
            </p:cNvSpPr>
            <p:nvPr/>
          </p:nvSpPr>
          <p:spPr bwMode="auto">
            <a:xfrm>
              <a:off x="4369" y="830"/>
              <a:ext cx="798" cy="5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21" name="Text Box 47"/>
            <p:cNvSpPr txBox="1">
              <a:spLocks noChangeArrowheads="1"/>
            </p:cNvSpPr>
            <p:nvPr/>
          </p:nvSpPr>
          <p:spPr bwMode="auto">
            <a:xfrm>
              <a:off x="4437" y="823"/>
              <a:ext cx="664" cy="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Comic Sans MS" panose="030F0702030302020204" pitchFamily="66" charset="0"/>
                </a:rPr>
                <a:t>network</a:t>
              </a:r>
            </a:p>
            <a:p>
              <a:pPr algn="ctr"/>
              <a:r>
                <a:rPr lang="en-US" altLang="en-US">
                  <a:latin typeface="Comic Sans MS" panose="030F0702030302020204" pitchFamily="66" charset="0"/>
                </a:rPr>
                <a:t>link</a:t>
              </a:r>
            </a:p>
            <a:p>
              <a:pPr algn="ctr"/>
              <a:r>
                <a:rPr lang="en-US" altLang="en-US">
                  <a:latin typeface="Comic Sans MS" panose="030F0702030302020204" pitchFamily="66" charset="0"/>
                </a:rPr>
                <a:t>physical</a:t>
              </a:r>
            </a:p>
          </p:txBody>
        </p:sp>
        <p:sp>
          <p:nvSpPr>
            <p:cNvPr id="58422" name="Line 48"/>
            <p:cNvSpPr>
              <a:spLocks noChangeShapeType="1"/>
            </p:cNvSpPr>
            <p:nvPr/>
          </p:nvSpPr>
          <p:spPr bwMode="auto">
            <a:xfrm flipV="1">
              <a:off x="4370" y="1031"/>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23" name="Line 49"/>
            <p:cNvSpPr>
              <a:spLocks noChangeShapeType="1"/>
            </p:cNvSpPr>
            <p:nvPr/>
          </p:nvSpPr>
          <p:spPr bwMode="auto">
            <a:xfrm flipV="1">
              <a:off x="4382" y="1211"/>
              <a:ext cx="789"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8394" name="Rectangle 50"/>
          <p:cNvSpPr>
            <a:spLocks noChangeArrowheads="1"/>
          </p:cNvSpPr>
          <p:nvPr/>
        </p:nvSpPr>
        <p:spPr bwMode="auto">
          <a:xfrm>
            <a:off x="7032625" y="3286125"/>
            <a:ext cx="1066800" cy="376238"/>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395" name="Text Box 51"/>
          <p:cNvSpPr txBox="1">
            <a:spLocks noChangeArrowheads="1"/>
          </p:cNvSpPr>
          <p:nvPr/>
        </p:nvSpPr>
        <p:spPr bwMode="auto">
          <a:xfrm>
            <a:off x="7029451" y="3254376"/>
            <a:ext cx="1001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Request</a:t>
            </a:r>
          </a:p>
        </p:txBody>
      </p:sp>
      <p:sp>
        <p:nvSpPr>
          <p:cNvPr id="58396" name="Line 52"/>
          <p:cNvSpPr>
            <a:spLocks noChangeShapeType="1"/>
          </p:cNvSpPr>
          <p:nvPr/>
        </p:nvSpPr>
        <p:spPr bwMode="auto">
          <a:xfrm>
            <a:off x="7718425" y="3609976"/>
            <a:ext cx="285750" cy="2190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7" name="Line 53"/>
          <p:cNvSpPr>
            <a:spLocks noChangeShapeType="1"/>
          </p:cNvSpPr>
          <p:nvPr/>
        </p:nvSpPr>
        <p:spPr bwMode="auto">
          <a:xfrm flipH="1" flipV="1">
            <a:off x="7337426" y="2219326"/>
            <a:ext cx="200025" cy="1619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8" name="Freeform 54"/>
          <p:cNvSpPr>
            <a:spLocks/>
          </p:cNvSpPr>
          <p:nvPr/>
        </p:nvSpPr>
        <p:spPr bwMode="auto">
          <a:xfrm>
            <a:off x="6270625" y="1381125"/>
            <a:ext cx="3048000" cy="2819400"/>
          </a:xfrm>
          <a:custGeom>
            <a:avLst/>
            <a:gdLst>
              <a:gd name="T0" fmla="*/ 0 w 2408"/>
              <a:gd name="T1" fmla="*/ 0 h 1822"/>
              <a:gd name="T2" fmla="*/ 7595 w 2408"/>
              <a:gd name="T3" fmla="*/ 194975 h 1822"/>
              <a:gd name="T4" fmla="*/ 3048000 w 2408"/>
              <a:gd name="T5" fmla="*/ 2819400 h 1822"/>
              <a:gd name="T6" fmla="*/ 0 60000 65536"/>
              <a:gd name="T7" fmla="*/ 0 60000 65536"/>
              <a:gd name="T8" fmla="*/ 0 60000 65536"/>
            </a:gdLst>
            <a:ahLst/>
            <a:cxnLst>
              <a:cxn ang="T6">
                <a:pos x="T0" y="T1"/>
              </a:cxn>
              <a:cxn ang="T7">
                <a:pos x="T2" y="T3"/>
              </a:cxn>
              <a:cxn ang="T8">
                <a:pos x="T4" y="T5"/>
              </a:cxn>
            </a:cxnLst>
            <a:rect l="0" t="0" r="r" b="b"/>
            <a:pathLst>
              <a:path w="2408" h="1822">
                <a:moveTo>
                  <a:pt x="0" y="0"/>
                </a:moveTo>
                <a:lnTo>
                  <a:pt x="6" y="126"/>
                </a:lnTo>
                <a:lnTo>
                  <a:pt x="2408" y="1822"/>
                </a:lnTo>
              </a:path>
            </a:pathLst>
          </a:custGeom>
          <a:noFill/>
          <a:ln w="38100">
            <a:solidFill>
              <a:srgbClr val="FF0000"/>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9" name="Rectangle 55"/>
          <p:cNvSpPr>
            <a:spLocks noChangeArrowheads="1"/>
          </p:cNvSpPr>
          <p:nvPr/>
        </p:nvSpPr>
        <p:spPr bwMode="auto">
          <a:xfrm>
            <a:off x="7566025" y="2295525"/>
            <a:ext cx="1066800" cy="376238"/>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00" name="Text Box 56"/>
          <p:cNvSpPr txBox="1">
            <a:spLocks noChangeArrowheads="1"/>
          </p:cNvSpPr>
          <p:nvPr/>
        </p:nvSpPr>
        <p:spPr bwMode="auto">
          <a:xfrm>
            <a:off x="7642226" y="2268539"/>
            <a:ext cx="790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Reply</a:t>
            </a:r>
          </a:p>
        </p:txBody>
      </p:sp>
      <p:sp>
        <p:nvSpPr>
          <p:cNvPr id="58401" name="Freeform 57"/>
          <p:cNvSpPr>
            <a:spLocks/>
          </p:cNvSpPr>
          <p:nvPr/>
        </p:nvSpPr>
        <p:spPr bwMode="auto">
          <a:xfrm>
            <a:off x="6194425" y="1533525"/>
            <a:ext cx="2971800" cy="2743200"/>
          </a:xfrm>
          <a:custGeom>
            <a:avLst/>
            <a:gdLst>
              <a:gd name="T0" fmla="*/ 0 w 2408"/>
              <a:gd name="T1" fmla="*/ 0 h 1822"/>
              <a:gd name="T2" fmla="*/ 7405 w 2408"/>
              <a:gd name="T3" fmla="*/ 189705 h 1822"/>
              <a:gd name="T4" fmla="*/ 2971800 w 2408"/>
              <a:gd name="T5" fmla="*/ 2743200 h 1822"/>
              <a:gd name="T6" fmla="*/ 0 60000 65536"/>
              <a:gd name="T7" fmla="*/ 0 60000 65536"/>
              <a:gd name="T8" fmla="*/ 0 60000 65536"/>
            </a:gdLst>
            <a:ahLst/>
            <a:cxnLst>
              <a:cxn ang="T6">
                <a:pos x="T0" y="T1"/>
              </a:cxn>
              <a:cxn ang="T7">
                <a:pos x="T2" y="T3"/>
              </a:cxn>
              <a:cxn ang="T8">
                <a:pos x="T4" y="T5"/>
              </a:cxn>
            </a:cxnLst>
            <a:rect l="0" t="0" r="r" b="b"/>
            <a:pathLst>
              <a:path w="2408" h="1822">
                <a:moveTo>
                  <a:pt x="0" y="0"/>
                </a:moveTo>
                <a:lnTo>
                  <a:pt x="6" y="126"/>
                </a:lnTo>
                <a:lnTo>
                  <a:pt x="2408" y="1822"/>
                </a:lnTo>
              </a:path>
            </a:pathLst>
          </a:custGeom>
          <a:noFill/>
          <a:ln w="38100">
            <a:solidFill>
              <a:srgbClr val="FF0000"/>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2" name="Rectangle 58"/>
          <p:cNvSpPr>
            <a:spLocks noChangeArrowheads="1"/>
          </p:cNvSpPr>
          <p:nvPr/>
        </p:nvSpPr>
        <p:spPr bwMode="auto">
          <a:xfrm>
            <a:off x="1752600" y="4953000"/>
            <a:ext cx="7162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en-US" sz="2000">
                <a:solidFill>
                  <a:srgbClr val="3C5658"/>
                </a:solidFill>
                <a:latin typeface="Verdana" panose="020B0604030504040204" pitchFamily="34" charset="0"/>
              </a:rPr>
              <a:t>Typical client-server protocols in Internet: Telnet, FTP, HTTP, POP, SMPT etc.</a:t>
            </a:r>
            <a:r>
              <a:rPr lang="en-US" altLang="en-US" sz="2400">
                <a:solidFill>
                  <a:srgbClr val="3C5658"/>
                </a:solidFill>
                <a:latin typeface="Verdana" panose="020B0604030504040204" pitchFamily="34" charset="0"/>
              </a:rPr>
              <a:t> </a:t>
            </a:r>
            <a:endParaRPr lang="en-US" altLang="en-US" sz="2400" i="1">
              <a:solidFill>
                <a:srgbClr val="3C5658"/>
              </a:solidFill>
              <a:latin typeface="Verdana" panose="020B0604030504040204" pitchFamily="34" charset="0"/>
            </a:endParaRPr>
          </a:p>
        </p:txBody>
      </p:sp>
      <p:graphicFrame>
        <p:nvGraphicFramePr>
          <p:cNvPr id="58403" name="Object 59"/>
          <p:cNvGraphicFramePr>
            <a:graphicFrameLocks noGrp="1" noChangeAspect="1"/>
          </p:cNvGraphicFramePr>
          <p:nvPr>
            <p:ph sz="half" idx="4294967295"/>
          </p:nvPr>
        </p:nvGraphicFramePr>
        <p:xfrm>
          <a:off x="10023476" y="3311525"/>
          <a:ext cx="644525" cy="577850"/>
        </p:xfrm>
        <a:graphic>
          <a:graphicData uri="http://schemas.openxmlformats.org/presentationml/2006/ole">
            <mc:AlternateContent xmlns:mc="http://schemas.openxmlformats.org/markup-compatibility/2006">
              <mc:Choice xmlns:v="urn:schemas-microsoft-com:vml" Requires="v">
                <p:oleObj spid="_x0000_s24589"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3476" y="3311525"/>
                        <a:ext cx="6445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8404" name="Group 60"/>
          <p:cNvGrpSpPr>
            <a:grpSpLocks/>
          </p:cNvGrpSpPr>
          <p:nvPr/>
        </p:nvGrpSpPr>
        <p:grpSpPr bwMode="auto">
          <a:xfrm>
            <a:off x="8915400" y="2209800"/>
            <a:ext cx="762000" cy="381000"/>
            <a:chOff x="3600" y="219"/>
            <a:chExt cx="360" cy="175"/>
          </a:xfrm>
        </p:grpSpPr>
        <p:sp>
          <p:nvSpPr>
            <p:cNvPr id="58406" name="Oval 61"/>
            <p:cNvSpPr>
              <a:spLocks noChangeArrowheads="1"/>
            </p:cNvSpPr>
            <p:nvPr/>
          </p:nvSpPr>
          <p:spPr bwMode="auto">
            <a:xfrm>
              <a:off x="3603" y="297"/>
              <a:ext cx="357" cy="97"/>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407" name="Line 6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8" name="Line 6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9" name="Rectangle 64"/>
            <p:cNvSpPr>
              <a:spLocks noChangeArrowheads="1"/>
            </p:cNvSpPr>
            <p:nvPr/>
          </p:nvSpPr>
          <p:spPr bwMode="auto">
            <a:xfrm>
              <a:off x="3603" y="289"/>
              <a:ext cx="354" cy="59"/>
            </a:xfrm>
            <a:prstGeom prst="rect">
              <a:avLst/>
            </a:prstGeom>
            <a:solidFill>
              <a:srgbClr val="FFCC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latin typeface="Times New Roman" panose="02020603050405020304" pitchFamily="18" charset="0"/>
              </a:endParaRPr>
            </a:p>
          </p:txBody>
        </p:sp>
        <p:sp>
          <p:nvSpPr>
            <p:cNvPr id="58410" name="Oval 65"/>
            <p:cNvSpPr>
              <a:spLocks noChangeArrowheads="1"/>
            </p:cNvSpPr>
            <p:nvPr/>
          </p:nvSpPr>
          <p:spPr bwMode="auto">
            <a:xfrm>
              <a:off x="3600" y="219"/>
              <a:ext cx="357" cy="113"/>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58411" name="Group 66"/>
            <p:cNvGrpSpPr>
              <a:grpSpLocks/>
            </p:cNvGrpSpPr>
            <p:nvPr/>
          </p:nvGrpSpPr>
          <p:grpSpPr bwMode="auto">
            <a:xfrm>
              <a:off x="3686" y="244"/>
              <a:ext cx="177" cy="66"/>
              <a:chOff x="2848" y="848"/>
              <a:chExt cx="140" cy="98"/>
            </a:xfrm>
          </p:grpSpPr>
          <p:sp>
            <p:nvSpPr>
              <p:cNvPr id="58416" name="Line 6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17" name="Line 6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18" name="Line 6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412" name="Group 70"/>
            <p:cNvGrpSpPr>
              <a:grpSpLocks/>
            </p:cNvGrpSpPr>
            <p:nvPr/>
          </p:nvGrpSpPr>
          <p:grpSpPr bwMode="auto">
            <a:xfrm flipV="1">
              <a:off x="3686" y="243"/>
              <a:ext cx="177" cy="66"/>
              <a:chOff x="2848" y="848"/>
              <a:chExt cx="140" cy="98"/>
            </a:xfrm>
          </p:grpSpPr>
          <p:sp>
            <p:nvSpPr>
              <p:cNvPr id="58413" name="Line 7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14" name="Line 7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15" name="Line 7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8405" name="Text Box 74"/>
          <p:cNvSpPr txBox="1">
            <a:spLocks noChangeArrowheads="1"/>
          </p:cNvSpPr>
          <p:nvPr/>
        </p:nvSpPr>
        <p:spPr bwMode="auto">
          <a:xfrm>
            <a:off x="8839200" y="1828801"/>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Comic Sans MS" panose="030F0702030302020204" pitchFamily="66" charset="0"/>
              </a:rPr>
              <a:t>Router</a:t>
            </a:r>
          </a:p>
        </p:txBody>
      </p:sp>
    </p:spTree>
    <p:extLst>
      <p:ext uri="{BB962C8B-B14F-4D97-AF65-F5344CB8AC3E}">
        <p14:creationId xmlns:p14="http://schemas.microsoft.com/office/powerpoint/2010/main" val="1473304292"/>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38200"/>
            <a:ext cx="834548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733801"/>
            <a:ext cx="8534400" cy="258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Rectangle 6"/>
          <p:cNvSpPr>
            <a:spLocks noGrp="1" noChangeArrowheads="1"/>
          </p:cNvSpPr>
          <p:nvPr>
            <p:ph type="title"/>
          </p:nvPr>
        </p:nvSpPr>
        <p:spPr/>
        <p:txBody>
          <a:bodyPr/>
          <a:lstStyle/>
          <a:p>
            <a:pPr eaLnBrk="1" hangingPunct="1"/>
            <a:r>
              <a:rPr lang="en-US" altLang="en-US" smtClean="0">
                <a:solidFill>
                  <a:schemeClr val="tx1"/>
                </a:solidFill>
              </a:rPr>
              <a:t>How Mail is Transferred?</a:t>
            </a:r>
          </a:p>
        </p:txBody>
      </p:sp>
    </p:spTree>
    <p:extLst>
      <p:ext uri="{BB962C8B-B14F-4D97-AF65-F5344CB8AC3E}">
        <p14:creationId xmlns:p14="http://schemas.microsoft.com/office/powerpoint/2010/main" val="3482432225"/>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62467" name="Rectangle 2"/>
          <p:cNvSpPr>
            <a:spLocks noGrp="1" noChangeArrowheads="1"/>
          </p:cNvSpPr>
          <p:nvPr>
            <p:ph type="title"/>
          </p:nvPr>
        </p:nvSpPr>
        <p:spPr/>
        <p:txBody>
          <a:bodyPr/>
          <a:lstStyle/>
          <a:p>
            <a:pPr eaLnBrk="1" hangingPunct="1"/>
            <a:r>
              <a:rPr lang="en-US" altLang="en-US" smtClean="0"/>
              <a:t>Summary</a:t>
            </a:r>
          </a:p>
        </p:txBody>
      </p:sp>
      <p:sp>
        <p:nvSpPr>
          <p:cNvPr id="62468" name="Rectangle 3"/>
          <p:cNvSpPr>
            <a:spLocks noGrp="1" noChangeArrowheads="1"/>
          </p:cNvSpPr>
          <p:nvPr>
            <p:ph type="body" idx="1"/>
          </p:nvPr>
        </p:nvSpPr>
        <p:spPr/>
        <p:txBody>
          <a:bodyPr>
            <a:normAutofit fontScale="92500" lnSpcReduction="10000"/>
          </a:bodyPr>
          <a:lstStyle/>
          <a:p>
            <a:pPr eaLnBrk="1" hangingPunct="1"/>
            <a:r>
              <a:rPr lang="en-US" altLang="en-US" smtClean="0"/>
              <a:t>In this session, we have learned:</a:t>
            </a:r>
          </a:p>
          <a:p>
            <a:pPr lvl="1" eaLnBrk="1" hangingPunct="1"/>
            <a:r>
              <a:rPr lang="en-US" altLang="en-US" smtClean="0"/>
              <a:t>ISDN network components and different ISDN services such as PRI, BRI</a:t>
            </a:r>
          </a:p>
          <a:p>
            <a:pPr lvl="1" eaLnBrk="1" hangingPunct="1"/>
            <a:r>
              <a:rPr lang="en-US" altLang="en-US" smtClean="0"/>
              <a:t>Concept of cell and frequency reuse in GSM</a:t>
            </a:r>
          </a:p>
          <a:p>
            <a:pPr lvl="1" eaLnBrk="1" hangingPunct="1"/>
            <a:r>
              <a:rPr lang="en-US" altLang="en-US" smtClean="0"/>
              <a:t>GSM network evolution, network architectural composition and GSM identifiers </a:t>
            </a:r>
          </a:p>
          <a:p>
            <a:pPr lvl="1" eaLnBrk="1" hangingPunct="1"/>
            <a:r>
              <a:rPr lang="en-US" altLang="en-US" smtClean="0"/>
              <a:t>Process of Mobile registration, mobile originated call [MOC] and mobile terminated call [MTC]</a:t>
            </a:r>
          </a:p>
          <a:p>
            <a:pPr lvl="1" eaLnBrk="1" hangingPunct="1"/>
            <a:r>
              <a:rPr lang="en-US" altLang="en-US" smtClean="0"/>
              <a:t>Roaming in GSM</a:t>
            </a:r>
          </a:p>
          <a:p>
            <a:pPr lvl="1" eaLnBrk="1" hangingPunct="1"/>
            <a:r>
              <a:rPr lang="en-US" altLang="en-US" smtClean="0"/>
              <a:t>GPRS network enhancement on the top of GSM</a:t>
            </a:r>
          </a:p>
          <a:p>
            <a:pPr lvl="1" eaLnBrk="1" hangingPunct="1"/>
            <a:r>
              <a:rPr lang="en-US" altLang="en-US" smtClean="0"/>
              <a:t>Role of SGSN and GGSN in GPRS network </a:t>
            </a:r>
          </a:p>
          <a:p>
            <a:pPr lvl="1" eaLnBrk="1" hangingPunct="1"/>
            <a:r>
              <a:rPr lang="en-US" altLang="en-US" smtClean="0"/>
              <a:t>GPRS network features</a:t>
            </a:r>
          </a:p>
          <a:p>
            <a:pPr lvl="1" eaLnBrk="1" hangingPunct="1"/>
            <a:r>
              <a:rPr lang="en-US" altLang="en-US" smtClean="0"/>
              <a:t>OSI and TCP/IP protocols, network devices and addresses </a:t>
            </a:r>
          </a:p>
          <a:p>
            <a:pPr lvl="1" eaLnBrk="1" hangingPunct="1"/>
            <a:r>
              <a:rPr lang="en-US" altLang="en-US" smtClean="0"/>
              <a:t>Logical and physical representation of internet today </a:t>
            </a:r>
          </a:p>
          <a:p>
            <a:pPr lvl="1" eaLnBrk="1" hangingPunct="1"/>
            <a:r>
              <a:rPr lang="en-US" altLang="en-US" smtClean="0"/>
              <a:t>Concept of client and server with example of mail transfer</a:t>
            </a:r>
          </a:p>
          <a:p>
            <a:pPr eaLnBrk="1" hangingPunct="1"/>
            <a:endParaRPr lang="en-US" altLang="en-US" smtClean="0"/>
          </a:p>
        </p:txBody>
      </p:sp>
    </p:spTree>
    <p:extLst>
      <p:ext uri="{BB962C8B-B14F-4D97-AF65-F5344CB8AC3E}">
        <p14:creationId xmlns:p14="http://schemas.microsoft.com/office/powerpoint/2010/main" val="5951958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5"/>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315139329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150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77CB7C-EFBE-4184-ABC9-270CFA4E8085}" type="slidenum">
              <a:rPr lang="en-US" altLang="en-US" smtClean="0">
                <a:solidFill>
                  <a:schemeClr val="bg1"/>
                </a:solidFill>
              </a:rPr>
              <a:pPr/>
              <a:t>19</a:t>
            </a:fld>
            <a:endParaRPr lang="en-US" altLang="en-US" smtClean="0">
              <a:solidFill>
                <a:schemeClr val="bg1"/>
              </a:solidFill>
            </a:endParaRPr>
          </a:p>
        </p:txBody>
      </p:sp>
      <p:sp>
        <p:nvSpPr>
          <p:cNvPr id="21508" name="AutoShape 39"/>
          <p:cNvSpPr>
            <a:spLocks noChangeArrowheads="1"/>
          </p:cNvSpPr>
          <p:nvPr/>
        </p:nvSpPr>
        <p:spPr bwMode="auto">
          <a:xfrm>
            <a:off x="3124200" y="3200400"/>
            <a:ext cx="3886200" cy="3276600"/>
          </a:xfrm>
          <a:prstGeom prst="irregularSeal2">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226836" name="Group 84"/>
          <p:cNvGrpSpPr>
            <a:grpSpLocks/>
          </p:cNvGrpSpPr>
          <p:nvPr/>
        </p:nvGrpSpPr>
        <p:grpSpPr bwMode="auto">
          <a:xfrm>
            <a:off x="1676400" y="639763"/>
            <a:ext cx="8991600" cy="5486400"/>
            <a:chOff x="96" y="403"/>
            <a:chExt cx="5664" cy="3456"/>
          </a:xfrm>
        </p:grpSpPr>
        <p:sp>
          <p:nvSpPr>
            <p:cNvPr id="21511" name="AutoShape 2"/>
            <p:cNvSpPr>
              <a:spLocks noChangeArrowheads="1"/>
            </p:cNvSpPr>
            <p:nvPr/>
          </p:nvSpPr>
          <p:spPr bwMode="auto">
            <a:xfrm>
              <a:off x="144" y="528"/>
              <a:ext cx="2448" cy="2064"/>
            </a:xfrm>
            <a:prstGeom prst="irregularSeal2">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1512"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480"/>
              <a:ext cx="2064" cy="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513" name="Group 4"/>
            <p:cNvGrpSpPr>
              <a:grpSpLocks/>
            </p:cNvGrpSpPr>
            <p:nvPr/>
          </p:nvGrpSpPr>
          <p:grpSpPr bwMode="auto">
            <a:xfrm>
              <a:off x="495" y="1445"/>
              <a:ext cx="311" cy="223"/>
              <a:chOff x="480" y="1728"/>
              <a:chExt cx="384" cy="288"/>
            </a:xfrm>
          </p:grpSpPr>
          <p:sp>
            <p:nvSpPr>
              <p:cNvPr id="21585" name="Rectangle 5"/>
              <p:cNvSpPr>
                <a:spLocks noChangeArrowheads="1"/>
              </p:cNvSpPr>
              <p:nvPr/>
            </p:nvSpPr>
            <p:spPr bwMode="auto">
              <a:xfrm>
                <a:off x="480" y="1728"/>
                <a:ext cx="384"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6" name="Rectangle 6"/>
              <p:cNvSpPr>
                <a:spLocks noChangeArrowheads="1"/>
              </p:cNvSpPr>
              <p:nvPr/>
            </p:nvSpPr>
            <p:spPr bwMode="auto">
              <a:xfrm>
                <a:off x="544"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sp>
            <p:nvSpPr>
              <p:cNvPr id="21587" name="Rectangle 7"/>
              <p:cNvSpPr>
                <a:spLocks noChangeArrowheads="1"/>
              </p:cNvSpPr>
              <p:nvPr/>
            </p:nvSpPr>
            <p:spPr bwMode="auto">
              <a:xfrm>
                <a:off x="688"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grpSp>
        <p:sp>
          <p:nvSpPr>
            <p:cNvPr id="21514" name="AutoShape 8"/>
            <p:cNvSpPr>
              <a:spLocks noChangeArrowheads="1"/>
            </p:cNvSpPr>
            <p:nvPr/>
          </p:nvSpPr>
          <p:spPr bwMode="auto">
            <a:xfrm>
              <a:off x="1235" y="816"/>
              <a:ext cx="429" cy="407"/>
            </a:xfrm>
            <a:prstGeom prst="cube">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cxnSp>
          <p:nvCxnSpPr>
            <p:cNvPr id="21515" name="AutoShape 9"/>
            <p:cNvCxnSpPr>
              <a:cxnSpLocks noChangeShapeType="1"/>
              <a:stCxn id="21585" idx="0"/>
              <a:endCxn id="21514" idx="3"/>
            </p:cNvCxnSpPr>
            <p:nvPr/>
          </p:nvCxnSpPr>
          <p:spPr bwMode="auto">
            <a:xfrm rot="-5400000">
              <a:off x="913" y="961"/>
              <a:ext cx="222" cy="745"/>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6" name="Group 10"/>
            <p:cNvGrpSpPr>
              <a:grpSpLocks/>
            </p:cNvGrpSpPr>
            <p:nvPr/>
          </p:nvGrpSpPr>
          <p:grpSpPr bwMode="auto">
            <a:xfrm>
              <a:off x="1352" y="1668"/>
              <a:ext cx="624" cy="444"/>
              <a:chOff x="96" y="2016"/>
              <a:chExt cx="768" cy="576"/>
            </a:xfrm>
          </p:grpSpPr>
          <p:sp>
            <p:nvSpPr>
              <p:cNvPr id="21581" name="Freeform 11"/>
              <p:cNvSpPr>
                <a:spLocks/>
              </p:cNvSpPr>
              <p:nvPr/>
            </p:nvSpPr>
            <p:spPr bwMode="auto">
              <a:xfrm>
                <a:off x="96" y="2016"/>
                <a:ext cx="576" cy="576"/>
              </a:xfrm>
              <a:custGeom>
                <a:avLst/>
                <a:gdLst>
                  <a:gd name="T0" fmla="*/ 576 w 576"/>
                  <a:gd name="T1" fmla="*/ 0 h 576"/>
                  <a:gd name="T2" fmla="*/ 96 w 576"/>
                  <a:gd name="T3" fmla="*/ 240 h 576"/>
                  <a:gd name="T4" fmla="*/ 192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82" name="Freeform 12"/>
              <p:cNvSpPr>
                <a:spLocks/>
              </p:cNvSpPr>
              <p:nvPr/>
            </p:nvSpPr>
            <p:spPr bwMode="auto">
              <a:xfrm>
                <a:off x="288" y="2016"/>
                <a:ext cx="432" cy="576"/>
              </a:xfrm>
              <a:custGeom>
                <a:avLst/>
                <a:gdLst>
                  <a:gd name="T0" fmla="*/ 324 w 576"/>
                  <a:gd name="T1" fmla="*/ 0 h 576"/>
                  <a:gd name="T2" fmla="*/ 54 w 576"/>
                  <a:gd name="T3" fmla="*/ 240 h 576"/>
                  <a:gd name="T4" fmla="*/ 108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83" name="Freeform 13"/>
              <p:cNvSpPr>
                <a:spLocks/>
              </p:cNvSpPr>
              <p:nvPr/>
            </p:nvSpPr>
            <p:spPr bwMode="auto">
              <a:xfrm>
                <a:off x="528"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84" name="Freeform 14"/>
              <p:cNvSpPr>
                <a:spLocks/>
              </p:cNvSpPr>
              <p:nvPr/>
            </p:nvSpPr>
            <p:spPr bwMode="auto">
              <a:xfrm>
                <a:off x="624"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17" name="Group 15"/>
            <p:cNvGrpSpPr>
              <a:grpSpLocks/>
            </p:cNvGrpSpPr>
            <p:nvPr/>
          </p:nvGrpSpPr>
          <p:grpSpPr bwMode="auto">
            <a:xfrm>
              <a:off x="1703" y="1445"/>
              <a:ext cx="312" cy="223"/>
              <a:chOff x="480" y="1728"/>
              <a:chExt cx="384" cy="288"/>
            </a:xfrm>
          </p:grpSpPr>
          <p:sp>
            <p:nvSpPr>
              <p:cNvPr id="21578" name="Rectangle 16"/>
              <p:cNvSpPr>
                <a:spLocks noChangeArrowheads="1"/>
              </p:cNvSpPr>
              <p:nvPr/>
            </p:nvSpPr>
            <p:spPr bwMode="auto">
              <a:xfrm>
                <a:off x="480" y="1728"/>
                <a:ext cx="384"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9" name="Rectangle 17"/>
              <p:cNvSpPr>
                <a:spLocks noChangeArrowheads="1"/>
              </p:cNvSpPr>
              <p:nvPr/>
            </p:nvSpPr>
            <p:spPr bwMode="auto">
              <a:xfrm>
                <a:off x="544"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sp>
            <p:nvSpPr>
              <p:cNvPr id="21580" name="Rectangle 18"/>
              <p:cNvSpPr>
                <a:spLocks noChangeArrowheads="1"/>
              </p:cNvSpPr>
              <p:nvPr/>
            </p:nvSpPr>
            <p:spPr bwMode="auto">
              <a:xfrm>
                <a:off x="688"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grpSp>
        <p:grpSp>
          <p:nvGrpSpPr>
            <p:cNvPr id="21518" name="Group 19"/>
            <p:cNvGrpSpPr>
              <a:grpSpLocks/>
            </p:cNvGrpSpPr>
            <p:nvPr/>
          </p:nvGrpSpPr>
          <p:grpSpPr bwMode="auto">
            <a:xfrm>
              <a:off x="144" y="1668"/>
              <a:ext cx="624" cy="444"/>
              <a:chOff x="96" y="2016"/>
              <a:chExt cx="768" cy="576"/>
            </a:xfrm>
          </p:grpSpPr>
          <p:sp>
            <p:nvSpPr>
              <p:cNvPr id="21574" name="Freeform 20"/>
              <p:cNvSpPr>
                <a:spLocks/>
              </p:cNvSpPr>
              <p:nvPr/>
            </p:nvSpPr>
            <p:spPr bwMode="auto">
              <a:xfrm>
                <a:off x="96" y="2016"/>
                <a:ext cx="576" cy="576"/>
              </a:xfrm>
              <a:custGeom>
                <a:avLst/>
                <a:gdLst>
                  <a:gd name="T0" fmla="*/ 576 w 576"/>
                  <a:gd name="T1" fmla="*/ 0 h 576"/>
                  <a:gd name="T2" fmla="*/ 96 w 576"/>
                  <a:gd name="T3" fmla="*/ 240 h 576"/>
                  <a:gd name="T4" fmla="*/ 192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75" name="Freeform 21"/>
              <p:cNvSpPr>
                <a:spLocks/>
              </p:cNvSpPr>
              <p:nvPr/>
            </p:nvSpPr>
            <p:spPr bwMode="auto">
              <a:xfrm>
                <a:off x="288" y="2016"/>
                <a:ext cx="432" cy="576"/>
              </a:xfrm>
              <a:custGeom>
                <a:avLst/>
                <a:gdLst>
                  <a:gd name="T0" fmla="*/ 324 w 576"/>
                  <a:gd name="T1" fmla="*/ 0 h 576"/>
                  <a:gd name="T2" fmla="*/ 54 w 576"/>
                  <a:gd name="T3" fmla="*/ 240 h 576"/>
                  <a:gd name="T4" fmla="*/ 108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76" name="Freeform 22"/>
              <p:cNvSpPr>
                <a:spLocks/>
              </p:cNvSpPr>
              <p:nvPr/>
            </p:nvSpPr>
            <p:spPr bwMode="auto">
              <a:xfrm>
                <a:off x="528"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77" name="Freeform 23"/>
              <p:cNvSpPr>
                <a:spLocks/>
              </p:cNvSpPr>
              <p:nvPr/>
            </p:nvSpPr>
            <p:spPr bwMode="auto">
              <a:xfrm>
                <a:off x="624"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19" name="Freeform 24"/>
            <p:cNvSpPr>
              <a:spLocks/>
            </p:cNvSpPr>
            <p:nvPr/>
          </p:nvSpPr>
          <p:spPr bwMode="auto">
            <a:xfrm>
              <a:off x="1664" y="1112"/>
              <a:ext cx="448" cy="333"/>
            </a:xfrm>
            <a:custGeom>
              <a:avLst/>
              <a:gdLst>
                <a:gd name="T0" fmla="*/ 0 w 504"/>
                <a:gd name="T1" fmla="*/ 0 h 384"/>
                <a:gd name="T2" fmla="*/ 380 w 504"/>
                <a:gd name="T3" fmla="*/ 72 h 384"/>
                <a:gd name="T4" fmla="*/ 114 w 504"/>
                <a:gd name="T5" fmla="*/ 289 h 384"/>
                <a:gd name="T6" fmla="*/ 0 60000 65536"/>
                <a:gd name="T7" fmla="*/ 0 60000 65536"/>
                <a:gd name="T8" fmla="*/ 0 60000 65536"/>
              </a:gdLst>
              <a:ahLst/>
              <a:cxnLst>
                <a:cxn ang="T6">
                  <a:pos x="T0" y="T1"/>
                </a:cxn>
                <a:cxn ang="T7">
                  <a:pos x="T2" y="T3"/>
                </a:cxn>
                <a:cxn ang="T8">
                  <a:pos x="T4" y="T5"/>
                </a:cxn>
              </a:cxnLst>
              <a:rect l="0" t="0" r="r" b="b"/>
              <a:pathLst>
                <a:path w="504" h="384">
                  <a:moveTo>
                    <a:pt x="0" y="0"/>
                  </a:moveTo>
                  <a:cubicBezTo>
                    <a:pt x="228" y="16"/>
                    <a:pt x="456" y="32"/>
                    <a:pt x="480" y="96"/>
                  </a:cubicBezTo>
                  <a:cubicBezTo>
                    <a:pt x="504" y="160"/>
                    <a:pt x="200" y="336"/>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0" name="AutoShape 25"/>
            <p:cNvSpPr>
              <a:spLocks noChangeArrowheads="1"/>
            </p:cNvSpPr>
            <p:nvPr/>
          </p:nvSpPr>
          <p:spPr bwMode="auto">
            <a:xfrm>
              <a:off x="2736" y="480"/>
              <a:ext cx="576" cy="960"/>
            </a:xfrm>
            <a:prstGeom prst="can">
              <a:avLst>
                <a:gd name="adj" fmla="val 41667"/>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rgbClr val="3C5658"/>
                  </a:solidFill>
                  <a:latin typeface="Tahoma" panose="020B0604030504040204" pitchFamily="34" charset="0"/>
                </a:rPr>
                <a:t>Pillar</a:t>
              </a:r>
            </a:p>
          </p:txBody>
        </p:sp>
        <p:sp>
          <p:nvSpPr>
            <p:cNvPr id="21521" name="AutoShape 26"/>
            <p:cNvSpPr>
              <a:spLocks noChangeArrowheads="1"/>
            </p:cNvSpPr>
            <p:nvPr/>
          </p:nvSpPr>
          <p:spPr bwMode="auto">
            <a:xfrm>
              <a:off x="4445" y="441"/>
              <a:ext cx="720" cy="1200"/>
            </a:xfrm>
            <a:prstGeom prst="cube">
              <a:avLst>
                <a:gd name="adj" fmla="val 25000"/>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b="1">
                  <a:solidFill>
                    <a:srgbClr val="3C5658"/>
                  </a:solidFill>
                  <a:latin typeface="Tahoma" panose="020B0604030504040204" pitchFamily="34" charset="0"/>
                </a:rPr>
                <a:t>MDF</a:t>
              </a:r>
            </a:p>
          </p:txBody>
        </p:sp>
        <p:sp>
          <p:nvSpPr>
            <p:cNvPr id="21522" name="Text Box 28"/>
            <p:cNvSpPr txBox="1">
              <a:spLocks noChangeArrowheads="1"/>
            </p:cNvSpPr>
            <p:nvPr/>
          </p:nvSpPr>
          <p:spPr bwMode="auto">
            <a:xfrm>
              <a:off x="1008" y="624"/>
              <a:ext cx="11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solidFill>
                    <a:srgbClr val="3C5658"/>
                  </a:solidFill>
                  <a:latin typeface="Tahoma" panose="020B0604030504040204" pitchFamily="34" charset="0"/>
                </a:rPr>
                <a:t>Distribution Point</a:t>
              </a:r>
            </a:p>
          </p:txBody>
        </p:sp>
        <p:sp>
          <p:nvSpPr>
            <p:cNvPr id="21523" name="Text Box 29"/>
            <p:cNvSpPr txBox="1">
              <a:spLocks noChangeArrowheads="1"/>
            </p:cNvSpPr>
            <p:nvPr/>
          </p:nvSpPr>
          <p:spPr bwMode="auto">
            <a:xfrm>
              <a:off x="240" y="1200"/>
              <a:ext cx="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solidFill>
                    <a:srgbClr val="3C5658"/>
                  </a:solidFill>
                  <a:latin typeface="Tahoma" panose="020B0604030504040204" pitchFamily="34" charset="0"/>
                </a:rPr>
                <a:t>Wall Socket</a:t>
              </a:r>
            </a:p>
          </p:txBody>
        </p:sp>
        <p:sp>
          <p:nvSpPr>
            <p:cNvPr id="21524" name="Line 30"/>
            <p:cNvSpPr>
              <a:spLocks noChangeShapeType="1"/>
            </p:cNvSpPr>
            <p:nvPr/>
          </p:nvSpPr>
          <p:spPr bwMode="auto">
            <a:xfrm>
              <a:off x="1632" y="960"/>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5" name="Line 31"/>
            <p:cNvSpPr>
              <a:spLocks noChangeShapeType="1"/>
            </p:cNvSpPr>
            <p:nvPr/>
          </p:nvSpPr>
          <p:spPr bwMode="auto">
            <a:xfrm>
              <a:off x="1632" y="1008"/>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6" name="Line 32"/>
            <p:cNvSpPr>
              <a:spLocks noChangeShapeType="1"/>
            </p:cNvSpPr>
            <p:nvPr/>
          </p:nvSpPr>
          <p:spPr bwMode="auto">
            <a:xfrm>
              <a:off x="1632" y="1056"/>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7" name="Line 33"/>
            <p:cNvSpPr>
              <a:spLocks noChangeShapeType="1"/>
            </p:cNvSpPr>
            <p:nvPr/>
          </p:nvSpPr>
          <p:spPr bwMode="auto">
            <a:xfrm>
              <a:off x="3312" y="816"/>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8" name="Line 34"/>
            <p:cNvSpPr>
              <a:spLocks noChangeShapeType="1"/>
            </p:cNvSpPr>
            <p:nvPr/>
          </p:nvSpPr>
          <p:spPr bwMode="auto">
            <a:xfrm>
              <a:off x="3312" y="864"/>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9" name="Line 35"/>
            <p:cNvSpPr>
              <a:spLocks noChangeShapeType="1"/>
            </p:cNvSpPr>
            <p:nvPr/>
          </p:nvSpPr>
          <p:spPr bwMode="auto">
            <a:xfrm>
              <a:off x="3312" y="912"/>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0" name="Line 36"/>
            <p:cNvSpPr>
              <a:spLocks noChangeShapeType="1"/>
            </p:cNvSpPr>
            <p:nvPr/>
          </p:nvSpPr>
          <p:spPr bwMode="auto">
            <a:xfrm>
              <a:off x="3312" y="960"/>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1" name="Line 37"/>
            <p:cNvSpPr>
              <a:spLocks noChangeShapeType="1"/>
            </p:cNvSpPr>
            <p:nvPr/>
          </p:nvSpPr>
          <p:spPr bwMode="auto">
            <a:xfrm>
              <a:off x="3312" y="1008"/>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2" name="Line 38"/>
            <p:cNvSpPr>
              <a:spLocks noChangeShapeType="1"/>
            </p:cNvSpPr>
            <p:nvPr/>
          </p:nvSpPr>
          <p:spPr bwMode="auto">
            <a:xfrm>
              <a:off x="3312" y="1056"/>
              <a:ext cx="115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533" name="Group 40"/>
            <p:cNvGrpSpPr>
              <a:grpSpLocks/>
            </p:cNvGrpSpPr>
            <p:nvPr/>
          </p:nvGrpSpPr>
          <p:grpSpPr bwMode="auto">
            <a:xfrm>
              <a:off x="1494" y="2933"/>
              <a:ext cx="304" cy="223"/>
              <a:chOff x="480" y="1728"/>
              <a:chExt cx="384" cy="288"/>
            </a:xfrm>
          </p:grpSpPr>
          <p:sp>
            <p:nvSpPr>
              <p:cNvPr id="21571" name="Rectangle 41"/>
              <p:cNvSpPr>
                <a:spLocks noChangeArrowheads="1"/>
              </p:cNvSpPr>
              <p:nvPr/>
            </p:nvSpPr>
            <p:spPr bwMode="auto">
              <a:xfrm>
                <a:off x="480" y="1728"/>
                <a:ext cx="384"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2" name="Rectangle 42"/>
              <p:cNvSpPr>
                <a:spLocks noChangeArrowheads="1"/>
              </p:cNvSpPr>
              <p:nvPr/>
            </p:nvSpPr>
            <p:spPr bwMode="auto">
              <a:xfrm>
                <a:off x="544"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sp>
            <p:nvSpPr>
              <p:cNvPr id="21573" name="Rectangle 43"/>
              <p:cNvSpPr>
                <a:spLocks noChangeArrowheads="1"/>
              </p:cNvSpPr>
              <p:nvPr/>
            </p:nvSpPr>
            <p:spPr bwMode="auto">
              <a:xfrm>
                <a:off x="688"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grpSp>
        <p:sp>
          <p:nvSpPr>
            <p:cNvPr id="21534" name="AutoShape 44"/>
            <p:cNvSpPr>
              <a:spLocks noChangeArrowheads="1"/>
            </p:cNvSpPr>
            <p:nvPr/>
          </p:nvSpPr>
          <p:spPr bwMode="auto">
            <a:xfrm>
              <a:off x="2217" y="2304"/>
              <a:ext cx="418" cy="407"/>
            </a:xfrm>
            <a:prstGeom prst="cube">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cxnSp>
          <p:nvCxnSpPr>
            <p:cNvPr id="21535" name="AutoShape 45"/>
            <p:cNvCxnSpPr>
              <a:cxnSpLocks noChangeShapeType="1"/>
              <a:stCxn id="21571" idx="0"/>
              <a:endCxn id="21534" idx="2"/>
            </p:cNvCxnSpPr>
            <p:nvPr/>
          </p:nvCxnSpPr>
          <p:spPr bwMode="auto">
            <a:xfrm rot="-5400000">
              <a:off x="1744" y="2460"/>
              <a:ext cx="375" cy="571"/>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36" name="Group 46"/>
            <p:cNvGrpSpPr>
              <a:grpSpLocks/>
            </p:cNvGrpSpPr>
            <p:nvPr/>
          </p:nvGrpSpPr>
          <p:grpSpPr bwMode="auto">
            <a:xfrm>
              <a:off x="2673" y="2933"/>
              <a:ext cx="304" cy="223"/>
              <a:chOff x="480" y="1728"/>
              <a:chExt cx="384" cy="288"/>
            </a:xfrm>
          </p:grpSpPr>
          <p:sp>
            <p:nvSpPr>
              <p:cNvPr id="21568" name="Rectangle 47"/>
              <p:cNvSpPr>
                <a:spLocks noChangeArrowheads="1"/>
              </p:cNvSpPr>
              <p:nvPr/>
            </p:nvSpPr>
            <p:spPr bwMode="auto">
              <a:xfrm>
                <a:off x="480" y="1728"/>
                <a:ext cx="384"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9" name="Rectangle 48"/>
              <p:cNvSpPr>
                <a:spLocks noChangeArrowheads="1"/>
              </p:cNvSpPr>
              <p:nvPr/>
            </p:nvSpPr>
            <p:spPr bwMode="auto">
              <a:xfrm>
                <a:off x="544"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sp>
            <p:nvSpPr>
              <p:cNvPr id="21570" name="Rectangle 49"/>
              <p:cNvSpPr>
                <a:spLocks noChangeArrowheads="1"/>
              </p:cNvSpPr>
              <p:nvPr/>
            </p:nvSpPr>
            <p:spPr bwMode="auto">
              <a:xfrm>
                <a:off x="688" y="1824"/>
                <a:ext cx="96"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solidFill>
                    <a:schemeClr val="bg1"/>
                  </a:solidFill>
                  <a:latin typeface="Times New Roman" panose="02020603050405020304" pitchFamily="18" charset="0"/>
                </a:endParaRPr>
              </a:p>
            </p:txBody>
          </p:sp>
        </p:grpSp>
        <p:grpSp>
          <p:nvGrpSpPr>
            <p:cNvPr id="21537" name="Group 50"/>
            <p:cNvGrpSpPr>
              <a:grpSpLocks/>
            </p:cNvGrpSpPr>
            <p:nvPr/>
          </p:nvGrpSpPr>
          <p:grpSpPr bwMode="auto">
            <a:xfrm>
              <a:off x="1152" y="3156"/>
              <a:ext cx="608" cy="444"/>
              <a:chOff x="96" y="2016"/>
              <a:chExt cx="768" cy="576"/>
            </a:xfrm>
          </p:grpSpPr>
          <p:sp>
            <p:nvSpPr>
              <p:cNvPr id="21564" name="Freeform 51"/>
              <p:cNvSpPr>
                <a:spLocks/>
              </p:cNvSpPr>
              <p:nvPr/>
            </p:nvSpPr>
            <p:spPr bwMode="auto">
              <a:xfrm>
                <a:off x="96" y="2016"/>
                <a:ext cx="576" cy="576"/>
              </a:xfrm>
              <a:custGeom>
                <a:avLst/>
                <a:gdLst>
                  <a:gd name="T0" fmla="*/ 576 w 576"/>
                  <a:gd name="T1" fmla="*/ 0 h 576"/>
                  <a:gd name="T2" fmla="*/ 96 w 576"/>
                  <a:gd name="T3" fmla="*/ 240 h 576"/>
                  <a:gd name="T4" fmla="*/ 192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5" name="Freeform 52"/>
              <p:cNvSpPr>
                <a:spLocks/>
              </p:cNvSpPr>
              <p:nvPr/>
            </p:nvSpPr>
            <p:spPr bwMode="auto">
              <a:xfrm>
                <a:off x="288" y="2016"/>
                <a:ext cx="432" cy="576"/>
              </a:xfrm>
              <a:custGeom>
                <a:avLst/>
                <a:gdLst>
                  <a:gd name="T0" fmla="*/ 324 w 576"/>
                  <a:gd name="T1" fmla="*/ 0 h 576"/>
                  <a:gd name="T2" fmla="*/ 54 w 576"/>
                  <a:gd name="T3" fmla="*/ 240 h 576"/>
                  <a:gd name="T4" fmla="*/ 108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6" name="Freeform 53"/>
              <p:cNvSpPr>
                <a:spLocks/>
              </p:cNvSpPr>
              <p:nvPr/>
            </p:nvSpPr>
            <p:spPr bwMode="auto">
              <a:xfrm>
                <a:off x="528"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7" name="Freeform 54"/>
              <p:cNvSpPr>
                <a:spLocks/>
              </p:cNvSpPr>
              <p:nvPr/>
            </p:nvSpPr>
            <p:spPr bwMode="auto">
              <a:xfrm>
                <a:off x="624"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38" name="Freeform 55"/>
            <p:cNvSpPr>
              <a:spLocks/>
            </p:cNvSpPr>
            <p:nvPr/>
          </p:nvSpPr>
          <p:spPr bwMode="auto">
            <a:xfrm>
              <a:off x="2635" y="2600"/>
              <a:ext cx="437" cy="333"/>
            </a:xfrm>
            <a:custGeom>
              <a:avLst/>
              <a:gdLst>
                <a:gd name="T0" fmla="*/ 0 w 504"/>
                <a:gd name="T1" fmla="*/ 0 h 384"/>
                <a:gd name="T2" fmla="*/ 361 w 504"/>
                <a:gd name="T3" fmla="*/ 72 h 384"/>
                <a:gd name="T4" fmla="*/ 108 w 504"/>
                <a:gd name="T5" fmla="*/ 289 h 384"/>
                <a:gd name="T6" fmla="*/ 0 60000 65536"/>
                <a:gd name="T7" fmla="*/ 0 60000 65536"/>
                <a:gd name="T8" fmla="*/ 0 60000 65536"/>
              </a:gdLst>
              <a:ahLst/>
              <a:cxnLst>
                <a:cxn ang="T6">
                  <a:pos x="T0" y="T1"/>
                </a:cxn>
                <a:cxn ang="T7">
                  <a:pos x="T2" y="T3"/>
                </a:cxn>
                <a:cxn ang="T8">
                  <a:pos x="T4" y="T5"/>
                </a:cxn>
              </a:cxnLst>
              <a:rect l="0" t="0" r="r" b="b"/>
              <a:pathLst>
                <a:path w="504" h="384">
                  <a:moveTo>
                    <a:pt x="0" y="0"/>
                  </a:moveTo>
                  <a:cubicBezTo>
                    <a:pt x="228" y="16"/>
                    <a:pt x="456" y="32"/>
                    <a:pt x="480" y="96"/>
                  </a:cubicBezTo>
                  <a:cubicBezTo>
                    <a:pt x="504" y="160"/>
                    <a:pt x="200" y="336"/>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9" name="Text Box 56"/>
            <p:cNvSpPr txBox="1">
              <a:spLocks noChangeArrowheads="1"/>
            </p:cNvSpPr>
            <p:nvPr/>
          </p:nvSpPr>
          <p:spPr bwMode="auto">
            <a:xfrm>
              <a:off x="864" y="2784"/>
              <a:ext cx="7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solidFill>
                    <a:srgbClr val="3C5658"/>
                  </a:solidFill>
                  <a:latin typeface="Tahoma" panose="020B0604030504040204" pitchFamily="34" charset="0"/>
                </a:rPr>
                <a:t>Wall Socket</a:t>
              </a:r>
            </a:p>
          </p:txBody>
        </p:sp>
        <p:grpSp>
          <p:nvGrpSpPr>
            <p:cNvPr id="21540" name="Group 57"/>
            <p:cNvGrpSpPr>
              <a:grpSpLocks/>
            </p:cNvGrpSpPr>
            <p:nvPr/>
          </p:nvGrpSpPr>
          <p:grpSpPr bwMode="auto">
            <a:xfrm>
              <a:off x="2304" y="3120"/>
              <a:ext cx="608" cy="444"/>
              <a:chOff x="96" y="2016"/>
              <a:chExt cx="768" cy="576"/>
            </a:xfrm>
          </p:grpSpPr>
          <p:sp>
            <p:nvSpPr>
              <p:cNvPr id="21560" name="Freeform 58"/>
              <p:cNvSpPr>
                <a:spLocks/>
              </p:cNvSpPr>
              <p:nvPr/>
            </p:nvSpPr>
            <p:spPr bwMode="auto">
              <a:xfrm>
                <a:off x="96" y="2016"/>
                <a:ext cx="576" cy="576"/>
              </a:xfrm>
              <a:custGeom>
                <a:avLst/>
                <a:gdLst>
                  <a:gd name="T0" fmla="*/ 576 w 576"/>
                  <a:gd name="T1" fmla="*/ 0 h 576"/>
                  <a:gd name="T2" fmla="*/ 96 w 576"/>
                  <a:gd name="T3" fmla="*/ 240 h 576"/>
                  <a:gd name="T4" fmla="*/ 192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1" name="Freeform 59"/>
              <p:cNvSpPr>
                <a:spLocks/>
              </p:cNvSpPr>
              <p:nvPr/>
            </p:nvSpPr>
            <p:spPr bwMode="auto">
              <a:xfrm>
                <a:off x="288" y="2016"/>
                <a:ext cx="432" cy="576"/>
              </a:xfrm>
              <a:custGeom>
                <a:avLst/>
                <a:gdLst>
                  <a:gd name="T0" fmla="*/ 324 w 576"/>
                  <a:gd name="T1" fmla="*/ 0 h 576"/>
                  <a:gd name="T2" fmla="*/ 54 w 576"/>
                  <a:gd name="T3" fmla="*/ 240 h 576"/>
                  <a:gd name="T4" fmla="*/ 108 w 576"/>
                  <a:gd name="T5" fmla="*/ 432 h 576"/>
                  <a:gd name="T6" fmla="*/ 0 w 576"/>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2" name="Freeform 60"/>
              <p:cNvSpPr>
                <a:spLocks/>
              </p:cNvSpPr>
              <p:nvPr/>
            </p:nvSpPr>
            <p:spPr bwMode="auto">
              <a:xfrm>
                <a:off x="528"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63" name="Freeform 61"/>
              <p:cNvSpPr>
                <a:spLocks/>
              </p:cNvSpPr>
              <p:nvPr/>
            </p:nvSpPr>
            <p:spPr bwMode="auto">
              <a:xfrm>
                <a:off x="624" y="2016"/>
                <a:ext cx="240" cy="528"/>
              </a:xfrm>
              <a:custGeom>
                <a:avLst/>
                <a:gdLst>
                  <a:gd name="T0" fmla="*/ 100 w 576"/>
                  <a:gd name="T1" fmla="*/ 0 h 576"/>
                  <a:gd name="T2" fmla="*/ 17 w 576"/>
                  <a:gd name="T3" fmla="*/ 202 h 576"/>
                  <a:gd name="T4" fmla="*/ 33 w 576"/>
                  <a:gd name="T5" fmla="*/ 363 h 576"/>
                  <a:gd name="T6" fmla="*/ 0 w 576"/>
                  <a:gd name="T7" fmla="*/ 484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576">
                    <a:moveTo>
                      <a:pt x="576" y="0"/>
                    </a:moveTo>
                    <a:cubicBezTo>
                      <a:pt x="368" y="84"/>
                      <a:pt x="160" y="168"/>
                      <a:pt x="96" y="240"/>
                    </a:cubicBezTo>
                    <a:cubicBezTo>
                      <a:pt x="32" y="312"/>
                      <a:pt x="208" y="376"/>
                      <a:pt x="192" y="432"/>
                    </a:cubicBezTo>
                    <a:cubicBezTo>
                      <a:pt x="176" y="488"/>
                      <a:pt x="88" y="532"/>
                      <a:pt x="0" y="57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41" name="Text Box 62"/>
            <p:cNvSpPr txBox="1">
              <a:spLocks noChangeArrowheads="1"/>
            </p:cNvSpPr>
            <p:nvPr/>
          </p:nvSpPr>
          <p:spPr bwMode="auto">
            <a:xfrm>
              <a:off x="2112" y="2064"/>
              <a:ext cx="11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solidFill>
                    <a:srgbClr val="3C5658"/>
                  </a:solidFill>
                  <a:latin typeface="Tahoma" panose="020B0604030504040204" pitchFamily="34" charset="0"/>
                </a:rPr>
                <a:t>Distribution Point</a:t>
              </a:r>
            </a:p>
          </p:txBody>
        </p:sp>
        <p:sp>
          <p:nvSpPr>
            <p:cNvPr id="21542" name="AutoShape 63"/>
            <p:cNvSpPr>
              <a:spLocks noChangeArrowheads="1"/>
            </p:cNvSpPr>
            <p:nvPr/>
          </p:nvSpPr>
          <p:spPr bwMode="auto">
            <a:xfrm>
              <a:off x="5040" y="403"/>
              <a:ext cx="720" cy="3456"/>
            </a:xfrm>
            <a:prstGeom prst="cube">
              <a:avLst>
                <a:gd name="adj" fmla="val 25000"/>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b="1">
                  <a:solidFill>
                    <a:srgbClr val="3C5658"/>
                  </a:solidFill>
                  <a:latin typeface="Tahoma" panose="020B0604030504040204" pitchFamily="34" charset="0"/>
                </a:rPr>
                <a:t>Local </a:t>
              </a:r>
            </a:p>
            <a:p>
              <a:pPr algn="ctr" eaLnBrk="1" hangingPunct="1"/>
              <a:r>
                <a:rPr lang="en-US" altLang="en-US" sz="1400" b="1">
                  <a:solidFill>
                    <a:srgbClr val="3C5658"/>
                  </a:solidFill>
                  <a:latin typeface="Tahoma" panose="020B0604030504040204" pitchFamily="34" charset="0"/>
                </a:rPr>
                <a:t>Exchange</a:t>
              </a:r>
            </a:p>
          </p:txBody>
        </p:sp>
        <p:graphicFrame>
          <p:nvGraphicFramePr>
            <p:cNvPr id="21543" name="Object 64"/>
            <p:cNvGraphicFramePr>
              <a:graphicFrameLocks noChangeAspect="1"/>
            </p:cNvGraphicFramePr>
            <p:nvPr/>
          </p:nvGraphicFramePr>
          <p:xfrm>
            <a:off x="96" y="2071"/>
            <a:ext cx="239" cy="177"/>
          </p:xfrm>
          <a:graphic>
            <a:graphicData uri="http://schemas.openxmlformats.org/presentationml/2006/ole">
              <mc:AlternateContent xmlns:mc="http://schemas.openxmlformats.org/markup-compatibility/2006">
                <mc:Choice xmlns:v="urn:schemas-microsoft-com:vml" Requires="v">
                  <p:oleObj spid="_x0000_s5192" name="ClipArt" r:id="rId5" imgW="681706" imgH="480401" progId="MS_ClipArt_Gallery.2">
                    <p:embed/>
                  </p:oleObj>
                </mc:Choice>
                <mc:Fallback>
                  <p:oleObj name="ClipArt" r:id="rId5"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4" name="Object 65"/>
            <p:cNvGraphicFramePr>
              <a:graphicFrameLocks noChangeAspect="1"/>
            </p:cNvGraphicFramePr>
            <p:nvPr/>
          </p:nvGraphicFramePr>
          <p:xfrm>
            <a:off x="288" y="2071"/>
            <a:ext cx="239" cy="177"/>
          </p:xfrm>
          <a:graphic>
            <a:graphicData uri="http://schemas.openxmlformats.org/presentationml/2006/ole">
              <mc:AlternateContent xmlns:mc="http://schemas.openxmlformats.org/markup-compatibility/2006">
                <mc:Choice xmlns:v="urn:schemas-microsoft-com:vml" Requires="v">
                  <p:oleObj spid="_x0000_s5193" name="ClipArt" r:id="rId7" imgW="681706" imgH="480401" progId="MS_ClipArt_Gallery.2">
                    <p:embed/>
                  </p:oleObj>
                </mc:Choice>
                <mc:Fallback>
                  <p:oleObj name="ClipArt" r:id="rId7"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66"/>
            <p:cNvGraphicFramePr>
              <a:graphicFrameLocks noChangeAspect="1"/>
            </p:cNvGraphicFramePr>
            <p:nvPr/>
          </p:nvGraphicFramePr>
          <p:xfrm>
            <a:off x="480" y="2071"/>
            <a:ext cx="239" cy="177"/>
          </p:xfrm>
          <a:graphic>
            <a:graphicData uri="http://schemas.openxmlformats.org/presentationml/2006/ole">
              <mc:AlternateContent xmlns:mc="http://schemas.openxmlformats.org/markup-compatibility/2006">
                <mc:Choice xmlns:v="urn:schemas-microsoft-com:vml" Requires="v">
                  <p:oleObj spid="_x0000_s5194" name="ClipArt" r:id="rId8" imgW="681706" imgH="480401" progId="MS_ClipArt_Gallery.2">
                    <p:embed/>
                  </p:oleObj>
                </mc:Choice>
                <mc:Fallback>
                  <p:oleObj name="ClipArt" r:id="rId8"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6" name="Object 67"/>
            <p:cNvGraphicFramePr>
              <a:graphicFrameLocks noChangeAspect="1"/>
            </p:cNvGraphicFramePr>
            <p:nvPr/>
          </p:nvGraphicFramePr>
          <p:xfrm>
            <a:off x="1200" y="2071"/>
            <a:ext cx="239" cy="177"/>
          </p:xfrm>
          <a:graphic>
            <a:graphicData uri="http://schemas.openxmlformats.org/presentationml/2006/ole">
              <mc:AlternateContent xmlns:mc="http://schemas.openxmlformats.org/markup-compatibility/2006">
                <mc:Choice xmlns:v="urn:schemas-microsoft-com:vml" Requires="v">
                  <p:oleObj spid="_x0000_s5195" name="ClipArt" r:id="rId9" imgW="681706" imgH="480401" progId="MS_ClipArt_Gallery.2">
                    <p:embed/>
                  </p:oleObj>
                </mc:Choice>
                <mc:Fallback>
                  <p:oleObj name="ClipArt" r:id="rId9"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7" name="Object 68"/>
            <p:cNvGraphicFramePr>
              <a:graphicFrameLocks noChangeAspect="1"/>
            </p:cNvGraphicFramePr>
            <p:nvPr/>
          </p:nvGraphicFramePr>
          <p:xfrm>
            <a:off x="1776" y="2071"/>
            <a:ext cx="239" cy="177"/>
          </p:xfrm>
          <a:graphic>
            <a:graphicData uri="http://schemas.openxmlformats.org/presentationml/2006/ole">
              <mc:AlternateContent xmlns:mc="http://schemas.openxmlformats.org/markup-compatibility/2006">
                <mc:Choice xmlns:v="urn:schemas-microsoft-com:vml" Requires="v">
                  <p:oleObj spid="_x0000_s5196" name="ClipArt" r:id="rId10" imgW="681706" imgH="480401" progId="MS_ClipArt_Gallery.2">
                    <p:embed/>
                  </p:oleObj>
                </mc:Choice>
                <mc:Fallback>
                  <p:oleObj name="ClipArt" r:id="rId10"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8" name="Object 69"/>
            <p:cNvGraphicFramePr>
              <a:graphicFrameLocks noChangeAspect="1"/>
            </p:cNvGraphicFramePr>
            <p:nvPr/>
          </p:nvGraphicFramePr>
          <p:xfrm>
            <a:off x="1584" y="2071"/>
            <a:ext cx="239" cy="177"/>
          </p:xfrm>
          <a:graphic>
            <a:graphicData uri="http://schemas.openxmlformats.org/presentationml/2006/ole">
              <mc:AlternateContent xmlns:mc="http://schemas.openxmlformats.org/markup-compatibility/2006">
                <mc:Choice xmlns:v="urn:schemas-microsoft-com:vml" Requires="v">
                  <p:oleObj spid="_x0000_s5197" name="ClipArt" r:id="rId11" imgW="681706" imgH="480401" progId="MS_ClipArt_Gallery.2">
                    <p:embed/>
                  </p:oleObj>
                </mc:Choice>
                <mc:Fallback>
                  <p:oleObj name="ClipArt" r:id="rId11"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9" name="Object 70"/>
            <p:cNvGraphicFramePr>
              <a:graphicFrameLocks noChangeAspect="1"/>
            </p:cNvGraphicFramePr>
            <p:nvPr/>
          </p:nvGraphicFramePr>
          <p:xfrm>
            <a:off x="1392" y="2071"/>
            <a:ext cx="239" cy="177"/>
          </p:xfrm>
          <a:graphic>
            <a:graphicData uri="http://schemas.openxmlformats.org/presentationml/2006/ole">
              <mc:AlternateContent xmlns:mc="http://schemas.openxmlformats.org/markup-compatibility/2006">
                <mc:Choice xmlns:v="urn:schemas-microsoft-com:vml" Requires="v">
                  <p:oleObj spid="_x0000_s5198" name="ClipArt" r:id="rId12" imgW="681706" imgH="480401" progId="MS_ClipArt_Gallery.2">
                    <p:embed/>
                  </p:oleObj>
                </mc:Choice>
                <mc:Fallback>
                  <p:oleObj name="ClipArt" r:id="rId12"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2071"/>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0" name="Object 71"/>
            <p:cNvGraphicFramePr>
              <a:graphicFrameLocks noChangeAspect="1"/>
            </p:cNvGraphicFramePr>
            <p:nvPr/>
          </p:nvGraphicFramePr>
          <p:xfrm>
            <a:off x="1056" y="3552"/>
            <a:ext cx="239" cy="177"/>
          </p:xfrm>
          <a:graphic>
            <a:graphicData uri="http://schemas.openxmlformats.org/presentationml/2006/ole">
              <mc:AlternateContent xmlns:mc="http://schemas.openxmlformats.org/markup-compatibility/2006">
                <mc:Choice xmlns:v="urn:schemas-microsoft-com:vml" Requires="v">
                  <p:oleObj spid="_x0000_s5199" name="ClipArt" r:id="rId13" imgW="681706" imgH="480401" progId="MS_ClipArt_Gallery.2">
                    <p:embed/>
                  </p:oleObj>
                </mc:Choice>
                <mc:Fallback>
                  <p:oleObj name="ClipArt" r:id="rId13"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1" name="Object 72"/>
            <p:cNvGraphicFramePr>
              <a:graphicFrameLocks noChangeAspect="1"/>
            </p:cNvGraphicFramePr>
            <p:nvPr/>
          </p:nvGraphicFramePr>
          <p:xfrm>
            <a:off x="1248" y="3552"/>
            <a:ext cx="239" cy="177"/>
          </p:xfrm>
          <a:graphic>
            <a:graphicData uri="http://schemas.openxmlformats.org/presentationml/2006/ole">
              <mc:AlternateContent xmlns:mc="http://schemas.openxmlformats.org/markup-compatibility/2006">
                <mc:Choice xmlns:v="urn:schemas-microsoft-com:vml" Requires="v">
                  <p:oleObj spid="_x0000_s5200" name="ClipArt" r:id="rId14" imgW="681706" imgH="480401" progId="MS_ClipArt_Gallery.2">
                    <p:embed/>
                  </p:oleObj>
                </mc:Choice>
                <mc:Fallback>
                  <p:oleObj name="ClipArt" r:id="rId14"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2" name="Object 73"/>
            <p:cNvGraphicFramePr>
              <a:graphicFrameLocks noChangeAspect="1"/>
            </p:cNvGraphicFramePr>
            <p:nvPr/>
          </p:nvGraphicFramePr>
          <p:xfrm>
            <a:off x="1440" y="3552"/>
            <a:ext cx="239" cy="177"/>
          </p:xfrm>
          <a:graphic>
            <a:graphicData uri="http://schemas.openxmlformats.org/presentationml/2006/ole">
              <mc:AlternateContent xmlns:mc="http://schemas.openxmlformats.org/markup-compatibility/2006">
                <mc:Choice xmlns:v="urn:schemas-microsoft-com:vml" Requires="v">
                  <p:oleObj spid="_x0000_s5201" name="ClipArt" r:id="rId15" imgW="681706" imgH="480401" progId="MS_ClipArt_Gallery.2">
                    <p:embed/>
                  </p:oleObj>
                </mc:Choice>
                <mc:Fallback>
                  <p:oleObj name="ClipArt" r:id="rId15"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3" name="Object 74"/>
            <p:cNvGraphicFramePr>
              <a:graphicFrameLocks noChangeAspect="1"/>
            </p:cNvGraphicFramePr>
            <p:nvPr/>
          </p:nvGraphicFramePr>
          <p:xfrm>
            <a:off x="2257" y="3552"/>
            <a:ext cx="239" cy="177"/>
          </p:xfrm>
          <a:graphic>
            <a:graphicData uri="http://schemas.openxmlformats.org/presentationml/2006/ole">
              <mc:AlternateContent xmlns:mc="http://schemas.openxmlformats.org/markup-compatibility/2006">
                <mc:Choice xmlns:v="urn:schemas-microsoft-com:vml" Requires="v">
                  <p:oleObj spid="_x0000_s5202" name="ClipArt" r:id="rId16" imgW="681706" imgH="480401" progId="MS_ClipArt_Gallery.2">
                    <p:embed/>
                  </p:oleObj>
                </mc:Choice>
                <mc:Fallback>
                  <p:oleObj name="ClipArt" r:id="rId16"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4" name="Object 75"/>
            <p:cNvGraphicFramePr>
              <a:graphicFrameLocks noChangeAspect="1"/>
            </p:cNvGraphicFramePr>
            <p:nvPr/>
          </p:nvGraphicFramePr>
          <p:xfrm>
            <a:off x="2449" y="3552"/>
            <a:ext cx="239" cy="177"/>
          </p:xfrm>
          <a:graphic>
            <a:graphicData uri="http://schemas.openxmlformats.org/presentationml/2006/ole">
              <mc:AlternateContent xmlns:mc="http://schemas.openxmlformats.org/markup-compatibility/2006">
                <mc:Choice xmlns:v="urn:schemas-microsoft-com:vml" Requires="v">
                  <p:oleObj spid="_x0000_s5203" name="ClipArt" r:id="rId17" imgW="681706" imgH="480401" progId="MS_ClipArt_Gallery.2">
                    <p:embed/>
                  </p:oleObj>
                </mc:Choice>
                <mc:Fallback>
                  <p:oleObj name="ClipArt" r:id="rId17"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5" name="Object 76"/>
            <p:cNvGraphicFramePr>
              <a:graphicFrameLocks noChangeAspect="1"/>
            </p:cNvGraphicFramePr>
            <p:nvPr/>
          </p:nvGraphicFramePr>
          <p:xfrm>
            <a:off x="2641" y="3552"/>
            <a:ext cx="239" cy="177"/>
          </p:xfrm>
          <a:graphic>
            <a:graphicData uri="http://schemas.openxmlformats.org/presentationml/2006/ole">
              <mc:AlternateContent xmlns:mc="http://schemas.openxmlformats.org/markup-compatibility/2006">
                <mc:Choice xmlns:v="urn:schemas-microsoft-com:vml" Requires="v">
                  <p:oleObj spid="_x0000_s5204" name="ClipArt" r:id="rId18" imgW="681706" imgH="480401" progId="MS_ClipArt_Gallery.2">
                    <p:embed/>
                  </p:oleObj>
                </mc:Choice>
                <mc:Fallback>
                  <p:oleObj name="ClipArt" r:id="rId18"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 y="3552"/>
                          <a:ext cx="23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6" name="Object 77"/>
            <p:cNvGraphicFramePr>
              <a:graphicFrameLocks noChangeAspect="1"/>
            </p:cNvGraphicFramePr>
            <p:nvPr/>
          </p:nvGraphicFramePr>
          <p:xfrm flipH="1">
            <a:off x="1872" y="1200"/>
            <a:ext cx="192" cy="171"/>
          </p:xfrm>
          <a:graphic>
            <a:graphicData uri="http://schemas.openxmlformats.org/presentationml/2006/ole">
              <mc:AlternateContent xmlns:mc="http://schemas.openxmlformats.org/markup-compatibility/2006">
                <mc:Choice xmlns:v="urn:schemas-microsoft-com:vml" Requires="v">
                  <p:oleObj spid="_x0000_s5205" name="Photo Editor Photo" r:id="rId19" imgW="1714739" imgH="1523810" progId="MSPhotoEd.3">
                    <p:embed/>
                  </p:oleObj>
                </mc:Choice>
                <mc:Fallback>
                  <p:oleObj name="Photo Editor Photo" r:id="rId19" imgW="1714739" imgH="1523810"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1872" y="1200"/>
                          <a:ext cx="192" cy="171"/>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57" name="Line 78"/>
            <p:cNvSpPr>
              <a:spLocks noChangeShapeType="1"/>
            </p:cNvSpPr>
            <p:nvPr/>
          </p:nvSpPr>
          <p:spPr bwMode="auto">
            <a:xfrm flipV="1">
              <a:off x="2400" y="1392"/>
              <a:ext cx="432"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58" name="Line 79"/>
            <p:cNvSpPr>
              <a:spLocks noChangeShapeType="1"/>
            </p:cNvSpPr>
            <p:nvPr/>
          </p:nvSpPr>
          <p:spPr bwMode="auto">
            <a:xfrm flipV="1">
              <a:off x="2448" y="1392"/>
              <a:ext cx="432"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59" name="Line 80"/>
            <p:cNvSpPr>
              <a:spLocks noChangeShapeType="1"/>
            </p:cNvSpPr>
            <p:nvPr/>
          </p:nvSpPr>
          <p:spPr bwMode="auto">
            <a:xfrm flipV="1">
              <a:off x="2496" y="1440"/>
              <a:ext cx="432"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10" name="Rectangle 83"/>
          <p:cNvSpPr>
            <a:spLocks noGrp="1" noChangeArrowheads="1"/>
          </p:cNvSpPr>
          <p:nvPr>
            <p:ph type="title"/>
          </p:nvPr>
        </p:nvSpPr>
        <p:spPr/>
        <p:txBody>
          <a:bodyPr/>
          <a:lstStyle/>
          <a:p>
            <a:pPr eaLnBrk="1" hangingPunct="1"/>
            <a:r>
              <a:rPr lang="en-US" altLang="en-US" smtClean="0"/>
              <a:t>Access Network: Wireline Local Loop</a:t>
            </a:r>
          </a:p>
        </p:txBody>
      </p:sp>
    </p:spTree>
    <p:extLst>
      <p:ext uri="{BB962C8B-B14F-4D97-AF65-F5344CB8AC3E}">
        <p14:creationId xmlns:p14="http://schemas.microsoft.com/office/powerpoint/2010/main" val="38165619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1226836"/>
                                        </p:tgtEl>
                                        <p:attrNameLst>
                                          <p:attrName>style.visibility</p:attrName>
                                        </p:attrNameLst>
                                      </p:cBhvr>
                                      <p:to>
                                        <p:strVal val="visible"/>
                                      </p:to>
                                    </p:set>
                                    <p:animEffect transition="in" filter="barn(inHorizontal)">
                                      <p:cBhvr>
                                        <p:cTn id="7" dur="1000"/>
                                        <p:tgtEl>
                                          <p:spTgt spid="1226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p:txBody>
          <a:bodyPr/>
          <a:lstStyle/>
          <a:p>
            <a:pPr eaLnBrk="1" hangingPunct="1"/>
            <a:r>
              <a:rPr lang="en-US" altLang="en-US" smtClean="0"/>
              <a:t>Broadband – An Overview </a:t>
            </a:r>
          </a:p>
        </p:txBody>
      </p:sp>
    </p:spTree>
    <p:extLst>
      <p:ext uri="{BB962C8B-B14F-4D97-AF65-F5344CB8AC3E}">
        <p14:creationId xmlns:p14="http://schemas.microsoft.com/office/powerpoint/2010/main" val="3539366243"/>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614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6B3770-81CB-4B21-B14B-DE3DE449D76C}" type="slidenum">
              <a:rPr lang="en-US" altLang="en-US">
                <a:solidFill>
                  <a:schemeClr val="bg1"/>
                </a:solidFill>
              </a:rPr>
              <a:pPr/>
              <a:t>191</a:t>
            </a:fld>
            <a:endParaRPr lang="en-US" altLang="en-US">
              <a:solidFill>
                <a:schemeClr val="bg1"/>
              </a:solidFill>
            </a:endParaRPr>
          </a:p>
        </p:txBody>
      </p:sp>
      <p:sp>
        <p:nvSpPr>
          <p:cNvPr id="6148" name="Rectangle 2"/>
          <p:cNvSpPr>
            <a:spLocks noGrp="1" noChangeArrowheads="1"/>
          </p:cNvSpPr>
          <p:nvPr>
            <p:ph type="title"/>
          </p:nvPr>
        </p:nvSpPr>
        <p:spPr/>
        <p:txBody>
          <a:bodyPr/>
          <a:lstStyle/>
          <a:p>
            <a:pPr eaLnBrk="1" hangingPunct="1"/>
            <a:r>
              <a:rPr lang="en-US" altLang="en-US" smtClean="0"/>
              <a:t>Objectives</a:t>
            </a:r>
          </a:p>
        </p:txBody>
      </p:sp>
      <p:sp>
        <p:nvSpPr>
          <p:cNvPr id="6149"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notion of broadband </a:t>
            </a:r>
          </a:p>
          <a:p>
            <a:pPr lvl="1" eaLnBrk="1" hangingPunct="1"/>
            <a:r>
              <a:rPr lang="en-US" altLang="en-US" smtClean="0"/>
              <a:t>Understand DSL overview and typical ADSL network composition</a:t>
            </a:r>
          </a:p>
          <a:p>
            <a:pPr lvl="1" eaLnBrk="1" hangingPunct="1"/>
            <a:r>
              <a:rPr lang="en-US" altLang="en-US" smtClean="0"/>
              <a:t>Understand ‘what is SONET/SDH system’, a typical SONET system network composition, SONET device layer relationship and SDH network segments</a:t>
            </a:r>
          </a:p>
          <a:p>
            <a:pPr lvl="1" eaLnBrk="1" hangingPunct="1"/>
            <a:r>
              <a:rPr lang="en-US" altLang="en-US" smtClean="0"/>
              <a:t>Compare SONET and SDH</a:t>
            </a:r>
          </a:p>
          <a:p>
            <a:pPr lvl="1" eaLnBrk="1" hangingPunct="1"/>
            <a:r>
              <a:rPr lang="en-US" altLang="en-US" smtClean="0"/>
              <a:t>Understand design goal of ATM along </a:t>
            </a:r>
          </a:p>
          <a:p>
            <a:pPr lvl="1" eaLnBrk="1" hangingPunct="1"/>
            <a:r>
              <a:rPr lang="en-US" altLang="en-US" smtClean="0"/>
              <a:t>Understand ATM layers and ATM network architecture </a:t>
            </a:r>
          </a:p>
          <a:p>
            <a:pPr lvl="1" eaLnBrk="1" hangingPunct="1"/>
            <a:r>
              <a:rPr lang="en-US" altLang="en-US" smtClean="0"/>
              <a:t>Understand ATM cell format and ATM adaptation layers</a:t>
            </a:r>
          </a:p>
          <a:p>
            <a:pPr lvl="1" eaLnBrk="1" hangingPunct="1">
              <a:buFont typeface="Wingdings" panose="05000000000000000000" pitchFamily="2" charset="2"/>
              <a:buNone/>
            </a:pPr>
            <a:endParaRPr lang="en-US" altLang="en-US" smtClean="0"/>
          </a:p>
          <a:p>
            <a:pPr lvl="1" eaLnBrk="1" hangingPunct="1"/>
            <a:endParaRPr lang="en-US" altLang="en-US" smtClean="0"/>
          </a:p>
          <a:p>
            <a:pPr lvl="1"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7785574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F61394-91A5-4C59-B8F4-96281811376B}" type="slidenum">
              <a:rPr lang="en-US" altLang="en-US">
                <a:solidFill>
                  <a:schemeClr val="bg1"/>
                </a:solidFill>
              </a:rPr>
              <a:pPr/>
              <a:t>192</a:t>
            </a:fld>
            <a:endParaRPr lang="en-US" altLang="en-US">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Agenda</a:t>
            </a:r>
          </a:p>
        </p:txBody>
      </p:sp>
      <p:sp>
        <p:nvSpPr>
          <p:cNvPr id="7173" name="Rectangle 3"/>
          <p:cNvSpPr>
            <a:spLocks noGrp="1" noChangeArrowheads="1"/>
          </p:cNvSpPr>
          <p:nvPr>
            <p:ph type="body" idx="1"/>
          </p:nvPr>
        </p:nvSpPr>
        <p:spPr/>
        <p:txBody>
          <a:bodyPr/>
          <a:lstStyle/>
          <a:p>
            <a:pPr eaLnBrk="1" hangingPunct="1"/>
            <a:r>
              <a:rPr lang="en-US" altLang="en-US" smtClean="0"/>
              <a:t>Broadband introduction</a:t>
            </a:r>
          </a:p>
          <a:p>
            <a:pPr eaLnBrk="1" hangingPunct="1"/>
            <a:r>
              <a:rPr lang="en-US" altLang="en-US" smtClean="0"/>
              <a:t>DSL and ADSL</a:t>
            </a:r>
          </a:p>
          <a:p>
            <a:pPr eaLnBrk="1" hangingPunct="1"/>
            <a:r>
              <a:rPr lang="en-US" altLang="en-US" smtClean="0"/>
              <a:t>What is SONET/SDH?</a:t>
            </a:r>
          </a:p>
          <a:p>
            <a:pPr eaLnBrk="1" hangingPunct="1"/>
            <a:r>
              <a:rPr lang="en-US" altLang="en-US" smtClean="0"/>
              <a:t>SONET system</a:t>
            </a:r>
          </a:p>
          <a:p>
            <a:pPr eaLnBrk="1" hangingPunct="1"/>
            <a:r>
              <a:rPr lang="en-US" altLang="en-US" smtClean="0"/>
              <a:t>SONET v/s SDH </a:t>
            </a:r>
          </a:p>
          <a:p>
            <a:pPr eaLnBrk="1" hangingPunct="1"/>
            <a:r>
              <a:rPr lang="en-US" altLang="en-US" smtClean="0"/>
              <a:t>ATM: Design goals </a:t>
            </a:r>
          </a:p>
          <a:p>
            <a:pPr eaLnBrk="1" hangingPunct="1"/>
            <a:r>
              <a:rPr lang="en-US" altLang="en-US" smtClean="0"/>
              <a:t>ATM network architecture</a:t>
            </a:r>
          </a:p>
          <a:p>
            <a:pPr eaLnBrk="1" hangingPunct="1"/>
            <a:r>
              <a:rPr lang="en-US" altLang="en-US" smtClean="0"/>
              <a:t>ATM cell format</a:t>
            </a:r>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4567961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6A6E09-11B5-4A2B-B7A5-95256A8A8C05}" type="slidenum">
              <a:rPr lang="en-US" altLang="en-US">
                <a:solidFill>
                  <a:schemeClr val="bg1"/>
                </a:solidFill>
              </a:rPr>
              <a:pPr/>
              <a:t>193</a:t>
            </a:fld>
            <a:endParaRPr lang="en-US" altLang="en-US">
              <a:solidFill>
                <a:schemeClr val="bg1"/>
              </a:solidFill>
            </a:endParaRPr>
          </a:p>
        </p:txBody>
      </p:sp>
      <p:sp>
        <p:nvSpPr>
          <p:cNvPr id="8196" name="Rectangle 4"/>
          <p:cNvSpPr>
            <a:spLocks noGrp="1" noChangeArrowheads="1"/>
          </p:cNvSpPr>
          <p:nvPr>
            <p:ph type="title"/>
          </p:nvPr>
        </p:nvSpPr>
        <p:spPr/>
        <p:txBody>
          <a:bodyPr/>
          <a:lstStyle/>
          <a:p>
            <a:pPr eaLnBrk="1" hangingPunct="1"/>
            <a:r>
              <a:rPr lang="en-US" altLang="en-US" smtClean="0"/>
              <a:t>Broadband in Brief	</a:t>
            </a:r>
          </a:p>
        </p:txBody>
      </p:sp>
      <p:sp>
        <p:nvSpPr>
          <p:cNvPr id="11269" name="Rectangle 5"/>
          <p:cNvSpPr>
            <a:spLocks noGrp="1" noChangeArrowheads="1"/>
          </p:cNvSpPr>
          <p:nvPr>
            <p:ph type="body" idx="1"/>
          </p:nvPr>
        </p:nvSpPr>
        <p:spPr/>
        <p:txBody>
          <a:bodyPr>
            <a:normAutofit fontScale="85000" lnSpcReduction="10000"/>
          </a:bodyPr>
          <a:lstStyle/>
          <a:p>
            <a:pPr eaLnBrk="1" hangingPunct="1"/>
            <a:r>
              <a:rPr lang="en-US" altLang="en-US" smtClean="0"/>
              <a:t>Type of telecommunications</a:t>
            </a:r>
          </a:p>
          <a:p>
            <a:pPr eaLnBrk="1" hangingPunct="1"/>
            <a:endParaRPr lang="en-US" altLang="en-US" smtClean="0"/>
          </a:p>
          <a:p>
            <a:pPr eaLnBrk="1" hangingPunct="1"/>
            <a:r>
              <a:rPr lang="en-US" altLang="en-US" smtClean="0"/>
              <a:t>Uses a wide band of frequencies (channels) to transmit &amp; receive information</a:t>
            </a:r>
          </a:p>
          <a:p>
            <a:pPr eaLnBrk="1" hangingPunct="1"/>
            <a:endParaRPr lang="en-US" altLang="en-US" smtClean="0"/>
          </a:p>
          <a:p>
            <a:pPr eaLnBrk="1" hangingPunct="1"/>
            <a:r>
              <a:rPr lang="en-US" altLang="en-US" smtClean="0"/>
              <a:t>Uses high order multiplexing (many channels into one channel)</a:t>
            </a:r>
          </a:p>
          <a:p>
            <a:pPr eaLnBrk="1" hangingPunct="1"/>
            <a:endParaRPr lang="en-US" altLang="en-US" smtClean="0"/>
          </a:p>
          <a:p>
            <a:pPr eaLnBrk="1" hangingPunct="1"/>
            <a:r>
              <a:rPr lang="en-US" altLang="en-US" smtClean="0"/>
              <a:t>Transmits data concurrently with voice on many different frequencies within the band</a:t>
            </a:r>
          </a:p>
          <a:p>
            <a:pPr eaLnBrk="1" hangingPunct="1"/>
            <a:endParaRPr lang="en-US" altLang="en-US" smtClean="0"/>
          </a:p>
          <a:p>
            <a:pPr eaLnBrk="1" hangingPunct="1"/>
            <a:r>
              <a:rPr lang="en-US" altLang="en-US" smtClean="0"/>
              <a:t>Analogy: More lanes on the highway allow more cars to pass so more passengers to travel at the same time</a:t>
            </a:r>
          </a:p>
        </p:txBody>
      </p:sp>
    </p:spTree>
    <p:extLst>
      <p:ext uri="{BB962C8B-B14F-4D97-AF65-F5344CB8AC3E}">
        <p14:creationId xmlns:p14="http://schemas.microsoft.com/office/powerpoint/2010/main" val="9192719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 calcmode="lin" valueType="num">
                                      <p:cBhvr>
                                        <p:cTn id="7" dur="2000" fill="hold"/>
                                        <p:tgtEl>
                                          <p:spTgt spid="11269">
                                            <p:txEl>
                                              <p:pRg st="0" end="0"/>
                                            </p:txEl>
                                          </p:spTgt>
                                        </p:tgtEl>
                                        <p:attrNameLst>
                                          <p:attrName>ppt_w</p:attrName>
                                        </p:attrNameLst>
                                      </p:cBhvr>
                                      <p:tavLst>
                                        <p:tav tm="0">
                                          <p:val>
                                            <p:strVal val="#ppt_w*0.70"/>
                                          </p:val>
                                        </p:tav>
                                        <p:tav tm="100000">
                                          <p:val>
                                            <p:strVal val="#ppt_w"/>
                                          </p:val>
                                        </p:tav>
                                      </p:tavLst>
                                    </p:anim>
                                    <p:anim calcmode="lin" valueType="num">
                                      <p:cBhvr>
                                        <p:cTn id="8" dur="2000" fill="hold"/>
                                        <p:tgtEl>
                                          <p:spTgt spid="11269">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11269">
                                            <p:txEl>
                                              <p:pRg st="0" end="0"/>
                                            </p:txEl>
                                          </p:spTgt>
                                        </p:tgtEl>
                                      </p:cBhvr>
                                    </p:animEffect>
                                  </p:childTnLst>
                                </p:cTn>
                              </p:par>
                            </p:childTnLst>
                          </p:cTn>
                        </p:par>
                        <p:par>
                          <p:cTn id="10" fill="hold" nodeType="afterGroup">
                            <p:stCondLst>
                              <p:cond delay="2000"/>
                            </p:stCondLst>
                            <p:childTnLst>
                              <p:par>
                                <p:cTn id="11" presetID="55" presetClass="entr" presetSubtype="0" fill="hold" grpId="0" nodeType="afterEffect">
                                  <p:stCondLst>
                                    <p:cond delay="0"/>
                                  </p:stCondLst>
                                  <p:childTnLst>
                                    <p:set>
                                      <p:cBhvr>
                                        <p:cTn id="12" dur="1" fill="hold">
                                          <p:stCondLst>
                                            <p:cond delay="0"/>
                                          </p:stCondLst>
                                        </p:cTn>
                                        <p:tgtEl>
                                          <p:spTgt spid="11269">
                                            <p:txEl>
                                              <p:pRg st="2" end="2"/>
                                            </p:txEl>
                                          </p:spTgt>
                                        </p:tgtEl>
                                        <p:attrNameLst>
                                          <p:attrName>style.visibility</p:attrName>
                                        </p:attrNameLst>
                                      </p:cBhvr>
                                      <p:to>
                                        <p:strVal val="visible"/>
                                      </p:to>
                                    </p:set>
                                    <p:anim calcmode="lin" valueType="num">
                                      <p:cBhvr>
                                        <p:cTn id="13" dur="2000" fill="hold"/>
                                        <p:tgtEl>
                                          <p:spTgt spid="11269">
                                            <p:txEl>
                                              <p:pRg st="2" end="2"/>
                                            </p:txEl>
                                          </p:spTgt>
                                        </p:tgtEl>
                                        <p:attrNameLst>
                                          <p:attrName>ppt_w</p:attrName>
                                        </p:attrNameLst>
                                      </p:cBhvr>
                                      <p:tavLst>
                                        <p:tav tm="0">
                                          <p:val>
                                            <p:strVal val="#ppt_w*0.70"/>
                                          </p:val>
                                        </p:tav>
                                        <p:tav tm="100000">
                                          <p:val>
                                            <p:strVal val="#ppt_w"/>
                                          </p:val>
                                        </p:tav>
                                      </p:tavLst>
                                    </p:anim>
                                    <p:anim calcmode="lin" valueType="num">
                                      <p:cBhvr>
                                        <p:cTn id="14" dur="2000" fill="hold"/>
                                        <p:tgtEl>
                                          <p:spTgt spid="11269">
                                            <p:txEl>
                                              <p:pRg st="2" end="2"/>
                                            </p:txEl>
                                          </p:spTgt>
                                        </p:tgtEl>
                                        <p:attrNameLst>
                                          <p:attrName>ppt_h</p:attrName>
                                        </p:attrNameLst>
                                      </p:cBhvr>
                                      <p:tavLst>
                                        <p:tav tm="0">
                                          <p:val>
                                            <p:strVal val="#ppt_h"/>
                                          </p:val>
                                        </p:tav>
                                        <p:tav tm="100000">
                                          <p:val>
                                            <p:strVal val="#ppt_h"/>
                                          </p:val>
                                        </p:tav>
                                      </p:tavLst>
                                    </p:anim>
                                    <p:animEffect transition="in" filter="fade">
                                      <p:cBhvr>
                                        <p:cTn id="15" dur="2000"/>
                                        <p:tgtEl>
                                          <p:spTgt spid="11269">
                                            <p:txEl>
                                              <p:pRg st="2" end="2"/>
                                            </p:txEl>
                                          </p:spTgt>
                                        </p:tgtEl>
                                      </p:cBhvr>
                                    </p:animEffect>
                                  </p:childTnLst>
                                </p:cTn>
                              </p:par>
                            </p:childTnLst>
                          </p:cTn>
                        </p:par>
                        <p:par>
                          <p:cTn id="16" fill="hold" nodeType="afterGroup">
                            <p:stCondLst>
                              <p:cond delay="4000"/>
                            </p:stCondLst>
                            <p:childTnLst>
                              <p:par>
                                <p:cTn id="17" presetID="55" presetClass="entr" presetSubtype="0" fill="hold" grpId="0" nodeType="afterEffect">
                                  <p:stCondLst>
                                    <p:cond delay="0"/>
                                  </p:stCondLst>
                                  <p:childTnLst>
                                    <p:set>
                                      <p:cBhvr>
                                        <p:cTn id="18" dur="1" fill="hold">
                                          <p:stCondLst>
                                            <p:cond delay="0"/>
                                          </p:stCondLst>
                                        </p:cTn>
                                        <p:tgtEl>
                                          <p:spTgt spid="11269">
                                            <p:txEl>
                                              <p:pRg st="4" end="4"/>
                                            </p:txEl>
                                          </p:spTgt>
                                        </p:tgtEl>
                                        <p:attrNameLst>
                                          <p:attrName>style.visibility</p:attrName>
                                        </p:attrNameLst>
                                      </p:cBhvr>
                                      <p:to>
                                        <p:strVal val="visible"/>
                                      </p:to>
                                    </p:set>
                                    <p:anim calcmode="lin" valueType="num">
                                      <p:cBhvr>
                                        <p:cTn id="19" dur="2000" fill="hold"/>
                                        <p:tgtEl>
                                          <p:spTgt spid="11269">
                                            <p:txEl>
                                              <p:pRg st="4" end="4"/>
                                            </p:txEl>
                                          </p:spTgt>
                                        </p:tgtEl>
                                        <p:attrNameLst>
                                          <p:attrName>ppt_w</p:attrName>
                                        </p:attrNameLst>
                                      </p:cBhvr>
                                      <p:tavLst>
                                        <p:tav tm="0">
                                          <p:val>
                                            <p:strVal val="#ppt_w*0.70"/>
                                          </p:val>
                                        </p:tav>
                                        <p:tav tm="100000">
                                          <p:val>
                                            <p:strVal val="#ppt_w"/>
                                          </p:val>
                                        </p:tav>
                                      </p:tavLst>
                                    </p:anim>
                                    <p:anim calcmode="lin" valueType="num">
                                      <p:cBhvr>
                                        <p:cTn id="20" dur="2000" fill="hold"/>
                                        <p:tgtEl>
                                          <p:spTgt spid="11269">
                                            <p:txEl>
                                              <p:pRg st="4" end="4"/>
                                            </p:txEl>
                                          </p:spTgt>
                                        </p:tgtEl>
                                        <p:attrNameLst>
                                          <p:attrName>ppt_h</p:attrName>
                                        </p:attrNameLst>
                                      </p:cBhvr>
                                      <p:tavLst>
                                        <p:tav tm="0">
                                          <p:val>
                                            <p:strVal val="#ppt_h"/>
                                          </p:val>
                                        </p:tav>
                                        <p:tav tm="100000">
                                          <p:val>
                                            <p:strVal val="#ppt_h"/>
                                          </p:val>
                                        </p:tav>
                                      </p:tavLst>
                                    </p:anim>
                                    <p:animEffect transition="in" filter="fade">
                                      <p:cBhvr>
                                        <p:cTn id="21" dur="2000"/>
                                        <p:tgtEl>
                                          <p:spTgt spid="11269">
                                            <p:txEl>
                                              <p:pRg st="4" end="4"/>
                                            </p:txEl>
                                          </p:spTgt>
                                        </p:tgtEl>
                                      </p:cBhvr>
                                    </p:animEffect>
                                  </p:childTnLst>
                                </p:cTn>
                              </p:par>
                            </p:childTnLst>
                          </p:cTn>
                        </p:par>
                        <p:par>
                          <p:cTn id="22" fill="hold" nodeType="afterGroup">
                            <p:stCondLst>
                              <p:cond delay="6000"/>
                            </p:stCondLst>
                            <p:childTnLst>
                              <p:par>
                                <p:cTn id="23" presetID="55" presetClass="entr" presetSubtype="0" fill="hold" grpId="0" nodeType="afterEffect">
                                  <p:stCondLst>
                                    <p:cond delay="0"/>
                                  </p:stCondLst>
                                  <p:childTnLst>
                                    <p:set>
                                      <p:cBhvr>
                                        <p:cTn id="24" dur="1" fill="hold">
                                          <p:stCondLst>
                                            <p:cond delay="0"/>
                                          </p:stCondLst>
                                        </p:cTn>
                                        <p:tgtEl>
                                          <p:spTgt spid="11269">
                                            <p:txEl>
                                              <p:pRg st="6" end="6"/>
                                            </p:txEl>
                                          </p:spTgt>
                                        </p:tgtEl>
                                        <p:attrNameLst>
                                          <p:attrName>style.visibility</p:attrName>
                                        </p:attrNameLst>
                                      </p:cBhvr>
                                      <p:to>
                                        <p:strVal val="visible"/>
                                      </p:to>
                                    </p:set>
                                    <p:anim calcmode="lin" valueType="num">
                                      <p:cBhvr>
                                        <p:cTn id="25" dur="2000" fill="hold"/>
                                        <p:tgtEl>
                                          <p:spTgt spid="11269">
                                            <p:txEl>
                                              <p:pRg st="6" end="6"/>
                                            </p:txEl>
                                          </p:spTgt>
                                        </p:tgtEl>
                                        <p:attrNameLst>
                                          <p:attrName>ppt_w</p:attrName>
                                        </p:attrNameLst>
                                      </p:cBhvr>
                                      <p:tavLst>
                                        <p:tav tm="0">
                                          <p:val>
                                            <p:strVal val="#ppt_w*0.70"/>
                                          </p:val>
                                        </p:tav>
                                        <p:tav tm="100000">
                                          <p:val>
                                            <p:strVal val="#ppt_w"/>
                                          </p:val>
                                        </p:tav>
                                      </p:tavLst>
                                    </p:anim>
                                    <p:anim calcmode="lin" valueType="num">
                                      <p:cBhvr>
                                        <p:cTn id="26" dur="2000" fill="hold"/>
                                        <p:tgtEl>
                                          <p:spTgt spid="11269">
                                            <p:txEl>
                                              <p:pRg st="6" end="6"/>
                                            </p:txEl>
                                          </p:spTgt>
                                        </p:tgtEl>
                                        <p:attrNameLst>
                                          <p:attrName>ppt_h</p:attrName>
                                        </p:attrNameLst>
                                      </p:cBhvr>
                                      <p:tavLst>
                                        <p:tav tm="0">
                                          <p:val>
                                            <p:strVal val="#ppt_h"/>
                                          </p:val>
                                        </p:tav>
                                        <p:tav tm="100000">
                                          <p:val>
                                            <p:strVal val="#ppt_h"/>
                                          </p:val>
                                        </p:tav>
                                      </p:tavLst>
                                    </p:anim>
                                    <p:animEffect transition="in" filter="fade">
                                      <p:cBhvr>
                                        <p:cTn id="27" dur="2000"/>
                                        <p:tgtEl>
                                          <p:spTgt spid="11269">
                                            <p:txEl>
                                              <p:pRg st="6" end="6"/>
                                            </p:txEl>
                                          </p:spTgt>
                                        </p:tgtEl>
                                      </p:cBhvr>
                                    </p:animEffect>
                                  </p:childTnLst>
                                </p:cTn>
                              </p:par>
                            </p:childTnLst>
                          </p:cTn>
                        </p:par>
                        <p:par>
                          <p:cTn id="28" fill="hold" nodeType="afterGroup">
                            <p:stCondLst>
                              <p:cond delay="8000"/>
                            </p:stCondLst>
                            <p:childTnLst>
                              <p:par>
                                <p:cTn id="29" presetID="55" presetClass="entr" presetSubtype="0" fill="hold" grpId="0" nodeType="afterEffect">
                                  <p:stCondLst>
                                    <p:cond delay="0"/>
                                  </p:stCondLst>
                                  <p:childTnLst>
                                    <p:set>
                                      <p:cBhvr>
                                        <p:cTn id="30" dur="1" fill="hold">
                                          <p:stCondLst>
                                            <p:cond delay="0"/>
                                          </p:stCondLst>
                                        </p:cTn>
                                        <p:tgtEl>
                                          <p:spTgt spid="11269">
                                            <p:txEl>
                                              <p:pRg st="8" end="8"/>
                                            </p:txEl>
                                          </p:spTgt>
                                        </p:tgtEl>
                                        <p:attrNameLst>
                                          <p:attrName>style.visibility</p:attrName>
                                        </p:attrNameLst>
                                      </p:cBhvr>
                                      <p:to>
                                        <p:strVal val="visible"/>
                                      </p:to>
                                    </p:set>
                                    <p:anim calcmode="lin" valueType="num">
                                      <p:cBhvr>
                                        <p:cTn id="31" dur="2000" fill="hold"/>
                                        <p:tgtEl>
                                          <p:spTgt spid="11269">
                                            <p:txEl>
                                              <p:pRg st="8" end="8"/>
                                            </p:txEl>
                                          </p:spTgt>
                                        </p:tgtEl>
                                        <p:attrNameLst>
                                          <p:attrName>ppt_w</p:attrName>
                                        </p:attrNameLst>
                                      </p:cBhvr>
                                      <p:tavLst>
                                        <p:tav tm="0">
                                          <p:val>
                                            <p:strVal val="#ppt_w*0.70"/>
                                          </p:val>
                                        </p:tav>
                                        <p:tav tm="100000">
                                          <p:val>
                                            <p:strVal val="#ppt_w"/>
                                          </p:val>
                                        </p:tav>
                                      </p:tavLst>
                                    </p:anim>
                                    <p:anim calcmode="lin" valueType="num">
                                      <p:cBhvr>
                                        <p:cTn id="32" dur="2000" fill="hold"/>
                                        <p:tgtEl>
                                          <p:spTgt spid="11269">
                                            <p:txEl>
                                              <p:pRg st="8" end="8"/>
                                            </p:txEl>
                                          </p:spTgt>
                                        </p:tgtEl>
                                        <p:attrNameLst>
                                          <p:attrName>ppt_h</p:attrName>
                                        </p:attrNameLst>
                                      </p:cBhvr>
                                      <p:tavLst>
                                        <p:tav tm="0">
                                          <p:val>
                                            <p:strVal val="#ppt_h"/>
                                          </p:val>
                                        </p:tav>
                                        <p:tav tm="100000">
                                          <p:val>
                                            <p:strVal val="#ppt_h"/>
                                          </p:val>
                                        </p:tav>
                                      </p:tavLst>
                                    </p:anim>
                                    <p:animEffect transition="in" filter="fade">
                                      <p:cBhvr>
                                        <p:cTn id="33" dur="2000"/>
                                        <p:tgtEl>
                                          <p:spTgt spid="1126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024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D49EDD-8372-4F83-AE73-D58D4A634031}" type="slidenum">
              <a:rPr lang="en-US" altLang="en-US">
                <a:solidFill>
                  <a:schemeClr val="bg1"/>
                </a:solidFill>
              </a:rPr>
              <a:pPr/>
              <a:t>194</a:t>
            </a:fld>
            <a:endParaRPr lang="en-US" altLang="en-US">
              <a:solidFill>
                <a:schemeClr val="bg1"/>
              </a:solidFill>
            </a:endParaRPr>
          </a:p>
        </p:txBody>
      </p:sp>
      <p:sp>
        <p:nvSpPr>
          <p:cNvPr id="10244" name="Rectangle 2"/>
          <p:cNvSpPr>
            <a:spLocks noGrp="1" noChangeArrowheads="1"/>
          </p:cNvSpPr>
          <p:nvPr>
            <p:ph type="title"/>
          </p:nvPr>
        </p:nvSpPr>
        <p:spPr/>
        <p:txBody>
          <a:bodyPr/>
          <a:lstStyle/>
          <a:p>
            <a:pPr eaLnBrk="1" hangingPunct="1"/>
            <a:r>
              <a:rPr lang="en-US" altLang="en-US" smtClean="0"/>
              <a:t>Broadband in Brief (Contd…)	</a:t>
            </a:r>
          </a:p>
        </p:txBody>
      </p:sp>
      <p:sp>
        <p:nvSpPr>
          <p:cNvPr id="107523" name="Rectangle 3"/>
          <p:cNvSpPr>
            <a:spLocks noGrp="1" noChangeArrowheads="1"/>
          </p:cNvSpPr>
          <p:nvPr>
            <p:ph type="body" idx="1"/>
          </p:nvPr>
        </p:nvSpPr>
        <p:spPr/>
        <p:txBody>
          <a:bodyPr>
            <a:normAutofit fontScale="92500" lnSpcReduction="10000"/>
          </a:bodyPr>
          <a:lstStyle/>
          <a:p>
            <a:pPr eaLnBrk="1" hangingPunct="1"/>
            <a:r>
              <a:rPr lang="en-US" altLang="en-US" smtClean="0"/>
              <a:t>Uses different technologies like optical fiber, DSL, terrestrial wireless or satellite</a:t>
            </a:r>
          </a:p>
          <a:p>
            <a:pPr eaLnBrk="1" hangingPunct="1"/>
            <a:endParaRPr lang="en-US" altLang="en-US" smtClean="0"/>
          </a:p>
          <a:p>
            <a:pPr eaLnBrk="1" hangingPunct="1"/>
            <a:r>
              <a:rPr lang="en-US" altLang="en-US" smtClean="0"/>
              <a:t>Mostly uses a Circuit Switched Network</a:t>
            </a:r>
          </a:p>
          <a:p>
            <a:pPr eaLnBrk="1" hangingPunct="1"/>
            <a:endParaRPr lang="en-US" altLang="en-US" smtClean="0"/>
          </a:p>
          <a:p>
            <a:pPr eaLnBrk="1" hangingPunct="1"/>
            <a:r>
              <a:rPr lang="en-US" altLang="en-US" smtClean="0"/>
              <a:t>Many new technologies are evolving and are at the primitive stage today</a:t>
            </a:r>
          </a:p>
          <a:p>
            <a:pPr eaLnBrk="1" hangingPunct="1"/>
            <a:endParaRPr lang="en-US" altLang="en-US" smtClean="0"/>
          </a:p>
          <a:p>
            <a:pPr eaLnBrk="1" hangingPunct="1"/>
            <a:r>
              <a:rPr lang="en-US" altLang="en-US" smtClean="0"/>
              <a:t>Typical applications involve video-on-demand, high speed data (graphics, movies, animations) download, video conferencing, on-line learning across the globe</a:t>
            </a:r>
          </a:p>
        </p:txBody>
      </p:sp>
    </p:spTree>
    <p:extLst>
      <p:ext uri="{BB962C8B-B14F-4D97-AF65-F5344CB8AC3E}">
        <p14:creationId xmlns:p14="http://schemas.microsoft.com/office/powerpoint/2010/main" val="2732651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p:cTn id="7" dur="2000" fill="hold"/>
                                        <p:tgtEl>
                                          <p:spTgt spid="107523">
                                            <p:txEl>
                                              <p:pRg st="0" end="0"/>
                                            </p:txEl>
                                          </p:spTgt>
                                        </p:tgtEl>
                                        <p:attrNameLst>
                                          <p:attrName>ppt_w</p:attrName>
                                        </p:attrNameLst>
                                      </p:cBhvr>
                                      <p:tavLst>
                                        <p:tav tm="0">
                                          <p:val>
                                            <p:strVal val="#ppt_w+.3"/>
                                          </p:val>
                                        </p:tav>
                                        <p:tav tm="100000">
                                          <p:val>
                                            <p:strVal val="#ppt_w"/>
                                          </p:val>
                                        </p:tav>
                                      </p:tavLst>
                                    </p:anim>
                                    <p:anim calcmode="lin" valueType="num">
                                      <p:cBhvr>
                                        <p:cTn id="8" dur="2000" fill="hold"/>
                                        <p:tgtEl>
                                          <p:spTgt spid="107523">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107523">
                                            <p:txEl>
                                              <p:pRg st="0" end="0"/>
                                            </p:txEl>
                                          </p:spTgt>
                                        </p:tgtEl>
                                      </p:cBhvr>
                                    </p:animEffect>
                                  </p:childTnLst>
                                </p:cTn>
                              </p:par>
                            </p:childTnLst>
                          </p:cTn>
                        </p:par>
                        <p:par>
                          <p:cTn id="10" fill="hold" nodeType="afterGroup">
                            <p:stCondLst>
                              <p:cond delay="2000"/>
                            </p:stCondLst>
                            <p:childTnLst>
                              <p:par>
                                <p:cTn id="11" presetID="50" presetClass="entr" presetSubtype="0" decel="100000" fill="hold" grpId="0" nodeType="afterEffect">
                                  <p:stCondLst>
                                    <p:cond delay="0"/>
                                  </p:stCondLst>
                                  <p:childTnLst>
                                    <p:set>
                                      <p:cBhvr>
                                        <p:cTn id="12" dur="1" fill="hold">
                                          <p:stCondLst>
                                            <p:cond delay="0"/>
                                          </p:stCondLst>
                                        </p:cTn>
                                        <p:tgtEl>
                                          <p:spTgt spid="107523">
                                            <p:txEl>
                                              <p:pRg st="2" end="2"/>
                                            </p:txEl>
                                          </p:spTgt>
                                        </p:tgtEl>
                                        <p:attrNameLst>
                                          <p:attrName>style.visibility</p:attrName>
                                        </p:attrNameLst>
                                      </p:cBhvr>
                                      <p:to>
                                        <p:strVal val="visible"/>
                                      </p:to>
                                    </p:set>
                                    <p:anim calcmode="lin" valueType="num">
                                      <p:cBhvr>
                                        <p:cTn id="13" dur="2000" fill="hold"/>
                                        <p:tgtEl>
                                          <p:spTgt spid="107523">
                                            <p:txEl>
                                              <p:pRg st="2" end="2"/>
                                            </p:txEl>
                                          </p:spTgt>
                                        </p:tgtEl>
                                        <p:attrNameLst>
                                          <p:attrName>ppt_w</p:attrName>
                                        </p:attrNameLst>
                                      </p:cBhvr>
                                      <p:tavLst>
                                        <p:tav tm="0">
                                          <p:val>
                                            <p:strVal val="#ppt_w+.3"/>
                                          </p:val>
                                        </p:tav>
                                        <p:tav tm="100000">
                                          <p:val>
                                            <p:strVal val="#ppt_w"/>
                                          </p:val>
                                        </p:tav>
                                      </p:tavLst>
                                    </p:anim>
                                    <p:anim calcmode="lin" valueType="num">
                                      <p:cBhvr>
                                        <p:cTn id="14" dur="2000" fill="hold"/>
                                        <p:tgtEl>
                                          <p:spTgt spid="107523">
                                            <p:txEl>
                                              <p:pRg st="2" end="2"/>
                                            </p:txEl>
                                          </p:spTgt>
                                        </p:tgtEl>
                                        <p:attrNameLst>
                                          <p:attrName>ppt_h</p:attrName>
                                        </p:attrNameLst>
                                      </p:cBhvr>
                                      <p:tavLst>
                                        <p:tav tm="0">
                                          <p:val>
                                            <p:strVal val="#ppt_h"/>
                                          </p:val>
                                        </p:tav>
                                        <p:tav tm="100000">
                                          <p:val>
                                            <p:strVal val="#ppt_h"/>
                                          </p:val>
                                        </p:tav>
                                      </p:tavLst>
                                    </p:anim>
                                    <p:animEffect transition="in" filter="fade">
                                      <p:cBhvr>
                                        <p:cTn id="15" dur="2000"/>
                                        <p:tgtEl>
                                          <p:spTgt spid="107523">
                                            <p:txEl>
                                              <p:pRg st="2" end="2"/>
                                            </p:txEl>
                                          </p:spTgt>
                                        </p:tgtEl>
                                      </p:cBhvr>
                                    </p:animEffect>
                                  </p:childTnLst>
                                </p:cTn>
                              </p:par>
                            </p:childTnLst>
                          </p:cTn>
                        </p:par>
                        <p:par>
                          <p:cTn id="16" fill="hold" nodeType="afterGroup">
                            <p:stCondLst>
                              <p:cond delay="4000"/>
                            </p:stCondLst>
                            <p:childTnLst>
                              <p:par>
                                <p:cTn id="17" presetID="50" presetClass="entr" presetSubtype="0" decel="100000" fill="hold" grpId="0" nodeType="afterEffect">
                                  <p:stCondLst>
                                    <p:cond delay="0"/>
                                  </p:stCondLst>
                                  <p:childTnLst>
                                    <p:set>
                                      <p:cBhvr>
                                        <p:cTn id="18" dur="1" fill="hold">
                                          <p:stCondLst>
                                            <p:cond delay="0"/>
                                          </p:stCondLst>
                                        </p:cTn>
                                        <p:tgtEl>
                                          <p:spTgt spid="107523">
                                            <p:txEl>
                                              <p:pRg st="4" end="4"/>
                                            </p:txEl>
                                          </p:spTgt>
                                        </p:tgtEl>
                                        <p:attrNameLst>
                                          <p:attrName>style.visibility</p:attrName>
                                        </p:attrNameLst>
                                      </p:cBhvr>
                                      <p:to>
                                        <p:strVal val="visible"/>
                                      </p:to>
                                    </p:set>
                                    <p:anim calcmode="lin" valueType="num">
                                      <p:cBhvr>
                                        <p:cTn id="19" dur="2000" fill="hold"/>
                                        <p:tgtEl>
                                          <p:spTgt spid="107523">
                                            <p:txEl>
                                              <p:pRg st="4" end="4"/>
                                            </p:txEl>
                                          </p:spTgt>
                                        </p:tgtEl>
                                        <p:attrNameLst>
                                          <p:attrName>ppt_w</p:attrName>
                                        </p:attrNameLst>
                                      </p:cBhvr>
                                      <p:tavLst>
                                        <p:tav tm="0">
                                          <p:val>
                                            <p:strVal val="#ppt_w+.3"/>
                                          </p:val>
                                        </p:tav>
                                        <p:tav tm="100000">
                                          <p:val>
                                            <p:strVal val="#ppt_w"/>
                                          </p:val>
                                        </p:tav>
                                      </p:tavLst>
                                    </p:anim>
                                    <p:anim calcmode="lin" valueType="num">
                                      <p:cBhvr>
                                        <p:cTn id="20" dur="2000" fill="hold"/>
                                        <p:tgtEl>
                                          <p:spTgt spid="107523">
                                            <p:txEl>
                                              <p:pRg st="4" end="4"/>
                                            </p:txEl>
                                          </p:spTgt>
                                        </p:tgtEl>
                                        <p:attrNameLst>
                                          <p:attrName>ppt_h</p:attrName>
                                        </p:attrNameLst>
                                      </p:cBhvr>
                                      <p:tavLst>
                                        <p:tav tm="0">
                                          <p:val>
                                            <p:strVal val="#ppt_h"/>
                                          </p:val>
                                        </p:tav>
                                        <p:tav tm="100000">
                                          <p:val>
                                            <p:strVal val="#ppt_h"/>
                                          </p:val>
                                        </p:tav>
                                      </p:tavLst>
                                    </p:anim>
                                    <p:animEffect transition="in" filter="fade">
                                      <p:cBhvr>
                                        <p:cTn id="21" dur="2000"/>
                                        <p:tgtEl>
                                          <p:spTgt spid="107523">
                                            <p:txEl>
                                              <p:pRg st="4" end="4"/>
                                            </p:txEl>
                                          </p:spTgt>
                                        </p:tgtEl>
                                      </p:cBhvr>
                                    </p:animEffect>
                                  </p:childTnLst>
                                </p:cTn>
                              </p:par>
                            </p:childTnLst>
                          </p:cTn>
                        </p:par>
                        <p:par>
                          <p:cTn id="22" fill="hold" nodeType="afterGroup">
                            <p:stCondLst>
                              <p:cond delay="6000"/>
                            </p:stCondLst>
                            <p:childTnLst>
                              <p:par>
                                <p:cTn id="23" presetID="50" presetClass="entr" presetSubtype="0" decel="100000" fill="hold" grpId="0" nodeType="afterEffect">
                                  <p:stCondLst>
                                    <p:cond delay="0"/>
                                  </p:stCondLst>
                                  <p:childTnLst>
                                    <p:set>
                                      <p:cBhvr>
                                        <p:cTn id="24" dur="1" fill="hold">
                                          <p:stCondLst>
                                            <p:cond delay="0"/>
                                          </p:stCondLst>
                                        </p:cTn>
                                        <p:tgtEl>
                                          <p:spTgt spid="107523">
                                            <p:txEl>
                                              <p:pRg st="6" end="6"/>
                                            </p:txEl>
                                          </p:spTgt>
                                        </p:tgtEl>
                                        <p:attrNameLst>
                                          <p:attrName>style.visibility</p:attrName>
                                        </p:attrNameLst>
                                      </p:cBhvr>
                                      <p:to>
                                        <p:strVal val="visible"/>
                                      </p:to>
                                    </p:set>
                                    <p:anim calcmode="lin" valueType="num">
                                      <p:cBhvr>
                                        <p:cTn id="25" dur="2000" fill="hold"/>
                                        <p:tgtEl>
                                          <p:spTgt spid="107523">
                                            <p:txEl>
                                              <p:pRg st="6" end="6"/>
                                            </p:txEl>
                                          </p:spTgt>
                                        </p:tgtEl>
                                        <p:attrNameLst>
                                          <p:attrName>ppt_w</p:attrName>
                                        </p:attrNameLst>
                                      </p:cBhvr>
                                      <p:tavLst>
                                        <p:tav tm="0">
                                          <p:val>
                                            <p:strVal val="#ppt_w+.3"/>
                                          </p:val>
                                        </p:tav>
                                        <p:tav tm="100000">
                                          <p:val>
                                            <p:strVal val="#ppt_w"/>
                                          </p:val>
                                        </p:tav>
                                      </p:tavLst>
                                    </p:anim>
                                    <p:anim calcmode="lin" valueType="num">
                                      <p:cBhvr>
                                        <p:cTn id="26" dur="2000" fill="hold"/>
                                        <p:tgtEl>
                                          <p:spTgt spid="107523">
                                            <p:txEl>
                                              <p:pRg st="6" end="6"/>
                                            </p:txEl>
                                          </p:spTgt>
                                        </p:tgtEl>
                                        <p:attrNameLst>
                                          <p:attrName>ppt_h</p:attrName>
                                        </p:attrNameLst>
                                      </p:cBhvr>
                                      <p:tavLst>
                                        <p:tav tm="0">
                                          <p:val>
                                            <p:strVal val="#ppt_h"/>
                                          </p:val>
                                        </p:tav>
                                        <p:tav tm="100000">
                                          <p:val>
                                            <p:strVal val="#ppt_h"/>
                                          </p:val>
                                        </p:tav>
                                      </p:tavLst>
                                    </p:anim>
                                    <p:animEffect transition="in" filter="fade">
                                      <p:cBhvr>
                                        <p:cTn id="27" dur="2000"/>
                                        <p:tgtEl>
                                          <p:spTgt spid="107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229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06AD60-F544-44C4-9970-FDB182043235}" type="slidenum">
              <a:rPr lang="en-US" altLang="en-US">
                <a:solidFill>
                  <a:schemeClr val="bg1"/>
                </a:solidFill>
              </a:rPr>
              <a:pPr/>
              <a:t>195</a:t>
            </a:fld>
            <a:endParaRPr lang="en-US" altLang="en-US">
              <a:solidFill>
                <a:schemeClr val="bg1"/>
              </a:solidFill>
            </a:endParaRPr>
          </a:p>
        </p:txBody>
      </p:sp>
      <p:sp>
        <p:nvSpPr>
          <p:cNvPr id="12292" name="Rectangle 7"/>
          <p:cNvSpPr>
            <a:spLocks noGrp="1" noChangeArrowheads="1"/>
          </p:cNvSpPr>
          <p:nvPr>
            <p:ph type="title"/>
          </p:nvPr>
        </p:nvSpPr>
        <p:spPr/>
        <p:txBody>
          <a:bodyPr/>
          <a:lstStyle/>
          <a:p>
            <a:pPr eaLnBrk="1" hangingPunct="1"/>
            <a:r>
              <a:rPr lang="en-US" altLang="en-US" smtClean="0"/>
              <a:t>DSL Overview</a:t>
            </a:r>
          </a:p>
        </p:txBody>
      </p:sp>
      <p:grpSp>
        <p:nvGrpSpPr>
          <p:cNvPr id="24585" name="Group 9"/>
          <p:cNvGrpSpPr>
            <a:grpSpLocks/>
          </p:cNvGrpSpPr>
          <p:nvPr/>
        </p:nvGrpSpPr>
        <p:grpSpPr bwMode="auto">
          <a:xfrm>
            <a:off x="2466975" y="990600"/>
            <a:ext cx="7239000" cy="4756150"/>
            <a:chOff x="594" y="556"/>
            <a:chExt cx="4560" cy="2996"/>
          </a:xfrm>
        </p:grpSpPr>
        <p:grpSp>
          <p:nvGrpSpPr>
            <p:cNvPr id="12294" name="Group 8"/>
            <p:cNvGrpSpPr>
              <a:grpSpLocks/>
            </p:cNvGrpSpPr>
            <p:nvPr/>
          </p:nvGrpSpPr>
          <p:grpSpPr bwMode="auto">
            <a:xfrm>
              <a:off x="594" y="556"/>
              <a:ext cx="4560" cy="2996"/>
              <a:chOff x="288" y="796"/>
              <a:chExt cx="4560" cy="2996"/>
            </a:xfrm>
          </p:grpSpPr>
          <p:graphicFrame>
            <p:nvGraphicFramePr>
              <p:cNvPr id="12297" name="Object 3"/>
              <p:cNvGraphicFramePr>
                <a:graphicFrameLocks noChangeAspect="1"/>
              </p:cNvGraphicFramePr>
              <p:nvPr/>
            </p:nvGraphicFramePr>
            <p:xfrm>
              <a:off x="288" y="796"/>
              <a:ext cx="4462" cy="2900"/>
            </p:xfrm>
            <a:graphic>
              <a:graphicData uri="http://schemas.openxmlformats.org/presentationml/2006/ole">
                <mc:AlternateContent xmlns:mc="http://schemas.openxmlformats.org/markup-compatibility/2006">
                  <mc:Choice xmlns:v="urn:schemas-microsoft-com:vml" Requires="v">
                    <p:oleObj spid="_x0000_s25607" name="Bitmap Image" r:id="rId4" imgW="8590476" imgH="5172797" progId="Paint.Picture">
                      <p:embed/>
                    </p:oleObj>
                  </mc:Choice>
                  <mc:Fallback>
                    <p:oleObj name="Bitmap Image" r:id="rId4" imgW="8590476" imgH="517279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796"/>
                            <a:ext cx="4462" cy="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8" name="Rectangle 5"/>
              <p:cNvSpPr>
                <a:spLocks noChangeArrowheads="1"/>
              </p:cNvSpPr>
              <p:nvPr/>
            </p:nvSpPr>
            <p:spPr bwMode="auto">
              <a:xfrm>
                <a:off x="480" y="912"/>
                <a:ext cx="4368" cy="28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2295" name="Text Box 4"/>
            <p:cNvSpPr txBox="1">
              <a:spLocks noChangeArrowheads="1"/>
            </p:cNvSpPr>
            <p:nvPr/>
          </p:nvSpPr>
          <p:spPr bwMode="auto">
            <a:xfrm>
              <a:off x="3210" y="3397"/>
              <a:ext cx="4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a:t>Frequency</a:t>
              </a:r>
            </a:p>
          </p:txBody>
        </p:sp>
        <p:sp>
          <p:nvSpPr>
            <p:cNvPr id="12296" name="Text Box 6"/>
            <p:cNvSpPr txBox="1">
              <a:spLocks noChangeArrowheads="1"/>
            </p:cNvSpPr>
            <p:nvPr/>
          </p:nvSpPr>
          <p:spPr bwMode="auto">
            <a:xfrm>
              <a:off x="3796" y="3216"/>
              <a:ext cx="7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b="1" i="1">
                  <a:latin typeface="Times New Roman" panose="02020603050405020304" pitchFamily="18" charset="0"/>
                </a:rPr>
                <a:t>D – Internet</a:t>
              </a:r>
            </a:p>
          </p:txBody>
        </p:sp>
      </p:grpSp>
    </p:spTree>
    <p:extLst>
      <p:ext uri="{BB962C8B-B14F-4D97-AF65-F5344CB8AC3E}">
        <p14:creationId xmlns:p14="http://schemas.microsoft.com/office/powerpoint/2010/main" val="8360493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wipe(up)">
                                      <p:cBhvr>
                                        <p:cTn id="7" dur="20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433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1FEB19-384D-47D5-9099-65A963345E8D}" type="slidenum">
              <a:rPr lang="en-US" altLang="en-US">
                <a:solidFill>
                  <a:schemeClr val="bg1"/>
                </a:solidFill>
              </a:rPr>
              <a:pPr/>
              <a:t>196</a:t>
            </a:fld>
            <a:endParaRPr lang="en-US" altLang="en-US">
              <a:solidFill>
                <a:schemeClr val="bg1"/>
              </a:solidFill>
            </a:endParaRPr>
          </a:p>
        </p:txBody>
      </p:sp>
      <p:pic>
        <p:nvPicPr>
          <p:cNvPr id="101380" name="Picture 4" descr="2-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6" y="914401"/>
            <a:ext cx="7508875"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9"/>
          <p:cNvSpPr>
            <a:spLocks noGrp="1" noChangeArrowheads="1"/>
          </p:cNvSpPr>
          <p:nvPr>
            <p:ph type="title"/>
          </p:nvPr>
        </p:nvSpPr>
        <p:spPr/>
        <p:txBody>
          <a:bodyPr/>
          <a:lstStyle/>
          <a:p>
            <a:pPr eaLnBrk="1" hangingPunct="1"/>
            <a:r>
              <a:rPr lang="en-US" altLang="en-US" sz="2000"/>
              <a:t>Digital Subscriber Line – ADSL Configuration</a:t>
            </a:r>
          </a:p>
        </p:txBody>
      </p:sp>
      <p:graphicFrame>
        <p:nvGraphicFramePr>
          <p:cNvPr id="101481" name="Group 105"/>
          <p:cNvGraphicFramePr>
            <a:graphicFrameLocks noGrp="1"/>
          </p:cNvGraphicFramePr>
          <p:nvPr>
            <p:ph idx="1"/>
          </p:nvPr>
        </p:nvGraphicFramePr>
        <p:xfrm>
          <a:off x="2438400" y="5262563"/>
          <a:ext cx="5181600" cy="914400"/>
        </p:xfrm>
        <a:graphic>
          <a:graphicData uri="http://schemas.openxmlformats.org/drawingml/2006/table">
            <a:tbl>
              <a:tblPr/>
              <a:tblGrid>
                <a:gridCol w="990600"/>
                <a:gridCol w="258763"/>
                <a:gridCol w="3932237"/>
              </a:tblGrid>
              <a:tr h="180975">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chemeClr val="accent2"/>
                          </a:solidFill>
                          <a:effectLst/>
                          <a:latin typeface="Verdana" panose="020B0604030504040204" pitchFamily="34" charset="0"/>
                        </a:rPr>
                        <a:t>ADSL</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rgbClr val="3C5658"/>
                          </a:solidFill>
                          <a:effectLst/>
                          <a:latin typeface="Verdana" panose="020B0604030504040204" pitchFamily="34" charset="0"/>
                        </a:rPr>
                        <a:t>:</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chemeClr val="tx1"/>
                          </a:solidFill>
                          <a:effectLst/>
                          <a:latin typeface="Verdana" panose="020B0604030504040204" pitchFamily="34" charset="0"/>
                        </a:rPr>
                        <a:t>Asymmetric Digital Subscriber Line</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180975">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chemeClr val="accent2"/>
                          </a:solidFill>
                          <a:effectLst/>
                          <a:latin typeface="Verdana" panose="020B0604030504040204" pitchFamily="34" charset="0"/>
                        </a:rPr>
                        <a:t>DSLAM</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rgbClr val="3C5658"/>
                          </a:solidFill>
                          <a:effectLst/>
                          <a:latin typeface="Verdana" panose="020B0604030504040204" pitchFamily="34" charset="0"/>
                        </a:rPr>
                        <a:t>:</a:t>
                      </a:r>
                    </a:p>
                  </a:txBody>
                  <a:tcPr horzOverflow="overflow">
                    <a:lnL>
                      <a:noFill/>
                    </a:lnL>
                    <a:lnR>
                      <a:noFill/>
                    </a:lnR>
                    <a:lnT>
                      <a:noFill/>
                    </a:lnT>
                    <a:lnB>
                      <a:noFill/>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Verdana" panose="020B0604030504040204" pitchFamily="34" charset="0"/>
                        </a:rPr>
                        <a:t>Digital Subscriber Line Access Multiplexer</a:t>
                      </a:r>
                      <a:endParaRPr kumimoji="0" lang="en-US" altLang="en-US" sz="1400" b="0" i="0" u="none" strike="noStrike" cap="none" normalizeH="0" baseline="0" smtClean="0">
                        <a:ln>
                          <a:noFill/>
                        </a:ln>
                        <a:solidFill>
                          <a:srgbClr val="3C5658"/>
                        </a:solidFill>
                        <a:effectLst/>
                        <a:latin typeface="Verdana" panose="020B060403050404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180975">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chemeClr val="accent2"/>
                          </a:solidFill>
                          <a:effectLst/>
                          <a:latin typeface="Verdana" panose="020B0604030504040204" pitchFamily="34" charset="0"/>
                        </a:rPr>
                        <a:t>NID</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smtClean="0">
                          <a:ln>
                            <a:noFill/>
                          </a:ln>
                          <a:solidFill>
                            <a:srgbClr val="3C5658"/>
                          </a:solidFill>
                          <a:effectLst/>
                          <a:latin typeface="Verdan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Verdana" panose="020B0604030504040204" pitchFamily="34" charset="0"/>
                        </a:rPr>
                        <a:t>Network Interface Device</a:t>
                      </a:r>
                      <a:endParaRPr kumimoji="0" lang="en-US" altLang="en-US" sz="1400" b="0" i="0" u="none" strike="noStrike" cap="none" normalizeH="0" baseline="0" smtClean="0">
                        <a:ln>
                          <a:noFill/>
                        </a:ln>
                        <a:solidFill>
                          <a:srgbClr val="3C5658"/>
                        </a:solidFill>
                        <a:effectLst/>
                        <a:latin typeface="Verdana" panose="020B0604030504040204" pitchFamily="34" charset="0"/>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07100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ipe(up)">
                                      <p:cBhvr>
                                        <p:cTn id="7" dur="1000"/>
                                        <p:tgtEl>
                                          <p:spTgt spid="101380"/>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01481"/>
                                        </p:tgtEl>
                                        <p:attrNameLst>
                                          <p:attrName>style.visibility</p:attrName>
                                        </p:attrNameLst>
                                      </p:cBhvr>
                                      <p:to>
                                        <p:strVal val="visible"/>
                                      </p:to>
                                    </p:set>
                                    <p:animEffect transition="in" filter="fade">
                                      <p:cBhvr>
                                        <p:cTn id="11" dur="2000"/>
                                        <p:tgtEl>
                                          <p:spTgt spid="101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a:xfrm>
            <a:off x="2667000" y="4572000"/>
            <a:ext cx="7467600" cy="838200"/>
          </a:xfrm>
        </p:spPr>
        <p:txBody>
          <a:bodyPr>
            <a:normAutofit fontScale="90000"/>
          </a:bodyPr>
          <a:lstStyle/>
          <a:p>
            <a:pPr eaLnBrk="1" hangingPunct="1"/>
            <a:r>
              <a:rPr lang="en-US" altLang="en-US" smtClean="0"/>
              <a:t>SONET / SDH</a:t>
            </a:r>
          </a:p>
        </p:txBody>
      </p:sp>
    </p:spTree>
    <p:extLst>
      <p:ext uri="{BB962C8B-B14F-4D97-AF65-F5344CB8AC3E}">
        <p14:creationId xmlns:p14="http://schemas.microsoft.com/office/powerpoint/2010/main" val="215207507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843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D2921E-048A-4E10-BFAC-B5F6EA519B28}" type="slidenum">
              <a:rPr lang="en-US" altLang="en-US">
                <a:solidFill>
                  <a:schemeClr val="bg1"/>
                </a:solidFill>
              </a:rPr>
              <a:pPr/>
              <a:t>198</a:t>
            </a:fld>
            <a:endParaRPr lang="en-US" altLang="en-US">
              <a:solidFill>
                <a:schemeClr val="bg1"/>
              </a:solidFill>
            </a:endParaRPr>
          </a:p>
        </p:txBody>
      </p:sp>
      <p:sp>
        <p:nvSpPr>
          <p:cNvPr id="18436" name="Rectangle 8"/>
          <p:cNvSpPr>
            <a:spLocks noGrp="1" noChangeArrowheads="1"/>
          </p:cNvSpPr>
          <p:nvPr>
            <p:ph type="title"/>
          </p:nvPr>
        </p:nvSpPr>
        <p:spPr/>
        <p:txBody>
          <a:bodyPr/>
          <a:lstStyle/>
          <a:p>
            <a:pPr eaLnBrk="1" hangingPunct="1"/>
            <a:r>
              <a:rPr lang="en-US" altLang="en-US" smtClean="0"/>
              <a:t>What is SONET / SDH?</a:t>
            </a:r>
          </a:p>
        </p:txBody>
      </p:sp>
      <p:sp>
        <p:nvSpPr>
          <p:cNvPr id="39945" name="Rectangle 9"/>
          <p:cNvSpPr>
            <a:spLocks noGrp="1" noChangeArrowheads="1"/>
          </p:cNvSpPr>
          <p:nvPr>
            <p:ph type="body" idx="1"/>
          </p:nvPr>
        </p:nvSpPr>
        <p:spPr/>
        <p:txBody>
          <a:bodyPr>
            <a:normAutofit fontScale="92500" lnSpcReduction="10000"/>
          </a:bodyPr>
          <a:lstStyle/>
          <a:p>
            <a:pPr eaLnBrk="1" hangingPunct="1"/>
            <a:r>
              <a:rPr lang="en-US" altLang="en-US" smtClean="0"/>
              <a:t>SONET stands for Synchronous Optical Network. It is the ANSI standard used in North American network</a:t>
            </a:r>
          </a:p>
          <a:p>
            <a:pPr eaLnBrk="1" hangingPunct="1"/>
            <a:endParaRPr lang="en-US" altLang="en-US" smtClean="0"/>
          </a:p>
          <a:p>
            <a:pPr eaLnBrk="1" hangingPunct="1"/>
            <a:r>
              <a:rPr lang="en-US" altLang="en-US" smtClean="0"/>
              <a:t>SDH stands for Synchronous Digital Hierarchy. It is the ITU-T standard. Has become Global standard &amp; SONET is subset of SDH.</a:t>
            </a:r>
          </a:p>
          <a:p>
            <a:pPr eaLnBrk="1" hangingPunct="1"/>
            <a:endParaRPr lang="en-US" altLang="en-US" smtClean="0"/>
          </a:p>
          <a:p>
            <a:pPr eaLnBrk="1" hangingPunct="1"/>
            <a:r>
              <a:rPr lang="en-US" altLang="en-US" smtClean="0"/>
              <a:t>SONET / SDH is a synchronous network. A single clock is used to handle the timing of transmission and equipment across the entire network. It is highly predictable system. It also has a very powerful frame design.</a:t>
            </a:r>
          </a:p>
          <a:p>
            <a:pPr eaLnBrk="1" hangingPunct="1"/>
            <a:endParaRPr lang="en-US" altLang="en-US" smtClean="0"/>
          </a:p>
          <a:p>
            <a:pPr eaLnBrk="1" hangingPunct="1"/>
            <a:r>
              <a:rPr lang="en-US" altLang="en-US" smtClean="0"/>
              <a:t>SONET / SDH is high speed, low cost system</a:t>
            </a:r>
          </a:p>
        </p:txBody>
      </p:sp>
    </p:spTree>
    <p:extLst>
      <p:ext uri="{BB962C8B-B14F-4D97-AF65-F5344CB8AC3E}">
        <p14:creationId xmlns:p14="http://schemas.microsoft.com/office/powerpoint/2010/main" val="558360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9945">
                                            <p:txEl>
                                              <p:pRg st="0" end="0"/>
                                            </p:txEl>
                                          </p:spTgt>
                                        </p:tgtEl>
                                        <p:attrNameLst>
                                          <p:attrName>style.visibility</p:attrName>
                                        </p:attrNameLst>
                                      </p:cBhvr>
                                      <p:to>
                                        <p:strVal val="visible"/>
                                      </p:to>
                                    </p:set>
                                    <p:anim calcmode="lin" valueType="num">
                                      <p:cBhvr>
                                        <p:cTn id="7" dur="1000" fill="hold"/>
                                        <p:tgtEl>
                                          <p:spTgt spid="39945">
                                            <p:txEl>
                                              <p:pRg st="0" end="0"/>
                                            </p:txEl>
                                          </p:spTgt>
                                        </p:tgtEl>
                                        <p:attrNameLst>
                                          <p:attrName>ppt_w</p:attrName>
                                        </p:attrNameLst>
                                      </p:cBhvr>
                                      <p:tavLst>
                                        <p:tav tm="0">
                                          <p:val>
                                            <p:strVal val="#ppt_w*0.05"/>
                                          </p:val>
                                        </p:tav>
                                        <p:tav tm="100000">
                                          <p:val>
                                            <p:strVal val="#ppt_w"/>
                                          </p:val>
                                        </p:tav>
                                      </p:tavLst>
                                    </p:anim>
                                    <p:anim calcmode="lin" valueType="num">
                                      <p:cBhvr>
                                        <p:cTn id="8" dur="1000" fill="hold"/>
                                        <p:tgtEl>
                                          <p:spTgt spid="39945">
                                            <p:txEl>
                                              <p:pRg st="0" end="0"/>
                                            </p:txEl>
                                          </p:spTgt>
                                        </p:tgtEl>
                                        <p:attrNameLst>
                                          <p:attrName>ppt_h</p:attrName>
                                        </p:attrNameLst>
                                      </p:cBhvr>
                                      <p:tavLst>
                                        <p:tav tm="0">
                                          <p:val>
                                            <p:strVal val="#ppt_h"/>
                                          </p:val>
                                        </p:tav>
                                        <p:tav tm="100000">
                                          <p:val>
                                            <p:strVal val="#ppt_h"/>
                                          </p:val>
                                        </p:tav>
                                      </p:tavLst>
                                    </p:anim>
                                    <p:anim calcmode="lin" valueType="num">
                                      <p:cBhvr>
                                        <p:cTn id="9" dur="1000" fill="hold"/>
                                        <p:tgtEl>
                                          <p:spTgt spid="39945">
                                            <p:txEl>
                                              <p:pRg st="0" end="0"/>
                                            </p:txEl>
                                          </p:spTgt>
                                        </p:tgtEl>
                                        <p:attrNameLst>
                                          <p:attrName>ppt_x</p:attrName>
                                        </p:attrNameLst>
                                      </p:cBhvr>
                                      <p:tavLst>
                                        <p:tav tm="0">
                                          <p:val>
                                            <p:strVal val="#ppt_x-.2"/>
                                          </p:val>
                                        </p:tav>
                                        <p:tav tm="100000">
                                          <p:val>
                                            <p:strVal val="#ppt_x"/>
                                          </p:val>
                                        </p:tav>
                                      </p:tavLst>
                                    </p:anim>
                                    <p:anim calcmode="lin" valueType="num">
                                      <p:cBhvr>
                                        <p:cTn id="10" dur="1000" fill="hold"/>
                                        <p:tgtEl>
                                          <p:spTgt spid="39945">
                                            <p:txEl>
                                              <p:pRg st="0" end="0"/>
                                            </p:txEl>
                                          </p:spTgt>
                                        </p:tgtEl>
                                        <p:attrNameLst>
                                          <p:attrName>ppt_y</p:attrName>
                                        </p:attrNameLst>
                                      </p:cBhvr>
                                      <p:tavLst>
                                        <p:tav tm="0">
                                          <p:val>
                                            <p:strVal val="#ppt_y"/>
                                          </p:val>
                                        </p:tav>
                                        <p:tav tm="100000">
                                          <p:val>
                                            <p:strVal val="#ppt_y"/>
                                          </p:val>
                                        </p:tav>
                                      </p:tavLst>
                                    </p:anim>
                                    <p:animEffect transition="in" filter="fade">
                                      <p:cBhvr>
                                        <p:cTn id="11" dur="1000"/>
                                        <p:tgtEl>
                                          <p:spTgt spid="39945">
                                            <p:txEl>
                                              <p:pRg st="0" end="0"/>
                                            </p:txEl>
                                          </p:spTgt>
                                        </p:tgtEl>
                                      </p:cBhvr>
                                    </p:animEffect>
                                  </p:childTnLst>
                                </p:cTn>
                              </p:par>
                            </p:childTnLst>
                          </p:cTn>
                        </p:par>
                        <p:par>
                          <p:cTn id="12" fill="hold" nodeType="afterGroup">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39945">
                                            <p:txEl>
                                              <p:pRg st="2" end="2"/>
                                            </p:txEl>
                                          </p:spTgt>
                                        </p:tgtEl>
                                        <p:attrNameLst>
                                          <p:attrName>style.visibility</p:attrName>
                                        </p:attrNameLst>
                                      </p:cBhvr>
                                      <p:to>
                                        <p:strVal val="visible"/>
                                      </p:to>
                                    </p:set>
                                    <p:anim calcmode="lin" valueType="num">
                                      <p:cBhvr>
                                        <p:cTn id="15" dur="1000" fill="hold"/>
                                        <p:tgtEl>
                                          <p:spTgt spid="39945">
                                            <p:txEl>
                                              <p:pRg st="2" end="2"/>
                                            </p:txEl>
                                          </p:spTgt>
                                        </p:tgtEl>
                                        <p:attrNameLst>
                                          <p:attrName>ppt_w</p:attrName>
                                        </p:attrNameLst>
                                      </p:cBhvr>
                                      <p:tavLst>
                                        <p:tav tm="0">
                                          <p:val>
                                            <p:strVal val="#ppt_w*0.05"/>
                                          </p:val>
                                        </p:tav>
                                        <p:tav tm="100000">
                                          <p:val>
                                            <p:strVal val="#ppt_w"/>
                                          </p:val>
                                        </p:tav>
                                      </p:tavLst>
                                    </p:anim>
                                    <p:anim calcmode="lin" valueType="num">
                                      <p:cBhvr>
                                        <p:cTn id="16" dur="1000" fill="hold"/>
                                        <p:tgtEl>
                                          <p:spTgt spid="39945">
                                            <p:txEl>
                                              <p:pRg st="2" end="2"/>
                                            </p:txEl>
                                          </p:spTgt>
                                        </p:tgtEl>
                                        <p:attrNameLst>
                                          <p:attrName>ppt_h</p:attrName>
                                        </p:attrNameLst>
                                      </p:cBhvr>
                                      <p:tavLst>
                                        <p:tav tm="0">
                                          <p:val>
                                            <p:strVal val="#ppt_h"/>
                                          </p:val>
                                        </p:tav>
                                        <p:tav tm="100000">
                                          <p:val>
                                            <p:strVal val="#ppt_h"/>
                                          </p:val>
                                        </p:tav>
                                      </p:tavLst>
                                    </p:anim>
                                    <p:anim calcmode="lin" valueType="num">
                                      <p:cBhvr>
                                        <p:cTn id="17" dur="1000" fill="hold"/>
                                        <p:tgtEl>
                                          <p:spTgt spid="39945">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39945">
                                            <p:txEl>
                                              <p:pRg st="2" end="2"/>
                                            </p:txEl>
                                          </p:spTgt>
                                        </p:tgtEl>
                                        <p:attrNameLst>
                                          <p:attrName>ppt_y</p:attrName>
                                        </p:attrNameLst>
                                      </p:cBhvr>
                                      <p:tavLst>
                                        <p:tav tm="0">
                                          <p:val>
                                            <p:strVal val="#ppt_y"/>
                                          </p:val>
                                        </p:tav>
                                        <p:tav tm="100000">
                                          <p:val>
                                            <p:strVal val="#ppt_y"/>
                                          </p:val>
                                        </p:tav>
                                      </p:tavLst>
                                    </p:anim>
                                    <p:animEffect transition="in" filter="fade">
                                      <p:cBhvr>
                                        <p:cTn id="19" dur="1000"/>
                                        <p:tgtEl>
                                          <p:spTgt spid="39945">
                                            <p:txEl>
                                              <p:pRg st="2" end="2"/>
                                            </p:txEl>
                                          </p:spTgt>
                                        </p:tgtEl>
                                      </p:cBhvr>
                                    </p:animEffect>
                                  </p:childTnLst>
                                </p:cTn>
                              </p:par>
                            </p:childTnLst>
                          </p:cTn>
                        </p:par>
                        <p:par>
                          <p:cTn id="20" fill="hold" nodeType="afterGroup">
                            <p:stCondLst>
                              <p:cond delay="2000"/>
                            </p:stCondLst>
                            <p:childTnLst>
                              <p:par>
                                <p:cTn id="21" presetID="54" presetClass="entr" presetSubtype="0" accel="100000" fill="hold" grpId="0" nodeType="afterEffect">
                                  <p:stCondLst>
                                    <p:cond delay="0"/>
                                  </p:stCondLst>
                                  <p:childTnLst>
                                    <p:set>
                                      <p:cBhvr>
                                        <p:cTn id="22" dur="1" fill="hold">
                                          <p:stCondLst>
                                            <p:cond delay="0"/>
                                          </p:stCondLst>
                                        </p:cTn>
                                        <p:tgtEl>
                                          <p:spTgt spid="39945">
                                            <p:txEl>
                                              <p:pRg st="4" end="4"/>
                                            </p:txEl>
                                          </p:spTgt>
                                        </p:tgtEl>
                                        <p:attrNameLst>
                                          <p:attrName>style.visibility</p:attrName>
                                        </p:attrNameLst>
                                      </p:cBhvr>
                                      <p:to>
                                        <p:strVal val="visible"/>
                                      </p:to>
                                    </p:set>
                                    <p:anim calcmode="lin" valueType="num">
                                      <p:cBhvr>
                                        <p:cTn id="23" dur="1000" fill="hold"/>
                                        <p:tgtEl>
                                          <p:spTgt spid="39945">
                                            <p:txEl>
                                              <p:pRg st="4" end="4"/>
                                            </p:txEl>
                                          </p:spTgt>
                                        </p:tgtEl>
                                        <p:attrNameLst>
                                          <p:attrName>ppt_w</p:attrName>
                                        </p:attrNameLst>
                                      </p:cBhvr>
                                      <p:tavLst>
                                        <p:tav tm="0">
                                          <p:val>
                                            <p:strVal val="#ppt_w*0.05"/>
                                          </p:val>
                                        </p:tav>
                                        <p:tav tm="100000">
                                          <p:val>
                                            <p:strVal val="#ppt_w"/>
                                          </p:val>
                                        </p:tav>
                                      </p:tavLst>
                                    </p:anim>
                                    <p:anim calcmode="lin" valueType="num">
                                      <p:cBhvr>
                                        <p:cTn id="24" dur="1000" fill="hold"/>
                                        <p:tgtEl>
                                          <p:spTgt spid="39945">
                                            <p:txEl>
                                              <p:pRg st="4" end="4"/>
                                            </p:txEl>
                                          </p:spTgt>
                                        </p:tgtEl>
                                        <p:attrNameLst>
                                          <p:attrName>ppt_h</p:attrName>
                                        </p:attrNameLst>
                                      </p:cBhvr>
                                      <p:tavLst>
                                        <p:tav tm="0">
                                          <p:val>
                                            <p:strVal val="#ppt_h"/>
                                          </p:val>
                                        </p:tav>
                                        <p:tav tm="100000">
                                          <p:val>
                                            <p:strVal val="#ppt_h"/>
                                          </p:val>
                                        </p:tav>
                                      </p:tavLst>
                                    </p:anim>
                                    <p:anim calcmode="lin" valueType="num">
                                      <p:cBhvr>
                                        <p:cTn id="25" dur="1000" fill="hold"/>
                                        <p:tgtEl>
                                          <p:spTgt spid="39945">
                                            <p:txEl>
                                              <p:pRg st="4" end="4"/>
                                            </p:txEl>
                                          </p:spTgt>
                                        </p:tgtEl>
                                        <p:attrNameLst>
                                          <p:attrName>ppt_x</p:attrName>
                                        </p:attrNameLst>
                                      </p:cBhvr>
                                      <p:tavLst>
                                        <p:tav tm="0">
                                          <p:val>
                                            <p:strVal val="#ppt_x-.2"/>
                                          </p:val>
                                        </p:tav>
                                        <p:tav tm="100000">
                                          <p:val>
                                            <p:strVal val="#ppt_x"/>
                                          </p:val>
                                        </p:tav>
                                      </p:tavLst>
                                    </p:anim>
                                    <p:anim calcmode="lin" valueType="num">
                                      <p:cBhvr>
                                        <p:cTn id="26" dur="1000" fill="hold"/>
                                        <p:tgtEl>
                                          <p:spTgt spid="39945">
                                            <p:txEl>
                                              <p:pRg st="4" end="4"/>
                                            </p:txEl>
                                          </p:spTgt>
                                        </p:tgtEl>
                                        <p:attrNameLst>
                                          <p:attrName>ppt_y</p:attrName>
                                        </p:attrNameLst>
                                      </p:cBhvr>
                                      <p:tavLst>
                                        <p:tav tm="0">
                                          <p:val>
                                            <p:strVal val="#ppt_y"/>
                                          </p:val>
                                        </p:tav>
                                        <p:tav tm="100000">
                                          <p:val>
                                            <p:strVal val="#ppt_y"/>
                                          </p:val>
                                        </p:tav>
                                      </p:tavLst>
                                    </p:anim>
                                    <p:animEffect transition="in" filter="fade">
                                      <p:cBhvr>
                                        <p:cTn id="27" dur="1000"/>
                                        <p:tgtEl>
                                          <p:spTgt spid="39945">
                                            <p:txEl>
                                              <p:pRg st="4" end="4"/>
                                            </p:txEl>
                                          </p:spTgt>
                                        </p:tgtEl>
                                      </p:cBhvr>
                                    </p:animEffect>
                                  </p:childTnLst>
                                </p:cTn>
                              </p:par>
                            </p:childTnLst>
                          </p:cTn>
                        </p:par>
                        <p:par>
                          <p:cTn id="28" fill="hold" nodeType="afterGroup">
                            <p:stCondLst>
                              <p:cond delay="3000"/>
                            </p:stCondLst>
                            <p:childTnLst>
                              <p:par>
                                <p:cTn id="29" presetID="54" presetClass="entr" presetSubtype="0" accel="100000" fill="hold" grpId="0" nodeType="afterEffect">
                                  <p:stCondLst>
                                    <p:cond delay="0"/>
                                  </p:stCondLst>
                                  <p:childTnLst>
                                    <p:set>
                                      <p:cBhvr>
                                        <p:cTn id="30" dur="1" fill="hold">
                                          <p:stCondLst>
                                            <p:cond delay="0"/>
                                          </p:stCondLst>
                                        </p:cTn>
                                        <p:tgtEl>
                                          <p:spTgt spid="39945">
                                            <p:txEl>
                                              <p:pRg st="6" end="6"/>
                                            </p:txEl>
                                          </p:spTgt>
                                        </p:tgtEl>
                                        <p:attrNameLst>
                                          <p:attrName>style.visibility</p:attrName>
                                        </p:attrNameLst>
                                      </p:cBhvr>
                                      <p:to>
                                        <p:strVal val="visible"/>
                                      </p:to>
                                    </p:set>
                                    <p:anim calcmode="lin" valueType="num">
                                      <p:cBhvr>
                                        <p:cTn id="31" dur="1000" fill="hold"/>
                                        <p:tgtEl>
                                          <p:spTgt spid="39945">
                                            <p:txEl>
                                              <p:pRg st="6" end="6"/>
                                            </p:txEl>
                                          </p:spTgt>
                                        </p:tgtEl>
                                        <p:attrNameLst>
                                          <p:attrName>ppt_w</p:attrName>
                                        </p:attrNameLst>
                                      </p:cBhvr>
                                      <p:tavLst>
                                        <p:tav tm="0">
                                          <p:val>
                                            <p:strVal val="#ppt_w*0.05"/>
                                          </p:val>
                                        </p:tav>
                                        <p:tav tm="100000">
                                          <p:val>
                                            <p:strVal val="#ppt_w"/>
                                          </p:val>
                                        </p:tav>
                                      </p:tavLst>
                                    </p:anim>
                                    <p:anim calcmode="lin" valueType="num">
                                      <p:cBhvr>
                                        <p:cTn id="32" dur="1000" fill="hold"/>
                                        <p:tgtEl>
                                          <p:spTgt spid="39945">
                                            <p:txEl>
                                              <p:pRg st="6" end="6"/>
                                            </p:txEl>
                                          </p:spTgt>
                                        </p:tgtEl>
                                        <p:attrNameLst>
                                          <p:attrName>ppt_h</p:attrName>
                                        </p:attrNameLst>
                                      </p:cBhvr>
                                      <p:tavLst>
                                        <p:tav tm="0">
                                          <p:val>
                                            <p:strVal val="#ppt_h"/>
                                          </p:val>
                                        </p:tav>
                                        <p:tav tm="100000">
                                          <p:val>
                                            <p:strVal val="#ppt_h"/>
                                          </p:val>
                                        </p:tav>
                                      </p:tavLst>
                                    </p:anim>
                                    <p:anim calcmode="lin" valueType="num">
                                      <p:cBhvr>
                                        <p:cTn id="33" dur="1000" fill="hold"/>
                                        <p:tgtEl>
                                          <p:spTgt spid="39945">
                                            <p:txEl>
                                              <p:pRg st="6" end="6"/>
                                            </p:txEl>
                                          </p:spTgt>
                                        </p:tgtEl>
                                        <p:attrNameLst>
                                          <p:attrName>ppt_x</p:attrName>
                                        </p:attrNameLst>
                                      </p:cBhvr>
                                      <p:tavLst>
                                        <p:tav tm="0">
                                          <p:val>
                                            <p:strVal val="#ppt_x-.2"/>
                                          </p:val>
                                        </p:tav>
                                        <p:tav tm="100000">
                                          <p:val>
                                            <p:strVal val="#ppt_x"/>
                                          </p:val>
                                        </p:tav>
                                      </p:tavLst>
                                    </p:anim>
                                    <p:anim calcmode="lin" valueType="num">
                                      <p:cBhvr>
                                        <p:cTn id="34" dur="1000" fill="hold"/>
                                        <p:tgtEl>
                                          <p:spTgt spid="39945">
                                            <p:txEl>
                                              <p:pRg st="6" end="6"/>
                                            </p:txEl>
                                          </p:spTgt>
                                        </p:tgtEl>
                                        <p:attrNameLst>
                                          <p:attrName>ppt_y</p:attrName>
                                        </p:attrNameLst>
                                      </p:cBhvr>
                                      <p:tavLst>
                                        <p:tav tm="0">
                                          <p:val>
                                            <p:strVal val="#ppt_y"/>
                                          </p:val>
                                        </p:tav>
                                        <p:tav tm="100000">
                                          <p:val>
                                            <p:strVal val="#ppt_y"/>
                                          </p:val>
                                        </p:tav>
                                      </p:tavLst>
                                    </p:anim>
                                    <p:animEffect transition="in" filter="fade">
                                      <p:cBhvr>
                                        <p:cTn id="35" dur="1000"/>
                                        <p:tgtEl>
                                          <p:spTgt spid="399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048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D2BE9C-FC51-4D71-A5AE-5D7F3FDEC5C5}" type="slidenum">
              <a:rPr lang="en-US" altLang="en-US">
                <a:solidFill>
                  <a:schemeClr val="bg1"/>
                </a:solidFill>
              </a:rPr>
              <a:pPr/>
              <a:t>199</a:t>
            </a:fld>
            <a:endParaRPr lang="en-US" altLang="en-US">
              <a:solidFill>
                <a:schemeClr val="bg1"/>
              </a:solidFill>
            </a:endParaRPr>
          </a:p>
        </p:txBody>
      </p:sp>
      <p:sp>
        <p:nvSpPr>
          <p:cNvPr id="20484" name="Rectangle 2"/>
          <p:cNvSpPr>
            <a:spLocks noGrp="1" noChangeArrowheads="1"/>
          </p:cNvSpPr>
          <p:nvPr>
            <p:ph type="title"/>
          </p:nvPr>
        </p:nvSpPr>
        <p:spPr/>
        <p:txBody>
          <a:bodyPr/>
          <a:lstStyle/>
          <a:p>
            <a:pPr eaLnBrk="1" hangingPunct="1"/>
            <a:r>
              <a:rPr lang="en-US" altLang="en-US" smtClean="0"/>
              <a:t>What is SONET / SDH? (Contd…)</a:t>
            </a:r>
          </a:p>
        </p:txBody>
      </p:sp>
      <p:sp>
        <p:nvSpPr>
          <p:cNvPr id="111619" name="Rectangle 3"/>
          <p:cNvSpPr>
            <a:spLocks noGrp="1" noChangeArrowheads="1"/>
          </p:cNvSpPr>
          <p:nvPr>
            <p:ph type="body" idx="1"/>
          </p:nvPr>
        </p:nvSpPr>
        <p:spPr/>
        <p:txBody>
          <a:bodyPr>
            <a:normAutofit fontScale="92500"/>
          </a:bodyPr>
          <a:lstStyle/>
          <a:p>
            <a:pPr eaLnBrk="1" hangingPunct="1"/>
            <a:r>
              <a:rPr lang="en-US" altLang="en-US" smtClean="0"/>
              <a:t>SONET / SDH contains recommendations for the standardization of fiber optic transmission system equipment sold by different manufacturers. </a:t>
            </a:r>
          </a:p>
          <a:p>
            <a:pPr eaLnBrk="1" hangingPunct="1"/>
            <a:endParaRPr lang="en-US" altLang="en-US" smtClean="0"/>
          </a:p>
          <a:p>
            <a:pPr eaLnBrk="1" hangingPunct="1"/>
            <a:r>
              <a:rPr lang="en-US" altLang="en-US" smtClean="0"/>
              <a:t>SONET / SDH is flexible to carry signals from incompatible tributary systems like DS-0, DS-1 etc.</a:t>
            </a:r>
          </a:p>
          <a:p>
            <a:pPr eaLnBrk="1" hangingPunct="1"/>
            <a:endParaRPr lang="en-US" altLang="en-US" smtClean="0"/>
          </a:p>
          <a:p>
            <a:pPr eaLnBrk="1" hangingPunct="1"/>
            <a:r>
              <a:rPr lang="en-US" altLang="en-US" smtClean="0"/>
              <a:t>SONET / SDH is a multiplexed transport mechanism.</a:t>
            </a:r>
          </a:p>
          <a:p>
            <a:pPr eaLnBrk="1" hangingPunct="1"/>
            <a:endParaRPr lang="en-US" altLang="en-US" smtClean="0"/>
          </a:p>
          <a:p>
            <a:pPr eaLnBrk="1" hangingPunct="1"/>
            <a:r>
              <a:rPr lang="en-US" altLang="en-US" smtClean="0"/>
              <a:t>SONET / SDH can be a carrier for BB services, particularly ATM and B-ISDN</a:t>
            </a:r>
          </a:p>
        </p:txBody>
      </p:sp>
    </p:spTree>
    <p:extLst>
      <p:ext uri="{BB962C8B-B14F-4D97-AF65-F5344CB8AC3E}">
        <p14:creationId xmlns:p14="http://schemas.microsoft.com/office/powerpoint/2010/main" val="373416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 calcmode="lin" valueType="num">
                                      <p:cBhvr>
                                        <p:cTn id="7" dur="1000" fill="hold"/>
                                        <p:tgtEl>
                                          <p:spTgt spid="111619">
                                            <p:txEl>
                                              <p:pRg st="0" end="0"/>
                                            </p:txEl>
                                          </p:spTgt>
                                        </p:tgtEl>
                                        <p:attrNameLst>
                                          <p:attrName>ppt_w</p:attrName>
                                        </p:attrNameLst>
                                      </p:cBhvr>
                                      <p:tavLst>
                                        <p:tav tm="0">
                                          <p:val>
                                            <p:strVal val="#ppt_w*0.05"/>
                                          </p:val>
                                        </p:tav>
                                        <p:tav tm="100000">
                                          <p:val>
                                            <p:strVal val="#ppt_w"/>
                                          </p:val>
                                        </p:tav>
                                      </p:tavLst>
                                    </p:anim>
                                    <p:anim calcmode="lin" valueType="num">
                                      <p:cBhvr>
                                        <p:cTn id="8" dur="1000" fill="hold"/>
                                        <p:tgtEl>
                                          <p:spTgt spid="111619">
                                            <p:txEl>
                                              <p:pRg st="0" end="0"/>
                                            </p:txEl>
                                          </p:spTgt>
                                        </p:tgtEl>
                                        <p:attrNameLst>
                                          <p:attrName>ppt_h</p:attrName>
                                        </p:attrNameLst>
                                      </p:cBhvr>
                                      <p:tavLst>
                                        <p:tav tm="0">
                                          <p:val>
                                            <p:strVal val="#ppt_h"/>
                                          </p:val>
                                        </p:tav>
                                        <p:tav tm="100000">
                                          <p:val>
                                            <p:strVal val="#ppt_h"/>
                                          </p:val>
                                        </p:tav>
                                      </p:tavLst>
                                    </p:anim>
                                    <p:anim calcmode="lin" valueType="num">
                                      <p:cBhvr>
                                        <p:cTn id="9" dur="1000" fill="hold"/>
                                        <p:tgtEl>
                                          <p:spTgt spid="111619">
                                            <p:txEl>
                                              <p:pRg st="0" end="0"/>
                                            </p:txEl>
                                          </p:spTgt>
                                        </p:tgtEl>
                                        <p:attrNameLst>
                                          <p:attrName>ppt_x</p:attrName>
                                        </p:attrNameLst>
                                      </p:cBhvr>
                                      <p:tavLst>
                                        <p:tav tm="0">
                                          <p:val>
                                            <p:strVal val="#ppt_x-.2"/>
                                          </p:val>
                                        </p:tav>
                                        <p:tav tm="100000">
                                          <p:val>
                                            <p:strVal val="#ppt_x"/>
                                          </p:val>
                                        </p:tav>
                                      </p:tavLst>
                                    </p:anim>
                                    <p:anim calcmode="lin" valueType="num">
                                      <p:cBhvr>
                                        <p:cTn id="10" dur="1000" fill="hold"/>
                                        <p:tgtEl>
                                          <p:spTgt spid="111619">
                                            <p:txEl>
                                              <p:pRg st="0" end="0"/>
                                            </p:txEl>
                                          </p:spTgt>
                                        </p:tgtEl>
                                        <p:attrNameLst>
                                          <p:attrName>ppt_y</p:attrName>
                                        </p:attrNameLst>
                                      </p:cBhvr>
                                      <p:tavLst>
                                        <p:tav tm="0">
                                          <p:val>
                                            <p:strVal val="#ppt_y"/>
                                          </p:val>
                                        </p:tav>
                                        <p:tav tm="100000">
                                          <p:val>
                                            <p:strVal val="#ppt_y"/>
                                          </p:val>
                                        </p:tav>
                                      </p:tavLst>
                                    </p:anim>
                                    <p:animEffect transition="in" filter="fade">
                                      <p:cBhvr>
                                        <p:cTn id="11" dur="1000"/>
                                        <p:tgtEl>
                                          <p:spTgt spid="111619">
                                            <p:txEl>
                                              <p:pRg st="0" end="0"/>
                                            </p:txEl>
                                          </p:spTgt>
                                        </p:tgtEl>
                                      </p:cBhvr>
                                    </p:animEffect>
                                  </p:childTnLst>
                                </p:cTn>
                              </p:par>
                            </p:childTnLst>
                          </p:cTn>
                        </p:par>
                        <p:par>
                          <p:cTn id="12" fill="hold" nodeType="afterGroup">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anim calcmode="lin" valueType="num">
                                      <p:cBhvr>
                                        <p:cTn id="15" dur="1000" fill="hold"/>
                                        <p:tgtEl>
                                          <p:spTgt spid="111619">
                                            <p:txEl>
                                              <p:pRg st="2" end="2"/>
                                            </p:txEl>
                                          </p:spTgt>
                                        </p:tgtEl>
                                        <p:attrNameLst>
                                          <p:attrName>ppt_w</p:attrName>
                                        </p:attrNameLst>
                                      </p:cBhvr>
                                      <p:tavLst>
                                        <p:tav tm="0">
                                          <p:val>
                                            <p:strVal val="#ppt_w*0.05"/>
                                          </p:val>
                                        </p:tav>
                                        <p:tav tm="100000">
                                          <p:val>
                                            <p:strVal val="#ppt_w"/>
                                          </p:val>
                                        </p:tav>
                                      </p:tavLst>
                                    </p:anim>
                                    <p:anim calcmode="lin" valueType="num">
                                      <p:cBhvr>
                                        <p:cTn id="16" dur="1000" fill="hold"/>
                                        <p:tgtEl>
                                          <p:spTgt spid="111619">
                                            <p:txEl>
                                              <p:pRg st="2" end="2"/>
                                            </p:txEl>
                                          </p:spTgt>
                                        </p:tgtEl>
                                        <p:attrNameLst>
                                          <p:attrName>ppt_h</p:attrName>
                                        </p:attrNameLst>
                                      </p:cBhvr>
                                      <p:tavLst>
                                        <p:tav tm="0">
                                          <p:val>
                                            <p:strVal val="#ppt_h"/>
                                          </p:val>
                                        </p:tav>
                                        <p:tav tm="100000">
                                          <p:val>
                                            <p:strVal val="#ppt_h"/>
                                          </p:val>
                                        </p:tav>
                                      </p:tavLst>
                                    </p:anim>
                                    <p:anim calcmode="lin" valueType="num">
                                      <p:cBhvr>
                                        <p:cTn id="17" dur="1000" fill="hold"/>
                                        <p:tgtEl>
                                          <p:spTgt spid="111619">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111619">
                                            <p:txEl>
                                              <p:pRg st="2" end="2"/>
                                            </p:txEl>
                                          </p:spTgt>
                                        </p:tgtEl>
                                        <p:attrNameLst>
                                          <p:attrName>ppt_y</p:attrName>
                                        </p:attrNameLst>
                                      </p:cBhvr>
                                      <p:tavLst>
                                        <p:tav tm="0">
                                          <p:val>
                                            <p:strVal val="#ppt_y"/>
                                          </p:val>
                                        </p:tav>
                                        <p:tav tm="100000">
                                          <p:val>
                                            <p:strVal val="#ppt_y"/>
                                          </p:val>
                                        </p:tav>
                                      </p:tavLst>
                                    </p:anim>
                                    <p:animEffect transition="in" filter="fade">
                                      <p:cBhvr>
                                        <p:cTn id="19" dur="1000"/>
                                        <p:tgtEl>
                                          <p:spTgt spid="111619">
                                            <p:txEl>
                                              <p:pRg st="2" end="2"/>
                                            </p:txEl>
                                          </p:spTgt>
                                        </p:tgtEl>
                                      </p:cBhvr>
                                    </p:animEffect>
                                  </p:childTnLst>
                                </p:cTn>
                              </p:par>
                            </p:childTnLst>
                          </p:cTn>
                        </p:par>
                        <p:par>
                          <p:cTn id="20" fill="hold" nodeType="afterGroup">
                            <p:stCondLst>
                              <p:cond delay="2000"/>
                            </p:stCondLst>
                            <p:childTnLst>
                              <p:par>
                                <p:cTn id="21" presetID="54" presetClass="entr" presetSubtype="0" accel="100000" fill="hold" grpId="0" nodeType="after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anim calcmode="lin" valueType="num">
                                      <p:cBhvr>
                                        <p:cTn id="23" dur="1000" fill="hold"/>
                                        <p:tgtEl>
                                          <p:spTgt spid="111619">
                                            <p:txEl>
                                              <p:pRg st="4" end="4"/>
                                            </p:txEl>
                                          </p:spTgt>
                                        </p:tgtEl>
                                        <p:attrNameLst>
                                          <p:attrName>ppt_w</p:attrName>
                                        </p:attrNameLst>
                                      </p:cBhvr>
                                      <p:tavLst>
                                        <p:tav tm="0">
                                          <p:val>
                                            <p:strVal val="#ppt_w*0.05"/>
                                          </p:val>
                                        </p:tav>
                                        <p:tav tm="100000">
                                          <p:val>
                                            <p:strVal val="#ppt_w"/>
                                          </p:val>
                                        </p:tav>
                                      </p:tavLst>
                                    </p:anim>
                                    <p:anim calcmode="lin" valueType="num">
                                      <p:cBhvr>
                                        <p:cTn id="24" dur="1000" fill="hold"/>
                                        <p:tgtEl>
                                          <p:spTgt spid="111619">
                                            <p:txEl>
                                              <p:pRg st="4" end="4"/>
                                            </p:txEl>
                                          </p:spTgt>
                                        </p:tgtEl>
                                        <p:attrNameLst>
                                          <p:attrName>ppt_h</p:attrName>
                                        </p:attrNameLst>
                                      </p:cBhvr>
                                      <p:tavLst>
                                        <p:tav tm="0">
                                          <p:val>
                                            <p:strVal val="#ppt_h"/>
                                          </p:val>
                                        </p:tav>
                                        <p:tav tm="100000">
                                          <p:val>
                                            <p:strVal val="#ppt_h"/>
                                          </p:val>
                                        </p:tav>
                                      </p:tavLst>
                                    </p:anim>
                                    <p:anim calcmode="lin" valueType="num">
                                      <p:cBhvr>
                                        <p:cTn id="25" dur="1000" fill="hold"/>
                                        <p:tgtEl>
                                          <p:spTgt spid="111619">
                                            <p:txEl>
                                              <p:pRg st="4" end="4"/>
                                            </p:txEl>
                                          </p:spTgt>
                                        </p:tgtEl>
                                        <p:attrNameLst>
                                          <p:attrName>ppt_x</p:attrName>
                                        </p:attrNameLst>
                                      </p:cBhvr>
                                      <p:tavLst>
                                        <p:tav tm="0">
                                          <p:val>
                                            <p:strVal val="#ppt_x-.2"/>
                                          </p:val>
                                        </p:tav>
                                        <p:tav tm="100000">
                                          <p:val>
                                            <p:strVal val="#ppt_x"/>
                                          </p:val>
                                        </p:tav>
                                      </p:tavLst>
                                    </p:anim>
                                    <p:anim calcmode="lin" valueType="num">
                                      <p:cBhvr>
                                        <p:cTn id="26" dur="1000" fill="hold"/>
                                        <p:tgtEl>
                                          <p:spTgt spid="111619">
                                            <p:txEl>
                                              <p:pRg st="4" end="4"/>
                                            </p:txEl>
                                          </p:spTgt>
                                        </p:tgtEl>
                                        <p:attrNameLst>
                                          <p:attrName>ppt_y</p:attrName>
                                        </p:attrNameLst>
                                      </p:cBhvr>
                                      <p:tavLst>
                                        <p:tav tm="0">
                                          <p:val>
                                            <p:strVal val="#ppt_y"/>
                                          </p:val>
                                        </p:tav>
                                        <p:tav tm="100000">
                                          <p:val>
                                            <p:strVal val="#ppt_y"/>
                                          </p:val>
                                        </p:tav>
                                      </p:tavLst>
                                    </p:anim>
                                    <p:animEffect transition="in" filter="fade">
                                      <p:cBhvr>
                                        <p:cTn id="27" dur="1000"/>
                                        <p:tgtEl>
                                          <p:spTgt spid="111619">
                                            <p:txEl>
                                              <p:pRg st="4" end="4"/>
                                            </p:txEl>
                                          </p:spTgt>
                                        </p:tgtEl>
                                      </p:cBhvr>
                                    </p:animEffect>
                                  </p:childTnLst>
                                </p:cTn>
                              </p:par>
                            </p:childTnLst>
                          </p:cTn>
                        </p:par>
                        <p:par>
                          <p:cTn id="28" fill="hold" nodeType="afterGroup">
                            <p:stCondLst>
                              <p:cond delay="3000"/>
                            </p:stCondLst>
                            <p:childTnLst>
                              <p:par>
                                <p:cTn id="29" presetID="54" presetClass="entr" presetSubtype="0" accel="100000" fill="hold" grpId="0" nodeType="afterEffect">
                                  <p:stCondLst>
                                    <p:cond delay="0"/>
                                  </p:stCondLst>
                                  <p:childTnLst>
                                    <p:set>
                                      <p:cBhvr>
                                        <p:cTn id="30" dur="1" fill="hold">
                                          <p:stCondLst>
                                            <p:cond delay="0"/>
                                          </p:stCondLst>
                                        </p:cTn>
                                        <p:tgtEl>
                                          <p:spTgt spid="111619">
                                            <p:txEl>
                                              <p:pRg st="6" end="6"/>
                                            </p:txEl>
                                          </p:spTgt>
                                        </p:tgtEl>
                                        <p:attrNameLst>
                                          <p:attrName>style.visibility</p:attrName>
                                        </p:attrNameLst>
                                      </p:cBhvr>
                                      <p:to>
                                        <p:strVal val="visible"/>
                                      </p:to>
                                    </p:set>
                                    <p:anim calcmode="lin" valueType="num">
                                      <p:cBhvr>
                                        <p:cTn id="31" dur="1000" fill="hold"/>
                                        <p:tgtEl>
                                          <p:spTgt spid="111619">
                                            <p:txEl>
                                              <p:pRg st="6" end="6"/>
                                            </p:txEl>
                                          </p:spTgt>
                                        </p:tgtEl>
                                        <p:attrNameLst>
                                          <p:attrName>ppt_w</p:attrName>
                                        </p:attrNameLst>
                                      </p:cBhvr>
                                      <p:tavLst>
                                        <p:tav tm="0">
                                          <p:val>
                                            <p:strVal val="#ppt_w*0.05"/>
                                          </p:val>
                                        </p:tav>
                                        <p:tav tm="100000">
                                          <p:val>
                                            <p:strVal val="#ppt_w"/>
                                          </p:val>
                                        </p:tav>
                                      </p:tavLst>
                                    </p:anim>
                                    <p:anim calcmode="lin" valueType="num">
                                      <p:cBhvr>
                                        <p:cTn id="32" dur="1000" fill="hold"/>
                                        <p:tgtEl>
                                          <p:spTgt spid="111619">
                                            <p:txEl>
                                              <p:pRg st="6" end="6"/>
                                            </p:txEl>
                                          </p:spTgt>
                                        </p:tgtEl>
                                        <p:attrNameLst>
                                          <p:attrName>ppt_h</p:attrName>
                                        </p:attrNameLst>
                                      </p:cBhvr>
                                      <p:tavLst>
                                        <p:tav tm="0">
                                          <p:val>
                                            <p:strVal val="#ppt_h"/>
                                          </p:val>
                                        </p:tav>
                                        <p:tav tm="100000">
                                          <p:val>
                                            <p:strVal val="#ppt_h"/>
                                          </p:val>
                                        </p:tav>
                                      </p:tavLst>
                                    </p:anim>
                                    <p:anim calcmode="lin" valueType="num">
                                      <p:cBhvr>
                                        <p:cTn id="33" dur="1000" fill="hold"/>
                                        <p:tgtEl>
                                          <p:spTgt spid="111619">
                                            <p:txEl>
                                              <p:pRg st="6" end="6"/>
                                            </p:txEl>
                                          </p:spTgt>
                                        </p:tgtEl>
                                        <p:attrNameLst>
                                          <p:attrName>ppt_x</p:attrName>
                                        </p:attrNameLst>
                                      </p:cBhvr>
                                      <p:tavLst>
                                        <p:tav tm="0">
                                          <p:val>
                                            <p:strVal val="#ppt_x-.2"/>
                                          </p:val>
                                        </p:tav>
                                        <p:tav tm="100000">
                                          <p:val>
                                            <p:strVal val="#ppt_x"/>
                                          </p:val>
                                        </p:tav>
                                      </p:tavLst>
                                    </p:anim>
                                    <p:anim calcmode="lin" valueType="num">
                                      <p:cBhvr>
                                        <p:cTn id="34" dur="1000" fill="hold"/>
                                        <p:tgtEl>
                                          <p:spTgt spid="111619">
                                            <p:txEl>
                                              <p:pRg st="6" end="6"/>
                                            </p:txEl>
                                          </p:spTgt>
                                        </p:tgtEl>
                                        <p:attrNameLst>
                                          <p:attrName>ppt_y</p:attrName>
                                        </p:attrNameLst>
                                      </p:cBhvr>
                                      <p:tavLst>
                                        <p:tav tm="0">
                                          <p:val>
                                            <p:strVal val="#ppt_y"/>
                                          </p:val>
                                        </p:tav>
                                        <p:tav tm="100000">
                                          <p:val>
                                            <p:strVal val="#ppt_y"/>
                                          </p:val>
                                        </p:tav>
                                      </p:tavLst>
                                    </p:anim>
                                    <p:animEffect transition="in" filter="fade">
                                      <p:cBhvr>
                                        <p:cTn id="35" dur="1000"/>
                                        <p:tgtEl>
                                          <p:spTgt spid="1116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8195" name="Slide Number Placeholder 5"/>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F5CAC9D2-F38D-4706-8606-09347FD17E7D}" type="slidenum">
              <a:rPr lang="en-US" altLang="en-US" sz="900">
                <a:solidFill>
                  <a:schemeClr val="bg1"/>
                </a:solidFill>
                <a:latin typeface="Arial" panose="020B0604020202020204" pitchFamily="34" charset="0"/>
              </a:rPr>
              <a:pPr>
                <a:spcBef>
                  <a:spcPct val="0"/>
                </a:spcBef>
                <a:buClrTx/>
                <a:buFontTx/>
                <a:buNone/>
              </a:pPr>
              <a:t>2</a:t>
            </a:fld>
            <a:endParaRPr lang="en-US" altLang="en-US" sz="900">
              <a:solidFill>
                <a:schemeClr val="bg1"/>
              </a:solidFill>
              <a:latin typeface="Arial" panose="020B0604020202020204" pitchFamily="34" charset="0"/>
            </a:endParaRPr>
          </a:p>
        </p:txBody>
      </p:sp>
      <p:sp>
        <p:nvSpPr>
          <p:cNvPr id="8196" name="Rectangle 2"/>
          <p:cNvSpPr>
            <a:spLocks noGrp="1" noChangeArrowheads="1"/>
          </p:cNvSpPr>
          <p:nvPr>
            <p:ph type="title"/>
          </p:nvPr>
        </p:nvSpPr>
        <p:spPr/>
        <p:txBody>
          <a:bodyPr/>
          <a:lstStyle/>
          <a:p>
            <a:pPr eaLnBrk="1" hangingPunct="1"/>
            <a:r>
              <a:rPr lang="en-US" altLang="en-US" smtClean="0"/>
              <a:t>Objectives</a:t>
            </a:r>
          </a:p>
        </p:txBody>
      </p:sp>
      <p:sp>
        <p:nvSpPr>
          <p:cNvPr id="8197"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a typical composition of systems available at any TELCO operator </a:t>
            </a:r>
          </a:p>
          <a:p>
            <a:pPr lvl="1" eaLnBrk="1" hangingPunct="1"/>
            <a:r>
              <a:rPr lang="en-US" altLang="en-US" smtClean="0"/>
              <a:t>Locate the context of communication network in a TELCO stack</a:t>
            </a:r>
          </a:p>
          <a:p>
            <a:pPr lvl="1" eaLnBrk="1" hangingPunct="1"/>
            <a:r>
              <a:rPr lang="en-US" altLang="en-US" smtClean="0"/>
              <a:t>Understand the difference between network element, network architecture and services  </a:t>
            </a:r>
          </a:p>
          <a:p>
            <a:pPr lvl="1" eaLnBrk="1" hangingPunct="1"/>
            <a:r>
              <a:rPr lang="en-US" altLang="en-US" smtClean="0"/>
              <a:t>Understand yesterday’s and today’s services </a:t>
            </a:r>
          </a:p>
        </p:txBody>
      </p:sp>
    </p:spTree>
    <p:extLst>
      <p:ext uri="{BB962C8B-B14F-4D97-AF65-F5344CB8AC3E}">
        <p14:creationId xmlns:p14="http://schemas.microsoft.com/office/powerpoint/2010/main" val="83636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355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5B81FE-557D-4D19-9256-9B03330BA79D}" type="slidenum">
              <a:rPr lang="en-US" altLang="en-US" smtClean="0">
                <a:solidFill>
                  <a:schemeClr val="bg1"/>
                </a:solidFill>
              </a:rPr>
              <a:pPr/>
              <a:t>20</a:t>
            </a:fld>
            <a:endParaRPr lang="en-US" altLang="en-US" smtClean="0">
              <a:solidFill>
                <a:schemeClr val="bg1"/>
              </a:solidFill>
            </a:endParaRPr>
          </a:p>
        </p:txBody>
      </p:sp>
      <p:sp>
        <p:nvSpPr>
          <p:cNvPr id="23556" name="Rectangle 42"/>
          <p:cNvSpPr>
            <a:spLocks noGrp="1" noChangeArrowheads="1"/>
          </p:cNvSpPr>
          <p:nvPr>
            <p:ph type="title"/>
          </p:nvPr>
        </p:nvSpPr>
        <p:spPr/>
        <p:txBody>
          <a:bodyPr/>
          <a:lstStyle/>
          <a:p>
            <a:pPr eaLnBrk="1" hangingPunct="1"/>
            <a:r>
              <a:rPr lang="en-US" altLang="en-US" smtClean="0"/>
              <a:t>Access Network: Wireless [WILL]</a:t>
            </a:r>
          </a:p>
        </p:txBody>
      </p:sp>
      <p:grpSp>
        <p:nvGrpSpPr>
          <p:cNvPr id="1228803" name="Group 3"/>
          <p:cNvGrpSpPr>
            <a:grpSpLocks/>
          </p:cNvGrpSpPr>
          <p:nvPr/>
        </p:nvGrpSpPr>
        <p:grpSpPr bwMode="auto">
          <a:xfrm>
            <a:off x="1900238" y="3871914"/>
            <a:ext cx="8437562" cy="1984375"/>
            <a:chOff x="643" y="1060"/>
            <a:chExt cx="3637" cy="469"/>
          </a:xfrm>
        </p:grpSpPr>
        <p:graphicFrame>
          <p:nvGraphicFramePr>
            <p:cNvPr id="23590" name="Object 4"/>
            <p:cNvGraphicFramePr>
              <a:graphicFrameLocks noChangeAspect="1"/>
            </p:cNvGraphicFramePr>
            <p:nvPr/>
          </p:nvGraphicFramePr>
          <p:xfrm>
            <a:off x="643" y="1140"/>
            <a:ext cx="736" cy="389"/>
          </p:xfrm>
          <a:graphic>
            <a:graphicData uri="http://schemas.openxmlformats.org/presentationml/2006/ole">
              <mc:AlternateContent xmlns:mc="http://schemas.openxmlformats.org/markup-compatibility/2006">
                <mc:Choice xmlns:v="urn:schemas-microsoft-com:vml" Requires="v">
                  <p:oleObj spid="_x0000_s6171" name="Clip" r:id="rId4" imgW="1169518" imgH="619049" progId="MS_ClipArt_Gallery.2">
                    <p:embed/>
                  </p:oleObj>
                </mc:Choice>
                <mc:Fallback>
                  <p:oleObj name="Clip" r:id="rId4" imgW="1169518" imgH="61904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 y="1140"/>
                          <a:ext cx="736"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91" name="Object 5"/>
            <p:cNvGraphicFramePr>
              <a:graphicFrameLocks noChangeAspect="1"/>
            </p:cNvGraphicFramePr>
            <p:nvPr/>
          </p:nvGraphicFramePr>
          <p:xfrm>
            <a:off x="2095" y="1061"/>
            <a:ext cx="730" cy="468"/>
          </p:xfrm>
          <a:graphic>
            <a:graphicData uri="http://schemas.openxmlformats.org/presentationml/2006/ole">
              <mc:AlternateContent xmlns:mc="http://schemas.openxmlformats.org/markup-compatibility/2006">
                <mc:Choice xmlns:v="urn:schemas-microsoft-com:vml" Requires="v">
                  <p:oleObj spid="_x0000_s6172" name="Clip" r:id="rId6" imgW="1159459" imgH="743407" progId="MS_ClipArt_Gallery.2">
                    <p:embed/>
                  </p:oleObj>
                </mc:Choice>
                <mc:Fallback>
                  <p:oleObj name="Clip" r:id="rId6" imgW="1159459" imgH="743407"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5" y="1061"/>
                          <a:ext cx="73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92" name="Object 6"/>
            <p:cNvGraphicFramePr>
              <a:graphicFrameLocks noChangeAspect="1"/>
            </p:cNvGraphicFramePr>
            <p:nvPr/>
          </p:nvGraphicFramePr>
          <p:xfrm>
            <a:off x="1370" y="1060"/>
            <a:ext cx="729" cy="469"/>
          </p:xfrm>
          <a:graphic>
            <a:graphicData uri="http://schemas.openxmlformats.org/presentationml/2006/ole">
              <mc:AlternateContent xmlns:mc="http://schemas.openxmlformats.org/markup-compatibility/2006">
                <mc:Choice xmlns:v="urn:schemas-microsoft-com:vml" Requires="v">
                  <p:oleObj spid="_x0000_s6173" name="Clip" r:id="rId8" imgW="1158545" imgH="745236" progId="MS_ClipArt_Gallery.2">
                    <p:embed/>
                  </p:oleObj>
                </mc:Choice>
                <mc:Fallback>
                  <p:oleObj name="Clip" r:id="rId8" imgW="1158545" imgH="745236"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0" y="1060"/>
                          <a:ext cx="729" cy="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93" name="Object 7"/>
            <p:cNvGraphicFramePr>
              <a:graphicFrameLocks noChangeAspect="1"/>
            </p:cNvGraphicFramePr>
            <p:nvPr/>
          </p:nvGraphicFramePr>
          <p:xfrm>
            <a:off x="2822" y="1060"/>
            <a:ext cx="729" cy="469"/>
          </p:xfrm>
          <a:graphic>
            <a:graphicData uri="http://schemas.openxmlformats.org/presentationml/2006/ole">
              <mc:AlternateContent xmlns:mc="http://schemas.openxmlformats.org/markup-compatibility/2006">
                <mc:Choice xmlns:v="urn:schemas-microsoft-com:vml" Requires="v">
                  <p:oleObj spid="_x0000_s6174" name="Clip" r:id="rId10" imgW="1158545" imgH="745236" progId="MS_ClipArt_Gallery.2">
                    <p:embed/>
                  </p:oleObj>
                </mc:Choice>
                <mc:Fallback>
                  <p:oleObj name="Clip" r:id="rId10" imgW="1158545" imgH="745236"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 y="1060"/>
                          <a:ext cx="729" cy="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94" name="Object 8"/>
            <p:cNvGraphicFramePr>
              <a:graphicFrameLocks noChangeAspect="1"/>
            </p:cNvGraphicFramePr>
            <p:nvPr/>
          </p:nvGraphicFramePr>
          <p:xfrm>
            <a:off x="3544" y="1140"/>
            <a:ext cx="736" cy="389"/>
          </p:xfrm>
          <a:graphic>
            <a:graphicData uri="http://schemas.openxmlformats.org/presentationml/2006/ole">
              <mc:AlternateContent xmlns:mc="http://schemas.openxmlformats.org/markup-compatibility/2006">
                <mc:Choice xmlns:v="urn:schemas-microsoft-com:vml" Requires="v">
                  <p:oleObj spid="_x0000_s6175" name="Clip" r:id="rId11" imgW="1169518" imgH="619049" progId="MS_ClipArt_Gallery.2">
                    <p:embed/>
                  </p:oleObj>
                </mc:Choice>
                <mc:Fallback>
                  <p:oleObj name="Clip" r:id="rId11" imgW="1169518" imgH="61904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 y="1140"/>
                          <a:ext cx="736"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28809" name="Group 9"/>
          <p:cNvGrpSpPr>
            <a:grpSpLocks/>
          </p:cNvGrpSpPr>
          <p:nvPr/>
        </p:nvGrpSpPr>
        <p:grpSpPr bwMode="auto">
          <a:xfrm>
            <a:off x="9525000" y="1524001"/>
            <a:ext cx="877888" cy="1679575"/>
            <a:chOff x="656" y="929"/>
            <a:chExt cx="553" cy="1495"/>
          </a:xfrm>
        </p:grpSpPr>
        <p:grpSp>
          <p:nvGrpSpPr>
            <p:cNvPr id="23567" name="Group 10"/>
            <p:cNvGrpSpPr>
              <a:grpSpLocks/>
            </p:cNvGrpSpPr>
            <p:nvPr/>
          </p:nvGrpSpPr>
          <p:grpSpPr bwMode="auto">
            <a:xfrm>
              <a:off x="660" y="1439"/>
              <a:ext cx="549" cy="985"/>
              <a:chOff x="660" y="1439"/>
              <a:chExt cx="549" cy="985"/>
            </a:xfrm>
          </p:grpSpPr>
          <p:grpSp>
            <p:nvGrpSpPr>
              <p:cNvPr id="23575" name="Group 11"/>
              <p:cNvGrpSpPr>
                <a:grpSpLocks/>
              </p:cNvGrpSpPr>
              <p:nvPr/>
            </p:nvGrpSpPr>
            <p:grpSpPr bwMode="auto">
              <a:xfrm>
                <a:off x="660" y="1469"/>
                <a:ext cx="356" cy="950"/>
                <a:chOff x="660" y="1469"/>
                <a:chExt cx="356" cy="950"/>
              </a:xfrm>
            </p:grpSpPr>
            <p:sp>
              <p:nvSpPr>
                <p:cNvPr id="23583" name="Line 12"/>
                <p:cNvSpPr>
                  <a:spLocks noChangeShapeType="1"/>
                </p:cNvSpPr>
                <p:nvPr/>
              </p:nvSpPr>
              <p:spPr bwMode="auto">
                <a:xfrm>
                  <a:off x="803" y="1470"/>
                  <a:ext cx="127" cy="1"/>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4" name="Line 13"/>
                <p:cNvSpPr>
                  <a:spLocks noChangeShapeType="1"/>
                </p:cNvSpPr>
                <p:nvPr/>
              </p:nvSpPr>
              <p:spPr bwMode="auto">
                <a:xfrm flipV="1">
                  <a:off x="763" y="1479"/>
                  <a:ext cx="161" cy="195"/>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14"/>
                <p:cNvSpPr>
                  <a:spLocks noChangeShapeType="1"/>
                </p:cNvSpPr>
                <p:nvPr/>
              </p:nvSpPr>
              <p:spPr bwMode="auto">
                <a:xfrm>
                  <a:off x="759" y="1679"/>
                  <a:ext cx="222" cy="424"/>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15"/>
                <p:cNvSpPr>
                  <a:spLocks noChangeShapeType="1"/>
                </p:cNvSpPr>
                <p:nvPr/>
              </p:nvSpPr>
              <p:spPr bwMode="auto">
                <a:xfrm flipV="1">
                  <a:off x="660" y="2093"/>
                  <a:ext cx="317" cy="319"/>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16"/>
                <p:cNvSpPr>
                  <a:spLocks noChangeShapeType="1"/>
                </p:cNvSpPr>
                <p:nvPr/>
              </p:nvSpPr>
              <p:spPr bwMode="auto">
                <a:xfrm>
                  <a:off x="706" y="2096"/>
                  <a:ext cx="310" cy="323"/>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Line 17"/>
                <p:cNvSpPr>
                  <a:spLocks noChangeShapeType="1"/>
                </p:cNvSpPr>
                <p:nvPr/>
              </p:nvSpPr>
              <p:spPr bwMode="auto">
                <a:xfrm flipV="1">
                  <a:off x="700" y="1680"/>
                  <a:ext cx="245" cy="410"/>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9" name="Line 18"/>
                <p:cNvSpPr>
                  <a:spLocks noChangeShapeType="1"/>
                </p:cNvSpPr>
                <p:nvPr/>
              </p:nvSpPr>
              <p:spPr bwMode="auto">
                <a:xfrm>
                  <a:off x="803" y="1469"/>
                  <a:ext cx="148" cy="223"/>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76" name="Line 19"/>
              <p:cNvSpPr>
                <a:spLocks noChangeShapeType="1"/>
              </p:cNvSpPr>
              <p:nvPr/>
            </p:nvSpPr>
            <p:spPr bwMode="auto">
              <a:xfrm flipV="1">
                <a:off x="1008" y="2032"/>
                <a:ext cx="131" cy="392"/>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7" name="Line 20"/>
              <p:cNvSpPr>
                <a:spLocks noChangeShapeType="1"/>
              </p:cNvSpPr>
              <p:nvPr/>
            </p:nvSpPr>
            <p:spPr bwMode="auto">
              <a:xfrm>
                <a:off x="956" y="1687"/>
                <a:ext cx="187" cy="351"/>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8" name="Line 21"/>
              <p:cNvSpPr>
                <a:spLocks noChangeShapeType="1"/>
              </p:cNvSpPr>
              <p:nvPr/>
            </p:nvSpPr>
            <p:spPr bwMode="auto">
              <a:xfrm flipV="1">
                <a:off x="957" y="1445"/>
                <a:ext cx="45" cy="243"/>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9" name="Line 22"/>
              <p:cNvSpPr>
                <a:spLocks noChangeShapeType="1"/>
              </p:cNvSpPr>
              <p:nvPr/>
            </p:nvSpPr>
            <p:spPr bwMode="auto">
              <a:xfrm flipV="1">
                <a:off x="934" y="1439"/>
                <a:ext cx="76" cy="35"/>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0" name="Line 23"/>
              <p:cNvSpPr>
                <a:spLocks noChangeShapeType="1"/>
              </p:cNvSpPr>
              <p:nvPr/>
            </p:nvSpPr>
            <p:spPr bwMode="auto">
              <a:xfrm>
                <a:off x="935" y="1473"/>
                <a:ext cx="115" cy="176"/>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24"/>
              <p:cNvSpPr>
                <a:spLocks noChangeShapeType="1"/>
              </p:cNvSpPr>
              <p:nvPr/>
            </p:nvSpPr>
            <p:spPr bwMode="auto">
              <a:xfrm flipV="1">
                <a:off x="990" y="1649"/>
                <a:ext cx="51" cy="449"/>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25"/>
              <p:cNvSpPr>
                <a:spLocks noChangeShapeType="1"/>
              </p:cNvSpPr>
              <p:nvPr/>
            </p:nvSpPr>
            <p:spPr bwMode="auto">
              <a:xfrm>
                <a:off x="989" y="2095"/>
                <a:ext cx="220" cy="211"/>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68" name="Group 26"/>
            <p:cNvGrpSpPr>
              <a:grpSpLocks/>
            </p:cNvGrpSpPr>
            <p:nvPr/>
          </p:nvGrpSpPr>
          <p:grpSpPr bwMode="auto">
            <a:xfrm>
              <a:off x="656" y="978"/>
              <a:ext cx="541" cy="1437"/>
              <a:chOff x="656" y="978"/>
              <a:chExt cx="541" cy="1437"/>
            </a:xfrm>
          </p:grpSpPr>
          <p:sp>
            <p:nvSpPr>
              <p:cNvPr id="23570" name="Line 27"/>
              <p:cNvSpPr>
                <a:spLocks noChangeShapeType="1"/>
              </p:cNvSpPr>
              <p:nvPr/>
            </p:nvSpPr>
            <p:spPr bwMode="auto">
              <a:xfrm flipV="1">
                <a:off x="656" y="978"/>
                <a:ext cx="213" cy="1424"/>
              </a:xfrm>
              <a:prstGeom prst="line">
                <a:avLst/>
              </a:prstGeom>
              <a:noFill/>
              <a:ln w="762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28"/>
              <p:cNvSpPr>
                <a:spLocks noChangeShapeType="1"/>
              </p:cNvSpPr>
              <p:nvPr/>
            </p:nvSpPr>
            <p:spPr bwMode="auto">
              <a:xfrm>
                <a:off x="875" y="1017"/>
                <a:ext cx="137" cy="1398"/>
              </a:xfrm>
              <a:prstGeom prst="line">
                <a:avLst/>
              </a:prstGeom>
              <a:noFill/>
              <a:ln w="762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2" name="Line 29"/>
              <p:cNvSpPr>
                <a:spLocks noChangeShapeType="1"/>
              </p:cNvSpPr>
              <p:nvPr/>
            </p:nvSpPr>
            <p:spPr bwMode="auto">
              <a:xfrm flipV="1">
                <a:off x="1010" y="2294"/>
                <a:ext cx="183" cy="114"/>
              </a:xfrm>
              <a:prstGeom prst="line">
                <a:avLst/>
              </a:prstGeom>
              <a:noFill/>
              <a:ln w="762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3" name="Line 30"/>
              <p:cNvSpPr>
                <a:spLocks noChangeShapeType="1"/>
              </p:cNvSpPr>
              <p:nvPr/>
            </p:nvSpPr>
            <p:spPr bwMode="auto">
              <a:xfrm>
                <a:off x="901" y="1007"/>
                <a:ext cx="296" cy="1297"/>
              </a:xfrm>
              <a:prstGeom prst="line">
                <a:avLst/>
              </a:prstGeom>
              <a:noFill/>
              <a:ln w="762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4" name="Line 31"/>
              <p:cNvSpPr>
                <a:spLocks noChangeShapeType="1"/>
              </p:cNvSpPr>
              <p:nvPr/>
            </p:nvSpPr>
            <p:spPr bwMode="auto">
              <a:xfrm>
                <a:off x="658" y="2404"/>
                <a:ext cx="358" cy="7"/>
              </a:xfrm>
              <a:prstGeom prst="line">
                <a:avLst/>
              </a:prstGeom>
              <a:noFill/>
              <a:ln w="762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69" name="Oval 32"/>
            <p:cNvSpPr>
              <a:spLocks noChangeArrowheads="1"/>
            </p:cNvSpPr>
            <p:nvPr/>
          </p:nvSpPr>
          <p:spPr bwMode="auto">
            <a:xfrm>
              <a:off x="816" y="929"/>
              <a:ext cx="153" cy="174"/>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228833" name="Group 33"/>
          <p:cNvGrpSpPr>
            <a:grpSpLocks/>
          </p:cNvGrpSpPr>
          <p:nvPr/>
        </p:nvGrpSpPr>
        <p:grpSpPr bwMode="auto">
          <a:xfrm rot="8050072">
            <a:off x="8624888" y="2106613"/>
            <a:ext cx="1217613" cy="1398588"/>
            <a:chOff x="1024" y="719"/>
            <a:chExt cx="767" cy="881"/>
          </a:xfrm>
        </p:grpSpPr>
        <p:sp>
          <p:nvSpPr>
            <p:cNvPr id="23563" name="Arc 34"/>
            <p:cNvSpPr>
              <a:spLocks/>
            </p:cNvSpPr>
            <p:nvPr/>
          </p:nvSpPr>
          <p:spPr bwMode="auto">
            <a:xfrm>
              <a:off x="1388" y="719"/>
              <a:ext cx="403" cy="881"/>
            </a:xfrm>
            <a:custGeom>
              <a:avLst/>
              <a:gdLst>
                <a:gd name="T0" fmla="*/ 1 w 21600"/>
                <a:gd name="T1" fmla="*/ 0 h 42057"/>
                <a:gd name="T2" fmla="*/ 2 w 21600"/>
                <a:gd name="T3" fmla="*/ 18 h 42057"/>
                <a:gd name="T4" fmla="*/ 0 w 21600"/>
                <a:gd name="T5" fmla="*/ 9 h 42057"/>
                <a:gd name="T6" fmla="*/ 0 60000 65536"/>
                <a:gd name="T7" fmla="*/ 0 60000 65536"/>
                <a:gd name="T8" fmla="*/ 0 60000 65536"/>
              </a:gdLst>
              <a:ahLst/>
              <a:cxnLst>
                <a:cxn ang="T6">
                  <a:pos x="T0" y="T1"/>
                </a:cxn>
                <a:cxn ang="T7">
                  <a:pos x="T2" y="T3"/>
                </a:cxn>
                <a:cxn ang="T8">
                  <a:pos x="T4" y="T5"/>
                </a:cxn>
              </a:cxnLst>
              <a:rect l="0" t="0" r="r" b="b"/>
              <a:pathLst>
                <a:path w="21600" h="42057" fill="none" extrusionOk="0">
                  <a:moveTo>
                    <a:pt x="4214" y="0"/>
                  </a:moveTo>
                  <a:cubicBezTo>
                    <a:pt x="14321" y="2011"/>
                    <a:pt x="21600" y="10880"/>
                    <a:pt x="21600" y="21185"/>
                  </a:cubicBezTo>
                  <a:cubicBezTo>
                    <a:pt x="21600" y="30972"/>
                    <a:pt x="15019" y="39536"/>
                    <a:pt x="5561" y="42056"/>
                  </a:cubicBezTo>
                </a:path>
                <a:path w="21600" h="42057" stroke="0" extrusionOk="0">
                  <a:moveTo>
                    <a:pt x="4214" y="0"/>
                  </a:moveTo>
                  <a:cubicBezTo>
                    <a:pt x="14321" y="2011"/>
                    <a:pt x="21600" y="10880"/>
                    <a:pt x="21600" y="21185"/>
                  </a:cubicBezTo>
                  <a:cubicBezTo>
                    <a:pt x="21600" y="30972"/>
                    <a:pt x="15019" y="39536"/>
                    <a:pt x="5561" y="42056"/>
                  </a:cubicBezTo>
                  <a:lnTo>
                    <a:pt x="0" y="21185"/>
                  </a:lnTo>
                  <a:lnTo>
                    <a:pt x="4214" y="0"/>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64" name="Arc 35"/>
            <p:cNvSpPr>
              <a:spLocks/>
            </p:cNvSpPr>
            <p:nvPr/>
          </p:nvSpPr>
          <p:spPr bwMode="auto">
            <a:xfrm>
              <a:off x="1218" y="774"/>
              <a:ext cx="348" cy="759"/>
            </a:xfrm>
            <a:custGeom>
              <a:avLst/>
              <a:gdLst>
                <a:gd name="T0" fmla="*/ 1 w 21600"/>
                <a:gd name="T1" fmla="*/ 0 h 42060"/>
                <a:gd name="T2" fmla="*/ 1 w 21600"/>
                <a:gd name="T3" fmla="*/ 14 h 42060"/>
                <a:gd name="T4" fmla="*/ 0 w 21600"/>
                <a:gd name="T5" fmla="*/ 7 h 42060"/>
                <a:gd name="T6" fmla="*/ 0 60000 65536"/>
                <a:gd name="T7" fmla="*/ 0 60000 65536"/>
                <a:gd name="T8" fmla="*/ 0 60000 65536"/>
              </a:gdLst>
              <a:ahLst/>
              <a:cxnLst>
                <a:cxn ang="T6">
                  <a:pos x="T0" y="T1"/>
                </a:cxn>
                <a:cxn ang="T7">
                  <a:pos x="T2" y="T3"/>
                </a:cxn>
                <a:cxn ang="T8">
                  <a:pos x="T4" y="T5"/>
                </a:cxn>
              </a:cxnLst>
              <a:rect l="0" t="0" r="r" b="b"/>
              <a:pathLst>
                <a:path w="21600" h="42060" fill="none" extrusionOk="0">
                  <a:moveTo>
                    <a:pt x="4207" y="-1"/>
                  </a:moveTo>
                  <a:cubicBezTo>
                    <a:pt x="14317" y="2007"/>
                    <a:pt x="21600" y="10878"/>
                    <a:pt x="21600" y="21186"/>
                  </a:cubicBezTo>
                  <a:cubicBezTo>
                    <a:pt x="21600" y="30977"/>
                    <a:pt x="15014" y="39543"/>
                    <a:pt x="5552" y="42060"/>
                  </a:cubicBezTo>
                </a:path>
                <a:path w="21600" h="42060" stroke="0" extrusionOk="0">
                  <a:moveTo>
                    <a:pt x="4207" y="-1"/>
                  </a:moveTo>
                  <a:cubicBezTo>
                    <a:pt x="14317" y="2007"/>
                    <a:pt x="21600" y="10878"/>
                    <a:pt x="21600" y="21186"/>
                  </a:cubicBezTo>
                  <a:cubicBezTo>
                    <a:pt x="21600" y="30977"/>
                    <a:pt x="15014" y="39543"/>
                    <a:pt x="5552" y="42060"/>
                  </a:cubicBezTo>
                  <a:lnTo>
                    <a:pt x="0" y="21186"/>
                  </a:lnTo>
                  <a:lnTo>
                    <a:pt x="4207" y="-1"/>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65" name="Arc 36"/>
            <p:cNvSpPr>
              <a:spLocks/>
            </p:cNvSpPr>
            <p:nvPr/>
          </p:nvSpPr>
          <p:spPr bwMode="auto">
            <a:xfrm>
              <a:off x="1080" y="881"/>
              <a:ext cx="299" cy="590"/>
            </a:xfrm>
            <a:custGeom>
              <a:avLst/>
              <a:gdLst>
                <a:gd name="T0" fmla="*/ 1 w 21600"/>
                <a:gd name="T1" fmla="*/ 0 h 41998"/>
                <a:gd name="T2" fmla="*/ 1 w 21600"/>
                <a:gd name="T3" fmla="*/ 8 h 41998"/>
                <a:gd name="T4" fmla="*/ 0 w 21600"/>
                <a:gd name="T5" fmla="*/ 4 h 41998"/>
                <a:gd name="T6" fmla="*/ 0 60000 65536"/>
                <a:gd name="T7" fmla="*/ 0 60000 65536"/>
                <a:gd name="T8" fmla="*/ 0 60000 65536"/>
              </a:gdLst>
              <a:ahLst/>
              <a:cxnLst>
                <a:cxn ang="T6">
                  <a:pos x="T0" y="T1"/>
                </a:cxn>
                <a:cxn ang="T7">
                  <a:pos x="T2" y="T3"/>
                </a:cxn>
                <a:cxn ang="T8">
                  <a:pos x="T4" y="T5"/>
                </a:cxn>
              </a:cxnLst>
              <a:rect l="0" t="0" r="r" b="b"/>
              <a:pathLst>
                <a:path w="21600" h="41998" fill="none" extrusionOk="0">
                  <a:moveTo>
                    <a:pt x="4283" y="0"/>
                  </a:moveTo>
                  <a:cubicBezTo>
                    <a:pt x="14357" y="2038"/>
                    <a:pt x="21600" y="10893"/>
                    <a:pt x="21600" y="21171"/>
                  </a:cubicBezTo>
                  <a:cubicBezTo>
                    <a:pt x="21600" y="30894"/>
                    <a:pt x="15102" y="39419"/>
                    <a:pt x="5726" y="41997"/>
                  </a:cubicBezTo>
                </a:path>
                <a:path w="21600" h="41998" stroke="0" extrusionOk="0">
                  <a:moveTo>
                    <a:pt x="4283" y="0"/>
                  </a:moveTo>
                  <a:cubicBezTo>
                    <a:pt x="14357" y="2038"/>
                    <a:pt x="21600" y="10893"/>
                    <a:pt x="21600" y="21171"/>
                  </a:cubicBezTo>
                  <a:cubicBezTo>
                    <a:pt x="21600" y="30894"/>
                    <a:pt x="15102" y="39419"/>
                    <a:pt x="5726" y="41997"/>
                  </a:cubicBezTo>
                  <a:lnTo>
                    <a:pt x="0" y="21171"/>
                  </a:lnTo>
                  <a:lnTo>
                    <a:pt x="4283" y="0"/>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66" name="Arc 37"/>
            <p:cNvSpPr>
              <a:spLocks/>
            </p:cNvSpPr>
            <p:nvPr/>
          </p:nvSpPr>
          <p:spPr bwMode="auto">
            <a:xfrm>
              <a:off x="1024" y="967"/>
              <a:ext cx="178" cy="445"/>
            </a:xfrm>
            <a:custGeom>
              <a:avLst/>
              <a:gdLst>
                <a:gd name="T0" fmla="*/ 0 w 21600"/>
                <a:gd name="T1" fmla="*/ 0 h 42100"/>
                <a:gd name="T2" fmla="*/ 0 w 21600"/>
                <a:gd name="T3" fmla="*/ 5 h 42100"/>
                <a:gd name="T4" fmla="*/ 0 w 21600"/>
                <a:gd name="T5" fmla="*/ 2 h 42100"/>
                <a:gd name="T6" fmla="*/ 0 60000 65536"/>
                <a:gd name="T7" fmla="*/ 0 60000 65536"/>
                <a:gd name="T8" fmla="*/ 0 60000 65536"/>
              </a:gdLst>
              <a:ahLst/>
              <a:cxnLst>
                <a:cxn ang="T6">
                  <a:pos x="T0" y="T1"/>
                </a:cxn>
                <a:cxn ang="T7">
                  <a:pos x="T2" y="T3"/>
                </a:cxn>
                <a:cxn ang="T8">
                  <a:pos x="T4" y="T5"/>
                </a:cxn>
              </a:cxnLst>
              <a:rect l="0" t="0" r="r" b="b"/>
              <a:pathLst>
                <a:path w="21600" h="42100" fill="none" extrusionOk="0">
                  <a:moveTo>
                    <a:pt x="3987" y="0"/>
                  </a:moveTo>
                  <a:cubicBezTo>
                    <a:pt x="14200" y="1918"/>
                    <a:pt x="21600" y="10837"/>
                    <a:pt x="21600" y="21229"/>
                  </a:cubicBezTo>
                  <a:cubicBezTo>
                    <a:pt x="21600" y="31015"/>
                    <a:pt x="15019" y="39579"/>
                    <a:pt x="5563" y="42100"/>
                  </a:cubicBezTo>
                </a:path>
                <a:path w="21600" h="42100" stroke="0" extrusionOk="0">
                  <a:moveTo>
                    <a:pt x="3987" y="0"/>
                  </a:moveTo>
                  <a:cubicBezTo>
                    <a:pt x="14200" y="1918"/>
                    <a:pt x="21600" y="10837"/>
                    <a:pt x="21600" y="21229"/>
                  </a:cubicBezTo>
                  <a:cubicBezTo>
                    <a:pt x="21600" y="31015"/>
                    <a:pt x="15019" y="39579"/>
                    <a:pt x="5563" y="42100"/>
                  </a:cubicBezTo>
                  <a:lnTo>
                    <a:pt x="0" y="21229"/>
                  </a:lnTo>
                  <a:lnTo>
                    <a:pt x="3987" y="0"/>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28838" name="Text Box 38"/>
          <p:cNvSpPr txBox="1">
            <a:spLocks noChangeArrowheads="1"/>
          </p:cNvSpPr>
          <p:nvPr/>
        </p:nvSpPr>
        <p:spPr bwMode="auto">
          <a:xfrm>
            <a:off x="2057400" y="1143000"/>
            <a:ext cx="7010400" cy="60939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40000"/>
              </a:lnSpc>
            </a:pPr>
            <a:r>
              <a:rPr lang="en-US" altLang="en-US" sz="2000" b="1">
                <a:solidFill>
                  <a:srgbClr val="3C5658"/>
                </a:solidFill>
              </a:rPr>
              <a:t>Radio is sometimes cheaper than digging the streets</a:t>
            </a:r>
            <a:r>
              <a:rPr lang="en-US" altLang="en-US" sz="2400" b="1">
                <a:solidFill>
                  <a:srgbClr val="3C5658"/>
                </a:solidFill>
              </a:rPr>
              <a:t>!</a:t>
            </a:r>
          </a:p>
        </p:txBody>
      </p:sp>
      <p:sp>
        <p:nvSpPr>
          <p:cNvPr id="1228839" name="AutoShape 39"/>
          <p:cNvSpPr>
            <a:spLocks noChangeArrowheads="1"/>
          </p:cNvSpPr>
          <p:nvPr/>
        </p:nvSpPr>
        <p:spPr bwMode="auto">
          <a:xfrm>
            <a:off x="4648200" y="1676400"/>
            <a:ext cx="2667000" cy="1981200"/>
          </a:xfrm>
          <a:prstGeom prst="irregularSeal1">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8840" name="Text Box 40"/>
          <p:cNvSpPr txBox="1">
            <a:spLocks noChangeArrowheads="1"/>
          </p:cNvSpPr>
          <p:nvPr/>
        </p:nvSpPr>
        <p:spPr bwMode="auto">
          <a:xfrm>
            <a:off x="5181600" y="22860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solidFill>
                  <a:srgbClr val="3C5658"/>
                </a:solidFill>
              </a:rPr>
              <a:t>Where wire can not reach</a:t>
            </a:r>
          </a:p>
        </p:txBody>
      </p:sp>
    </p:spTree>
    <p:extLst>
      <p:ext uri="{BB962C8B-B14F-4D97-AF65-F5344CB8AC3E}">
        <p14:creationId xmlns:p14="http://schemas.microsoft.com/office/powerpoint/2010/main" val="1859325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28803"/>
                                        </p:tgtEl>
                                        <p:attrNameLst>
                                          <p:attrName>style.visibility</p:attrName>
                                        </p:attrNameLst>
                                      </p:cBhvr>
                                      <p:to>
                                        <p:strVal val="visible"/>
                                      </p:to>
                                    </p:set>
                                    <p:animEffect transition="in" filter="dissolve">
                                      <p:cBhvr>
                                        <p:cTn id="7" dur="1000"/>
                                        <p:tgtEl>
                                          <p:spTgt spid="1228803"/>
                                        </p:tgtEl>
                                      </p:cBhvr>
                                    </p:animEffect>
                                  </p:childTnLst>
                                </p:cTn>
                              </p:par>
                              <p:par>
                                <p:cTn id="8" presetID="9" presetClass="entr" presetSubtype="0" fill="hold" nodeType="withEffect">
                                  <p:stCondLst>
                                    <p:cond delay="0"/>
                                  </p:stCondLst>
                                  <p:childTnLst>
                                    <p:set>
                                      <p:cBhvr>
                                        <p:cTn id="9" dur="1" fill="hold">
                                          <p:stCondLst>
                                            <p:cond delay="0"/>
                                          </p:stCondLst>
                                        </p:cTn>
                                        <p:tgtEl>
                                          <p:spTgt spid="1228809"/>
                                        </p:tgtEl>
                                        <p:attrNameLst>
                                          <p:attrName>style.visibility</p:attrName>
                                        </p:attrNameLst>
                                      </p:cBhvr>
                                      <p:to>
                                        <p:strVal val="visible"/>
                                      </p:to>
                                    </p:set>
                                    <p:animEffect transition="in" filter="dissolve">
                                      <p:cBhvr>
                                        <p:cTn id="10" dur="1000"/>
                                        <p:tgtEl>
                                          <p:spTgt spid="1228809"/>
                                        </p:tgtEl>
                                      </p:cBhvr>
                                    </p:animEffect>
                                  </p:childTnLst>
                                </p:cTn>
                              </p:par>
                              <p:par>
                                <p:cTn id="11" presetID="9" presetClass="entr" presetSubtype="0" fill="hold" nodeType="withEffect">
                                  <p:stCondLst>
                                    <p:cond delay="0"/>
                                  </p:stCondLst>
                                  <p:childTnLst>
                                    <p:set>
                                      <p:cBhvr>
                                        <p:cTn id="12" dur="1" fill="hold">
                                          <p:stCondLst>
                                            <p:cond delay="0"/>
                                          </p:stCondLst>
                                        </p:cTn>
                                        <p:tgtEl>
                                          <p:spTgt spid="1228833"/>
                                        </p:tgtEl>
                                        <p:attrNameLst>
                                          <p:attrName>style.visibility</p:attrName>
                                        </p:attrNameLst>
                                      </p:cBhvr>
                                      <p:to>
                                        <p:strVal val="visible"/>
                                      </p:to>
                                    </p:set>
                                    <p:animEffect transition="in" filter="dissolve">
                                      <p:cBhvr>
                                        <p:cTn id="13" dur="1000"/>
                                        <p:tgtEl>
                                          <p:spTgt spid="1228833"/>
                                        </p:tgtEl>
                                      </p:cBhvr>
                                    </p:animEffect>
                                  </p:childTnLst>
                                </p:cTn>
                              </p:par>
                            </p:childTnLst>
                          </p:cTn>
                        </p:par>
                        <p:par>
                          <p:cTn id="14" fill="hold" nodeType="afterGroup">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228838"/>
                                        </p:tgtEl>
                                        <p:attrNameLst>
                                          <p:attrName>style.visibility</p:attrName>
                                        </p:attrNameLst>
                                      </p:cBhvr>
                                      <p:to>
                                        <p:strVal val="visible"/>
                                      </p:to>
                                    </p:set>
                                    <p:animEffect transition="in" filter="dissolve">
                                      <p:cBhvr>
                                        <p:cTn id="17" dur="1000"/>
                                        <p:tgtEl>
                                          <p:spTgt spid="1228838"/>
                                        </p:tgtEl>
                                      </p:cBhvr>
                                    </p:animEffect>
                                  </p:childTnLst>
                                </p:cTn>
                              </p:par>
                            </p:childTnLst>
                          </p:cTn>
                        </p:par>
                        <p:par>
                          <p:cTn id="18" fill="hold" nodeType="afterGroup">
                            <p:stCondLst>
                              <p:cond delay="2000"/>
                            </p:stCondLst>
                            <p:childTnLst>
                              <p:par>
                                <p:cTn id="19" presetID="9" presetClass="entr" presetSubtype="0" fill="hold" grpId="0" nodeType="afterEffect">
                                  <p:stCondLst>
                                    <p:cond delay="0"/>
                                  </p:stCondLst>
                                  <p:childTnLst>
                                    <p:set>
                                      <p:cBhvr>
                                        <p:cTn id="20" dur="1" fill="hold">
                                          <p:stCondLst>
                                            <p:cond delay="0"/>
                                          </p:stCondLst>
                                        </p:cTn>
                                        <p:tgtEl>
                                          <p:spTgt spid="1228839"/>
                                        </p:tgtEl>
                                        <p:attrNameLst>
                                          <p:attrName>style.visibility</p:attrName>
                                        </p:attrNameLst>
                                      </p:cBhvr>
                                      <p:to>
                                        <p:strVal val="visible"/>
                                      </p:to>
                                    </p:set>
                                    <p:animEffect transition="in" filter="dissolve">
                                      <p:cBhvr>
                                        <p:cTn id="21" dur="1000"/>
                                        <p:tgtEl>
                                          <p:spTgt spid="122883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28840"/>
                                        </p:tgtEl>
                                        <p:attrNameLst>
                                          <p:attrName>style.visibility</p:attrName>
                                        </p:attrNameLst>
                                      </p:cBhvr>
                                      <p:to>
                                        <p:strVal val="visible"/>
                                      </p:to>
                                    </p:set>
                                    <p:animEffect transition="in" filter="dissolve">
                                      <p:cBhvr>
                                        <p:cTn id="24" dur="1000"/>
                                        <p:tgtEl>
                                          <p:spTgt spid="1228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8" grpId="0"/>
      <p:bldP spid="1228839" grpId="0" animBg="1"/>
      <p:bldP spid="1228840"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253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528F26-97EC-48D9-B164-1E2C270E92C7}" type="slidenum">
              <a:rPr lang="en-US" altLang="en-US">
                <a:solidFill>
                  <a:schemeClr val="bg1"/>
                </a:solidFill>
              </a:rPr>
              <a:pPr/>
              <a:t>200</a:t>
            </a:fld>
            <a:endParaRPr lang="en-US" altLang="en-US">
              <a:solidFill>
                <a:schemeClr val="bg1"/>
              </a:solidFill>
            </a:endParaRPr>
          </a:p>
        </p:txBody>
      </p:sp>
      <p:sp>
        <p:nvSpPr>
          <p:cNvPr id="22532" name="Rectangle 5"/>
          <p:cNvSpPr>
            <a:spLocks noGrp="1" noChangeArrowheads="1"/>
          </p:cNvSpPr>
          <p:nvPr>
            <p:ph type="title"/>
          </p:nvPr>
        </p:nvSpPr>
        <p:spPr/>
        <p:txBody>
          <a:bodyPr/>
          <a:lstStyle/>
          <a:p>
            <a:pPr eaLnBrk="1" hangingPunct="1"/>
            <a:r>
              <a:rPr lang="en-US" altLang="en-US" smtClean="0"/>
              <a:t>A SONET System</a:t>
            </a: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1" y="1220788"/>
            <a:ext cx="8875713"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636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1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457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501E5A-6D0F-4456-A575-18164F02A4B4}" type="slidenum">
              <a:rPr lang="en-US" altLang="en-US">
                <a:solidFill>
                  <a:schemeClr val="bg1"/>
                </a:solidFill>
              </a:rPr>
              <a:pPr/>
              <a:t>201</a:t>
            </a:fld>
            <a:endParaRPr lang="en-US" altLang="en-US">
              <a:solidFill>
                <a:schemeClr val="bg1"/>
              </a:solidFill>
            </a:endParaRPr>
          </a:p>
        </p:txBody>
      </p:sp>
      <p:sp>
        <p:nvSpPr>
          <p:cNvPr id="24580" name="Rectangle 4"/>
          <p:cNvSpPr>
            <a:spLocks noGrp="1" noChangeArrowheads="1"/>
          </p:cNvSpPr>
          <p:nvPr>
            <p:ph type="title"/>
          </p:nvPr>
        </p:nvSpPr>
        <p:spPr/>
        <p:txBody>
          <a:bodyPr/>
          <a:lstStyle/>
          <a:p>
            <a:pPr eaLnBrk="1" hangingPunct="1"/>
            <a:r>
              <a:rPr lang="en-US" altLang="en-US" smtClean="0"/>
              <a:t>SONET Device-Layer Relationship</a:t>
            </a:r>
          </a:p>
        </p:txBody>
      </p:sp>
      <p:pic>
        <p:nvPicPr>
          <p:cNvPr id="46083"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966913" y="685800"/>
            <a:ext cx="8229600" cy="3886200"/>
          </a:xfrm>
          <a:noFill/>
        </p:spPr>
      </p:pic>
      <p:grpSp>
        <p:nvGrpSpPr>
          <p:cNvPr id="46087" name="Group 7"/>
          <p:cNvGrpSpPr>
            <a:grpSpLocks/>
          </p:cNvGrpSpPr>
          <p:nvPr/>
        </p:nvGrpSpPr>
        <p:grpSpPr bwMode="auto">
          <a:xfrm>
            <a:off x="2209800" y="4800600"/>
            <a:ext cx="8458200" cy="1447800"/>
            <a:chOff x="432" y="3024"/>
            <a:chExt cx="5328" cy="912"/>
          </a:xfrm>
        </p:grpSpPr>
        <p:pic>
          <p:nvPicPr>
            <p:cNvPr id="2458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3024"/>
              <a:ext cx="4253"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4" name="Rectangle 6"/>
            <p:cNvSpPr>
              <a:spLocks noChangeArrowheads="1"/>
            </p:cNvSpPr>
            <p:nvPr/>
          </p:nvSpPr>
          <p:spPr bwMode="auto">
            <a:xfrm>
              <a:off x="4644" y="3120"/>
              <a:ext cx="1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tx2"/>
                  </a:solidFill>
                </a:rPr>
                <a:t>SONET Layers</a:t>
              </a:r>
            </a:p>
          </p:txBody>
        </p:sp>
      </p:grpSp>
    </p:spTree>
    <p:extLst>
      <p:ext uri="{BB962C8B-B14F-4D97-AF65-F5344CB8AC3E}">
        <p14:creationId xmlns:p14="http://schemas.microsoft.com/office/powerpoint/2010/main" val="1052818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wipe(up)">
                                      <p:cBhvr>
                                        <p:cTn id="7" dur="1000"/>
                                        <p:tgtEl>
                                          <p:spTgt spid="46083"/>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46087"/>
                                        </p:tgtEl>
                                        <p:attrNameLst>
                                          <p:attrName>style.visibility</p:attrName>
                                        </p:attrNameLst>
                                      </p:cBhvr>
                                      <p:to>
                                        <p:strVal val="visible"/>
                                      </p:to>
                                    </p:set>
                                    <p:animEffect transition="in" filter="fade">
                                      <p:cBhvr>
                                        <p:cTn id="11" dur="20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662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76C75B-D850-4F97-8253-3250E5EC3F3B}" type="slidenum">
              <a:rPr lang="en-US" altLang="en-US">
                <a:solidFill>
                  <a:schemeClr val="bg1"/>
                </a:solidFill>
              </a:rPr>
              <a:pPr/>
              <a:t>202</a:t>
            </a:fld>
            <a:endParaRPr lang="en-US" altLang="en-US">
              <a:solidFill>
                <a:schemeClr val="bg1"/>
              </a:solidFill>
            </a:endParaRPr>
          </a:p>
        </p:txBody>
      </p:sp>
      <p:sp>
        <p:nvSpPr>
          <p:cNvPr id="88105" name="Text Box 41"/>
          <p:cNvSpPr txBox="1">
            <a:spLocks noChangeArrowheads="1"/>
          </p:cNvSpPr>
          <p:nvPr/>
        </p:nvSpPr>
        <p:spPr bwMode="auto">
          <a:xfrm>
            <a:off x="3330576" y="4419600"/>
            <a:ext cx="5508625" cy="1779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latin typeface="Albertus Medium" pitchFamily="34" charset="0"/>
              </a:rPr>
              <a:t>SDH -EMBEDDED OVERHEAD CAPABILITIES</a:t>
            </a:r>
          </a:p>
          <a:p>
            <a:pPr>
              <a:lnSpc>
                <a:spcPct val="140000"/>
              </a:lnSpc>
            </a:pPr>
            <a:endParaRPr lang="en-US" altLang="en-US" sz="1600">
              <a:latin typeface="Albertus Medium" pitchFamily="34" charset="0"/>
            </a:endParaRPr>
          </a:p>
          <a:p>
            <a:pPr>
              <a:lnSpc>
                <a:spcPct val="150000"/>
              </a:lnSpc>
              <a:buFontTx/>
              <a:buChar char="•"/>
            </a:pPr>
            <a:r>
              <a:rPr lang="en-US" altLang="en-US" sz="1600">
                <a:latin typeface="Albertus Medium" pitchFamily="34" charset="0"/>
              </a:rPr>
              <a:t>  PATH OVERHEAD CAPABILITIES</a:t>
            </a:r>
          </a:p>
          <a:p>
            <a:pPr>
              <a:lnSpc>
                <a:spcPct val="150000"/>
              </a:lnSpc>
              <a:buFontTx/>
              <a:buChar char="•"/>
            </a:pPr>
            <a:r>
              <a:rPr lang="en-US" altLang="en-US" sz="1600">
                <a:latin typeface="Albertus Medium" pitchFamily="34" charset="0"/>
              </a:rPr>
              <a:t>  MULTIPLEXER SECTION OVERHEAD CAPABILITIES</a:t>
            </a:r>
          </a:p>
          <a:p>
            <a:pPr>
              <a:lnSpc>
                <a:spcPct val="150000"/>
              </a:lnSpc>
              <a:buFontTx/>
              <a:buChar char="•"/>
            </a:pPr>
            <a:r>
              <a:rPr lang="en-US" altLang="en-US" sz="1600">
                <a:latin typeface="Albertus Medium" pitchFamily="34" charset="0"/>
              </a:rPr>
              <a:t>  REGENERATOR SECTION OVERHEAD CAPABILITIES</a:t>
            </a:r>
            <a:endParaRPr lang="en-US" altLang="en-US" sz="1400">
              <a:latin typeface="Albertus Medium" pitchFamily="34" charset="0"/>
            </a:endParaRPr>
          </a:p>
        </p:txBody>
      </p:sp>
      <p:grpSp>
        <p:nvGrpSpPr>
          <p:cNvPr id="88123" name="Group 59"/>
          <p:cNvGrpSpPr>
            <a:grpSpLocks/>
          </p:cNvGrpSpPr>
          <p:nvPr/>
        </p:nvGrpSpPr>
        <p:grpSpPr bwMode="auto">
          <a:xfrm>
            <a:off x="1481138" y="838200"/>
            <a:ext cx="9188451" cy="3429000"/>
            <a:chOff x="0" y="384"/>
            <a:chExt cx="5788" cy="2160"/>
          </a:xfrm>
        </p:grpSpPr>
        <p:sp>
          <p:nvSpPr>
            <p:cNvPr id="26631" name="Rectangle 5"/>
            <p:cNvSpPr>
              <a:spLocks noChangeArrowheads="1"/>
            </p:cNvSpPr>
            <p:nvPr/>
          </p:nvSpPr>
          <p:spPr bwMode="auto">
            <a:xfrm>
              <a:off x="480" y="1392"/>
              <a:ext cx="864" cy="576"/>
            </a:xfrm>
            <a:prstGeom prst="rect">
              <a:avLst/>
            </a:prstGeom>
            <a:solidFill>
              <a:schemeClr val="hlink"/>
            </a:solidFill>
            <a:ln w="25400">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solidFill>
                    <a:schemeClr val="bg1"/>
                  </a:solidFill>
                  <a:latin typeface="Albertus Medium" pitchFamily="34" charset="0"/>
                </a:rPr>
                <a:t>SDH</a:t>
              </a:r>
            </a:p>
            <a:p>
              <a:pPr algn="ctr"/>
              <a:r>
                <a:rPr lang="en-US" altLang="en-US" sz="1400" b="1">
                  <a:solidFill>
                    <a:schemeClr val="bg1"/>
                  </a:solidFill>
                  <a:latin typeface="Albertus Medium" pitchFamily="34" charset="0"/>
                </a:rPr>
                <a:t>TERMINAL</a:t>
              </a:r>
            </a:p>
            <a:p>
              <a:pPr algn="ctr"/>
              <a:r>
                <a:rPr lang="en-US" altLang="en-US" sz="1400" b="1">
                  <a:solidFill>
                    <a:schemeClr val="bg1"/>
                  </a:solidFill>
                  <a:latin typeface="Albertus Medium" pitchFamily="34" charset="0"/>
                </a:rPr>
                <a:t>MULTIPLEXER</a:t>
              </a:r>
            </a:p>
          </p:txBody>
        </p:sp>
        <p:sp>
          <p:nvSpPr>
            <p:cNvPr id="26632" name="Line 6"/>
            <p:cNvSpPr>
              <a:spLocks noChangeShapeType="1"/>
            </p:cNvSpPr>
            <p:nvPr/>
          </p:nvSpPr>
          <p:spPr bwMode="auto">
            <a:xfrm>
              <a:off x="1344" y="1728"/>
              <a:ext cx="624"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3" name="Line 7"/>
            <p:cNvSpPr>
              <a:spLocks noChangeShapeType="1"/>
            </p:cNvSpPr>
            <p:nvPr/>
          </p:nvSpPr>
          <p:spPr bwMode="auto">
            <a:xfrm>
              <a:off x="2016" y="1584"/>
              <a:ext cx="240"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4" name="Line 8"/>
            <p:cNvSpPr>
              <a:spLocks noChangeShapeType="1"/>
            </p:cNvSpPr>
            <p:nvPr/>
          </p:nvSpPr>
          <p:spPr bwMode="auto">
            <a:xfrm>
              <a:off x="2016" y="1824"/>
              <a:ext cx="240"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5" name="Line 9"/>
            <p:cNvSpPr>
              <a:spLocks noChangeShapeType="1"/>
            </p:cNvSpPr>
            <p:nvPr/>
          </p:nvSpPr>
          <p:spPr bwMode="auto">
            <a:xfrm>
              <a:off x="2496" y="1584"/>
              <a:ext cx="240"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6" name="Line 10"/>
            <p:cNvSpPr>
              <a:spLocks noChangeShapeType="1"/>
            </p:cNvSpPr>
            <p:nvPr/>
          </p:nvSpPr>
          <p:spPr bwMode="auto">
            <a:xfrm>
              <a:off x="2496" y="1824"/>
              <a:ext cx="240"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7" name="Line 11"/>
            <p:cNvSpPr>
              <a:spLocks noChangeShapeType="1"/>
            </p:cNvSpPr>
            <p:nvPr/>
          </p:nvSpPr>
          <p:spPr bwMode="auto">
            <a:xfrm>
              <a:off x="2256" y="1584"/>
              <a:ext cx="240" cy="24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8" name="Line 12"/>
            <p:cNvSpPr>
              <a:spLocks noChangeShapeType="1"/>
            </p:cNvSpPr>
            <p:nvPr/>
          </p:nvSpPr>
          <p:spPr bwMode="auto">
            <a:xfrm flipV="1">
              <a:off x="2256" y="1584"/>
              <a:ext cx="240" cy="24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9" name="Rectangle 13"/>
            <p:cNvSpPr>
              <a:spLocks noChangeArrowheads="1"/>
            </p:cNvSpPr>
            <p:nvPr/>
          </p:nvSpPr>
          <p:spPr bwMode="auto">
            <a:xfrm>
              <a:off x="1968" y="1440"/>
              <a:ext cx="816" cy="480"/>
            </a:xfrm>
            <a:prstGeom prst="rect">
              <a:avLst/>
            </a:prstGeom>
            <a:solidFill>
              <a:schemeClr val="folHlink"/>
            </a:solidFill>
            <a:ln w="25400">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40" name="Line 14"/>
            <p:cNvSpPr>
              <a:spLocks noChangeShapeType="1"/>
            </p:cNvSpPr>
            <p:nvPr/>
          </p:nvSpPr>
          <p:spPr bwMode="auto">
            <a:xfrm>
              <a:off x="2784" y="1680"/>
              <a:ext cx="288"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1" name="AutoShape 15"/>
            <p:cNvSpPr>
              <a:spLocks noChangeArrowheads="1"/>
            </p:cNvSpPr>
            <p:nvPr/>
          </p:nvSpPr>
          <p:spPr bwMode="auto">
            <a:xfrm rot="5400000">
              <a:off x="3000" y="1512"/>
              <a:ext cx="480" cy="336"/>
            </a:xfrm>
            <a:prstGeom prst="triangle">
              <a:avLst>
                <a:gd name="adj" fmla="val 50000"/>
              </a:avLst>
            </a:prstGeom>
            <a:solidFill>
              <a:srgbClr val="FF0000"/>
            </a:solidFill>
            <a:ln w="25400">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42" name="Line 16"/>
            <p:cNvSpPr>
              <a:spLocks noChangeShapeType="1"/>
            </p:cNvSpPr>
            <p:nvPr/>
          </p:nvSpPr>
          <p:spPr bwMode="auto">
            <a:xfrm>
              <a:off x="3408" y="1680"/>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3" name="AutoShape 17"/>
            <p:cNvSpPr>
              <a:spLocks noChangeArrowheads="1"/>
            </p:cNvSpPr>
            <p:nvPr/>
          </p:nvSpPr>
          <p:spPr bwMode="auto">
            <a:xfrm rot="5400000">
              <a:off x="3672" y="1512"/>
              <a:ext cx="480" cy="336"/>
            </a:xfrm>
            <a:prstGeom prst="triangle">
              <a:avLst>
                <a:gd name="adj" fmla="val 50000"/>
              </a:avLst>
            </a:prstGeom>
            <a:solidFill>
              <a:srgbClr val="FF0000"/>
            </a:solidFill>
            <a:ln w="25400">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44" name="Line 18"/>
            <p:cNvSpPr>
              <a:spLocks noChangeShapeType="1"/>
            </p:cNvSpPr>
            <p:nvPr/>
          </p:nvSpPr>
          <p:spPr bwMode="auto">
            <a:xfrm>
              <a:off x="4080" y="1680"/>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5" name="Rectangle 19"/>
            <p:cNvSpPr>
              <a:spLocks noChangeArrowheads="1"/>
            </p:cNvSpPr>
            <p:nvPr/>
          </p:nvSpPr>
          <p:spPr bwMode="auto">
            <a:xfrm>
              <a:off x="4416" y="1392"/>
              <a:ext cx="864" cy="576"/>
            </a:xfrm>
            <a:prstGeom prst="rect">
              <a:avLst/>
            </a:prstGeom>
            <a:solidFill>
              <a:schemeClr val="hlink"/>
            </a:solidFill>
            <a:ln w="25400">
              <a:solidFill>
                <a:schemeClr val="tx1"/>
              </a:solidFill>
              <a:miter lim="800000"/>
              <a:headEn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solidFill>
                    <a:schemeClr val="bg1"/>
                  </a:solidFill>
                  <a:latin typeface="Albertus Medium" pitchFamily="34" charset="0"/>
                </a:rPr>
                <a:t>SDH</a:t>
              </a:r>
            </a:p>
            <a:p>
              <a:pPr algn="ctr"/>
              <a:r>
                <a:rPr lang="en-US" altLang="en-US" sz="1400" b="1">
                  <a:solidFill>
                    <a:schemeClr val="bg1"/>
                  </a:solidFill>
                  <a:latin typeface="Albertus Medium" pitchFamily="34" charset="0"/>
                </a:rPr>
                <a:t>TERMINAL</a:t>
              </a:r>
            </a:p>
            <a:p>
              <a:pPr algn="ctr"/>
              <a:r>
                <a:rPr lang="en-US" altLang="en-US" sz="1400" b="1">
                  <a:solidFill>
                    <a:schemeClr val="bg1"/>
                  </a:solidFill>
                  <a:latin typeface="Albertus Medium" pitchFamily="34" charset="0"/>
                </a:rPr>
                <a:t>MULTIPLEXER</a:t>
              </a:r>
            </a:p>
          </p:txBody>
        </p:sp>
        <p:sp>
          <p:nvSpPr>
            <p:cNvPr id="26646" name="Line 20"/>
            <p:cNvSpPr>
              <a:spLocks noChangeShapeType="1"/>
            </p:cNvSpPr>
            <p:nvPr/>
          </p:nvSpPr>
          <p:spPr bwMode="auto">
            <a:xfrm>
              <a:off x="5280" y="1488"/>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7" name="Line 21"/>
            <p:cNvSpPr>
              <a:spLocks noChangeShapeType="1"/>
            </p:cNvSpPr>
            <p:nvPr/>
          </p:nvSpPr>
          <p:spPr bwMode="auto">
            <a:xfrm>
              <a:off x="5280" y="1824"/>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8" name="Line 22"/>
            <p:cNvSpPr>
              <a:spLocks noChangeShapeType="1"/>
            </p:cNvSpPr>
            <p:nvPr/>
          </p:nvSpPr>
          <p:spPr bwMode="auto">
            <a:xfrm>
              <a:off x="5376" y="1488"/>
              <a:ext cx="0" cy="336"/>
            </a:xfrm>
            <a:prstGeom prst="line">
              <a:avLst/>
            </a:prstGeom>
            <a:noFill/>
            <a:ln w="2540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9" name="Line 23"/>
            <p:cNvSpPr>
              <a:spLocks noChangeShapeType="1"/>
            </p:cNvSpPr>
            <p:nvPr/>
          </p:nvSpPr>
          <p:spPr bwMode="auto">
            <a:xfrm>
              <a:off x="144" y="1488"/>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0" name="Line 24"/>
            <p:cNvSpPr>
              <a:spLocks noChangeShapeType="1"/>
            </p:cNvSpPr>
            <p:nvPr/>
          </p:nvSpPr>
          <p:spPr bwMode="auto">
            <a:xfrm>
              <a:off x="144" y="1824"/>
              <a:ext cx="336"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1" name="Line 25"/>
            <p:cNvSpPr>
              <a:spLocks noChangeShapeType="1"/>
            </p:cNvSpPr>
            <p:nvPr/>
          </p:nvSpPr>
          <p:spPr bwMode="auto">
            <a:xfrm>
              <a:off x="240" y="1488"/>
              <a:ext cx="0" cy="336"/>
            </a:xfrm>
            <a:prstGeom prst="line">
              <a:avLst/>
            </a:prstGeom>
            <a:noFill/>
            <a:ln w="25400">
              <a:solidFill>
                <a:schemeClr val="tx1"/>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2" name="Text Box 26"/>
            <p:cNvSpPr txBox="1">
              <a:spLocks noChangeArrowheads="1"/>
            </p:cNvSpPr>
            <p:nvPr/>
          </p:nvSpPr>
          <p:spPr bwMode="auto">
            <a:xfrm>
              <a:off x="0" y="1056"/>
              <a:ext cx="747"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TRIBUTARY</a:t>
              </a:r>
            </a:p>
            <a:p>
              <a:r>
                <a:rPr lang="en-US" altLang="en-US" sz="1400">
                  <a:latin typeface="Albertus Medium" pitchFamily="34" charset="0"/>
                </a:rPr>
                <a:t>SIGNALS</a:t>
              </a:r>
            </a:p>
          </p:txBody>
        </p:sp>
        <p:sp>
          <p:nvSpPr>
            <p:cNvPr id="26653" name="Text Box 27"/>
            <p:cNvSpPr txBox="1">
              <a:spLocks noChangeArrowheads="1"/>
            </p:cNvSpPr>
            <p:nvPr/>
          </p:nvSpPr>
          <p:spPr bwMode="auto">
            <a:xfrm>
              <a:off x="5015" y="1008"/>
              <a:ext cx="747"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TRIBUTARY</a:t>
              </a:r>
            </a:p>
            <a:p>
              <a:r>
                <a:rPr lang="en-US" altLang="en-US" sz="1400">
                  <a:latin typeface="Albertus Medium" pitchFamily="34" charset="0"/>
                </a:rPr>
                <a:t>SIGNALS</a:t>
              </a:r>
            </a:p>
          </p:txBody>
        </p:sp>
        <p:sp>
          <p:nvSpPr>
            <p:cNvPr id="26654" name="Line 28"/>
            <p:cNvSpPr>
              <a:spLocks noChangeShapeType="1"/>
            </p:cNvSpPr>
            <p:nvPr/>
          </p:nvSpPr>
          <p:spPr bwMode="auto">
            <a:xfrm flipV="1">
              <a:off x="528" y="1968"/>
              <a:ext cx="192" cy="19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5" name="Text Box 29"/>
            <p:cNvSpPr txBox="1">
              <a:spLocks noChangeArrowheads="1"/>
            </p:cNvSpPr>
            <p:nvPr/>
          </p:nvSpPr>
          <p:spPr bwMode="auto">
            <a:xfrm>
              <a:off x="144" y="2064"/>
              <a:ext cx="719"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VC </a:t>
              </a:r>
            </a:p>
            <a:p>
              <a:r>
                <a:rPr lang="en-US" altLang="en-US" sz="1400">
                  <a:latin typeface="Albertus Medium" pitchFamily="34" charset="0"/>
                </a:rPr>
                <a:t>ASSEMBLY</a:t>
              </a:r>
            </a:p>
          </p:txBody>
        </p:sp>
        <p:sp>
          <p:nvSpPr>
            <p:cNvPr id="26656" name="Text Box 30"/>
            <p:cNvSpPr txBox="1">
              <a:spLocks noChangeArrowheads="1"/>
            </p:cNvSpPr>
            <p:nvPr/>
          </p:nvSpPr>
          <p:spPr bwMode="auto">
            <a:xfrm>
              <a:off x="4880" y="2064"/>
              <a:ext cx="90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latin typeface="Albertus Medium" pitchFamily="34" charset="0"/>
                </a:rPr>
                <a:t>VC </a:t>
              </a:r>
            </a:p>
            <a:p>
              <a:pPr algn="ctr"/>
              <a:r>
                <a:rPr lang="en-US" altLang="en-US" sz="1400">
                  <a:latin typeface="Albertus Medium" pitchFamily="34" charset="0"/>
                </a:rPr>
                <a:t>DISASSEMBLY</a:t>
              </a:r>
            </a:p>
          </p:txBody>
        </p:sp>
        <p:sp>
          <p:nvSpPr>
            <p:cNvPr id="26657" name="Line 31"/>
            <p:cNvSpPr>
              <a:spLocks noChangeShapeType="1"/>
            </p:cNvSpPr>
            <p:nvPr/>
          </p:nvSpPr>
          <p:spPr bwMode="auto">
            <a:xfrm flipH="1" flipV="1">
              <a:off x="5088" y="1920"/>
              <a:ext cx="288" cy="19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Line 32"/>
            <p:cNvSpPr>
              <a:spLocks noChangeShapeType="1"/>
            </p:cNvSpPr>
            <p:nvPr/>
          </p:nvSpPr>
          <p:spPr bwMode="auto">
            <a:xfrm>
              <a:off x="960" y="1968"/>
              <a:ext cx="0" cy="576"/>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9" name="Line 33"/>
            <p:cNvSpPr>
              <a:spLocks noChangeShapeType="1"/>
            </p:cNvSpPr>
            <p:nvPr/>
          </p:nvSpPr>
          <p:spPr bwMode="auto">
            <a:xfrm>
              <a:off x="4944" y="1968"/>
              <a:ext cx="0" cy="576"/>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0" name="Line 34"/>
            <p:cNvSpPr>
              <a:spLocks noChangeShapeType="1"/>
            </p:cNvSpPr>
            <p:nvPr/>
          </p:nvSpPr>
          <p:spPr bwMode="auto">
            <a:xfrm flipH="1">
              <a:off x="960" y="2400"/>
              <a:ext cx="1872"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1" name="Line 35"/>
            <p:cNvSpPr>
              <a:spLocks noChangeShapeType="1"/>
            </p:cNvSpPr>
            <p:nvPr/>
          </p:nvSpPr>
          <p:spPr bwMode="auto">
            <a:xfrm>
              <a:off x="3264" y="2400"/>
              <a:ext cx="1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Text Box 36"/>
            <p:cNvSpPr txBox="1">
              <a:spLocks noChangeArrowheads="1"/>
            </p:cNvSpPr>
            <p:nvPr/>
          </p:nvSpPr>
          <p:spPr bwMode="auto">
            <a:xfrm>
              <a:off x="2832" y="2304"/>
              <a:ext cx="415"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PATH</a:t>
              </a:r>
            </a:p>
          </p:txBody>
        </p:sp>
        <p:sp>
          <p:nvSpPr>
            <p:cNvPr id="26663" name="Text Box 37"/>
            <p:cNvSpPr txBox="1">
              <a:spLocks noChangeArrowheads="1"/>
            </p:cNvSpPr>
            <p:nvPr/>
          </p:nvSpPr>
          <p:spPr bwMode="auto">
            <a:xfrm>
              <a:off x="1902" y="1510"/>
              <a:ext cx="920" cy="3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100">
                  <a:latin typeface="Albertus Medium" pitchFamily="34" charset="0"/>
                </a:rPr>
                <a:t>SDH</a:t>
              </a:r>
            </a:p>
            <a:p>
              <a:pPr algn="ctr"/>
              <a:r>
                <a:rPr lang="en-US" altLang="en-US" sz="1100">
                  <a:latin typeface="Albertus Medium" pitchFamily="34" charset="0"/>
                </a:rPr>
                <a:t> CROSS-CONNECT</a:t>
              </a:r>
            </a:p>
            <a:p>
              <a:pPr algn="ctr"/>
              <a:r>
                <a:rPr lang="en-US" altLang="en-US" sz="1100">
                  <a:latin typeface="Albertus Medium" pitchFamily="34" charset="0"/>
                </a:rPr>
                <a:t>SYSTEM</a:t>
              </a:r>
            </a:p>
          </p:txBody>
        </p:sp>
        <p:sp>
          <p:nvSpPr>
            <p:cNvPr id="26664" name="Text Box 38"/>
            <p:cNvSpPr txBox="1">
              <a:spLocks noChangeArrowheads="1"/>
            </p:cNvSpPr>
            <p:nvPr/>
          </p:nvSpPr>
          <p:spPr bwMode="auto">
            <a:xfrm>
              <a:off x="3052" y="2016"/>
              <a:ext cx="986"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latin typeface="Albertus Medium" pitchFamily="34" charset="0"/>
                </a:rPr>
                <a:t>SDH</a:t>
              </a:r>
            </a:p>
            <a:p>
              <a:pPr algn="ctr"/>
              <a:r>
                <a:rPr lang="en-US" altLang="en-US" sz="1400" b="1">
                  <a:latin typeface="Albertus Medium" pitchFamily="34" charset="0"/>
                </a:rPr>
                <a:t>REGENERATOR</a:t>
              </a:r>
            </a:p>
          </p:txBody>
        </p:sp>
        <p:sp>
          <p:nvSpPr>
            <p:cNvPr id="26665" name="Line 39"/>
            <p:cNvSpPr>
              <a:spLocks noChangeShapeType="1"/>
            </p:cNvSpPr>
            <p:nvPr/>
          </p:nvSpPr>
          <p:spPr bwMode="auto">
            <a:xfrm>
              <a:off x="3216" y="1824"/>
              <a:ext cx="192" cy="19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6" name="Line 40"/>
            <p:cNvSpPr>
              <a:spLocks noChangeShapeType="1"/>
            </p:cNvSpPr>
            <p:nvPr/>
          </p:nvSpPr>
          <p:spPr bwMode="auto">
            <a:xfrm flipH="1">
              <a:off x="3600" y="1776"/>
              <a:ext cx="144" cy="24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7" name="Line 42"/>
            <p:cNvSpPr>
              <a:spLocks noChangeShapeType="1"/>
            </p:cNvSpPr>
            <p:nvPr/>
          </p:nvSpPr>
          <p:spPr bwMode="auto">
            <a:xfrm>
              <a:off x="1200" y="624"/>
              <a:ext cx="0" cy="72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8" name="Line 43"/>
            <p:cNvSpPr>
              <a:spLocks noChangeShapeType="1"/>
            </p:cNvSpPr>
            <p:nvPr/>
          </p:nvSpPr>
          <p:spPr bwMode="auto">
            <a:xfrm>
              <a:off x="2208" y="672"/>
              <a:ext cx="0" cy="72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9" name="Line 44"/>
            <p:cNvSpPr>
              <a:spLocks noChangeShapeType="1"/>
            </p:cNvSpPr>
            <p:nvPr/>
          </p:nvSpPr>
          <p:spPr bwMode="auto">
            <a:xfrm>
              <a:off x="1200" y="816"/>
              <a:ext cx="1008" cy="0"/>
            </a:xfrm>
            <a:prstGeom prst="line">
              <a:avLst/>
            </a:prstGeom>
            <a:noFill/>
            <a:ln w="25400">
              <a:solidFill>
                <a:schemeClr val="tx1"/>
              </a:solidFill>
              <a:round/>
              <a:headEnd type="triangl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0" name="Text Box 45"/>
            <p:cNvSpPr txBox="1">
              <a:spLocks noChangeArrowheads="1"/>
            </p:cNvSpPr>
            <p:nvPr/>
          </p:nvSpPr>
          <p:spPr bwMode="auto">
            <a:xfrm>
              <a:off x="1248" y="480"/>
              <a:ext cx="894"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MULTIPLEXER</a:t>
              </a:r>
            </a:p>
            <a:p>
              <a:r>
                <a:rPr lang="en-US" altLang="en-US" sz="1400">
                  <a:latin typeface="Albertus Medium" pitchFamily="34" charset="0"/>
                </a:rPr>
                <a:t>SECTION</a:t>
              </a:r>
            </a:p>
          </p:txBody>
        </p:sp>
        <p:sp>
          <p:nvSpPr>
            <p:cNvPr id="26671" name="Line 46"/>
            <p:cNvSpPr>
              <a:spLocks noChangeShapeType="1"/>
            </p:cNvSpPr>
            <p:nvPr/>
          </p:nvSpPr>
          <p:spPr bwMode="auto">
            <a:xfrm>
              <a:off x="2736" y="624"/>
              <a:ext cx="0" cy="72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2" name="Line 47"/>
            <p:cNvSpPr>
              <a:spLocks noChangeShapeType="1"/>
            </p:cNvSpPr>
            <p:nvPr/>
          </p:nvSpPr>
          <p:spPr bwMode="auto">
            <a:xfrm>
              <a:off x="2736" y="720"/>
              <a:ext cx="2160" cy="0"/>
            </a:xfrm>
            <a:prstGeom prst="line">
              <a:avLst/>
            </a:prstGeom>
            <a:noFill/>
            <a:ln w="25400">
              <a:solidFill>
                <a:schemeClr val="tx1"/>
              </a:solidFill>
              <a:round/>
              <a:headEnd type="triangl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3" name="Line 48"/>
            <p:cNvSpPr>
              <a:spLocks noChangeShapeType="1"/>
            </p:cNvSpPr>
            <p:nvPr/>
          </p:nvSpPr>
          <p:spPr bwMode="auto">
            <a:xfrm>
              <a:off x="4896" y="576"/>
              <a:ext cx="0" cy="72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4" name="Text Box 49"/>
            <p:cNvSpPr txBox="1">
              <a:spLocks noChangeArrowheads="1"/>
            </p:cNvSpPr>
            <p:nvPr/>
          </p:nvSpPr>
          <p:spPr bwMode="auto">
            <a:xfrm>
              <a:off x="2736" y="768"/>
              <a:ext cx="73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latin typeface="Albertus Medium" pitchFamily="34" charset="0"/>
                </a:rPr>
                <a:t>REGENERATOR</a:t>
              </a:r>
            </a:p>
            <a:p>
              <a:r>
                <a:rPr lang="en-US" altLang="en-US" sz="1000">
                  <a:latin typeface="Albertus Medium" pitchFamily="34" charset="0"/>
                </a:rPr>
                <a:t>SECTION</a:t>
              </a:r>
            </a:p>
          </p:txBody>
        </p:sp>
        <p:sp>
          <p:nvSpPr>
            <p:cNvPr id="26675" name="Text Box 50"/>
            <p:cNvSpPr txBox="1">
              <a:spLocks noChangeArrowheads="1"/>
            </p:cNvSpPr>
            <p:nvPr/>
          </p:nvSpPr>
          <p:spPr bwMode="auto">
            <a:xfrm>
              <a:off x="3504" y="768"/>
              <a:ext cx="73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latin typeface="Albertus Medium" pitchFamily="34" charset="0"/>
                </a:rPr>
                <a:t>REGENERATOR</a:t>
              </a:r>
            </a:p>
            <a:p>
              <a:r>
                <a:rPr lang="en-US" altLang="en-US" sz="1000">
                  <a:latin typeface="Albertus Medium" pitchFamily="34" charset="0"/>
                </a:rPr>
                <a:t>SECTION</a:t>
              </a:r>
            </a:p>
          </p:txBody>
        </p:sp>
        <p:sp>
          <p:nvSpPr>
            <p:cNvPr id="26676" name="Text Box 51"/>
            <p:cNvSpPr txBox="1">
              <a:spLocks noChangeArrowheads="1"/>
            </p:cNvSpPr>
            <p:nvPr/>
          </p:nvSpPr>
          <p:spPr bwMode="auto">
            <a:xfrm>
              <a:off x="4224" y="768"/>
              <a:ext cx="73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latin typeface="Albertus Medium" pitchFamily="34" charset="0"/>
                </a:rPr>
                <a:t>REGENERATOR</a:t>
              </a:r>
            </a:p>
            <a:p>
              <a:r>
                <a:rPr lang="en-US" altLang="en-US" sz="1000">
                  <a:latin typeface="Albertus Medium" pitchFamily="34" charset="0"/>
                </a:rPr>
                <a:t>SECTION</a:t>
              </a:r>
            </a:p>
          </p:txBody>
        </p:sp>
        <p:sp>
          <p:nvSpPr>
            <p:cNvPr id="26677" name="Line 52"/>
            <p:cNvSpPr>
              <a:spLocks noChangeShapeType="1"/>
            </p:cNvSpPr>
            <p:nvPr/>
          </p:nvSpPr>
          <p:spPr bwMode="auto">
            <a:xfrm>
              <a:off x="3456" y="768"/>
              <a:ext cx="0" cy="576"/>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8" name="Line 53"/>
            <p:cNvSpPr>
              <a:spLocks noChangeShapeType="1"/>
            </p:cNvSpPr>
            <p:nvPr/>
          </p:nvSpPr>
          <p:spPr bwMode="auto">
            <a:xfrm>
              <a:off x="4224" y="768"/>
              <a:ext cx="0" cy="576"/>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9" name="Line 54"/>
            <p:cNvSpPr>
              <a:spLocks noChangeShapeType="1"/>
            </p:cNvSpPr>
            <p:nvPr/>
          </p:nvSpPr>
          <p:spPr bwMode="auto">
            <a:xfrm>
              <a:off x="2736" y="1152"/>
              <a:ext cx="720" cy="0"/>
            </a:xfrm>
            <a:prstGeom prst="line">
              <a:avLst/>
            </a:prstGeom>
            <a:noFill/>
            <a:ln w="25400">
              <a:solidFill>
                <a:schemeClr val="tx1"/>
              </a:solidFill>
              <a:round/>
              <a:headEnd type="triangl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0" name="Line 55"/>
            <p:cNvSpPr>
              <a:spLocks noChangeShapeType="1"/>
            </p:cNvSpPr>
            <p:nvPr/>
          </p:nvSpPr>
          <p:spPr bwMode="auto">
            <a:xfrm>
              <a:off x="3456" y="1152"/>
              <a:ext cx="768" cy="0"/>
            </a:xfrm>
            <a:prstGeom prst="line">
              <a:avLst/>
            </a:prstGeom>
            <a:noFill/>
            <a:ln w="25400">
              <a:solidFill>
                <a:schemeClr val="tx1"/>
              </a:solidFill>
              <a:round/>
              <a:headEnd type="triangl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1" name="Text Box 56"/>
            <p:cNvSpPr txBox="1">
              <a:spLocks noChangeArrowheads="1"/>
            </p:cNvSpPr>
            <p:nvPr/>
          </p:nvSpPr>
          <p:spPr bwMode="auto">
            <a:xfrm>
              <a:off x="3168" y="384"/>
              <a:ext cx="894"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latin typeface="Albertus Medium" pitchFamily="34" charset="0"/>
                </a:rPr>
                <a:t>MULTIPLEXER</a:t>
              </a:r>
            </a:p>
            <a:p>
              <a:r>
                <a:rPr lang="en-US" altLang="en-US" sz="1400">
                  <a:latin typeface="Albertus Medium" pitchFamily="34" charset="0"/>
                </a:rPr>
                <a:t>SECTION</a:t>
              </a:r>
            </a:p>
          </p:txBody>
        </p:sp>
      </p:grpSp>
      <p:sp>
        <p:nvSpPr>
          <p:cNvPr id="26630" name="Rectangle 57"/>
          <p:cNvSpPr>
            <a:spLocks noGrp="1" noChangeArrowheads="1"/>
          </p:cNvSpPr>
          <p:nvPr>
            <p:ph type="title"/>
          </p:nvPr>
        </p:nvSpPr>
        <p:spPr/>
        <p:txBody>
          <a:bodyPr/>
          <a:lstStyle/>
          <a:p>
            <a:pPr eaLnBrk="1" hangingPunct="1"/>
            <a:r>
              <a:rPr lang="en-US" altLang="en-US" smtClean="0">
                <a:solidFill>
                  <a:schemeClr val="tx1"/>
                </a:solidFill>
              </a:rPr>
              <a:t>SDH Network Segments</a:t>
            </a:r>
          </a:p>
        </p:txBody>
      </p:sp>
    </p:spTree>
    <p:extLst>
      <p:ext uri="{BB962C8B-B14F-4D97-AF65-F5344CB8AC3E}">
        <p14:creationId xmlns:p14="http://schemas.microsoft.com/office/powerpoint/2010/main" val="2920399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8123"/>
                                        </p:tgtEl>
                                        <p:attrNameLst>
                                          <p:attrName>style.visibility</p:attrName>
                                        </p:attrNameLst>
                                      </p:cBhvr>
                                      <p:to>
                                        <p:strVal val="visible"/>
                                      </p:to>
                                    </p:set>
                                    <p:animEffect transition="in" filter="fade">
                                      <p:cBhvr>
                                        <p:cTn id="7" dur="2000"/>
                                        <p:tgtEl>
                                          <p:spTgt spid="88123"/>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88105"/>
                                        </p:tgtEl>
                                        <p:attrNameLst>
                                          <p:attrName>style.visibility</p:attrName>
                                        </p:attrNameLst>
                                      </p:cBhvr>
                                      <p:to>
                                        <p:strVal val="visible"/>
                                      </p:to>
                                    </p:set>
                                    <p:animEffect transition="in" filter="wipe(up)">
                                      <p:cBhvr>
                                        <p:cTn id="11" dur="1000"/>
                                        <p:tgtEl>
                                          <p:spTgt spid="88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5"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867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856258-98E8-4654-9F55-E4F21F1A8324}" type="slidenum">
              <a:rPr lang="en-US" altLang="en-US">
                <a:solidFill>
                  <a:schemeClr val="bg1"/>
                </a:solidFill>
              </a:rPr>
              <a:pPr/>
              <a:t>203</a:t>
            </a:fld>
            <a:endParaRPr lang="en-US" altLang="en-US">
              <a:solidFill>
                <a:schemeClr val="bg1"/>
              </a:solidFill>
            </a:endParaRPr>
          </a:p>
        </p:txBody>
      </p:sp>
      <p:sp>
        <p:nvSpPr>
          <p:cNvPr id="28676" name="Rectangle 8"/>
          <p:cNvSpPr>
            <a:spLocks noGrp="1" noChangeArrowheads="1"/>
          </p:cNvSpPr>
          <p:nvPr>
            <p:ph type="title"/>
          </p:nvPr>
        </p:nvSpPr>
        <p:spPr/>
        <p:txBody>
          <a:bodyPr/>
          <a:lstStyle/>
          <a:p>
            <a:pPr eaLnBrk="1" hangingPunct="1"/>
            <a:r>
              <a:rPr lang="en-US" altLang="en-US" smtClean="0"/>
              <a:t>SONET / SDH</a:t>
            </a:r>
          </a:p>
        </p:txBody>
      </p:sp>
      <p:sp>
        <p:nvSpPr>
          <p:cNvPr id="104457" name="Rectangle 9"/>
          <p:cNvSpPr>
            <a:spLocks noGrp="1" noChangeArrowheads="1"/>
          </p:cNvSpPr>
          <p:nvPr>
            <p:ph type="body" idx="1"/>
          </p:nvPr>
        </p:nvSpPr>
        <p:spPr/>
        <p:txBody>
          <a:bodyPr>
            <a:normAutofit fontScale="92500" lnSpcReduction="20000"/>
          </a:bodyPr>
          <a:lstStyle/>
          <a:p>
            <a:pPr eaLnBrk="1" hangingPunct="1">
              <a:lnSpc>
                <a:spcPct val="120000"/>
              </a:lnSpc>
            </a:pPr>
            <a:r>
              <a:rPr lang="en-US" altLang="en-US" smtClean="0"/>
              <a:t>Difference between SONET/SDH:</a:t>
            </a:r>
          </a:p>
          <a:p>
            <a:pPr lvl="1" eaLnBrk="1" hangingPunct="1">
              <a:lnSpc>
                <a:spcPct val="120000"/>
              </a:lnSpc>
            </a:pPr>
            <a:r>
              <a:rPr lang="en-US" altLang="en-US" smtClean="0"/>
              <a:t>There are some differences in the basic frame format between the two Standards </a:t>
            </a:r>
          </a:p>
          <a:p>
            <a:pPr lvl="1" eaLnBrk="1" hangingPunct="1">
              <a:lnSpc>
                <a:spcPct val="120000"/>
              </a:lnSpc>
            </a:pPr>
            <a:r>
              <a:rPr lang="en-US" altLang="en-US" smtClean="0"/>
              <a:t>SDH &amp; SONET are identical beyond the STS-3 signal level</a:t>
            </a:r>
          </a:p>
          <a:p>
            <a:pPr lvl="1" eaLnBrk="1" hangingPunct="1">
              <a:lnSpc>
                <a:spcPct val="120000"/>
              </a:lnSpc>
            </a:pPr>
            <a:r>
              <a:rPr lang="en-US" altLang="en-US" smtClean="0"/>
              <a:t>The base signal for SONET is STS-1 and the base signal for SDH is STM-1</a:t>
            </a:r>
          </a:p>
          <a:p>
            <a:pPr lvl="1" eaLnBrk="1" hangingPunct="1">
              <a:lnSpc>
                <a:spcPct val="120000"/>
              </a:lnSpc>
            </a:pPr>
            <a:r>
              <a:rPr lang="en-US" altLang="en-US" smtClean="0"/>
              <a:t>STS-3 is equivalent to STM-1 and the lower tributaries can be mapped inter-changeably between the two format from that point onwards                </a:t>
            </a:r>
          </a:p>
          <a:p>
            <a:pPr lvl="1" eaLnBrk="1" hangingPunct="1">
              <a:lnSpc>
                <a:spcPct val="120000"/>
              </a:lnSpc>
            </a:pPr>
            <a:r>
              <a:rPr lang="en-US" altLang="en-US" smtClean="0"/>
              <a:t>The definition of Path in both the standards are same but  the following difference exist:</a:t>
            </a:r>
          </a:p>
          <a:p>
            <a:pPr lvl="2" eaLnBrk="1" hangingPunct="1">
              <a:lnSpc>
                <a:spcPct val="120000"/>
              </a:lnSpc>
            </a:pPr>
            <a:r>
              <a:rPr lang="en-US" altLang="en-US" smtClean="0"/>
              <a:t> SONET uses Line/Section for defining path</a:t>
            </a:r>
          </a:p>
          <a:p>
            <a:pPr lvl="2" eaLnBrk="1" hangingPunct="1">
              <a:lnSpc>
                <a:spcPct val="120000"/>
              </a:lnSpc>
            </a:pPr>
            <a:r>
              <a:rPr lang="en-US" altLang="en-US" smtClean="0"/>
              <a:t> SDH uses Repeater/Multiplexer sections for defining path</a:t>
            </a:r>
          </a:p>
          <a:p>
            <a:pPr lvl="1" eaLnBrk="1" hangingPunct="1">
              <a:lnSpc>
                <a:spcPct val="120000"/>
              </a:lnSpc>
            </a:pPr>
            <a:r>
              <a:rPr lang="en-US" altLang="en-US" smtClean="0"/>
              <a:t>The transmission rates vary and are same from STS3/STM-1 onwards</a:t>
            </a:r>
          </a:p>
        </p:txBody>
      </p:sp>
    </p:spTree>
    <p:extLst>
      <p:ext uri="{BB962C8B-B14F-4D97-AF65-F5344CB8AC3E}">
        <p14:creationId xmlns:p14="http://schemas.microsoft.com/office/powerpoint/2010/main" val="372655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04457">
                                            <p:txEl>
                                              <p:pRg st="0" end="0"/>
                                            </p:txEl>
                                          </p:spTgt>
                                        </p:tgtEl>
                                        <p:attrNameLst>
                                          <p:attrName>style.visibility</p:attrName>
                                        </p:attrNameLst>
                                      </p:cBhvr>
                                      <p:to>
                                        <p:strVal val="visible"/>
                                      </p:to>
                                    </p:set>
                                    <p:anim calcmode="lin" valueType="num">
                                      <p:cBhvr>
                                        <p:cTn id="7" dur="1000" fill="hold"/>
                                        <p:tgtEl>
                                          <p:spTgt spid="104457">
                                            <p:txEl>
                                              <p:pRg st="0" end="0"/>
                                            </p:txEl>
                                          </p:spTgt>
                                        </p:tgtEl>
                                        <p:attrNameLst>
                                          <p:attrName>ppt_x</p:attrName>
                                        </p:attrNameLst>
                                      </p:cBhvr>
                                      <p:tavLst>
                                        <p:tav tm="0">
                                          <p:val>
                                            <p:strVal val="#ppt_x"/>
                                          </p:val>
                                        </p:tav>
                                        <p:tav tm="100000">
                                          <p:val>
                                            <p:strVal val="#ppt_x"/>
                                          </p:val>
                                        </p:tav>
                                      </p:tavLst>
                                    </p:anim>
                                    <p:anim calcmode="lin" valueType="num">
                                      <p:cBhvr>
                                        <p:cTn id="8" dur="1000" fill="hold"/>
                                        <p:tgtEl>
                                          <p:spTgt spid="104457">
                                            <p:txEl>
                                              <p:pRg st="0" end="0"/>
                                            </p:txEl>
                                          </p:spTgt>
                                        </p:tgtEl>
                                        <p:attrNameLst>
                                          <p:attrName>ppt_y</p:attrName>
                                        </p:attrNameLst>
                                      </p:cBhvr>
                                      <p:tavLst>
                                        <p:tav tm="0">
                                          <p:val>
                                            <p:strVal val="#ppt_y-#ppt_h/2"/>
                                          </p:val>
                                        </p:tav>
                                        <p:tav tm="100000">
                                          <p:val>
                                            <p:strVal val="#ppt_y"/>
                                          </p:val>
                                        </p:tav>
                                      </p:tavLst>
                                    </p:anim>
                                    <p:anim calcmode="lin" valueType="num">
                                      <p:cBhvr>
                                        <p:cTn id="9" dur="1000" fill="hold"/>
                                        <p:tgtEl>
                                          <p:spTgt spid="104457">
                                            <p:txEl>
                                              <p:pRg st="0" end="0"/>
                                            </p:txEl>
                                          </p:spTgt>
                                        </p:tgtEl>
                                        <p:attrNameLst>
                                          <p:attrName>ppt_w</p:attrName>
                                        </p:attrNameLst>
                                      </p:cBhvr>
                                      <p:tavLst>
                                        <p:tav tm="0">
                                          <p:val>
                                            <p:strVal val="#ppt_w"/>
                                          </p:val>
                                        </p:tav>
                                        <p:tav tm="100000">
                                          <p:val>
                                            <p:strVal val="#ppt_w"/>
                                          </p:val>
                                        </p:tav>
                                      </p:tavLst>
                                    </p:anim>
                                    <p:anim calcmode="lin" valueType="num">
                                      <p:cBhvr>
                                        <p:cTn id="10" dur="1000" fill="hold"/>
                                        <p:tgtEl>
                                          <p:spTgt spid="104457">
                                            <p:txEl>
                                              <p:pRg st="0" end="0"/>
                                            </p:txEl>
                                          </p:spTgt>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000"/>
                            </p:stCondLst>
                            <p:childTnLst>
                              <p:par>
                                <p:cTn id="12" presetID="17" presetClass="entr" presetSubtype="1" fill="hold" grpId="0" nodeType="afterEffect">
                                  <p:stCondLst>
                                    <p:cond delay="0"/>
                                  </p:stCondLst>
                                  <p:childTnLst>
                                    <p:set>
                                      <p:cBhvr>
                                        <p:cTn id="13" dur="1" fill="hold">
                                          <p:stCondLst>
                                            <p:cond delay="0"/>
                                          </p:stCondLst>
                                        </p:cTn>
                                        <p:tgtEl>
                                          <p:spTgt spid="104457">
                                            <p:txEl>
                                              <p:pRg st="1" end="1"/>
                                            </p:txEl>
                                          </p:spTgt>
                                        </p:tgtEl>
                                        <p:attrNameLst>
                                          <p:attrName>style.visibility</p:attrName>
                                        </p:attrNameLst>
                                      </p:cBhvr>
                                      <p:to>
                                        <p:strVal val="visible"/>
                                      </p:to>
                                    </p:set>
                                    <p:anim calcmode="lin" valueType="num">
                                      <p:cBhvr>
                                        <p:cTn id="14" dur="1000" fill="hold"/>
                                        <p:tgtEl>
                                          <p:spTgt spid="10445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4457">
                                            <p:txEl>
                                              <p:pRg st="1" end="1"/>
                                            </p:txEl>
                                          </p:spTgt>
                                        </p:tgtEl>
                                        <p:attrNameLst>
                                          <p:attrName>ppt_y</p:attrName>
                                        </p:attrNameLst>
                                      </p:cBhvr>
                                      <p:tavLst>
                                        <p:tav tm="0">
                                          <p:val>
                                            <p:strVal val="#ppt_y-#ppt_h/2"/>
                                          </p:val>
                                        </p:tav>
                                        <p:tav tm="100000">
                                          <p:val>
                                            <p:strVal val="#ppt_y"/>
                                          </p:val>
                                        </p:tav>
                                      </p:tavLst>
                                    </p:anim>
                                    <p:anim calcmode="lin" valueType="num">
                                      <p:cBhvr>
                                        <p:cTn id="16" dur="1000" fill="hold"/>
                                        <p:tgtEl>
                                          <p:spTgt spid="104457">
                                            <p:txEl>
                                              <p:pRg st="1" end="1"/>
                                            </p:txEl>
                                          </p:spTgt>
                                        </p:tgtEl>
                                        <p:attrNameLst>
                                          <p:attrName>ppt_w</p:attrName>
                                        </p:attrNameLst>
                                      </p:cBhvr>
                                      <p:tavLst>
                                        <p:tav tm="0">
                                          <p:val>
                                            <p:strVal val="#ppt_w"/>
                                          </p:val>
                                        </p:tav>
                                        <p:tav tm="100000">
                                          <p:val>
                                            <p:strVal val="#ppt_w"/>
                                          </p:val>
                                        </p:tav>
                                      </p:tavLst>
                                    </p:anim>
                                    <p:anim calcmode="lin" valueType="num">
                                      <p:cBhvr>
                                        <p:cTn id="17" dur="1000" fill="hold"/>
                                        <p:tgtEl>
                                          <p:spTgt spid="104457">
                                            <p:txEl>
                                              <p:pRg st="1" end="1"/>
                                            </p:txEl>
                                          </p:spTgt>
                                        </p:tgtEl>
                                        <p:attrNameLst>
                                          <p:attrName>ppt_h</p:attrName>
                                        </p:attrNameLst>
                                      </p:cBhvr>
                                      <p:tavLst>
                                        <p:tav tm="0">
                                          <p:val>
                                            <p:fltVal val="0"/>
                                          </p:val>
                                        </p:tav>
                                        <p:tav tm="100000">
                                          <p:val>
                                            <p:strVal val="#ppt_h"/>
                                          </p:val>
                                        </p:tav>
                                      </p:tavLst>
                                    </p:anim>
                                  </p:childTnLst>
                                </p:cTn>
                              </p:par>
                            </p:childTnLst>
                          </p:cTn>
                        </p:par>
                        <p:par>
                          <p:cTn id="18" fill="hold" nodeType="afterGroup">
                            <p:stCondLst>
                              <p:cond delay="2000"/>
                            </p:stCondLst>
                            <p:childTnLst>
                              <p:par>
                                <p:cTn id="19" presetID="17" presetClass="entr" presetSubtype="1" fill="hold" grpId="0" nodeType="afterEffect">
                                  <p:stCondLst>
                                    <p:cond delay="0"/>
                                  </p:stCondLst>
                                  <p:childTnLst>
                                    <p:set>
                                      <p:cBhvr>
                                        <p:cTn id="20" dur="1" fill="hold">
                                          <p:stCondLst>
                                            <p:cond delay="0"/>
                                          </p:stCondLst>
                                        </p:cTn>
                                        <p:tgtEl>
                                          <p:spTgt spid="104457">
                                            <p:txEl>
                                              <p:pRg st="2" end="2"/>
                                            </p:txEl>
                                          </p:spTgt>
                                        </p:tgtEl>
                                        <p:attrNameLst>
                                          <p:attrName>style.visibility</p:attrName>
                                        </p:attrNameLst>
                                      </p:cBhvr>
                                      <p:to>
                                        <p:strVal val="visible"/>
                                      </p:to>
                                    </p:set>
                                    <p:anim calcmode="lin" valueType="num">
                                      <p:cBhvr>
                                        <p:cTn id="21" dur="1000" fill="hold"/>
                                        <p:tgtEl>
                                          <p:spTgt spid="104457">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04457">
                                            <p:txEl>
                                              <p:pRg st="2" end="2"/>
                                            </p:txEl>
                                          </p:spTgt>
                                        </p:tgtEl>
                                        <p:attrNameLst>
                                          <p:attrName>ppt_y</p:attrName>
                                        </p:attrNameLst>
                                      </p:cBhvr>
                                      <p:tavLst>
                                        <p:tav tm="0">
                                          <p:val>
                                            <p:strVal val="#ppt_y-#ppt_h/2"/>
                                          </p:val>
                                        </p:tav>
                                        <p:tav tm="100000">
                                          <p:val>
                                            <p:strVal val="#ppt_y"/>
                                          </p:val>
                                        </p:tav>
                                      </p:tavLst>
                                    </p:anim>
                                    <p:anim calcmode="lin" valueType="num">
                                      <p:cBhvr>
                                        <p:cTn id="23" dur="1000" fill="hold"/>
                                        <p:tgtEl>
                                          <p:spTgt spid="104457">
                                            <p:txEl>
                                              <p:pRg st="2" end="2"/>
                                            </p:txEl>
                                          </p:spTgt>
                                        </p:tgtEl>
                                        <p:attrNameLst>
                                          <p:attrName>ppt_w</p:attrName>
                                        </p:attrNameLst>
                                      </p:cBhvr>
                                      <p:tavLst>
                                        <p:tav tm="0">
                                          <p:val>
                                            <p:strVal val="#ppt_w"/>
                                          </p:val>
                                        </p:tav>
                                        <p:tav tm="100000">
                                          <p:val>
                                            <p:strVal val="#ppt_w"/>
                                          </p:val>
                                        </p:tav>
                                      </p:tavLst>
                                    </p:anim>
                                    <p:anim calcmode="lin" valueType="num">
                                      <p:cBhvr>
                                        <p:cTn id="24" dur="1000" fill="hold"/>
                                        <p:tgtEl>
                                          <p:spTgt spid="104457">
                                            <p:txEl>
                                              <p:pRg st="2" end="2"/>
                                            </p:txEl>
                                          </p:spTgt>
                                        </p:tgtEl>
                                        <p:attrNameLst>
                                          <p:attrName>ppt_h</p:attrName>
                                        </p:attrNameLst>
                                      </p:cBhvr>
                                      <p:tavLst>
                                        <p:tav tm="0">
                                          <p:val>
                                            <p:fltVal val="0"/>
                                          </p:val>
                                        </p:tav>
                                        <p:tav tm="100000">
                                          <p:val>
                                            <p:strVal val="#ppt_h"/>
                                          </p:val>
                                        </p:tav>
                                      </p:tavLst>
                                    </p:anim>
                                  </p:childTnLst>
                                </p:cTn>
                              </p:par>
                            </p:childTnLst>
                          </p:cTn>
                        </p:par>
                        <p:par>
                          <p:cTn id="25" fill="hold" nodeType="afterGroup">
                            <p:stCondLst>
                              <p:cond delay="3000"/>
                            </p:stCondLst>
                            <p:childTnLst>
                              <p:par>
                                <p:cTn id="26" presetID="17" presetClass="entr" presetSubtype="1" fill="hold" grpId="0" nodeType="afterEffect">
                                  <p:stCondLst>
                                    <p:cond delay="0"/>
                                  </p:stCondLst>
                                  <p:childTnLst>
                                    <p:set>
                                      <p:cBhvr>
                                        <p:cTn id="27" dur="1" fill="hold">
                                          <p:stCondLst>
                                            <p:cond delay="0"/>
                                          </p:stCondLst>
                                        </p:cTn>
                                        <p:tgtEl>
                                          <p:spTgt spid="104457">
                                            <p:txEl>
                                              <p:pRg st="3" end="3"/>
                                            </p:txEl>
                                          </p:spTgt>
                                        </p:tgtEl>
                                        <p:attrNameLst>
                                          <p:attrName>style.visibility</p:attrName>
                                        </p:attrNameLst>
                                      </p:cBhvr>
                                      <p:to>
                                        <p:strVal val="visible"/>
                                      </p:to>
                                    </p:set>
                                    <p:anim calcmode="lin" valueType="num">
                                      <p:cBhvr>
                                        <p:cTn id="28" dur="1000" fill="hold"/>
                                        <p:tgtEl>
                                          <p:spTgt spid="10445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4457">
                                            <p:txEl>
                                              <p:pRg st="3" end="3"/>
                                            </p:txEl>
                                          </p:spTgt>
                                        </p:tgtEl>
                                        <p:attrNameLst>
                                          <p:attrName>ppt_y</p:attrName>
                                        </p:attrNameLst>
                                      </p:cBhvr>
                                      <p:tavLst>
                                        <p:tav tm="0">
                                          <p:val>
                                            <p:strVal val="#ppt_y-#ppt_h/2"/>
                                          </p:val>
                                        </p:tav>
                                        <p:tav tm="100000">
                                          <p:val>
                                            <p:strVal val="#ppt_y"/>
                                          </p:val>
                                        </p:tav>
                                      </p:tavLst>
                                    </p:anim>
                                    <p:anim calcmode="lin" valueType="num">
                                      <p:cBhvr>
                                        <p:cTn id="30" dur="1000" fill="hold"/>
                                        <p:tgtEl>
                                          <p:spTgt spid="104457">
                                            <p:txEl>
                                              <p:pRg st="3" end="3"/>
                                            </p:txEl>
                                          </p:spTgt>
                                        </p:tgtEl>
                                        <p:attrNameLst>
                                          <p:attrName>ppt_w</p:attrName>
                                        </p:attrNameLst>
                                      </p:cBhvr>
                                      <p:tavLst>
                                        <p:tav tm="0">
                                          <p:val>
                                            <p:strVal val="#ppt_w"/>
                                          </p:val>
                                        </p:tav>
                                        <p:tav tm="100000">
                                          <p:val>
                                            <p:strVal val="#ppt_w"/>
                                          </p:val>
                                        </p:tav>
                                      </p:tavLst>
                                    </p:anim>
                                    <p:anim calcmode="lin" valueType="num">
                                      <p:cBhvr>
                                        <p:cTn id="31" dur="1000" fill="hold"/>
                                        <p:tgtEl>
                                          <p:spTgt spid="104457">
                                            <p:txEl>
                                              <p:pRg st="3" end="3"/>
                                            </p:txEl>
                                          </p:spTgt>
                                        </p:tgtEl>
                                        <p:attrNameLst>
                                          <p:attrName>ppt_h</p:attrName>
                                        </p:attrNameLst>
                                      </p:cBhvr>
                                      <p:tavLst>
                                        <p:tav tm="0">
                                          <p:val>
                                            <p:fltVal val="0"/>
                                          </p:val>
                                        </p:tav>
                                        <p:tav tm="100000">
                                          <p:val>
                                            <p:strVal val="#ppt_h"/>
                                          </p:val>
                                        </p:tav>
                                      </p:tavLst>
                                    </p:anim>
                                  </p:childTnLst>
                                </p:cTn>
                              </p:par>
                            </p:childTnLst>
                          </p:cTn>
                        </p:par>
                        <p:par>
                          <p:cTn id="32" fill="hold" nodeType="afterGroup">
                            <p:stCondLst>
                              <p:cond delay="4000"/>
                            </p:stCondLst>
                            <p:childTnLst>
                              <p:par>
                                <p:cTn id="33" presetID="17" presetClass="entr" presetSubtype="1" fill="hold" grpId="0" nodeType="afterEffect">
                                  <p:stCondLst>
                                    <p:cond delay="0"/>
                                  </p:stCondLst>
                                  <p:childTnLst>
                                    <p:set>
                                      <p:cBhvr>
                                        <p:cTn id="34" dur="1" fill="hold">
                                          <p:stCondLst>
                                            <p:cond delay="0"/>
                                          </p:stCondLst>
                                        </p:cTn>
                                        <p:tgtEl>
                                          <p:spTgt spid="104457">
                                            <p:txEl>
                                              <p:pRg st="4" end="4"/>
                                            </p:txEl>
                                          </p:spTgt>
                                        </p:tgtEl>
                                        <p:attrNameLst>
                                          <p:attrName>style.visibility</p:attrName>
                                        </p:attrNameLst>
                                      </p:cBhvr>
                                      <p:to>
                                        <p:strVal val="visible"/>
                                      </p:to>
                                    </p:set>
                                    <p:anim calcmode="lin" valueType="num">
                                      <p:cBhvr>
                                        <p:cTn id="35" dur="1000" fill="hold"/>
                                        <p:tgtEl>
                                          <p:spTgt spid="10445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04457">
                                            <p:txEl>
                                              <p:pRg st="4" end="4"/>
                                            </p:txEl>
                                          </p:spTgt>
                                        </p:tgtEl>
                                        <p:attrNameLst>
                                          <p:attrName>ppt_y</p:attrName>
                                        </p:attrNameLst>
                                      </p:cBhvr>
                                      <p:tavLst>
                                        <p:tav tm="0">
                                          <p:val>
                                            <p:strVal val="#ppt_y-#ppt_h/2"/>
                                          </p:val>
                                        </p:tav>
                                        <p:tav tm="100000">
                                          <p:val>
                                            <p:strVal val="#ppt_y"/>
                                          </p:val>
                                        </p:tav>
                                      </p:tavLst>
                                    </p:anim>
                                    <p:anim calcmode="lin" valueType="num">
                                      <p:cBhvr>
                                        <p:cTn id="37" dur="1000" fill="hold"/>
                                        <p:tgtEl>
                                          <p:spTgt spid="104457">
                                            <p:txEl>
                                              <p:pRg st="4" end="4"/>
                                            </p:txEl>
                                          </p:spTgt>
                                        </p:tgtEl>
                                        <p:attrNameLst>
                                          <p:attrName>ppt_w</p:attrName>
                                        </p:attrNameLst>
                                      </p:cBhvr>
                                      <p:tavLst>
                                        <p:tav tm="0">
                                          <p:val>
                                            <p:strVal val="#ppt_w"/>
                                          </p:val>
                                        </p:tav>
                                        <p:tav tm="100000">
                                          <p:val>
                                            <p:strVal val="#ppt_w"/>
                                          </p:val>
                                        </p:tav>
                                      </p:tavLst>
                                    </p:anim>
                                    <p:anim calcmode="lin" valueType="num">
                                      <p:cBhvr>
                                        <p:cTn id="38" dur="1000" fill="hold"/>
                                        <p:tgtEl>
                                          <p:spTgt spid="104457">
                                            <p:txEl>
                                              <p:pRg st="4" end="4"/>
                                            </p:txEl>
                                          </p:spTgt>
                                        </p:tgtEl>
                                        <p:attrNameLst>
                                          <p:attrName>ppt_h</p:attrName>
                                        </p:attrNameLst>
                                      </p:cBhvr>
                                      <p:tavLst>
                                        <p:tav tm="0">
                                          <p:val>
                                            <p:fltVal val="0"/>
                                          </p:val>
                                        </p:tav>
                                        <p:tav tm="100000">
                                          <p:val>
                                            <p:strVal val="#ppt_h"/>
                                          </p:val>
                                        </p:tav>
                                      </p:tavLst>
                                    </p:anim>
                                  </p:childTnLst>
                                </p:cTn>
                              </p:par>
                            </p:childTnLst>
                          </p:cTn>
                        </p:par>
                        <p:par>
                          <p:cTn id="39" fill="hold" nodeType="afterGroup">
                            <p:stCondLst>
                              <p:cond delay="5000"/>
                            </p:stCondLst>
                            <p:childTnLst>
                              <p:par>
                                <p:cTn id="40" presetID="17" presetClass="entr" presetSubtype="1" fill="hold" grpId="0" nodeType="afterEffect">
                                  <p:stCondLst>
                                    <p:cond delay="0"/>
                                  </p:stCondLst>
                                  <p:childTnLst>
                                    <p:set>
                                      <p:cBhvr>
                                        <p:cTn id="41" dur="1" fill="hold">
                                          <p:stCondLst>
                                            <p:cond delay="0"/>
                                          </p:stCondLst>
                                        </p:cTn>
                                        <p:tgtEl>
                                          <p:spTgt spid="104457">
                                            <p:txEl>
                                              <p:pRg st="5" end="5"/>
                                            </p:txEl>
                                          </p:spTgt>
                                        </p:tgtEl>
                                        <p:attrNameLst>
                                          <p:attrName>style.visibility</p:attrName>
                                        </p:attrNameLst>
                                      </p:cBhvr>
                                      <p:to>
                                        <p:strVal val="visible"/>
                                      </p:to>
                                    </p:set>
                                    <p:anim calcmode="lin" valueType="num">
                                      <p:cBhvr>
                                        <p:cTn id="42" dur="1000" fill="hold"/>
                                        <p:tgtEl>
                                          <p:spTgt spid="10445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04457">
                                            <p:txEl>
                                              <p:pRg st="5" end="5"/>
                                            </p:txEl>
                                          </p:spTgt>
                                        </p:tgtEl>
                                        <p:attrNameLst>
                                          <p:attrName>ppt_y</p:attrName>
                                        </p:attrNameLst>
                                      </p:cBhvr>
                                      <p:tavLst>
                                        <p:tav tm="0">
                                          <p:val>
                                            <p:strVal val="#ppt_y-#ppt_h/2"/>
                                          </p:val>
                                        </p:tav>
                                        <p:tav tm="100000">
                                          <p:val>
                                            <p:strVal val="#ppt_y"/>
                                          </p:val>
                                        </p:tav>
                                      </p:tavLst>
                                    </p:anim>
                                    <p:anim calcmode="lin" valueType="num">
                                      <p:cBhvr>
                                        <p:cTn id="44" dur="1000" fill="hold"/>
                                        <p:tgtEl>
                                          <p:spTgt spid="104457">
                                            <p:txEl>
                                              <p:pRg st="5" end="5"/>
                                            </p:txEl>
                                          </p:spTgt>
                                        </p:tgtEl>
                                        <p:attrNameLst>
                                          <p:attrName>ppt_w</p:attrName>
                                        </p:attrNameLst>
                                      </p:cBhvr>
                                      <p:tavLst>
                                        <p:tav tm="0">
                                          <p:val>
                                            <p:strVal val="#ppt_w"/>
                                          </p:val>
                                        </p:tav>
                                        <p:tav tm="100000">
                                          <p:val>
                                            <p:strVal val="#ppt_w"/>
                                          </p:val>
                                        </p:tav>
                                      </p:tavLst>
                                    </p:anim>
                                    <p:anim calcmode="lin" valueType="num">
                                      <p:cBhvr>
                                        <p:cTn id="45" dur="1000" fill="hold"/>
                                        <p:tgtEl>
                                          <p:spTgt spid="104457">
                                            <p:txEl>
                                              <p:pRg st="5" end="5"/>
                                            </p:txEl>
                                          </p:spTgt>
                                        </p:tgtEl>
                                        <p:attrNameLst>
                                          <p:attrName>ppt_h</p:attrName>
                                        </p:attrNameLst>
                                      </p:cBhvr>
                                      <p:tavLst>
                                        <p:tav tm="0">
                                          <p:val>
                                            <p:fltVal val="0"/>
                                          </p:val>
                                        </p:tav>
                                        <p:tav tm="100000">
                                          <p:val>
                                            <p:strVal val="#ppt_h"/>
                                          </p:val>
                                        </p:tav>
                                      </p:tavLst>
                                    </p:anim>
                                  </p:childTnLst>
                                </p:cTn>
                              </p:par>
                            </p:childTnLst>
                          </p:cTn>
                        </p:par>
                        <p:par>
                          <p:cTn id="46" fill="hold" nodeType="afterGroup">
                            <p:stCondLst>
                              <p:cond delay="6000"/>
                            </p:stCondLst>
                            <p:childTnLst>
                              <p:par>
                                <p:cTn id="47" presetID="17" presetClass="entr" presetSubtype="1" fill="hold" grpId="0" nodeType="afterEffect">
                                  <p:stCondLst>
                                    <p:cond delay="0"/>
                                  </p:stCondLst>
                                  <p:childTnLst>
                                    <p:set>
                                      <p:cBhvr>
                                        <p:cTn id="48" dur="1" fill="hold">
                                          <p:stCondLst>
                                            <p:cond delay="0"/>
                                          </p:stCondLst>
                                        </p:cTn>
                                        <p:tgtEl>
                                          <p:spTgt spid="104457">
                                            <p:txEl>
                                              <p:pRg st="6" end="6"/>
                                            </p:txEl>
                                          </p:spTgt>
                                        </p:tgtEl>
                                        <p:attrNameLst>
                                          <p:attrName>style.visibility</p:attrName>
                                        </p:attrNameLst>
                                      </p:cBhvr>
                                      <p:to>
                                        <p:strVal val="visible"/>
                                      </p:to>
                                    </p:set>
                                    <p:anim calcmode="lin" valueType="num">
                                      <p:cBhvr>
                                        <p:cTn id="49" dur="1000" fill="hold"/>
                                        <p:tgtEl>
                                          <p:spTgt spid="104457">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04457">
                                            <p:txEl>
                                              <p:pRg st="6" end="6"/>
                                            </p:txEl>
                                          </p:spTgt>
                                        </p:tgtEl>
                                        <p:attrNameLst>
                                          <p:attrName>ppt_y</p:attrName>
                                        </p:attrNameLst>
                                      </p:cBhvr>
                                      <p:tavLst>
                                        <p:tav tm="0">
                                          <p:val>
                                            <p:strVal val="#ppt_y-#ppt_h/2"/>
                                          </p:val>
                                        </p:tav>
                                        <p:tav tm="100000">
                                          <p:val>
                                            <p:strVal val="#ppt_y"/>
                                          </p:val>
                                        </p:tav>
                                      </p:tavLst>
                                    </p:anim>
                                    <p:anim calcmode="lin" valueType="num">
                                      <p:cBhvr>
                                        <p:cTn id="51" dur="1000" fill="hold"/>
                                        <p:tgtEl>
                                          <p:spTgt spid="104457">
                                            <p:txEl>
                                              <p:pRg st="6" end="6"/>
                                            </p:txEl>
                                          </p:spTgt>
                                        </p:tgtEl>
                                        <p:attrNameLst>
                                          <p:attrName>ppt_w</p:attrName>
                                        </p:attrNameLst>
                                      </p:cBhvr>
                                      <p:tavLst>
                                        <p:tav tm="0">
                                          <p:val>
                                            <p:strVal val="#ppt_w"/>
                                          </p:val>
                                        </p:tav>
                                        <p:tav tm="100000">
                                          <p:val>
                                            <p:strVal val="#ppt_w"/>
                                          </p:val>
                                        </p:tav>
                                      </p:tavLst>
                                    </p:anim>
                                    <p:anim calcmode="lin" valueType="num">
                                      <p:cBhvr>
                                        <p:cTn id="52" dur="1000" fill="hold"/>
                                        <p:tgtEl>
                                          <p:spTgt spid="104457">
                                            <p:txEl>
                                              <p:pRg st="6" end="6"/>
                                            </p:txEl>
                                          </p:spTgt>
                                        </p:tgtEl>
                                        <p:attrNameLst>
                                          <p:attrName>ppt_h</p:attrName>
                                        </p:attrNameLst>
                                      </p:cBhvr>
                                      <p:tavLst>
                                        <p:tav tm="0">
                                          <p:val>
                                            <p:fltVal val="0"/>
                                          </p:val>
                                        </p:tav>
                                        <p:tav tm="100000">
                                          <p:val>
                                            <p:strVal val="#ppt_h"/>
                                          </p:val>
                                        </p:tav>
                                      </p:tavLst>
                                    </p:anim>
                                  </p:childTnLst>
                                </p:cTn>
                              </p:par>
                            </p:childTnLst>
                          </p:cTn>
                        </p:par>
                        <p:par>
                          <p:cTn id="53" fill="hold" nodeType="afterGroup">
                            <p:stCondLst>
                              <p:cond delay="7000"/>
                            </p:stCondLst>
                            <p:childTnLst>
                              <p:par>
                                <p:cTn id="54" presetID="17" presetClass="entr" presetSubtype="1" fill="hold" grpId="0" nodeType="afterEffect">
                                  <p:stCondLst>
                                    <p:cond delay="0"/>
                                  </p:stCondLst>
                                  <p:childTnLst>
                                    <p:set>
                                      <p:cBhvr>
                                        <p:cTn id="55" dur="1" fill="hold">
                                          <p:stCondLst>
                                            <p:cond delay="0"/>
                                          </p:stCondLst>
                                        </p:cTn>
                                        <p:tgtEl>
                                          <p:spTgt spid="104457">
                                            <p:txEl>
                                              <p:pRg st="7" end="7"/>
                                            </p:txEl>
                                          </p:spTgt>
                                        </p:tgtEl>
                                        <p:attrNameLst>
                                          <p:attrName>style.visibility</p:attrName>
                                        </p:attrNameLst>
                                      </p:cBhvr>
                                      <p:to>
                                        <p:strVal val="visible"/>
                                      </p:to>
                                    </p:set>
                                    <p:anim calcmode="lin" valueType="num">
                                      <p:cBhvr>
                                        <p:cTn id="56" dur="1000" fill="hold"/>
                                        <p:tgtEl>
                                          <p:spTgt spid="104457">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104457">
                                            <p:txEl>
                                              <p:pRg st="7" end="7"/>
                                            </p:txEl>
                                          </p:spTgt>
                                        </p:tgtEl>
                                        <p:attrNameLst>
                                          <p:attrName>ppt_y</p:attrName>
                                        </p:attrNameLst>
                                      </p:cBhvr>
                                      <p:tavLst>
                                        <p:tav tm="0">
                                          <p:val>
                                            <p:strVal val="#ppt_y-#ppt_h/2"/>
                                          </p:val>
                                        </p:tav>
                                        <p:tav tm="100000">
                                          <p:val>
                                            <p:strVal val="#ppt_y"/>
                                          </p:val>
                                        </p:tav>
                                      </p:tavLst>
                                    </p:anim>
                                    <p:anim calcmode="lin" valueType="num">
                                      <p:cBhvr>
                                        <p:cTn id="58" dur="1000" fill="hold"/>
                                        <p:tgtEl>
                                          <p:spTgt spid="104457">
                                            <p:txEl>
                                              <p:pRg st="7" end="7"/>
                                            </p:txEl>
                                          </p:spTgt>
                                        </p:tgtEl>
                                        <p:attrNameLst>
                                          <p:attrName>ppt_w</p:attrName>
                                        </p:attrNameLst>
                                      </p:cBhvr>
                                      <p:tavLst>
                                        <p:tav tm="0">
                                          <p:val>
                                            <p:strVal val="#ppt_w"/>
                                          </p:val>
                                        </p:tav>
                                        <p:tav tm="100000">
                                          <p:val>
                                            <p:strVal val="#ppt_w"/>
                                          </p:val>
                                        </p:tav>
                                      </p:tavLst>
                                    </p:anim>
                                    <p:anim calcmode="lin" valueType="num">
                                      <p:cBhvr>
                                        <p:cTn id="59" dur="1000" fill="hold"/>
                                        <p:tgtEl>
                                          <p:spTgt spid="104457">
                                            <p:txEl>
                                              <p:pRg st="7" end="7"/>
                                            </p:txEl>
                                          </p:spTgt>
                                        </p:tgtEl>
                                        <p:attrNameLst>
                                          <p:attrName>ppt_h</p:attrName>
                                        </p:attrNameLst>
                                      </p:cBhvr>
                                      <p:tavLst>
                                        <p:tav tm="0">
                                          <p:val>
                                            <p:fltVal val="0"/>
                                          </p:val>
                                        </p:tav>
                                        <p:tav tm="100000">
                                          <p:val>
                                            <p:strVal val="#ppt_h"/>
                                          </p:val>
                                        </p:tav>
                                      </p:tavLst>
                                    </p:anim>
                                  </p:childTnLst>
                                </p:cTn>
                              </p:par>
                            </p:childTnLst>
                          </p:cTn>
                        </p:par>
                        <p:par>
                          <p:cTn id="60" fill="hold" nodeType="afterGroup">
                            <p:stCondLst>
                              <p:cond delay="8000"/>
                            </p:stCondLst>
                            <p:childTnLst>
                              <p:par>
                                <p:cTn id="61" presetID="17" presetClass="entr" presetSubtype="1" fill="hold" grpId="0" nodeType="afterEffect">
                                  <p:stCondLst>
                                    <p:cond delay="0"/>
                                  </p:stCondLst>
                                  <p:childTnLst>
                                    <p:set>
                                      <p:cBhvr>
                                        <p:cTn id="62" dur="1" fill="hold">
                                          <p:stCondLst>
                                            <p:cond delay="0"/>
                                          </p:stCondLst>
                                        </p:cTn>
                                        <p:tgtEl>
                                          <p:spTgt spid="104457">
                                            <p:txEl>
                                              <p:pRg st="8" end="8"/>
                                            </p:txEl>
                                          </p:spTgt>
                                        </p:tgtEl>
                                        <p:attrNameLst>
                                          <p:attrName>style.visibility</p:attrName>
                                        </p:attrNameLst>
                                      </p:cBhvr>
                                      <p:to>
                                        <p:strVal val="visible"/>
                                      </p:to>
                                    </p:set>
                                    <p:anim calcmode="lin" valueType="num">
                                      <p:cBhvr>
                                        <p:cTn id="63" dur="1000" fill="hold"/>
                                        <p:tgtEl>
                                          <p:spTgt spid="104457">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104457">
                                            <p:txEl>
                                              <p:pRg st="8" end="8"/>
                                            </p:txEl>
                                          </p:spTgt>
                                        </p:tgtEl>
                                        <p:attrNameLst>
                                          <p:attrName>ppt_y</p:attrName>
                                        </p:attrNameLst>
                                      </p:cBhvr>
                                      <p:tavLst>
                                        <p:tav tm="0">
                                          <p:val>
                                            <p:strVal val="#ppt_y-#ppt_h/2"/>
                                          </p:val>
                                        </p:tav>
                                        <p:tav tm="100000">
                                          <p:val>
                                            <p:strVal val="#ppt_y"/>
                                          </p:val>
                                        </p:tav>
                                      </p:tavLst>
                                    </p:anim>
                                    <p:anim calcmode="lin" valueType="num">
                                      <p:cBhvr>
                                        <p:cTn id="65" dur="1000" fill="hold"/>
                                        <p:tgtEl>
                                          <p:spTgt spid="104457">
                                            <p:txEl>
                                              <p:pRg st="8" end="8"/>
                                            </p:txEl>
                                          </p:spTgt>
                                        </p:tgtEl>
                                        <p:attrNameLst>
                                          <p:attrName>ppt_w</p:attrName>
                                        </p:attrNameLst>
                                      </p:cBhvr>
                                      <p:tavLst>
                                        <p:tav tm="0">
                                          <p:val>
                                            <p:strVal val="#ppt_w"/>
                                          </p:val>
                                        </p:tav>
                                        <p:tav tm="100000">
                                          <p:val>
                                            <p:strVal val="#ppt_w"/>
                                          </p:val>
                                        </p:tav>
                                      </p:tavLst>
                                    </p:anim>
                                    <p:anim calcmode="lin" valueType="num">
                                      <p:cBhvr>
                                        <p:cTn id="66" dur="1000" fill="hold"/>
                                        <p:tgtEl>
                                          <p:spTgt spid="104457">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7"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969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12C9A-4E67-4588-AA13-FC6DD7561D10}" type="slidenum">
              <a:rPr lang="en-US" altLang="en-US">
                <a:solidFill>
                  <a:schemeClr val="bg1"/>
                </a:solidFill>
              </a:rPr>
              <a:pPr/>
              <a:t>204</a:t>
            </a:fld>
            <a:endParaRPr lang="en-US" altLang="en-US">
              <a:solidFill>
                <a:schemeClr val="bg1"/>
              </a:solidFill>
            </a:endParaRPr>
          </a:p>
        </p:txBody>
      </p:sp>
      <p:graphicFrame>
        <p:nvGraphicFramePr>
          <p:cNvPr id="103494" name="Group 70"/>
          <p:cNvGraphicFramePr>
            <a:graphicFrameLocks noGrp="1"/>
          </p:cNvGraphicFramePr>
          <p:nvPr/>
        </p:nvGraphicFramePr>
        <p:xfrm>
          <a:off x="3033713" y="879476"/>
          <a:ext cx="6096000" cy="4151313"/>
        </p:xfrm>
        <a:graphic>
          <a:graphicData uri="http://schemas.openxmlformats.org/drawingml/2006/table">
            <a:tbl>
              <a:tblPr/>
              <a:tblGrid>
                <a:gridCol w="1524000"/>
                <a:gridCol w="1524000"/>
                <a:gridCol w="1905000"/>
                <a:gridCol w="1143000"/>
              </a:tblGrid>
              <a:tr h="45720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smtClean="0">
                          <a:ln>
                            <a:noFill/>
                          </a:ln>
                          <a:solidFill>
                            <a:srgbClr val="3C5658"/>
                          </a:solidFill>
                          <a:effectLst/>
                          <a:latin typeface="Trebuchet MS" panose="020B0603020202020204" pitchFamily="34" charset="0"/>
                        </a:rPr>
                        <a:t>STS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smtClean="0">
                          <a:ln>
                            <a:noFill/>
                          </a:ln>
                          <a:solidFill>
                            <a:srgbClr val="3C5658"/>
                          </a:solidFill>
                          <a:effectLst/>
                          <a:latin typeface="Trebuchet MS" panose="020B0603020202020204" pitchFamily="34" charset="0"/>
                        </a:rPr>
                        <a:t>OC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smtClean="0">
                          <a:ln>
                            <a:noFill/>
                          </a:ln>
                          <a:solidFill>
                            <a:srgbClr val="3C5658"/>
                          </a:solidFill>
                          <a:effectLst/>
                          <a:latin typeface="Trebuchet MS" panose="020B0603020202020204" pitchFamily="34" charset="0"/>
                        </a:rPr>
                        <a:t>Rate(Mbps)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smtClean="0">
                          <a:ln>
                            <a:noFill/>
                          </a:ln>
                          <a:solidFill>
                            <a:srgbClr val="3C5658"/>
                          </a:solidFill>
                          <a:effectLst/>
                          <a:latin typeface="Trebuchet MS" panose="020B0603020202020204" pitchFamily="34" charset="0"/>
                        </a:rPr>
                        <a:t>STM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51.840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155.520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466.560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622.080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933.120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1244.160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1866.230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STS-48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2488.320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STS-96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4976.640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STS-192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OC-192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9953.280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smtClean="0">
                          <a:ln>
                            <a:noFill/>
                          </a:ln>
                          <a:solidFill>
                            <a:srgbClr val="3C5658"/>
                          </a:solidFill>
                          <a:effectLst/>
                          <a:latin typeface="Verdana" panose="020B0604030504040204" pitchFamily="34" charset="0"/>
                        </a:rPr>
                        <a:t>STM-64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3495" name="Text Box 71"/>
          <p:cNvSpPr txBox="1">
            <a:spLocks noChangeArrowheads="1"/>
          </p:cNvSpPr>
          <p:nvPr/>
        </p:nvSpPr>
        <p:spPr bwMode="auto">
          <a:xfrm>
            <a:off x="2943226" y="5287963"/>
            <a:ext cx="41433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Verdana" panose="020B0604030504040204" pitchFamily="34" charset="0"/>
              </a:rPr>
              <a:t>STS –  Synchronous Transport Signal</a:t>
            </a:r>
          </a:p>
          <a:p>
            <a:pPr eaLnBrk="1" hangingPunct="1"/>
            <a:r>
              <a:rPr lang="en-US" altLang="en-US" sz="1600">
                <a:latin typeface="Verdana" panose="020B0604030504040204" pitchFamily="34" charset="0"/>
              </a:rPr>
              <a:t>OC</a:t>
            </a:r>
            <a:r>
              <a:rPr lang="en-US" altLang="en-US" sz="1400">
                <a:latin typeface="Verdana" panose="020B0604030504040204" pitchFamily="34" charset="0"/>
              </a:rPr>
              <a:t>    –</a:t>
            </a:r>
            <a:r>
              <a:rPr lang="en-US" altLang="en-US" sz="1600">
                <a:latin typeface="Verdana" panose="020B0604030504040204" pitchFamily="34" charset="0"/>
              </a:rPr>
              <a:t>  Optical Carrier</a:t>
            </a:r>
          </a:p>
          <a:p>
            <a:pPr eaLnBrk="1" hangingPunct="1"/>
            <a:r>
              <a:rPr lang="en-US" altLang="en-US" sz="1600">
                <a:latin typeface="Verdana" panose="020B0604030504040204" pitchFamily="34" charset="0"/>
              </a:rPr>
              <a:t>STM –  Synchronous Transport Module</a:t>
            </a:r>
          </a:p>
        </p:txBody>
      </p:sp>
      <p:sp>
        <p:nvSpPr>
          <p:cNvPr id="29763" name="Rectangle 72"/>
          <p:cNvSpPr>
            <a:spLocks noGrp="1" noChangeArrowheads="1"/>
          </p:cNvSpPr>
          <p:nvPr>
            <p:ph type="title"/>
          </p:nvPr>
        </p:nvSpPr>
        <p:spPr/>
        <p:txBody>
          <a:bodyPr/>
          <a:lstStyle/>
          <a:p>
            <a:pPr eaLnBrk="1" hangingPunct="1"/>
            <a:r>
              <a:rPr lang="en-US" altLang="en-US" smtClean="0">
                <a:solidFill>
                  <a:schemeClr val="tx1"/>
                </a:solidFill>
              </a:rPr>
              <a:t>SONET / SDH  Rates</a:t>
            </a:r>
          </a:p>
        </p:txBody>
      </p:sp>
    </p:spTree>
    <p:extLst>
      <p:ext uri="{BB962C8B-B14F-4D97-AF65-F5344CB8AC3E}">
        <p14:creationId xmlns:p14="http://schemas.microsoft.com/office/powerpoint/2010/main" val="2401407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3494"/>
                                        </p:tgtEl>
                                        <p:attrNameLst>
                                          <p:attrName>style.visibility</p:attrName>
                                        </p:attrNameLst>
                                      </p:cBhvr>
                                      <p:to>
                                        <p:strVal val="visible"/>
                                      </p:to>
                                    </p:set>
                                    <p:animEffect transition="in" filter="fade">
                                      <p:cBhvr>
                                        <p:cTn id="7" dur="2000"/>
                                        <p:tgtEl>
                                          <p:spTgt spid="103494"/>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03495"/>
                                        </p:tgtEl>
                                        <p:attrNameLst>
                                          <p:attrName>style.visibility</p:attrName>
                                        </p:attrNameLst>
                                      </p:cBhvr>
                                      <p:to>
                                        <p:strVal val="visible"/>
                                      </p:to>
                                    </p:set>
                                    <p:animEffect transition="in" filter="fade">
                                      <p:cBhvr>
                                        <p:cTn id="11" dur="2000"/>
                                        <p:tgtEl>
                                          <p:spTgt spid="10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9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ctrTitle"/>
          </p:nvPr>
        </p:nvSpPr>
        <p:spPr/>
        <p:txBody>
          <a:bodyPr/>
          <a:lstStyle/>
          <a:p>
            <a:pPr eaLnBrk="1" hangingPunct="1"/>
            <a:r>
              <a:rPr lang="en-US" altLang="en-US" smtClean="0"/>
              <a:t>ATM</a:t>
            </a:r>
          </a:p>
        </p:txBody>
      </p:sp>
    </p:spTree>
    <p:extLst>
      <p:ext uri="{BB962C8B-B14F-4D97-AF65-F5344CB8AC3E}">
        <p14:creationId xmlns:p14="http://schemas.microsoft.com/office/powerpoint/2010/main" val="221933078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27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208435-6462-4B1B-8B55-C59EBC411F0F}" type="slidenum">
              <a:rPr lang="en-US" altLang="en-US">
                <a:solidFill>
                  <a:schemeClr val="bg1"/>
                </a:solidFill>
              </a:rPr>
              <a:pPr/>
              <a:t>206</a:t>
            </a:fld>
            <a:endParaRPr lang="en-US" altLang="en-US">
              <a:solidFill>
                <a:schemeClr val="bg1"/>
              </a:solidFill>
            </a:endParaRPr>
          </a:p>
        </p:txBody>
      </p:sp>
      <p:sp>
        <p:nvSpPr>
          <p:cNvPr id="32772" name="Rectangle 4"/>
          <p:cNvSpPr>
            <a:spLocks noGrp="1" noChangeArrowheads="1"/>
          </p:cNvSpPr>
          <p:nvPr>
            <p:ph type="title"/>
          </p:nvPr>
        </p:nvSpPr>
        <p:spPr/>
        <p:txBody>
          <a:bodyPr/>
          <a:lstStyle/>
          <a:p>
            <a:pPr eaLnBrk="1" hangingPunct="1"/>
            <a:r>
              <a:rPr lang="en-US" altLang="en-US" smtClean="0"/>
              <a:t>Why ATM?	</a:t>
            </a:r>
          </a:p>
        </p:txBody>
      </p:sp>
      <p:sp>
        <p:nvSpPr>
          <p:cNvPr id="51205" name="Rectangle 5"/>
          <p:cNvSpPr>
            <a:spLocks noGrp="1" noChangeArrowheads="1"/>
          </p:cNvSpPr>
          <p:nvPr>
            <p:ph type="body" idx="1"/>
          </p:nvPr>
        </p:nvSpPr>
        <p:spPr/>
        <p:txBody>
          <a:bodyPr>
            <a:normAutofit fontScale="77500" lnSpcReduction="20000"/>
          </a:bodyPr>
          <a:lstStyle/>
          <a:p>
            <a:pPr eaLnBrk="1" hangingPunct="1">
              <a:lnSpc>
                <a:spcPct val="120000"/>
              </a:lnSpc>
              <a:buFont typeface="Wingdings" panose="05000000000000000000" pitchFamily="2" charset="2"/>
              <a:buNone/>
            </a:pPr>
            <a:r>
              <a:rPr lang="en-US" altLang="en-US" smtClean="0"/>
              <a:t>Design Goals:</a:t>
            </a:r>
          </a:p>
          <a:p>
            <a:pPr eaLnBrk="1" hangingPunct="1">
              <a:lnSpc>
                <a:spcPct val="120000"/>
              </a:lnSpc>
            </a:pPr>
            <a:r>
              <a:rPr lang="en-US" altLang="en-US" smtClean="0"/>
              <a:t>Optimization of the use of high-data-rate transmission media especially Optical Fiber</a:t>
            </a:r>
          </a:p>
          <a:p>
            <a:pPr eaLnBrk="1" hangingPunct="1">
              <a:lnSpc>
                <a:spcPct val="120000"/>
              </a:lnSpc>
            </a:pPr>
            <a:r>
              <a:rPr lang="en-US" altLang="en-US" smtClean="0"/>
              <a:t>A system that can have interface with the existing systems for wide area connectivity</a:t>
            </a:r>
          </a:p>
          <a:p>
            <a:pPr eaLnBrk="1" hangingPunct="1">
              <a:lnSpc>
                <a:spcPct val="120000"/>
              </a:lnSpc>
            </a:pPr>
            <a:r>
              <a:rPr lang="en-US" altLang="en-US" smtClean="0"/>
              <a:t>Inexpensive</a:t>
            </a:r>
          </a:p>
          <a:p>
            <a:pPr eaLnBrk="1" hangingPunct="1">
              <a:lnSpc>
                <a:spcPct val="120000"/>
              </a:lnSpc>
            </a:pPr>
            <a:r>
              <a:rPr lang="en-US" altLang="en-US" smtClean="0"/>
              <a:t>The new system should work with existing telecom hierarchies (local loops, long distance carriers etc.)</a:t>
            </a:r>
          </a:p>
          <a:p>
            <a:pPr eaLnBrk="1" hangingPunct="1">
              <a:lnSpc>
                <a:spcPct val="120000"/>
              </a:lnSpc>
            </a:pPr>
            <a:r>
              <a:rPr lang="en-US" altLang="en-US" smtClean="0"/>
              <a:t>The system should be connection-oriented to ensure accurate and predictable delivery</a:t>
            </a:r>
          </a:p>
          <a:p>
            <a:pPr eaLnBrk="1" hangingPunct="1">
              <a:lnSpc>
                <a:spcPct val="120000"/>
              </a:lnSpc>
            </a:pPr>
            <a:r>
              <a:rPr lang="en-US" altLang="en-US" smtClean="0"/>
              <a:t>To move as many functions to hardware as possible</a:t>
            </a:r>
          </a:p>
        </p:txBody>
      </p:sp>
    </p:spTree>
    <p:extLst>
      <p:ext uri="{BB962C8B-B14F-4D97-AF65-F5344CB8AC3E}">
        <p14:creationId xmlns:p14="http://schemas.microsoft.com/office/powerpoint/2010/main" val="3041857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1205">
                                            <p:txEl>
                                              <p:pRg st="0" end="0"/>
                                            </p:txEl>
                                          </p:spTgt>
                                        </p:tgtEl>
                                        <p:attrNameLst>
                                          <p:attrName>style.visibility</p:attrName>
                                        </p:attrNameLst>
                                      </p:cBhvr>
                                      <p:to>
                                        <p:strVal val="visible"/>
                                      </p:to>
                                    </p:set>
                                    <p:anim calcmode="lin" valueType="num">
                                      <p:cBhvr>
                                        <p:cTn id="7" dur="2000" fill="hold"/>
                                        <p:tgtEl>
                                          <p:spTgt spid="51205">
                                            <p:txEl>
                                              <p:pRg st="0" end="0"/>
                                            </p:txEl>
                                          </p:spTgt>
                                        </p:tgtEl>
                                        <p:attrNameLst>
                                          <p:attrName>ppt_w</p:attrName>
                                        </p:attrNameLst>
                                      </p:cBhvr>
                                      <p:tavLst>
                                        <p:tav tm="0">
                                          <p:val>
                                            <p:strVal val="#ppt_w*0.70"/>
                                          </p:val>
                                        </p:tav>
                                        <p:tav tm="100000">
                                          <p:val>
                                            <p:strVal val="#ppt_w"/>
                                          </p:val>
                                        </p:tav>
                                      </p:tavLst>
                                    </p:anim>
                                    <p:anim calcmode="lin" valueType="num">
                                      <p:cBhvr>
                                        <p:cTn id="8" dur="2000" fill="hold"/>
                                        <p:tgtEl>
                                          <p:spTgt spid="51205">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51205">
                                            <p:txEl>
                                              <p:pRg st="0" end="0"/>
                                            </p:txEl>
                                          </p:spTgt>
                                        </p:tgtEl>
                                      </p:cBhvr>
                                    </p:animEffect>
                                  </p:childTnLst>
                                </p:cTn>
                              </p:par>
                            </p:childTnLst>
                          </p:cTn>
                        </p:par>
                        <p:par>
                          <p:cTn id="10" fill="hold" nodeType="afterGroup">
                            <p:stCondLst>
                              <p:cond delay="2000"/>
                            </p:stCondLst>
                            <p:childTnLst>
                              <p:par>
                                <p:cTn id="11" presetID="55" presetClass="entr" presetSubtype="0" fill="hold" grpId="0" nodeType="afterEffect">
                                  <p:stCondLst>
                                    <p:cond delay="0"/>
                                  </p:stCondLst>
                                  <p:childTnLst>
                                    <p:set>
                                      <p:cBhvr>
                                        <p:cTn id="12" dur="1" fill="hold">
                                          <p:stCondLst>
                                            <p:cond delay="0"/>
                                          </p:stCondLst>
                                        </p:cTn>
                                        <p:tgtEl>
                                          <p:spTgt spid="51205">
                                            <p:txEl>
                                              <p:pRg st="1" end="1"/>
                                            </p:txEl>
                                          </p:spTgt>
                                        </p:tgtEl>
                                        <p:attrNameLst>
                                          <p:attrName>style.visibility</p:attrName>
                                        </p:attrNameLst>
                                      </p:cBhvr>
                                      <p:to>
                                        <p:strVal val="visible"/>
                                      </p:to>
                                    </p:set>
                                    <p:anim calcmode="lin" valueType="num">
                                      <p:cBhvr>
                                        <p:cTn id="13" dur="2000" fill="hold"/>
                                        <p:tgtEl>
                                          <p:spTgt spid="51205">
                                            <p:txEl>
                                              <p:pRg st="1" end="1"/>
                                            </p:txEl>
                                          </p:spTgt>
                                        </p:tgtEl>
                                        <p:attrNameLst>
                                          <p:attrName>ppt_w</p:attrName>
                                        </p:attrNameLst>
                                      </p:cBhvr>
                                      <p:tavLst>
                                        <p:tav tm="0">
                                          <p:val>
                                            <p:strVal val="#ppt_w*0.70"/>
                                          </p:val>
                                        </p:tav>
                                        <p:tav tm="100000">
                                          <p:val>
                                            <p:strVal val="#ppt_w"/>
                                          </p:val>
                                        </p:tav>
                                      </p:tavLst>
                                    </p:anim>
                                    <p:anim calcmode="lin" valueType="num">
                                      <p:cBhvr>
                                        <p:cTn id="14" dur="2000" fill="hold"/>
                                        <p:tgtEl>
                                          <p:spTgt spid="51205">
                                            <p:txEl>
                                              <p:pRg st="1" end="1"/>
                                            </p:txEl>
                                          </p:spTgt>
                                        </p:tgtEl>
                                        <p:attrNameLst>
                                          <p:attrName>ppt_h</p:attrName>
                                        </p:attrNameLst>
                                      </p:cBhvr>
                                      <p:tavLst>
                                        <p:tav tm="0">
                                          <p:val>
                                            <p:strVal val="#ppt_h"/>
                                          </p:val>
                                        </p:tav>
                                        <p:tav tm="100000">
                                          <p:val>
                                            <p:strVal val="#ppt_h"/>
                                          </p:val>
                                        </p:tav>
                                      </p:tavLst>
                                    </p:anim>
                                    <p:animEffect transition="in" filter="fade">
                                      <p:cBhvr>
                                        <p:cTn id="15" dur="2000"/>
                                        <p:tgtEl>
                                          <p:spTgt spid="51205">
                                            <p:txEl>
                                              <p:pRg st="1" end="1"/>
                                            </p:txEl>
                                          </p:spTgt>
                                        </p:tgtEl>
                                      </p:cBhvr>
                                    </p:animEffect>
                                  </p:childTnLst>
                                </p:cTn>
                              </p:par>
                            </p:childTnLst>
                          </p:cTn>
                        </p:par>
                        <p:par>
                          <p:cTn id="16" fill="hold" nodeType="afterGroup">
                            <p:stCondLst>
                              <p:cond delay="4000"/>
                            </p:stCondLst>
                            <p:childTnLst>
                              <p:par>
                                <p:cTn id="17" presetID="55" presetClass="entr" presetSubtype="0" fill="hold" grpId="0" nodeType="afterEffect">
                                  <p:stCondLst>
                                    <p:cond delay="0"/>
                                  </p:stCondLst>
                                  <p:childTnLst>
                                    <p:set>
                                      <p:cBhvr>
                                        <p:cTn id="18" dur="1" fill="hold">
                                          <p:stCondLst>
                                            <p:cond delay="0"/>
                                          </p:stCondLst>
                                        </p:cTn>
                                        <p:tgtEl>
                                          <p:spTgt spid="51205">
                                            <p:txEl>
                                              <p:pRg st="2" end="2"/>
                                            </p:txEl>
                                          </p:spTgt>
                                        </p:tgtEl>
                                        <p:attrNameLst>
                                          <p:attrName>style.visibility</p:attrName>
                                        </p:attrNameLst>
                                      </p:cBhvr>
                                      <p:to>
                                        <p:strVal val="visible"/>
                                      </p:to>
                                    </p:set>
                                    <p:anim calcmode="lin" valueType="num">
                                      <p:cBhvr>
                                        <p:cTn id="19" dur="2000" fill="hold"/>
                                        <p:tgtEl>
                                          <p:spTgt spid="51205">
                                            <p:txEl>
                                              <p:pRg st="2" end="2"/>
                                            </p:txEl>
                                          </p:spTgt>
                                        </p:tgtEl>
                                        <p:attrNameLst>
                                          <p:attrName>ppt_w</p:attrName>
                                        </p:attrNameLst>
                                      </p:cBhvr>
                                      <p:tavLst>
                                        <p:tav tm="0">
                                          <p:val>
                                            <p:strVal val="#ppt_w*0.70"/>
                                          </p:val>
                                        </p:tav>
                                        <p:tav tm="100000">
                                          <p:val>
                                            <p:strVal val="#ppt_w"/>
                                          </p:val>
                                        </p:tav>
                                      </p:tavLst>
                                    </p:anim>
                                    <p:anim calcmode="lin" valueType="num">
                                      <p:cBhvr>
                                        <p:cTn id="20" dur="2000" fill="hold"/>
                                        <p:tgtEl>
                                          <p:spTgt spid="51205">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51205">
                                            <p:txEl>
                                              <p:pRg st="2" end="2"/>
                                            </p:txEl>
                                          </p:spTgt>
                                        </p:tgtEl>
                                      </p:cBhvr>
                                    </p:animEffect>
                                  </p:childTnLst>
                                </p:cTn>
                              </p:par>
                            </p:childTnLst>
                          </p:cTn>
                        </p:par>
                        <p:par>
                          <p:cTn id="22" fill="hold" nodeType="afterGroup">
                            <p:stCondLst>
                              <p:cond delay="6000"/>
                            </p:stCondLst>
                            <p:childTnLst>
                              <p:par>
                                <p:cTn id="23" presetID="55" presetClass="entr" presetSubtype="0" fill="hold" grpId="0" nodeType="afterEffect">
                                  <p:stCondLst>
                                    <p:cond delay="0"/>
                                  </p:stCondLst>
                                  <p:childTnLst>
                                    <p:set>
                                      <p:cBhvr>
                                        <p:cTn id="24" dur="1" fill="hold">
                                          <p:stCondLst>
                                            <p:cond delay="0"/>
                                          </p:stCondLst>
                                        </p:cTn>
                                        <p:tgtEl>
                                          <p:spTgt spid="51205">
                                            <p:txEl>
                                              <p:pRg st="3" end="3"/>
                                            </p:txEl>
                                          </p:spTgt>
                                        </p:tgtEl>
                                        <p:attrNameLst>
                                          <p:attrName>style.visibility</p:attrName>
                                        </p:attrNameLst>
                                      </p:cBhvr>
                                      <p:to>
                                        <p:strVal val="visible"/>
                                      </p:to>
                                    </p:set>
                                    <p:anim calcmode="lin" valueType="num">
                                      <p:cBhvr>
                                        <p:cTn id="25" dur="2000" fill="hold"/>
                                        <p:tgtEl>
                                          <p:spTgt spid="51205">
                                            <p:txEl>
                                              <p:pRg st="3" end="3"/>
                                            </p:txEl>
                                          </p:spTgt>
                                        </p:tgtEl>
                                        <p:attrNameLst>
                                          <p:attrName>ppt_w</p:attrName>
                                        </p:attrNameLst>
                                      </p:cBhvr>
                                      <p:tavLst>
                                        <p:tav tm="0">
                                          <p:val>
                                            <p:strVal val="#ppt_w*0.70"/>
                                          </p:val>
                                        </p:tav>
                                        <p:tav tm="100000">
                                          <p:val>
                                            <p:strVal val="#ppt_w"/>
                                          </p:val>
                                        </p:tav>
                                      </p:tavLst>
                                    </p:anim>
                                    <p:anim calcmode="lin" valueType="num">
                                      <p:cBhvr>
                                        <p:cTn id="26" dur="2000" fill="hold"/>
                                        <p:tgtEl>
                                          <p:spTgt spid="51205">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51205">
                                            <p:txEl>
                                              <p:pRg st="3" end="3"/>
                                            </p:txEl>
                                          </p:spTgt>
                                        </p:tgtEl>
                                      </p:cBhvr>
                                    </p:animEffect>
                                  </p:childTnLst>
                                </p:cTn>
                              </p:par>
                            </p:childTnLst>
                          </p:cTn>
                        </p:par>
                        <p:par>
                          <p:cTn id="28" fill="hold" nodeType="afterGroup">
                            <p:stCondLst>
                              <p:cond delay="8000"/>
                            </p:stCondLst>
                            <p:childTnLst>
                              <p:par>
                                <p:cTn id="29" presetID="55" presetClass="entr" presetSubtype="0" fill="hold" grpId="0" nodeType="afterEffect">
                                  <p:stCondLst>
                                    <p:cond delay="0"/>
                                  </p:stCondLst>
                                  <p:childTnLst>
                                    <p:set>
                                      <p:cBhvr>
                                        <p:cTn id="30" dur="1" fill="hold">
                                          <p:stCondLst>
                                            <p:cond delay="0"/>
                                          </p:stCondLst>
                                        </p:cTn>
                                        <p:tgtEl>
                                          <p:spTgt spid="51205">
                                            <p:txEl>
                                              <p:pRg st="4" end="4"/>
                                            </p:txEl>
                                          </p:spTgt>
                                        </p:tgtEl>
                                        <p:attrNameLst>
                                          <p:attrName>style.visibility</p:attrName>
                                        </p:attrNameLst>
                                      </p:cBhvr>
                                      <p:to>
                                        <p:strVal val="visible"/>
                                      </p:to>
                                    </p:set>
                                    <p:anim calcmode="lin" valueType="num">
                                      <p:cBhvr>
                                        <p:cTn id="31" dur="2000" fill="hold"/>
                                        <p:tgtEl>
                                          <p:spTgt spid="51205">
                                            <p:txEl>
                                              <p:pRg st="4" end="4"/>
                                            </p:txEl>
                                          </p:spTgt>
                                        </p:tgtEl>
                                        <p:attrNameLst>
                                          <p:attrName>ppt_w</p:attrName>
                                        </p:attrNameLst>
                                      </p:cBhvr>
                                      <p:tavLst>
                                        <p:tav tm="0">
                                          <p:val>
                                            <p:strVal val="#ppt_w*0.70"/>
                                          </p:val>
                                        </p:tav>
                                        <p:tav tm="100000">
                                          <p:val>
                                            <p:strVal val="#ppt_w"/>
                                          </p:val>
                                        </p:tav>
                                      </p:tavLst>
                                    </p:anim>
                                    <p:anim calcmode="lin" valueType="num">
                                      <p:cBhvr>
                                        <p:cTn id="32" dur="2000" fill="hold"/>
                                        <p:tgtEl>
                                          <p:spTgt spid="51205">
                                            <p:txEl>
                                              <p:pRg st="4" end="4"/>
                                            </p:txEl>
                                          </p:spTgt>
                                        </p:tgtEl>
                                        <p:attrNameLst>
                                          <p:attrName>ppt_h</p:attrName>
                                        </p:attrNameLst>
                                      </p:cBhvr>
                                      <p:tavLst>
                                        <p:tav tm="0">
                                          <p:val>
                                            <p:strVal val="#ppt_h"/>
                                          </p:val>
                                        </p:tav>
                                        <p:tav tm="100000">
                                          <p:val>
                                            <p:strVal val="#ppt_h"/>
                                          </p:val>
                                        </p:tav>
                                      </p:tavLst>
                                    </p:anim>
                                    <p:animEffect transition="in" filter="fade">
                                      <p:cBhvr>
                                        <p:cTn id="33" dur="2000"/>
                                        <p:tgtEl>
                                          <p:spTgt spid="51205">
                                            <p:txEl>
                                              <p:pRg st="4" end="4"/>
                                            </p:txEl>
                                          </p:spTgt>
                                        </p:tgtEl>
                                      </p:cBhvr>
                                    </p:animEffect>
                                  </p:childTnLst>
                                </p:cTn>
                              </p:par>
                            </p:childTnLst>
                          </p:cTn>
                        </p:par>
                        <p:par>
                          <p:cTn id="34" fill="hold" nodeType="afterGroup">
                            <p:stCondLst>
                              <p:cond delay="10000"/>
                            </p:stCondLst>
                            <p:childTnLst>
                              <p:par>
                                <p:cTn id="35" presetID="55" presetClass="entr" presetSubtype="0" fill="hold" grpId="0" nodeType="afterEffect">
                                  <p:stCondLst>
                                    <p:cond delay="0"/>
                                  </p:stCondLst>
                                  <p:childTnLst>
                                    <p:set>
                                      <p:cBhvr>
                                        <p:cTn id="36" dur="1" fill="hold">
                                          <p:stCondLst>
                                            <p:cond delay="0"/>
                                          </p:stCondLst>
                                        </p:cTn>
                                        <p:tgtEl>
                                          <p:spTgt spid="51205">
                                            <p:txEl>
                                              <p:pRg st="5" end="5"/>
                                            </p:txEl>
                                          </p:spTgt>
                                        </p:tgtEl>
                                        <p:attrNameLst>
                                          <p:attrName>style.visibility</p:attrName>
                                        </p:attrNameLst>
                                      </p:cBhvr>
                                      <p:to>
                                        <p:strVal val="visible"/>
                                      </p:to>
                                    </p:set>
                                    <p:anim calcmode="lin" valueType="num">
                                      <p:cBhvr>
                                        <p:cTn id="37" dur="2000" fill="hold"/>
                                        <p:tgtEl>
                                          <p:spTgt spid="51205">
                                            <p:txEl>
                                              <p:pRg st="5" end="5"/>
                                            </p:txEl>
                                          </p:spTgt>
                                        </p:tgtEl>
                                        <p:attrNameLst>
                                          <p:attrName>ppt_w</p:attrName>
                                        </p:attrNameLst>
                                      </p:cBhvr>
                                      <p:tavLst>
                                        <p:tav tm="0">
                                          <p:val>
                                            <p:strVal val="#ppt_w*0.70"/>
                                          </p:val>
                                        </p:tav>
                                        <p:tav tm="100000">
                                          <p:val>
                                            <p:strVal val="#ppt_w"/>
                                          </p:val>
                                        </p:tav>
                                      </p:tavLst>
                                    </p:anim>
                                    <p:anim calcmode="lin" valueType="num">
                                      <p:cBhvr>
                                        <p:cTn id="38" dur="2000" fill="hold"/>
                                        <p:tgtEl>
                                          <p:spTgt spid="51205">
                                            <p:txEl>
                                              <p:pRg st="5" end="5"/>
                                            </p:txEl>
                                          </p:spTgt>
                                        </p:tgtEl>
                                        <p:attrNameLst>
                                          <p:attrName>ppt_h</p:attrName>
                                        </p:attrNameLst>
                                      </p:cBhvr>
                                      <p:tavLst>
                                        <p:tav tm="0">
                                          <p:val>
                                            <p:strVal val="#ppt_h"/>
                                          </p:val>
                                        </p:tav>
                                        <p:tav tm="100000">
                                          <p:val>
                                            <p:strVal val="#ppt_h"/>
                                          </p:val>
                                        </p:tav>
                                      </p:tavLst>
                                    </p:anim>
                                    <p:animEffect transition="in" filter="fade">
                                      <p:cBhvr>
                                        <p:cTn id="39" dur="2000"/>
                                        <p:tgtEl>
                                          <p:spTgt spid="51205">
                                            <p:txEl>
                                              <p:pRg st="5" end="5"/>
                                            </p:txEl>
                                          </p:spTgt>
                                        </p:tgtEl>
                                      </p:cBhvr>
                                    </p:animEffect>
                                  </p:childTnLst>
                                </p:cTn>
                              </p:par>
                            </p:childTnLst>
                          </p:cTn>
                        </p:par>
                        <p:par>
                          <p:cTn id="40" fill="hold" nodeType="afterGroup">
                            <p:stCondLst>
                              <p:cond delay="12000"/>
                            </p:stCondLst>
                            <p:childTnLst>
                              <p:par>
                                <p:cTn id="41" presetID="55" presetClass="entr" presetSubtype="0" fill="hold" grpId="0" nodeType="afterEffect">
                                  <p:stCondLst>
                                    <p:cond delay="0"/>
                                  </p:stCondLst>
                                  <p:childTnLst>
                                    <p:set>
                                      <p:cBhvr>
                                        <p:cTn id="42" dur="1" fill="hold">
                                          <p:stCondLst>
                                            <p:cond delay="0"/>
                                          </p:stCondLst>
                                        </p:cTn>
                                        <p:tgtEl>
                                          <p:spTgt spid="51205">
                                            <p:txEl>
                                              <p:pRg st="6" end="6"/>
                                            </p:txEl>
                                          </p:spTgt>
                                        </p:tgtEl>
                                        <p:attrNameLst>
                                          <p:attrName>style.visibility</p:attrName>
                                        </p:attrNameLst>
                                      </p:cBhvr>
                                      <p:to>
                                        <p:strVal val="visible"/>
                                      </p:to>
                                    </p:set>
                                    <p:anim calcmode="lin" valueType="num">
                                      <p:cBhvr>
                                        <p:cTn id="43" dur="2000" fill="hold"/>
                                        <p:tgtEl>
                                          <p:spTgt spid="51205">
                                            <p:txEl>
                                              <p:pRg st="6" end="6"/>
                                            </p:txEl>
                                          </p:spTgt>
                                        </p:tgtEl>
                                        <p:attrNameLst>
                                          <p:attrName>ppt_w</p:attrName>
                                        </p:attrNameLst>
                                      </p:cBhvr>
                                      <p:tavLst>
                                        <p:tav tm="0">
                                          <p:val>
                                            <p:strVal val="#ppt_w*0.70"/>
                                          </p:val>
                                        </p:tav>
                                        <p:tav tm="100000">
                                          <p:val>
                                            <p:strVal val="#ppt_w"/>
                                          </p:val>
                                        </p:tav>
                                      </p:tavLst>
                                    </p:anim>
                                    <p:anim calcmode="lin" valueType="num">
                                      <p:cBhvr>
                                        <p:cTn id="44" dur="2000" fill="hold"/>
                                        <p:tgtEl>
                                          <p:spTgt spid="51205">
                                            <p:txEl>
                                              <p:pRg st="6" end="6"/>
                                            </p:txEl>
                                          </p:spTgt>
                                        </p:tgtEl>
                                        <p:attrNameLst>
                                          <p:attrName>ppt_h</p:attrName>
                                        </p:attrNameLst>
                                      </p:cBhvr>
                                      <p:tavLst>
                                        <p:tav tm="0">
                                          <p:val>
                                            <p:strVal val="#ppt_h"/>
                                          </p:val>
                                        </p:tav>
                                        <p:tav tm="100000">
                                          <p:val>
                                            <p:strVal val="#ppt_h"/>
                                          </p:val>
                                        </p:tav>
                                      </p:tavLst>
                                    </p:anim>
                                    <p:animEffect transition="in" filter="fade">
                                      <p:cBhvr>
                                        <p:cTn id="45" dur="2000"/>
                                        <p:tgtEl>
                                          <p:spTgt spid="512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481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09EAB7-64AD-4BAF-AE84-CE5EF2E3C99B}" type="slidenum">
              <a:rPr lang="en-US" altLang="en-US">
                <a:solidFill>
                  <a:schemeClr val="bg1"/>
                </a:solidFill>
              </a:rPr>
              <a:pPr/>
              <a:t>207</a:t>
            </a:fld>
            <a:endParaRPr lang="en-US" altLang="en-US">
              <a:solidFill>
                <a:schemeClr val="bg1"/>
              </a:solidFill>
            </a:endParaRPr>
          </a:p>
        </p:txBody>
      </p:sp>
      <p:pic>
        <p:nvPicPr>
          <p:cNvPr id="1054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1081088"/>
            <a:ext cx="8458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2667000"/>
            <a:ext cx="84550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8" name="Text Box 6"/>
          <p:cNvSpPr txBox="1">
            <a:spLocks noChangeArrowheads="1"/>
          </p:cNvSpPr>
          <p:nvPr/>
        </p:nvSpPr>
        <p:spPr bwMode="auto">
          <a:xfrm>
            <a:off x="1752600" y="2259014"/>
            <a:ext cx="2871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chemeClr val="accent2"/>
                </a:solidFill>
                <a:latin typeface="Trebuchet MS" panose="020B0603020202020204" pitchFamily="34" charset="0"/>
              </a:rPr>
              <a:t>Multiplexing Using Cells</a:t>
            </a:r>
          </a:p>
        </p:txBody>
      </p:sp>
      <p:sp>
        <p:nvSpPr>
          <p:cNvPr id="105479" name="Text Box 7"/>
          <p:cNvSpPr txBox="1">
            <a:spLocks noChangeArrowheads="1"/>
          </p:cNvSpPr>
          <p:nvPr/>
        </p:nvSpPr>
        <p:spPr bwMode="auto">
          <a:xfrm>
            <a:off x="1679575" y="669926"/>
            <a:ext cx="4833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chemeClr val="accent2"/>
                </a:solidFill>
                <a:latin typeface="Trebuchet MS" panose="020B0603020202020204" pitchFamily="34" charset="0"/>
              </a:rPr>
              <a:t>Multiplexing Using Different Packet Sizes</a:t>
            </a:r>
          </a:p>
        </p:txBody>
      </p:sp>
      <p:pic>
        <p:nvPicPr>
          <p:cNvPr id="1054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4572000"/>
            <a:ext cx="84010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1" name="Text Box 9"/>
          <p:cNvSpPr txBox="1">
            <a:spLocks noChangeArrowheads="1"/>
          </p:cNvSpPr>
          <p:nvPr/>
        </p:nvSpPr>
        <p:spPr bwMode="auto">
          <a:xfrm>
            <a:off x="1752601" y="4032251"/>
            <a:ext cx="2124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chemeClr val="accent2"/>
                </a:solidFill>
                <a:latin typeface="Trebuchet MS" panose="020B0603020202020204" pitchFamily="34" charset="0"/>
              </a:rPr>
              <a:t>ATM Multiplexing</a:t>
            </a:r>
          </a:p>
        </p:txBody>
      </p:sp>
      <p:sp>
        <p:nvSpPr>
          <p:cNvPr id="34826" name="Rectangle 11"/>
          <p:cNvSpPr>
            <a:spLocks noGrp="1" noChangeArrowheads="1"/>
          </p:cNvSpPr>
          <p:nvPr>
            <p:ph type="title"/>
          </p:nvPr>
        </p:nvSpPr>
        <p:spPr/>
        <p:txBody>
          <a:bodyPr/>
          <a:lstStyle/>
          <a:p>
            <a:pPr eaLnBrk="1" hangingPunct="1"/>
            <a:r>
              <a:rPr lang="en-US" altLang="en-US" smtClean="0">
                <a:solidFill>
                  <a:schemeClr val="tx1"/>
                </a:solidFill>
              </a:rPr>
              <a:t>Multiplexing - Different Perspectives</a:t>
            </a:r>
          </a:p>
        </p:txBody>
      </p:sp>
    </p:spTree>
    <p:extLst>
      <p:ext uri="{BB962C8B-B14F-4D97-AF65-F5344CB8AC3E}">
        <p14:creationId xmlns:p14="http://schemas.microsoft.com/office/powerpoint/2010/main" val="339554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fade">
                                      <p:cBhvr>
                                        <p:cTn id="7" dur="2000"/>
                                        <p:tgtEl>
                                          <p:spTgt spid="105479"/>
                                        </p:tgtEl>
                                      </p:cBhvr>
                                    </p:animEffect>
                                  </p:childTnLst>
                                </p:cTn>
                              </p:par>
                              <p:par>
                                <p:cTn id="8" presetID="10" presetClass="entr" presetSubtype="0" fill="hold" nodeType="withEffect">
                                  <p:stCondLst>
                                    <p:cond delay="0"/>
                                  </p:stCondLst>
                                  <p:childTnLst>
                                    <p:set>
                                      <p:cBhvr>
                                        <p:cTn id="9" dur="1" fill="hold">
                                          <p:stCondLst>
                                            <p:cond delay="0"/>
                                          </p:stCondLst>
                                        </p:cTn>
                                        <p:tgtEl>
                                          <p:spTgt spid="105476"/>
                                        </p:tgtEl>
                                        <p:attrNameLst>
                                          <p:attrName>style.visibility</p:attrName>
                                        </p:attrNameLst>
                                      </p:cBhvr>
                                      <p:to>
                                        <p:strVal val="visible"/>
                                      </p:to>
                                    </p:set>
                                    <p:animEffect transition="in" filter="fade">
                                      <p:cBhvr>
                                        <p:cTn id="10" dur="2000"/>
                                        <p:tgtEl>
                                          <p:spTgt spid="105476"/>
                                        </p:tgtEl>
                                      </p:cBhvr>
                                    </p:animEffect>
                                  </p:childTnLst>
                                </p:cTn>
                              </p:par>
                            </p:childTnLst>
                          </p:cTn>
                        </p:par>
                        <p:par>
                          <p:cTn id="11" fill="hold" nodeType="afterGroup">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05478"/>
                                        </p:tgtEl>
                                        <p:attrNameLst>
                                          <p:attrName>style.visibility</p:attrName>
                                        </p:attrNameLst>
                                      </p:cBhvr>
                                      <p:to>
                                        <p:strVal val="visible"/>
                                      </p:to>
                                    </p:set>
                                    <p:animEffect transition="in" filter="fade">
                                      <p:cBhvr>
                                        <p:cTn id="14" dur="2000"/>
                                        <p:tgtEl>
                                          <p:spTgt spid="105478"/>
                                        </p:tgtEl>
                                      </p:cBhvr>
                                    </p:animEffect>
                                  </p:childTnLst>
                                </p:cTn>
                              </p:par>
                              <p:par>
                                <p:cTn id="15" presetID="10" presetClass="entr" presetSubtype="0" fill="hold" nodeType="withEffect">
                                  <p:stCondLst>
                                    <p:cond delay="0"/>
                                  </p:stCondLst>
                                  <p:childTnLst>
                                    <p:set>
                                      <p:cBhvr>
                                        <p:cTn id="16" dur="1" fill="hold">
                                          <p:stCondLst>
                                            <p:cond delay="0"/>
                                          </p:stCondLst>
                                        </p:cTn>
                                        <p:tgtEl>
                                          <p:spTgt spid="105477"/>
                                        </p:tgtEl>
                                        <p:attrNameLst>
                                          <p:attrName>style.visibility</p:attrName>
                                        </p:attrNameLst>
                                      </p:cBhvr>
                                      <p:to>
                                        <p:strVal val="visible"/>
                                      </p:to>
                                    </p:set>
                                    <p:animEffect transition="in" filter="fade">
                                      <p:cBhvr>
                                        <p:cTn id="17" dur="2000"/>
                                        <p:tgtEl>
                                          <p:spTgt spid="105477"/>
                                        </p:tgtEl>
                                      </p:cBhvr>
                                    </p:animEffect>
                                  </p:childTnLst>
                                </p:cTn>
                              </p:par>
                            </p:childTnLst>
                          </p:cTn>
                        </p:par>
                        <p:par>
                          <p:cTn id="18" fill="hold" nodeType="afterGroup">
                            <p:stCondLst>
                              <p:cond delay="4000"/>
                            </p:stCondLst>
                            <p:childTnLst>
                              <p:par>
                                <p:cTn id="19" presetID="10" presetClass="entr" presetSubtype="0" fill="hold" grpId="0" nodeType="afterEffect">
                                  <p:stCondLst>
                                    <p:cond delay="0"/>
                                  </p:stCondLst>
                                  <p:childTnLst>
                                    <p:set>
                                      <p:cBhvr>
                                        <p:cTn id="20" dur="1" fill="hold">
                                          <p:stCondLst>
                                            <p:cond delay="0"/>
                                          </p:stCondLst>
                                        </p:cTn>
                                        <p:tgtEl>
                                          <p:spTgt spid="105481"/>
                                        </p:tgtEl>
                                        <p:attrNameLst>
                                          <p:attrName>style.visibility</p:attrName>
                                        </p:attrNameLst>
                                      </p:cBhvr>
                                      <p:to>
                                        <p:strVal val="visible"/>
                                      </p:to>
                                    </p:set>
                                    <p:animEffect transition="in" filter="fade">
                                      <p:cBhvr>
                                        <p:cTn id="21" dur="2000"/>
                                        <p:tgtEl>
                                          <p:spTgt spid="105481"/>
                                        </p:tgtEl>
                                      </p:cBhvr>
                                    </p:animEffect>
                                  </p:childTnLst>
                                </p:cTn>
                              </p:par>
                              <p:par>
                                <p:cTn id="22" presetID="10" presetClass="entr" presetSubtype="0" fill="hold" nodeType="withEffect">
                                  <p:stCondLst>
                                    <p:cond delay="0"/>
                                  </p:stCondLst>
                                  <p:childTnLst>
                                    <p:set>
                                      <p:cBhvr>
                                        <p:cTn id="23" dur="1" fill="hold">
                                          <p:stCondLst>
                                            <p:cond delay="0"/>
                                          </p:stCondLst>
                                        </p:cTn>
                                        <p:tgtEl>
                                          <p:spTgt spid="105480"/>
                                        </p:tgtEl>
                                        <p:attrNameLst>
                                          <p:attrName>style.visibility</p:attrName>
                                        </p:attrNameLst>
                                      </p:cBhvr>
                                      <p:to>
                                        <p:strVal val="visible"/>
                                      </p:to>
                                    </p:set>
                                    <p:animEffect transition="in" filter="fade">
                                      <p:cBhvr>
                                        <p:cTn id="24" dur="2000"/>
                                        <p:tgtEl>
                                          <p:spTgt spid="105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8" grpId="0"/>
      <p:bldP spid="105479" grpId="0"/>
      <p:bldP spid="105481"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686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5B1336-664A-47A9-9AB5-BF46DA65B456}" type="slidenum">
              <a:rPr lang="en-US" altLang="en-US">
                <a:solidFill>
                  <a:schemeClr val="bg1"/>
                </a:solidFill>
              </a:rPr>
              <a:pPr/>
              <a:t>208</a:t>
            </a:fld>
            <a:endParaRPr lang="en-US" altLang="en-US">
              <a:solidFill>
                <a:schemeClr val="bg1"/>
              </a:solidFill>
            </a:endParaRPr>
          </a:p>
        </p:txBody>
      </p:sp>
      <p:sp>
        <p:nvSpPr>
          <p:cNvPr id="36868" name="Rectangle 2"/>
          <p:cNvSpPr>
            <a:spLocks noGrp="1" noChangeArrowheads="1"/>
          </p:cNvSpPr>
          <p:nvPr>
            <p:ph type="title"/>
          </p:nvPr>
        </p:nvSpPr>
        <p:spPr/>
        <p:txBody>
          <a:bodyPr/>
          <a:lstStyle/>
          <a:p>
            <a:pPr eaLnBrk="1" hangingPunct="1"/>
            <a:r>
              <a:rPr lang="en-US" altLang="en-US" smtClean="0"/>
              <a:t>ATM Multiplexing</a:t>
            </a:r>
          </a:p>
        </p:txBody>
      </p:sp>
      <p:pic>
        <p:nvPicPr>
          <p:cNvPr id="36869"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33600" y="1371600"/>
            <a:ext cx="7696200" cy="2654300"/>
          </a:xfrm>
          <a:noFill/>
        </p:spPr>
      </p:pic>
      <p:sp>
        <p:nvSpPr>
          <p:cNvPr id="36870" name="Rectangle 5"/>
          <p:cNvSpPr>
            <a:spLocks noChangeArrowheads="1"/>
          </p:cNvSpPr>
          <p:nvPr/>
        </p:nvSpPr>
        <p:spPr bwMode="auto">
          <a:xfrm>
            <a:off x="2133600" y="4572001"/>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000">
                <a:latin typeface="Verdana" panose="020B0604030504040204" pitchFamily="34" charset="0"/>
              </a:rPr>
              <a:t>Asynchronous Transfer Mode - ATM, attempts to combine the best of both worlds -- the guaranteed delivery of circuit-switched networks and the robustness and efficiency of packet-switching networks</a:t>
            </a:r>
            <a:r>
              <a:rPr lang="en-US" altLang="en-US" sz="2000">
                <a:solidFill>
                  <a:srgbClr val="333333"/>
                </a:solidFill>
                <a:latin typeface="Verdana" panose="020B0604030504040204" pitchFamily="34" charset="0"/>
              </a:rPr>
              <a:t>.</a:t>
            </a:r>
          </a:p>
        </p:txBody>
      </p:sp>
    </p:spTree>
    <p:extLst>
      <p:ext uri="{BB962C8B-B14F-4D97-AF65-F5344CB8AC3E}">
        <p14:creationId xmlns:p14="http://schemas.microsoft.com/office/powerpoint/2010/main" val="227669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789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7C38F3-DC54-4061-9289-E2D6C96F842A}" type="slidenum">
              <a:rPr lang="en-US" altLang="en-US">
                <a:solidFill>
                  <a:schemeClr val="bg1"/>
                </a:solidFill>
              </a:rPr>
              <a:pPr/>
              <a:t>209</a:t>
            </a:fld>
            <a:endParaRPr lang="en-US" altLang="en-US">
              <a:solidFill>
                <a:schemeClr val="bg1"/>
              </a:solidFill>
            </a:endParaRPr>
          </a:p>
        </p:txBody>
      </p:sp>
      <p:sp>
        <p:nvSpPr>
          <p:cNvPr id="37892" name="Rectangle 1029"/>
          <p:cNvSpPr>
            <a:spLocks noGrp="1" noChangeArrowheads="1"/>
          </p:cNvSpPr>
          <p:nvPr>
            <p:ph type="title"/>
          </p:nvPr>
        </p:nvSpPr>
        <p:spPr/>
        <p:txBody>
          <a:bodyPr/>
          <a:lstStyle/>
          <a:p>
            <a:pPr eaLnBrk="1" hangingPunct="1"/>
            <a:r>
              <a:rPr lang="en-US" altLang="en-US" smtClean="0"/>
              <a:t>ATM Layers and Cells</a:t>
            </a:r>
          </a:p>
        </p:txBody>
      </p:sp>
      <p:pic>
        <p:nvPicPr>
          <p:cNvPr id="54275"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4038600"/>
            <a:ext cx="6781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1028"/>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3200401" y="1066801"/>
            <a:ext cx="5726113" cy="2373313"/>
          </a:xfrm>
          <a:noFill/>
        </p:spPr>
      </p:pic>
    </p:spTree>
    <p:extLst>
      <p:ext uri="{BB962C8B-B14F-4D97-AF65-F5344CB8AC3E}">
        <p14:creationId xmlns:p14="http://schemas.microsoft.com/office/powerpoint/2010/main" val="1282382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wipe(up)">
                                      <p:cBhvr>
                                        <p:cTn id="7" dur="1000"/>
                                        <p:tgtEl>
                                          <p:spTgt spid="54276"/>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54275"/>
                                        </p:tgtEl>
                                        <p:attrNameLst>
                                          <p:attrName>style.visibility</p:attrName>
                                        </p:attrNameLst>
                                      </p:cBhvr>
                                      <p:to>
                                        <p:strVal val="visible"/>
                                      </p:to>
                                    </p:set>
                                    <p:animEffect transition="in" filter="fade">
                                      <p:cBhvr>
                                        <p:cTn id="11" dur="20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560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8D0E09-5C8E-4DFE-9371-84AEDEE5F9E7}" type="slidenum">
              <a:rPr lang="en-US" altLang="en-US" smtClean="0">
                <a:solidFill>
                  <a:schemeClr val="bg1"/>
                </a:solidFill>
              </a:rPr>
              <a:pPr/>
              <a:t>21</a:t>
            </a:fld>
            <a:endParaRPr lang="en-US" altLang="en-US" smtClean="0">
              <a:solidFill>
                <a:schemeClr val="bg1"/>
              </a:solidFill>
            </a:endParaRPr>
          </a:p>
        </p:txBody>
      </p:sp>
      <p:sp>
        <p:nvSpPr>
          <p:cNvPr id="25604" name="Rectangle 42"/>
          <p:cNvSpPr>
            <a:spLocks noGrp="1" noChangeArrowheads="1"/>
          </p:cNvSpPr>
          <p:nvPr>
            <p:ph type="title"/>
          </p:nvPr>
        </p:nvSpPr>
        <p:spPr/>
        <p:txBody>
          <a:bodyPr/>
          <a:lstStyle/>
          <a:p>
            <a:pPr eaLnBrk="1" hangingPunct="1"/>
            <a:r>
              <a:rPr lang="en-US" altLang="en-US" smtClean="0"/>
              <a:t>Topology - Star</a:t>
            </a:r>
          </a:p>
        </p:txBody>
      </p:sp>
      <p:pic>
        <p:nvPicPr>
          <p:cNvPr id="14377" name="Picture 41" descr="star_to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295401"/>
            <a:ext cx="78359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257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4377"/>
                                        </p:tgtEl>
                                        <p:attrNameLst>
                                          <p:attrName>style.visibility</p:attrName>
                                        </p:attrNameLst>
                                      </p:cBhvr>
                                      <p:to>
                                        <p:strVal val="visible"/>
                                      </p:to>
                                    </p:set>
                                    <p:anim calcmode="lin" valueType="num">
                                      <p:cBhvr>
                                        <p:cTn id="7" dur="1000" fill="hold"/>
                                        <p:tgtEl>
                                          <p:spTgt spid="14377"/>
                                        </p:tgtEl>
                                        <p:attrNameLst>
                                          <p:attrName>ppt_x</p:attrName>
                                        </p:attrNameLst>
                                      </p:cBhvr>
                                      <p:tavLst>
                                        <p:tav tm="0">
                                          <p:val>
                                            <p:strVal val="#ppt_x-.2"/>
                                          </p:val>
                                        </p:tav>
                                        <p:tav tm="100000">
                                          <p:val>
                                            <p:strVal val="#ppt_x"/>
                                          </p:val>
                                        </p:tav>
                                      </p:tavLst>
                                    </p:anim>
                                    <p:anim calcmode="lin" valueType="num">
                                      <p:cBhvr>
                                        <p:cTn id="8" dur="1000" fill="hold"/>
                                        <p:tgtEl>
                                          <p:spTgt spid="14377"/>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993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BF01D6-3F1E-48D9-AD99-5378A792218C}" type="slidenum">
              <a:rPr lang="en-US" altLang="en-US">
                <a:solidFill>
                  <a:schemeClr val="bg1"/>
                </a:solidFill>
              </a:rPr>
              <a:pPr/>
              <a:t>210</a:t>
            </a:fld>
            <a:endParaRPr lang="en-US" altLang="en-US">
              <a:solidFill>
                <a:schemeClr val="bg1"/>
              </a:solidFill>
            </a:endParaRPr>
          </a:p>
        </p:txBody>
      </p:sp>
      <p:sp>
        <p:nvSpPr>
          <p:cNvPr id="39940" name="Rectangle 4"/>
          <p:cNvSpPr>
            <a:spLocks noGrp="1" noChangeArrowheads="1"/>
          </p:cNvSpPr>
          <p:nvPr>
            <p:ph type="title"/>
          </p:nvPr>
        </p:nvSpPr>
        <p:spPr/>
        <p:txBody>
          <a:bodyPr/>
          <a:lstStyle/>
          <a:p>
            <a:pPr eaLnBrk="1" hangingPunct="1"/>
            <a:r>
              <a:rPr lang="en-US" altLang="en-US" smtClean="0"/>
              <a:t>ATM Architecture</a:t>
            </a:r>
          </a:p>
        </p:txBody>
      </p:sp>
      <p:pic>
        <p:nvPicPr>
          <p:cNvPr id="56323"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905000" y="1295401"/>
            <a:ext cx="8229600" cy="4411663"/>
          </a:xfrm>
          <a:noFill/>
        </p:spPr>
      </p:pic>
    </p:spTree>
    <p:extLst>
      <p:ext uri="{BB962C8B-B14F-4D97-AF65-F5344CB8AC3E}">
        <p14:creationId xmlns:p14="http://schemas.microsoft.com/office/powerpoint/2010/main" val="611322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fade">
                                      <p:cBhvr>
                                        <p:cTn id="7" dur="20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198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F48A3F-0A98-4114-8B4A-B7CC62423395}" type="slidenum">
              <a:rPr lang="en-US" altLang="en-US">
                <a:solidFill>
                  <a:schemeClr val="bg1"/>
                </a:solidFill>
              </a:rPr>
              <a:pPr/>
              <a:t>211</a:t>
            </a:fld>
            <a:endParaRPr lang="en-US" altLang="en-US">
              <a:solidFill>
                <a:schemeClr val="bg1"/>
              </a:solidFill>
            </a:endParaRPr>
          </a:p>
        </p:txBody>
      </p:sp>
      <p:sp>
        <p:nvSpPr>
          <p:cNvPr id="41988" name="Rectangle 7"/>
          <p:cNvSpPr>
            <a:spLocks noGrp="1" noChangeArrowheads="1"/>
          </p:cNvSpPr>
          <p:nvPr>
            <p:ph type="title"/>
          </p:nvPr>
        </p:nvSpPr>
        <p:spPr/>
        <p:txBody>
          <a:bodyPr/>
          <a:lstStyle/>
          <a:p>
            <a:pPr eaLnBrk="1" hangingPunct="1"/>
            <a:r>
              <a:rPr lang="en-US" altLang="en-US" smtClean="0"/>
              <a:t>TP, VPs and VCs</a:t>
            </a:r>
          </a:p>
        </p:txBody>
      </p:sp>
      <p:pic>
        <p:nvPicPr>
          <p:cNvPr id="58371"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743200" y="990600"/>
            <a:ext cx="5797550" cy="1841500"/>
          </a:xfrm>
          <a:noFill/>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429001"/>
            <a:ext cx="5538788"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95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wipe(right)">
                                      <p:cBhvr>
                                        <p:cTn id="7" dur="1000"/>
                                        <p:tgtEl>
                                          <p:spTgt spid="58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8372"/>
                                        </p:tgtEl>
                                        <p:attrNameLst>
                                          <p:attrName>style.visibility</p:attrName>
                                        </p:attrNameLst>
                                      </p:cBhvr>
                                      <p:to>
                                        <p:strVal val="visible"/>
                                      </p:to>
                                    </p:set>
                                    <p:animEffect transition="in" filter="wipe(left)">
                                      <p:cBhvr>
                                        <p:cTn id="12" dur="10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403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02D31D-91FC-4458-8535-752552648516}" type="slidenum">
              <a:rPr lang="en-US" altLang="en-US">
                <a:solidFill>
                  <a:schemeClr val="bg1"/>
                </a:solidFill>
              </a:rPr>
              <a:pPr/>
              <a:t>212</a:t>
            </a:fld>
            <a:endParaRPr lang="en-US" altLang="en-US">
              <a:solidFill>
                <a:schemeClr val="bg1"/>
              </a:solidFill>
            </a:endParaRPr>
          </a:p>
        </p:txBody>
      </p:sp>
      <p:graphicFrame>
        <p:nvGraphicFramePr>
          <p:cNvPr id="90118" name="Object 6"/>
          <p:cNvGraphicFramePr>
            <a:graphicFrameLocks noChangeAspect="1"/>
          </p:cNvGraphicFramePr>
          <p:nvPr/>
        </p:nvGraphicFramePr>
        <p:xfrm>
          <a:off x="2638425" y="1023939"/>
          <a:ext cx="6916738" cy="4810125"/>
        </p:xfrm>
        <a:graphic>
          <a:graphicData uri="http://schemas.openxmlformats.org/presentationml/2006/ole">
            <mc:AlternateContent xmlns:mc="http://schemas.openxmlformats.org/markup-compatibility/2006">
              <mc:Choice xmlns:v="urn:schemas-microsoft-com:vml" Requires="v">
                <p:oleObj spid="_x0000_s26631" name="Bitmap Image" r:id="rId4" imgW="6916115" imgH="4809524" progId="Paint.Picture">
                  <p:embed/>
                </p:oleObj>
              </mc:Choice>
              <mc:Fallback>
                <p:oleObj name="Bitmap Image" r:id="rId4" imgW="6916115" imgH="480952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425" y="1023939"/>
                        <a:ext cx="6916738"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Rectangle 7"/>
          <p:cNvSpPr>
            <a:spLocks noGrp="1" noChangeArrowheads="1"/>
          </p:cNvSpPr>
          <p:nvPr>
            <p:ph type="title"/>
          </p:nvPr>
        </p:nvSpPr>
        <p:spPr/>
        <p:txBody>
          <a:bodyPr/>
          <a:lstStyle/>
          <a:p>
            <a:pPr eaLnBrk="1" hangingPunct="1"/>
            <a:r>
              <a:rPr lang="en-US" altLang="en-US" smtClean="0">
                <a:solidFill>
                  <a:schemeClr val="tx1"/>
                </a:solidFill>
              </a:rPr>
              <a:t>ATM Cell Format</a:t>
            </a:r>
          </a:p>
        </p:txBody>
      </p:sp>
    </p:spTree>
    <p:extLst>
      <p:ext uri="{BB962C8B-B14F-4D97-AF65-F5344CB8AC3E}">
        <p14:creationId xmlns:p14="http://schemas.microsoft.com/office/powerpoint/2010/main" val="3528284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90118"/>
                                        </p:tgtEl>
                                        <p:attrNameLst>
                                          <p:attrName>style.visibility</p:attrName>
                                        </p:attrNameLst>
                                      </p:cBhvr>
                                      <p:to>
                                        <p:strVal val="visible"/>
                                      </p:to>
                                    </p:set>
                                    <p:animEffect transition="in" filter="wipe(up)">
                                      <p:cBhvr>
                                        <p:cTn id="7" dur="10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608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7A7657-4051-4DC5-B71C-101440F1AAB7}" type="slidenum">
              <a:rPr lang="en-US" altLang="en-US">
                <a:solidFill>
                  <a:schemeClr val="bg1"/>
                </a:solidFill>
              </a:rPr>
              <a:pPr/>
              <a:t>213</a:t>
            </a:fld>
            <a:endParaRPr lang="en-US" altLang="en-US">
              <a:solidFill>
                <a:schemeClr val="bg1"/>
              </a:solidFill>
            </a:endParaRP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6" y="762000"/>
            <a:ext cx="7516813"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7" name="Text Box 5"/>
          <p:cNvSpPr txBox="1">
            <a:spLocks noChangeArrowheads="1"/>
          </p:cNvSpPr>
          <p:nvPr/>
        </p:nvSpPr>
        <p:spPr bwMode="auto">
          <a:xfrm>
            <a:off x="2362201" y="4267201"/>
            <a:ext cx="8093075"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accent2"/>
                </a:solidFill>
                <a:latin typeface="Times New Roman" panose="02020603050405020304" pitchFamily="18" charset="0"/>
              </a:rPr>
              <a:t>AAL1: Constant bit rate data – </a:t>
            </a:r>
            <a:r>
              <a:rPr lang="en-US" altLang="en-US" b="1">
                <a:latin typeface="Times New Roman" panose="02020603050405020304" pitchFamily="18" charset="0"/>
              </a:rPr>
              <a:t>For</a:t>
            </a:r>
            <a:r>
              <a:rPr lang="en-US" altLang="en-US" b="1">
                <a:solidFill>
                  <a:schemeClr val="accent2"/>
                </a:solidFill>
                <a:latin typeface="Times New Roman" panose="02020603050405020304" pitchFamily="18" charset="0"/>
              </a:rPr>
              <a:t> </a:t>
            </a:r>
            <a:r>
              <a:rPr kumimoji="1" lang="en-US" altLang="en-US" b="1">
                <a:latin typeface="Times New Roman" panose="02020603050405020304" pitchFamily="18" charset="0"/>
              </a:rPr>
              <a:t>Video conferencing /Interactive audio and</a:t>
            </a:r>
          </a:p>
          <a:p>
            <a:pPr lvl="1" eaLnBrk="1" hangingPunct="1"/>
            <a:r>
              <a:rPr kumimoji="1" lang="en-US" altLang="en-US" sz="1600" b="1"/>
              <a:t>                                                A/V distribution and retrieval</a:t>
            </a:r>
          </a:p>
          <a:p>
            <a:pPr eaLnBrk="1" hangingPunct="1"/>
            <a:r>
              <a:rPr lang="en-US" altLang="en-US" b="1">
                <a:solidFill>
                  <a:schemeClr val="accent2"/>
                </a:solidFill>
                <a:latin typeface="Times New Roman" panose="02020603050405020304" pitchFamily="18" charset="0"/>
              </a:rPr>
              <a:t>AAL2: Variable bit rate data – </a:t>
            </a:r>
            <a:r>
              <a:rPr lang="en-US" altLang="en-US" b="1">
                <a:latin typeface="Times New Roman" panose="02020603050405020304" pitchFamily="18" charset="0"/>
              </a:rPr>
              <a:t>For compressed Audio/Video/Fax</a:t>
            </a:r>
          </a:p>
          <a:p>
            <a:pPr eaLnBrk="1" hangingPunct="1"/>
            <a:r>
              <a:rPr lang="en-US" altLang="en-US" b="1">
                <a:solidFill>
                  <a:schemeClr val="accent2"/>
                </a:solidFill>
                <a:latin typeface="Times New Roman" panose="02020603050405020304" pitchFamily="18" charset="0"/>
              </a:rPr>
              <a:t>AAL3/4: Connection oriented/Connection less data services  </a:t>
            </a:r>
            <a:r>
              <a:rPr lang="en-US" altLang="en-US">
                <a:solidFill>
                  <a:schemeClr val="accent2"/>
                </a:solidFill>
              </a:rPr>
              <a:t>–</a:t>
            </a:r>
            <a:r>
              <a:rPr lang="en-US" altLang="en-US"/>
              <a:t> </a:t>
            </a:r>
            <a:r>
              <a:rPr lang="en-US" altLang="en-US" b="1">
                <a:latin typeface="Times New Roman" panose="02020603050405020304" pitchFamily="18" charset="0"/>
              </a:rPr>
              <a:t>Has  	 	comprehensive sequencing &amp; error control</a:t>
            </a:r>
          </a:p>
          <a:p>
            <a:pPr eaLnBrk="1" hangingPunct="1"/>
            <a:r>
              <a:rPr lang="en-US" altLang="en-US" b="1">
                <a:solidFill>
                  <a:schemeClr val="accent2"/>
                </a:solidFill>
                <a:latin typeface="Times New Roman" panose="02020603050405020304" pitchFamily="18" charset="0"/>
              </a:rPr>
              <a:t>AAL5: Mix of all the above – </a:t>
            </a:r>
            <a:r>
              <a:rPr lang="en-US" altLang="en-US" b="1">
                <a:latin typeface="Times New Roman" panose="02020603050405020304" pitchFamily="18" charset="0"/>
              </a:rPr>
              <a:t>Does not have the comprehensive sequencincing         	                                    &amp; error control</a:t>
            </a:r>
          </a:p>
        </p:txBody>
      </p:sp>
      <p:sp>
        <p:nvSpPr>
          <p:cNvPr id="46086" name="Rectangle 7"/>
          <p:cNvSpPr>
            <a:spLocks noGrp="1" noChangeArrowheads="1"/>
          </p:cNvSpPr>
          <p:nvPr>
            <p:ph type="title"/>
          </p:nvPr>
        </p:nvSpPr>
        <p:spPr/>
        <p:txBody>
          <a:bodyPr/>
          <a:lstStyle/>
          <a:p>
            <a:pPr eaLnBrk="1" hangingPunct="1"/>
            <a:r>
              <a:rPr lang="en-US" altLang="en-US" smtClean="0">
                <a:solidFill>
                  <a:schemeClr val="tx1"/>
                </a:solidFill>
              </a:rPr>
              <a:t>ATM Adaptation Layers</a:t>
            </a:r>
          </a:p>
        </p:txBody>
      </p:sp>
    </p:spTree>
    <p:extLst>
      <p:ext uri="{BB962C8B-B14F-4D97-AF65-F5344CB8AC3E}">
        <p14:creationId xmlns:p14="http://schemas.microsoft.com/office/powerpoint/2010/main" val="417384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wipe(up)">
                                      <p:cBhvr>
                                        <p:cTn id="7" dur="1000"/>
                                        <p:tgtEl>
                                          <p:spTgt spid="100356"/>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0357"/>
                                        </p:tgtEl>
                                        <p:attrNameLst>
                                          <p:attrName>style.visibility</p:attrName>
                                        </p:attrNameLst>
                                      </p:cBhvr>
                                      <p:to>
                                        <p:strVal val="visible"/>
                                      </p:to>
                                    </p:set>
                                    <p:animEffect transition="in" filter="fade">
                                      <p:cBhvr>
                                        <p:cTn id="11" dur="20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4710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93406A-39CD-4597-A74B-E8A7D1BE4115}" type="slidenum">
              <a:rPr lang="en-US" altLang="en-US">
                <a:solidFill>
                  <a:schemeClr val="bg1"/>
                </a:solidFill>
              </a:rPr>
              <a:pPr/>
              <a:t>214</a:t>
            </a:fld>
            <a:endParaRPr lang="en-US" altLang="en-US">
              <a:solidFill>
                <a:schemeClr val="bg1"/>
              </a:solidFill>
            </a:endParaRPr>
          </a:p>
        </p:txBody>
      </p:sp>
      <p:sp>
        <p:nvSpPr>
          <p:cNvPr id="47108" name="Rectangle 2"/>
          <p:cNvSpPr>
            <a:spLocks noGrp="1" noChangeArrowheads="1"/>
          </p:cNvSpPr>
          <p:nvPr>
            <p:ph type="title"/>
          </p:nvPr>
        </p:nvSpPr>
        <p:spPr/>
        <p:txBody>
          <a:bodyPr/>
          <a:lstStyle/>
          <a:p>
            <a:pPr eaLnBrk="1" hangingPunct="1"/>
            <a:r>
              <a:rPr lang="en-US" altLang="en-US" smtClean="0"/>
              <a:t>Summary</a:t>
            </a:r>
          </a:p>
        </p:txBody>
      </p:sp>
      <p:sp>
        <p:nvSpPr>
          <p:cNvPr id="47109"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What is broadband </a:t>
            </a:r>
          </a:p>
          <a:p>
            <a:pPr lvl="1" eaLnBrk="1" hangingPunct="1"/>
            <a:r>
              <a:rPr lang="en-US" altLang="en-US" smtClean="0"/>
              <a:t>DSL overview and typical ADSL network composition</a:t>
            </a:r>
          </a:p>
          <a:p>
            <a:pPr lvl="1" eaLnBrk="1" hangingPunct="1"/>
            <a:r>
              <a:rPr lang="en-US" altLang="en-US" smtClean="0"/>
              <a:t>What is SONET/SDH system</a:t>
            </a:r>
          </a:p>
          <a:p>
            <a:pPr lvl="1" eaLnBrk="1" hangingPunct="1"/>
            <a:r>
              <a:rPr lang="en-US" altLang="en-US" smtClean="0"/>
              <a:t>SONET system network composition, SONET device layer relationship </a:t>
            </a:r>
          </a:p>
          <a:p>
            <a:pPr lvl="1" eaLnBrk="1" hangingPunct="1"/>
            <a:r>
              <a:rPr lang="en-US" altLang="en-US" smtClean="0"/>
              <a:t>SDH network segments</a:t>
            </a:r>
          </a:p>
          <a:p>
            <a:pPr lvl="1" eaLnBrk="1" hangingPunct="1"/>
            <a:r>
              <a:rPr lang="en-US" altLang="en-US" smtClean="0"/>
              <a:t>Comparison between SONET and SDH</a:t>
            </a:r>
          </a:p>
          <a:p>
            <a:pPr lvl="1" eaLnBrk="1" hangingPunct="1"/>
            <a:r>
              <a:rPr lang="en-US" altLang="en-US" smtClean="0"/>
              <a:t>Design goal of ATM along </a:t>
            </a:r>
          </a:p>
          <a:p>
            <a:pPr lvl="1" eaLnBrk="1" hangingPunct="1"/>
            <a:r>
              <a:rPr lang="en-US" altLang="en-US" smtClean="0"/>
              <a:t>ATM layers and ATM network architecture </a:t>
            </a:r>
          </a:p>
          <a:p>
            <a:pPr lvl="1" eaLnBrk="1" hangingPunct="1"/>
            <a:r>
              <a:rPr lang="en-US" altLang="en-US" smtClean="0"/>
              <a:t>ATM cell format and ATM adaptation layers</a:t>
            </a:r>
          </a:p>
          <a:p>
            <a:pPr lvl="1" eaLnBrk="1" hangingPunct="1">
              <a:buFont typeface="Wingdings" panose="05000000000000000000" pitchFamily="2" charset="2"/>
              <a:buNone/>
            </a:pPr>
            <a:endParaRPr lang="en-US" altLang="en-US" smtClean="0"/>
          </a:p>
          <a:p>
            <a:pPr lvl="1"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37876453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7271246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2"/>
          <p:cNvSpPr>
            <a:spLocks noGrp="1" noChangeArrowheads="1"/>
          </p:cNvSpPr>
          <p:nvPr>
            <p:ph type="ctrTitle"/>
          </p:nvPr>
        </p:nvSpPr>
        <p:spPr/>
        <p:txBody>
          <a:bodyPr/>
          <a:lstStyle/>
          <a:p>
            <a:pPr eaLnBrk="1" hangingPunct="1"/>
            <a:r>
              <a:rPr lang="en-US" altLang="en-US" smtClean="0"/>
              <a:t>Bluetooth, Wi-Fi and Wi-Max</a:t>
            </a:r>
          </a:p>
        </p:txBody>
      </p:sp>
    </p:spTree>
    <p:extLst>
      <p:ext uri="{BB962C8B-B14F-4D97-AF65-F5344CB8AC3E}">
        <p14:creationId xmlns:p14="http://schemas.microsoft.com/office/powerpoint/2010/main" val="229937829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614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C4C1AB-0DB8-47B4-93EC-7C0300F18F8B}" type="slidenum">
              <a:rPr lang="en-US" altLang="en-US">
                <a:solidFill>
                  <a:schemeClr val="bg1"/>
                </a:solidFill>
              </a:rPr>
              <a:pPr/>
              <a:t>217</a:t>
            </a:fld>
            <a:endParaRPr lang="en-US" altLang="en-US">
              <a:solidFill>
                <a:schemeClr val="bg1"/>
              </a:solidFill>
            </a:endParaRPr>
          </a:p>
        </p:txBody>
      </p:sp>
      <p:sp>
        <p:nvSpPr>
          <p:cNvPr id="6148" name="Rectangle 2"/>
          <p:cNvSpPr>
            <a:spLocks noGrp="1" noChangeArrowheads="1"/>
          </p:cNvSpPr>
          <p:nvPr>
            <p:ph type="title"/>
          </p:nvPr>
        </p:nvSpPr>
        <p:spPr/>
        <p:txBody>
          <a:bodyPr/>
          <a:lstStyle/>
          <a:p>
            <a:pPr eaLnBrk="1" hangingPunct="1"/>
            <a:r>
              <a:rPr lang="en-US" altLang="en-US" smtClean="0"/>
              <a:t>Objectives</a:t>
            </a:r>
          </a:p>
        </p:txBody>
      </p:sp>
      <p:sp>
        <p:nvSpPr>
          <p:cNvPr id="6149"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Classify IEEE wireless standards along with their range of operations </a:t>
            </a:r>
          </a:p>
          <a:p>
            <a:pPr lvl="1" eaLnBrk="1" hangingPunct="1"/>
            <a:r>
              <a:rPr lang="en-US" altLang="en-US" smtClean="0"/>
              <a:t>Understand bluetooth network at a very conceptual level </a:t>
            </a:r>
          </a:p>
          <a:p>
            <a:pPr lvl="1" eaLnBrk="1" hangingPunct="1"/>
            <a:r>
              <a:rPr lang="en-US" altLang="en-US" smtClean="0"/>
              <a:t>Understand Wi-Fi andWi-Max network from a perspective of network composition, working and applications</a:t>
            </a:r>
          </a:p>
          <a:p>
            <a:pPr lvl="1" eaLnBrk="1" hangingPunct="1"/>
            <a:r>
              <a:rPr lang="en-US" altLang="en-US" smtClean="0"/>
              <a:t>Compare Wi-Fi and Wi-Max network</a:t>
            </a:r>
          </a:p>
          <a:p>
            <a:pPr lvl="1" eaLnBrk="1" hangingPunct="1"/>
            <a:endParaRPr lang="en-US" altLang="en-US" smtClean="0"/>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35181953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70F046-B64B-4596-BC30-2129168DEA56}" type="slidenum">
              <a:rPr lang="en-US" altLang="en-US">
                <a:solidFill>
                  <a:schemeClr val="bg1"/>
                </a:solidFill>
              </a:rPr>
              <a:pPr/>
              <a:t>218</a:t>
            </a:fld>
            <a:endParaRPr lang="en-US" altLang="en-US">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Agenda</a:t>
            </a:r>
          </a:p>
        </p:txBody>
      </p:sp>
      <p:sp>
        <p:nvSpPr>
          <p:cNvPr id="7173" name="Rectangle 3"/>
          <p:cNvSpPr>
            <a:spLocks noGrp="1" noChangeArrowheads="1"/>
          </p:cNvSpPr>
          <p:nvPr>
            <p:ph type="body" idx="1"/>
          </p:nvPr>
        </p:nvSpPr>
        <p:spPr/>
        <p:txBody>
          <a:bodyPr/>
          <a:lstStyle/>
          <a:p>
            <a:pPr eaLnBrk="1" hangingPunct="1"/>
            <a:r>
              <a:rPr lang="en-US" altLang="en-US" smtClean="0"/>
              <a:t>IEEE wireless standards </a:t>
            </a:r>
          </a:p>
          <a:p>
            <a:pPr eaLnBrk="1" hangingPunct="1"/>
            <a:r>
              <a:rPr lang="en-US" altLang="en-US" smtClean="0"/>
              <a:t>Bluetooth</a:t>
            </a:r>
          </a:p>
          <a:p>
            <a:pPr eaLnBrk="1" hangingPunct="1"/>
            <a:r>
              <a:rPr lang="en-US" altLang="en-US" smtClean="0"/>
              <a:t>Wi-Fi</a:t>
            </a:r>
          </a:p>
          <a:p>
            <a:pPr eaLnBrk="1" hangingPunct="1"/>
            <a:r>
              <a:rPr lang="en-US" altLang="en-US" smtClean="0"/>
              <a:t>Wi-Max</a:t>
            </a:r>
          </a:p>
          <a:p>
            <a:pPr eaLnBrk="1" hangingPunct="1"/>
            <a:r>
              <a:rPr lang="en-US" altLang="en-US" smtClean="0"/>
              <a:t>Comparison of Wi-Fi and Wi-Max</a:t>
            </a:r>
          </a:p>
        </p:txBody>
      </p:sp>
    </p:spTree>
    <p:extLst>
      <p:ext uri="{BB962C8B-B14F-4D97-AF65-F5344CB8AC3E}">
        <p14:creationId xmlns:p14="http://schemas.microsoft.com/office/powerpoint/2010/main" val="406746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819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1132243-FD0B-4D52-90FC-ACF01BA4B4AB}" type="slidenum">
              <a:rPr lang="en-US" altLang="en-US">
                <a:solidFill>
                  <a:schemeClr val="bg1"/>
                </a:solidFill>
              </a:rPr>
              <a:pPr/>
              <a:t>219</a:t>
            </a:fld>
            <a:endParaRPr lang="en-US" altLang="en-US">
              <a:solidFill>
                <a:schemeClr val="bg1"/>
              </a:solidFill>
            </a:endParaRPr>
          </a:p>
        </p:txBody>
      </p:sp>
      <p:sp>
        <p:nvSpPr>
          <p:cNvPr id="8196" name="Rectangle 8"/>
          <p:cNvSpPr>
            <a:spLocks noGrp="1" noChangeArrowheads="1"/>
          </p:cNvSpPr>
          <p:nvPr>
            <p:ph type="title"/>
          </p:nvPr>
        </p:nvSpPr>
        <p:spPr/>
        <p:txBody>
          <a:bodyPr/>
          <a:lstStyle/>
          <a:p>
            <a:pPr eaLnBrk="1" hangingPunct="1"/>
            <a:r>
              <a:rPr lang="en-GB" altLang="en-US" smtClean="0"/>
              <a:t>Wireless Puzzle</a:t>
            </a:r>
          </a:p>
        </p:txBody>
      </p:sp>
      <p:pic>
        <p:nvPicPr>
          <p:cNvPr id="285701" name="Picture 5"/>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330450" y="685800"/>
            <a:ext cx="7575550" cy="5638800"/>
          </a:xfrm>
          <a:noFill/>
        </p:spPr>
      </p:pic>
    </p:spTree>
    <p:extLst>
      <p:ext uri="{BB962C8B-B14F-4D97-AF65-F5344CB8AC3E}">
        <p14:creationId xmlns:p14="http://schemas.microsoft.com/office/powerpoint/2010/main" val="1060929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85701"/>
                                        </p:tgtEl>
                                        <p:attrNameLst>
                                          <p:attrName>style.visibility</p:attrName>
                                        </p:attrNameLst>
                                      </p:cBhvr>
                                      <p:to>
                                        <p:strVal val="visible"/>
                                      </p:to>
                                    </p:set>
                                    <p:animEffect transition="in" filter="fade">
                                      <p:cBhvr>
                                        <p:cTn id="7" dur="2000"/>
                                        <p:tgtEl>
                                          <p:spTgt spid="285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662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374736-F257-48B7-A059-37A7BD4F758D}" type="slidenum">
              <a:rPr lang="en-US" altLang="en-US" smtClean="0">
                <a:solidFill>
                  <a:schemeClr val="bg1"/>
                </a:solidFill>
              </a:rPr>
              <a:pPr/>
              <a:t>22</a:t>
            </a:fld>
            <a:endParaRPr lang="en-US" altLang="en-US" smtClean="0">
              <a:solidFill>
                <a:schemeClr val="bg1"/>
              </a:solidFill>
            </a:endParaRPr>
          </a:p>
        </p:txBody>
      </p:sp>
      <p:pic>
        <p:nvPicPr>
          <p:cNvPr id="1334276" name="Picture 4" descr="a_3_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9" y="1704975"/>
            <a:ext cx="2986087" cy="3048000"/>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
        <p:nvSpPr>
          <p:cNvPr id="1334277" name="Text Box 5"/>
          <p:cNvSpPr txBox="1">
            <a:spLocks noChangeArrowheads="1"/>
          </p:cNvSpPr>
          <p:nvPr/>
        </p:nvSpPr>
        <p:spPr bwMode="auto">
          <a:xfrm>
            <a:off x="1916113" y="5089526"/>
            <a:ext cx="4343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500"/>
              </a:spcBef>
              <a:spcAft>
                <a:spcPts val="500"/>
              </a:spcAft>
            </a:pPr>
            <a:r>
              <a:rPr lang="en-US" altLang="en-US" sz="1600">
                <a:solidFill>
                  <a:srgbClr val="3C5658"/>
                </a:solidFill>
                <a:latin typeface="Verdana" panose="020B0604030504040204" pitchFamily="34" charset="0"/>
              </a:rPr>
              <a:t>Mesh-shaped network with </a:t>
            </a:r>
            <a:br>
              <a:rPr lang="en-US" altLang="en-US" sz="1600">
                <a:solidFill>
                  <a:srgbClr val="3C5658"/>
                </a:solidFill>
                <a:latin typeface="Verdana" panose="020B0604030504040204" pitchFamily="34" charset="0"/>
              </a:rPr>
            </a:br>
            <a:r>
              <a:rPr lang="en-US" altLang="en-US" sz="1600">
                <a:solidFill>
                  <a:srgbClr val="3C5658"/>
                </a:solidFill>
                <a:latin typeface="Verdana" panose="020B0604030504040204" pitchFamily="34" charset="0"/>
              </a:rPr>
              <a:t>direct connections between every node</a:t>
            </a:r>
          </a:p>
        </p:txBody>
      </p:sp>
      <p:pic>
        <p:nvPicPr>
          <p:cNvPr id="1334278" name="Picture 6" descr="a_3_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814" y="1704975"/>
            <a:ext cx="2693987" cy="3124200"/>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
        <p:nvSpPr>
          <p:cNvPr id="1334279" name="Text Box 7"/>
          <p:cNvSpPr txBox="1">
            <a:spLocks noChangeArrowheads="1"/>
          </p:cNvSpPr>
          <p:nvPr/>
        </p:nvSpPr>
        <p:spPr bwMode="auto">
          <a:xfrm>
            <a:off x="6907213" y="5116514"/>
            <a:ext cx="2667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500"/>
              </a:spcBef>
              <a:spcAft>
                <a:spcPts val="500"/>
              </a:spcAft>
            </a:pPr>
            <a:r>
              <a:rPr lang="en-US" altLang="en-US" sz="1600">
                <a:solidFill>
                  <a:srgbClr val="3C5658"/>
                </a:solidFill>
                <a:latin typeface="Verdana" panose="020B0604030504040204" pitchFamily="34" charset="0"/>
              </a:rPr>
              <a:t>The network hierarchy according  to the ITU-T</a:t>
            </a:r>
          </a:p>
        </p:txBody>
      </p:sp>
      <p:sp>
        <p:nvSpPr>
          <p:cNvPr id="26632" name="Rectangle 11"/>
          <p:cNvSpPr>
            <a:spLocks noGrp="1" noChangeArrowheads="1"/>
          </p:cNvSpPr>
          <p:nvPr>
            <p:ph type="title"/>
          </p:nvPr>
        </p:nvSpPr>
        <p:spPr/>
        <p:txBody>
          <a:bodyPr/>
          <a:lstStyle/>
          <a:p>
            <a:pPr eaLnBrk="1" hangingPunct="1"/>
            <a:r>
              <a:rPr lang="en-US" altLang="en-US" smtClean="0">
                <a:solidFill>
                  <a:schemeClr val="tx1"/>
                </a:solidFill>
              </a:rPr>
              <a:t>Telephone Network Topology</a:t>
            </a:r>
          </a:p>
        </p:txBody>
      </p:sp>
    </p:spTree>
    <p:extLst>
      <p:ext uri="{BB962C8B-B14F-4D97-AF65-F5344CB8AC3E}">
        <p14:creationId xmlns:p14="http://schemas.microsoft.com/office/powerpoint/2010/main" val="1263869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34276"/>
                                        </p:tgtEl>
                                        <p:attrNameLst>
                                          <p:attrName>style.visibility</p:attrName>
                                        </p:attrNameLst>
                                      </p:cBhvr>
                                      <p:to>
                                        <p:strVal val="visible"/>
                                      </p:to>
                                    </p:set>
                                    <p:animEffect transition="in" filter="dissolve">
                                      <p:cBhvr>
                                        <p:cTn id="7" dur="1000"/>
                                        <p:tgtEl>
                                          <p:spTgt spid="1334276"/>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334277"/>
                                        </p:tgtEl>
                                        <p:attrNameLst>
                                          <p:attrName>style.visibility</p:attrName>
                                        </p:attrNameLst>
                                      </p:cBhvr>
                                      <p:to>
                                        <p:strVal val="visible"/>
                                      </p:to>
                                    </p:set>
                                    <p:animEffect transition="in" filter="dissolve">
                                      <p:cBhvr>
                                        <p:cTn id="11" dur="1000"/>
                                        <p:tgtEl>
                                          <p:spTgt spid="1334277"/>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1334278"/>
                                        </p:tgtEl>
                                        <p:attrNameLst>
                                          <p:attrName>style.visibility</p:attrName>
                                        </p:attrNameLst>
                                      </p:cBhvr>
                                      <p:to>
                                        <p:strVal val="visible"/>
                                      </p:to>
                                    </p:set>
                                    <p:animEffect transition="in" filter="dissolve">
                                      <p:cBhvr>
                                        <p:cTn id="15" dur="1000"/>
                                        <p:tgtEl>
                                          <p:spTgt spid="1334278"/>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334279"/>
                                        </p:tgtEl>
                                        <p:attrNameLst>
                                          <p:attrName>style.visibility</p:attrName>
                                        </p:attrNameLst>
                                      </p:cBhvr>
                                      <p:to>
                                        <p:strVal val="visible"/>
                                      </p:to>
                                    </p:set>
                                    <p:animEffect transition="in" filter="dissolve">
                                      <p:cBhvr>
                                        <p:cTn id="19" dur="1000"/>
                                        <p:tgtEl>
                                          <p:spTgt spid="133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7" grpId="0"/>
      <p:bldP spid="1334279"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024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E83984-913A-403F-B72B-7B7E5AC8F5DC}" type="slidenum">
              <a:rPr lang="en-US" altLang="en-US">
                <a:solidFill>
                  <a:schemeClr val="bg1"/>
                </a:solidFill>
              </a:rPr>
              <a:pPr/>
              <a:t>220</a:t>
            </a:fld>
            <a:endParaRPr lang="en-US" altLang="en-US">
              <a:solidFill>
                <a:schemeClr val="bg1"/>
              </a:solidFill>
            </a:endParaRPr>
          </a:p>
        </p:txBody>
      </p:sp>
      <p:sp>
        <p:nvSpPr>
          <p:cNvPr id="10244" name="Rectangle 1026"/>
          <p:cNvSpPr>
            <a:spLocks noGrp="1" noChangeArrowheads="1"/>
          </p:cNvSpPr>
          <p:nvPr>
            <p:ph type="title"/>
          </p:nvPr>
        </p:nvSpPr>
        <p:spPr/>
        <p:txBody>
          <a:bodyPr/>
          <a:lstStyle/>
          <a:p>
            <a:pPr eaLnBrk="1" hangingPunct="1"/>
            <a:r>
              <a:rPr lang="en-GB" altLang="en-US" smtClean="0"/>
              <a:t>IEEE Wireless Standards</a:t>
            </a:r>
          </a:p>
        </p:txBody>
      </p:sp>
      <p:grpSp>
        <p:nvGrpSpPr>
          <p:cNvPr id="329749" name="Group 1045"/>
          <p:cNvGrpSpPr>
            <a:grpSpLocks/>
          </p:cNvGrpSpPr>
          <p:nvPr/>
        </p:nvGrpSpPr>
        <p:grpSpPr bwMode="auto">
          <a:xfrm>
            <a:off x="2286000" y="1143000"/>
            <a:ext cx="5715000" cy="4267200"/>
            <a:chOff x="960" y="1488"/>
            <a:chExt cx="3072" cy="2256"/>
          </a:xfrm>
        </p:grpSpPr>
        <p:grpSp>
          <p:nvGrpSpPr>
            <p:cNvPr id="10247" name="Group 1042"/>
            <p:cNvGrpSpPr>
              <a:grpSpLocks/>
            </p:cNvGrpSpPr>
            <p:nvPr/>
          </p:nvGrpSpPr>
          <p:grpSpPr bwMode="auto">
            <a:xfrm>
              <a:off x="960" y="1488"/>
              <a:ext cx="3072" cy="2256"/>
              <a:chOff x="4032" y="1920"/>
              <a:chExt cx="2640" cy="1968"/>
            </a:xfrm>
          </p:grpSpPr>
          <p:sp>
            <p:nvSpPr>
              <p:cNvPr id="10257" name="Oval 1040"/>
              <p:cNvSpPr>
                <a:spLocks noChangeArrowheads="1"/>
              </p:cNvSpPr>
              <p:nvPr/>
            </p:nvSpPr>
            <p:spPr bwMode="auto">
              <a:xfrm>
                <a:off x="4032" y="1920"/>
                <a:ext cx="2640" cy="1968"/>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58" name="Rectangle 1041"/>
              <p:cNvSpPr>
                <a:spLocks noChangeArrowheads="1"/>
              </p:cNvSpPr>
              <p:nvPr/>
            </p:nvSpPr>
            <p:spPr bwMode="auto">
              <a:xfrm>
                <a:off x="4672" y="2087"/>
                <a:ext cx="13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b="1"/>
                  <a:t>WAN (Mobile)</a:t>
                </a:r>
              </a:p>
              <a:p>
                <a:pPr algn="ctr" eaLnBrk="1" hangingPunct="1">
                  <a:spcBef>
                    <a:spcPct val="50000"/>
                  </a:spcBef>
                </a:pPr>
                <a:r>
                  <a:rPr lang="en-US" altLang="en-US" sz="1400" b="1"/>
                  <a:t>802.20</a:t>
                </a:r>
              </a:p>
            </p:txBody>
          </p:sp>
        </p:grpSp>
        <p:grpSp>
          <p:nvGrpSpPr>
            <p:cNvPr id="10248" name="Group 1044"/>
            <p:cNvGrpSpPr>
              <a:grpSpLocks/>
            </p:cNvGrpSpPr>
            <p:nvPr/>
          </p:nvGrpSpPr>
          <p:grpSpPr bwMode="auto">
            <a:xfrm>
              <a:off x="1344" y="2064"/>
              <a:ext cx="2352" cy="1632"/>
              <a:chOff x="1344" y="2064"/>
              <a:chExt cx="2352" cy="1632"/>
            </a:xfrm>
          </p:grpSpPr>
          <p:sp>
            <p:nvSpPr>
              <p:cNvPr id="10255" name="Oval 1037"/>
              <p:cNvSpPr>
                <a:spLocks noChangeArrowheads="1"/>
              </p:cNvSpPr>
              <p:nvPr/>
            </p:nvSpPr>
            <p:spPr bwMode="auto">
              <a:xfrm>
                <a:off x="1344" y="2064"/>
                <a:ext cx="2352" cy="1632"/>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56" name="Rectangle 1038"/>
              <p:cNvSpPr>
                <a:spLocks noChangeArrowheads="1"/>
              </p:cNvSpPr>
              <p:nvPr/>
            </p:nvSpPr>
            <p:spPr bwMode="auto">
              <a:xfrm>
                <a:off x="1920" y="2159"/>
                <a:ext cx="1200"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b="1"/>
                  <a:t>MAN (Metro)</a:t>
                </a:r>
              </a:p>
              <a:p>
                <a:pPr algn="ctr" eaLnBrk="1" hangingPunct="1">
                  <a:spcBef>
                    <a:spcPct val="50000"/>
                  </a:spcBef>
                </a:pPr>
                <a:r>
                  <a:rPr lang="en-US" altLang="en-US" sz="1400" b="1"/>
                  <a:t>802.16</a:t>
                </a:r>
              </a:p>
            </p:txBody>
          </p:sp>
        </p:grpSp>
        <p:grpSp>
          <p:nvGrpSpPr>
            <p:cNvPr id="10249" name="Group 1035"/>
            <p:cNvGrpSpPr>
              <a:grpSpLocks/>
            </p:cNvGrpSpPr>
            <p:nvPr/>
          </p:nvGrpSpPr>
          <p:grpSpPr bwMode="auto">
            <a:xfrm>
              <a:off x="1728" y="2544"/>
              <a:ext cx="1632" cy="1104"/>
              <a:chOff x="1824" y="2640"/>
              <a:chExt cx="1440" cy="1008"/>
            </a:xfrm>
          </p:grpSpPr>
          <p:sp>
            <p:nvSpPr>
              <p:cNvPr id="10253" name="Oval 1031"/>
              <p:cNvSpPr>
                <a:spLocks noChangeArrowheads="1"/>
              </p:cNvSpPr>
              <p:nvPr/>
            </p:nvSpPr>
            <p:spPr bwMode="auto">
              <a:xfrm>
                <a:off x="1824" y="2640"/>
                <a:ext cx="1440" cy="1008"/>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54" name="Rectangle 1033"/>
              <p:cNvSpPr>
                <a:spLocks noChangeArrowheads="1"/>
              </p:cNvSpPr>
              <p:nvPr/>
            </p:nvSpPr>
            <p:spPr bwMode="auto">
              <a:xfrm>
                <a:off x="2016" y="2726"/>
                <a:ext cx="110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b="1"/>
                  <a:t>LAN (Local)</a:t>
                </a:r>
              </a:p>
              <a:p>
                <a:pPr algn="ctr" eaLnBrk="1" hangingPunct="1">
                  <a:spcBef>
                    <a:spcPct val="50000"/>
                  </a:spcBef>
                </a:pPr>
                <a:r>
                  <a:rPr lang="en-US" altLang="en-US" sz="1400" b="1"/>
                  <a:t>802.11</a:t>
                </a:r>
              </a:p>
            </p:txBody>
          </p:sp>
        </p:grpSp>
        <p:grpSp>
          <p:nvGrpSpPr>
            <p:cNvPr id="10250" name="Group 1034"/>
            <p:cNvGrpSpPr>
              <a:grpSpLocks/>
            </p:cNvGrpSpPr>
            <p:nvPr/>
          </p:nvGrpSpPr>
          <p:grpSpPr bwMode="auto">
            <a:xfrm>
              <a:off x="1968" y="3072"/>
              <a:ext cx="1200" cy="420"/>
              <a:chOff x="1968" y="3072"/>
              <a:chExt cx="1200" cy="336"/>
            </a:xfrm>
          </p:grpSpPr>
          <p:sp>
            <p:nvSpPr>
              <p:cNvPr id="10251" name="Oval 1030"/>
              <p:cNvSpPr>
                <a:spLocks noChangeArrowheads="1"/>
              </p:cNvSpPr>
              <p:nvPr/>
            </p:nvSpPr>
            <p:spPr bwMode="auto">
              <a:xfrm>
                <a:off x="1968" y="3072"/>
                <a:ext cx="120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400" b="1"/>
              </a:p>
            </p:txBody>
          </p:sp>
          <p:sp>
            <p:nvSpPr>
              <p:cNvPr id="10252" name="Rectangle 1032"/>
              <p:cNvSpPr>
                <a:spLocks noChangeArrowheads="1"/>
              </p:cNvSpPr>
              <p:nvPr/>
            </p:nvSpPr>
            <p:spPr bwMode="auto">
              <a:xfrm>
                <a:off x="2016" y="3072"/>
                <a:ext cx="110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b="1"/>
                  <a:t>PAN (personal)</a:t>
                </a:r>
              </a:p>
              <a:p>
                <a:pPr algn="ctr" eaLnBrk="1" hangingPunct="1">
                  <a:spcBef>
                    <a:spcPct val="50000"/>
                  </a:spcBef>
                </a:pPr>
                <a:r>
                  <a:rPr lang="en-US" altLang="en-US" sz="1400" b="1"/>
                  <a:t>802.15</a:t>
                </a:r>
              </a:p>
            </p:txBody>
          </p:sp>
        </p:grpSp>
      </p:grpSp>
      <p:sp>
        <p:nvSpPr>
          <p:cNvPr id="329747" name="Rectangle 1043"/>
          <p:cNvSpPr>
            <a:spLocks noChangeArrowheads="1"/>
          </p:cNvSpPr>
          <p:nvPr/>
        </p:nvSpPr>
        <p:spPr bwMode="auto">
          <a:xfrm>
            <a:off x="8001000" y="4495801"/>
            <a:ext cx="24384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solidFill>
                  <a:srgbClr val="3C5658"/>
                </a:solidFill>
                <a:latin typeface="Verdana" panose="020B0604030504040204" pitchFamily="34" charset="0"/>
              </a:rPr>
              <a:t>Wi-Max: 802.16</a:t>
            </a:r>
          </a:p>
          <a:p>
            <a:pPr eaLnBrk="1" hangingPunct="1">
              <a:spcBef>
                <a:spcPct val="50000"/>
              </a:spcBef>
            </a:pPr>
            <a:r>
              <a:rPr lang="en-US" altLang="en-US" sz="1600" b="1">
                <a:solidFill>
                  <a:srgbClr val="3C5658"/>
                </a:solidFill>
                <a:latin typeface="Verdana" panose="020B0604030504040204" pitchFamily="34" charset="0"/>
              </a:rPr>
              <a:t>Wi-Fi: 802.11a/b/g</a:t>
            </a:r>
          </a:p>
          <a:p>
            <a:pPr eaLnBrk="1" hangingPunct="1">
              <a:spcBef>
                <a:spcPct val="50000"/>
              </a:spcBef>
            </a:pPr>
            <a:r>
              <a:rPr lang="en-US" altLang="en-US" sz="1600" b="1">
                <a:solidFill>
                  <a:srgbClr val="3C5658"/>
                </a:solidFill>
                <a:latin typeface="Verdana" panose="020B0604030504040204" pitchFamily="34" charset="0"/>
              </a:rPr>
              <a:t>Bluetooth: 802.15</a:t>
            </a:r>
          </a:p>
        </p:txBody>
      </p:sp>
    </p:spTree>
    <p:extLst>
      <p:ext uri="{BB962C8B-B14F-4D97-AF65-F5344CB8AC3E}">
        <p14:creationId xmlns:p14="http://schemas.microsoft.com/office/powerpoint/2010/main" val="2919807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29749"/>
                                        </p:tgtEl>
                                        <p:attrNameLst>
                                          <p:attrName>style.visibility</p:attrName>
                                        </p:attrNameLst>
                                      </p:cBhvr>
                                      <p:to>
                                        <p:strVal val="visible"/>
                                      </p:to>
                                    </p:set>
                                    <p:animEffect transition="in" filter="wipe(up)">
                                      <p:cBhvr>
                                        <p:cTn id="7" dur="1000"/>
                                        <p:tgtEl>
                                          <p:spTgt spid="329749"/>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29747"/>
                                        </p:tgtEl>
                                        <p:attrNameLst>
                                          <p:attrName>style.visibility</p:attrName>
                                        </p:attrNameLst>
                                      </p:cBhvr>
                                      <p:to>
                                        <p:strVal val="visible"/>
                                      </p:to>
                                    </p:set>
                                    <p:animEffect transition="in" filter="fade">
                                      <p:cBhvr>
                                        <p:cTn id="11" dur="2000"/>
                                        <p:tgtEl>
                                          <p:spTgt spid="329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4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229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7F34F6-F0D0-4DD5-9F48-0F4A0A23F736}" type="slidenum">
              <a:rPr lang="en-US" altLang="en-US">
                <a:solidFill>
                  <a:schemeClr val="bg1"/>
                </a:solidFill>
              </a:rPr>
              <a:pPr/>
              <a:t>221</a:t>
            </a:fld>
            <a:endParaRPr lang="en-US" altLang="en-US">
              <a:solidFill>
                <a:schemeClr val="bg1"/>
              </a:solidFill>
            </a:endParaRPr>
          </a:p>
        </p:txBody>
      </p:sp>
      <p:sp>
        <p:nvSpPr>
          <p:cNvPr id="12292" name="Rectangle 2054"/>
          <p:cNvSpPr>
            <a:spLocks noGrp="1" noChangeArrowheads="1"/>
          </p:cNvSpPr>
          <p:nvPr>
            <p:ph type="title"/>
          </p:nvPr>
        </p:nvSpPr>
        <p:spPr/>
        <p:txBody>
          <a:bodyPr/>
          <a:lstStyle/>
          <a:p>
            <a:pPr eaLnBrk="1" hangingPunct="1"/>
            <a:r>
              <a:rPr lang="en-GB" altLang="en-US" smtClean="0"/>
              <a:t>Bluetooth Technology</a:t>
            </a:r>
          </a:p>
        </p:txBody>
      </p:sp>
      <p:sp>
        <p:nvSpPr>
          <p:cNvPr id="335879" name="Rectangle 2055"/>
          <p:cNvSpPr>
            <a:spLocks noGrp="1" noChangeArrowheads="1"/>
          </p:cNvSpPr>
          <p:nvPr>
            <p:ph type="body" idx="1"/>
          </p:nvPr>
        </p:nvSpPr>
        <p:spPr/>
        <p:txBody>
          <a:bodyPr/>
          <a:lstStyle/>
          <a:p>
            <a:pPr eaLnBrk="1" hangingPunct="1"/>
            <a:r>
              <a:rPr lang="en-US" altLang="en-US" smtClean="0"/>
              <a:t>Bluetooth wireless technology is a short-range communications technology intended to replace the cables connecting portable and/or fixed devices while maintaining high levels of security. </a:t>
            </a:r>
          </a:p>
          <a:p>
            <a:pPr eaLnBrk="1" hangingPunct="1"/>
            <a:r>
              <a:rPr lang="en-US" altLang="en-US" smtClean="0"/>
              <a:t>Works in unlicensed spectrum</a:t>
            </a:r>
          </a:p>
          <a:p>
            <a:pPr eaLnBrk="1" hangingPunct="1"/>
            <a:r>
              <a:rPr lang="en-US" altLang="en-US" smtClean="0"/>
              <a:t>Standard</a:t>
            </a:r>
          </a:p>
          <a:p>
            <a:pPr lvl="1" eaLnBrk="1" hangingPunct="1"/>
            <a:r>
              <a:rPr lang="en-GB" altLang="en-US" smtClean="0"/>
              <a:t>IEEE 802.15</a:t>
            </a:r>
          </a:p>
          <a:p>
            <a:pPr eaLnBrk="1" hangingPunct="1"/>
            <a:endParaRPr lang="en-US" altLang="en-US" smtClean="0"/>
          </a:p>
          <a:p>
            <a:pPr eaLnBrk="1" hangingPunct="1"/>
            <a:endParaRPr lang="en-GB" altLang="en-US" smtClean="0"/>
          </a:p>
        </p:txBody>
      </p:sp>
      <p:pic>
        <p:nvPicPr>
          <p:cNvPr id="335877" name="Picture 20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6" y="3200401"/>
            <a:ext cx="579437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293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5879">
                                            <p:txEl>
                                              <p:pRg st="0" end="0"/>
                                            </p:txEl>
                                          </p:spTgt>
                                        </p:tgtEl>
                                        <p:attrNameLst>
                                          <p:attrName>style.visibility</p:attrName>
                                        </p:attrNameLst>
                                      </p:cBhvr>
                                      <p:to>
                                        <p:strVal val="visible"/>
                                      </p:to>
                                    </p:set>
                                    <p:animEffect transition="in" filter="wipe(up)">
                                      <p:cBhvr>
                                        <p:cTn id="7" dur="1000"/>
                                        <p:tgtEl>
                                          <p:spTgt spid="3358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5879">
                                            <p:txEl>
                                              <p:pRg st="1" end="1"/>
                                            </p:txEl>
                                          </p:spTgt>
                                        </p:tgtEl>
                                        <p:attrNameLst>
                                          <p:attrName>style.visibility</p:attrName>
                                        </p:attrNameLst>
                                      </p:cBhvr>
                                      <p:to>
                                        <p:strVal val="visible"/>
                                      </p:to>
                                    </p:set>
                                    <p:animEffect transition="in" filter="wipe(up)">
                                      <p:cBhvr>
                                        <p:cTn id="12" dur="1000"/>
                                        <p:tgtEl>
                                          <p:spTgt spid="3358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5879">
                                            <p:txEl>
                                              <p:pRg st="2" end="2"/>
                                            </p:txEl>
                                          </p:spTgt>
                                        </p:tgtEl>
                                        <p:attrNameLst>
                                          <p:attrName>style.visibility</p:attrName>
                                        </p:attrNameLst>
                                      </p:cBhvr>
                                      <p:to>
                                        <p:strVal val="visible"/>
                                      </p:to>
                                    </p:set>
                                    <p:animEffect transition="in" filter="wipe(up)">
                                      <p:cBhvr>
                                        <p:cTn id="17" dur="1000"/>
                                        <p:tgtEl>
                                          <p:spTgt spid="335879">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35879">
                                            <p:txEl>
                                              <p:pRg st="3" end="3"/>
                                            </p:txEl>
                                          </p:spTgt>
                                        </p:tgtEl>
                                        <p:attrNameLst>
                                          <p:attrName>style.visibility</p:attrName>
                                        </p:attrNameLst>
                                      </p:cBhvr>
                                      <p:to>
                                        <p:strVal val="visible"/>
                                      </p:to>
                                    </p:set>
                                    <p:animEffect transition="in" filter="wipe(up)">
                                      <p:cBhvr>
                                        <p:cTn id="20" dur="1000"/>
                                        <p:tgtEl>
                                          <p:spTgt spid="335879">
                                            <p:txEl>
                                              <p:pRg st="3" end="3"/>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335877"/>
                                        </p:tgtEl>
                                        <p:attrNameLst>
                                          <p:attrName>style.visibility</p:attrName>
                                        </p:attrNameLst>
                                      </p:cBhvr>
                                      <p:to>
                                        <p:strVal val="visible"/>
                                      </p:to>
                                    </p:set>
                                    <p:animEffect transition="in" filter="wipe(up)">
                                      <p:cBhvr>
                                        <p:cTn id="24" dur="1000"/>
                                        <p:tgtEl>
                                          <p:spTgt spid="335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9"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4339" name="Slide Number Placeholder 6"/>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3DFB77-767D-4BFB-AFFF-D51CD762DEA5}" type="slidenum">
              <a:rPr lang="en-US" altLang="en-US">
                <a:solidFill>
                  <a:schemeClr val="bg1"/>
                </a:solidFill>
              </a:rPr>
              <a:pPr/>
              <a:t>222</a:t>
            </a:fld>
            <a:endParaRPr lang="en-US" altLang="en-US">
              <a:solidFill>
                <a:schemeClr val="bg1"/>
              </a:solidFill>
            </a:endParaRPr>
          </a:p>
        </p:txBody>
      </p:sp>
      <p:sp>
        <p:nvSpPr>
          <p:cNvPr id="14340" name="Rectangle 6"/>
          <p:cNvSpPr>
            <a:spLocks noGrp="1" noChangeArrowheads="1"/>
          </p:cNvSpPr>
          <p:nvPr>
            <p:ph type="title"/>
          </p:nvPr>
        </p:nvSpPr>
        <p:spPr/>
        <p:txBody>
          <a:bodyPr>
            <a:normAutofit fontScale="90000"/>
          </a:bodyPr>
          <a:lstStyle/>
          <a:p>
            <a:pPr eaLnBrk="1" hangingPunct="1"/>
            <a:r>
              <a:rPr lang="en-GB" altLang="en-US" smtClean="0"/>
              <a:t>Wi-Fi</a:t>
            </a:r>
          </a:p>
        </p:txBody>
      </p:sp>
      <p:sp>
        <p:nvSpPr>
          <p:cNvPr id="286727" name="Rectangle 7"/>
          <p:cNvSpPr>
            <a:spLocks noGrp="1" noChangeArrowheads="1"/>
          </p:cNvSpPr>
          <p:nvPr>
            <p:ph type="body" sz="half" idx="1"/>
          </p:nvPr>
        </p:nvSpPr>
        <p:spPr/>
        <p:txBody>
          <a:bodyPr/>
          <a:lstStyle/>
          <a:p>
            <a:pPr eaLnBrk="1" hangingPunct="1"/>
            <a:r>
              <a:rPr lang="en-GB" altLang="en-US" sz="1800"/>
              <a:t>Wi-Fi (Wireless Fidelity) is a generic term that refers to the IEEE 802.11 communications standard for Wireless Local Area Networks (WLANs)</a:t>
            </a:r>
          </a:p>
          <a:p>
            <a:pPr lvl="4" eaLnBrk="1" hangingPunct="1"/>
            <a:endParaRPr lang="en-GB" altLang="en-US" sz="1000"/>
          </a:p>
          <a:p>
            <a:pPr eaLnBrk="1" hangingPunct="1"/>
            <a:r>
              <a:rPr lang="en-GB" altLang="en-US" sz="1800"/>
              <a:t>Wi-Fi Network connect computers to each other, to the internet &amp; to the wired network</a:t>
            </a:r>
          </a:p>
          <a:p>
            <a:pPr lvl="4" eaLnBrk="1" hangingPunct="1"/>
            <a:endParaRPr lang="en-US" altLang="en-US" sz="1000"/>
          </a:p>
          <a:p>
            <a:pPr eaLnBrk="1" hangingPunct="1"/>
            <a:r>
              <a:rPr lang="en-US" altLang="en-US" sz="1800"/>
              <a:t>Uses licensed &amp; un-licensed spectrum based on range</a:t>
            </a:r>
          </a:p>
          <a:p>
            <a:pPr lvl="4" eaLnBrk="1" hangingPunct="1"/>
            <a:endParaRPr lang="en-US" altLang="en-US" sz="1000"/>
          </a:p>
          <a:p>
            <a:pPr eaLnBrk="1" hangingPunct="1"/>
            <a:r>
              <a:rPr lang="en-US" altLang="en-US" sz="1800"/>
              <a:t>Standards</a:t>
            </a:r>
          </a:p>
          <a:p>
            <a:pPr lvl="1" eaLnBrk="1" hangingPunct="1"/>
            <a:r>
              <a:rPr lang="en-GB" altLang="en-US" sz="1600"/>
              <a:t>IEEE 802.11a</a:t>
            </a:r>
          </a:p>
          <a:p>
            <a:pPr lvl="1" eaLnBrk="1" hangingPunct="1"/>
            <a:r>
              <a:rPr lang="en-GB" altLang="en-US" sz="1600"/>
              <a:t>IEEE 802.11b</a:t>
            </a:r>
          </a:p>
          <a:p>
            <a:pPr lvl="1" eaLnBrk="1" hangingPunct="1"/>
            <a:r>
              <a:rPr lang="en-GB" altLang="en-US" sz="1600"/>
              <a:t>IEEE 802.11g</a:t>
            </a:r>
          </a:p>
        </p:txBody>
      </p:sp>
      <p:graphicFrame>
        <p:nvGraphicFramePr>
          <p:cNvPr id="286728" name="Object 8"/>
          <p:cNvGraphicFramePr>
            <a:graphicFrameLocks noGrp="1" noChangeAspect="1"/>
          </p:cNvGraphicFramePr>
          <p:nvPr>
            <p:ph sz="half" idx="2"/>
          </p:nvPr>
        </p:nvGraphicFramePr>
        <p:xfrm>
          <a:off x="6019800" y="1371600"/>
          <a:ext cx="4038600" cy="4267200"/>
        </p:xfrm>
        <a:graphic>
          <a:graphicData uri="http://schemas.openxmlformats.org/presentationml/2006/ole">
            <mc:AlternateContent xmlns:mc="http://schemas.openxmlformats.org/markup-compatibility/2006">
              <mc:Choice xmlns:v="urn:schemas-microsoft-com:vml" Requires="v">
                <p:oleObj spid="_x0000_s27655" name="Bitmap Image" r:id="rId4" imgW="5800000" imgH="3448531" progId="Paint.Picture">
                  <p:embed/>
                </p:oleObj>
              </mc:Choice>
              <mc:Fallback>
                <p:oleObj name="Bitmap Image" r:id="rId4" imgW="5800000" imgH="344853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371600"/>
                        <a:ext cx="40386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94177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86727">
                                            <p:txEl>
                                              <p:pRg st="0" end="0"/>
                                            </p:txEl>
                                          </p:spTgt>
                                        </p:tgtEl>
                                        <p:attrNameLst>
                                          <p:attrName>style.visibility</p:attrName>
                                        </p:attrNameLst>
                                      </p:cBhvr>
                                      <p:to>
                                        <p:strVal val="visible"/>
                                      </p:to>
                                    </p:set>
                                    <p:anim calcmode="lin" valueType="num">
                                      <p:cBhvr>
                                        <p:cTn id="7" dur="500" fill="hold"/>
                                        <p:tgtEl>
                                          <p:spTgt spid="2867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86727">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286727">
                                            <p:txEl>
                                              <p:pRg st="2" end="2"/>
                                            </p:txEl>
                                          </p:spTgt>
                                        </p:tgtEl>
                                        <p:attrNameLst>
                                          <p:attrName>style.visibility</p:attrName>
                                        </p:attrNameLst>
                                      </p:cBhvr>
                                      <p:to>
                                        <p:strVal val="visible"/>
                                      </p:to>
                                    </p:set>
                                    <p:anim calcmode="lin" valueType="num">
                                      <p:cBhvr>
                                        <p:cTn id="12" dur="500" fill="hold"/>
                                        <p:tgtEl>
                                          <p:spTgt spid="286727">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286727">
                                            <p:txEl>
                                              <p:pRg st="2" end="2"/>
                                            </p:txEl>
                                          </p:spTgt>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286727">
                                            <p:txEl>
                                              <p:pRg st="4" end="4"/>
                                            </p:txEl>
                                          </p:spTgt>
                                        </p:tgtEl>
                                        <p:attrNameLst>
                                          <p:attrName>style.visibility</p:attrName>
                                        </p:attrNameLst>
                                      </p:cBhvr>
                                      <p:to>
                                        <p:strVal val="visible"/>
                                      </p:to>
                                    </p:set>
                                    <p:anim calcmode="lin" valueType="num">
                                      <p:cBhvr>
                                        <p:cTn id="17" dur="500" fill="hold"/>
                                        <p:tgtEl>
                                          <p:spTgt spid="286727">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286727">
                                            <p:txEl>
                                              <p:pRg st="4" end="4"/>
                                            </p:txEl>
                                          </p:spTgt>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286727">
                                            <p:txEl>
                                              <p:pRg st="6" end="6"/>
                                            </p:txEl>
                                          </p:spTgt>
                                        </p:tgtEl>
                                        <p:attrNameLst>
                                          <p:attrName>style.visibility</p:attrName>
                                        </p:attrNameLst>
                                      </p:cBhvr>
                                      <p:to>
                                        <p:strVal val="visible"/>
                                      </p:to>
                                    </p:set>
                                    <p:anim calcmode="lin" valueType="num">
                                      <p:cBhvr>
                                        <p:cTn id="22" dur="500" fill="hold"/>
                                        <p:tgtEl>
                                          <p:spTgt spid="286727">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286727">
                                            <p:txEl>
                                              <p:pRg st="6" end="6"/>
                                            </p:txEl>
                                          </p:spTgt>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000"/>
                            </p:stCondLst>
                            <p:childTnLst>
                              <p:par>
                                <p:cTn id="25" presetID="17" presetClass="entr" presetSubtype="10" fill="hold" grpId="0" nodeType="afterEffect">
                                  <p:stCondLst>
                                    <p:cond delay="0"/>
                                  </p:stCondLst>
                                  <p:childTnLst>
                                    <p:set>
                                      <p:cBhvr>
                                        <p:cTn id="26" dur="1" fill="hold">
                                          <p:stCondLst>
                                            <p:cond delay="0"/>
                                          </p:stCondLst>
                                        </p:cTn>
                                        <p:tgtEl>
                                          <p:spTgt spid="286727">
                                            <p:txEl>
                                              <p:pRg st="7" end="7"/>
                                            </p:txEl>
                                          </p:spTgt>
                                        </p:tgtEl>
                                        <p:attrNameLst>
                                          <p:attrName>style.visibility</p:attrName>
                                        </p:attrNameLst>
                                      </p:cBhvr>
                                      <p:to>
                                        <p:strVal val="visible"/>
                                      </p:to>
                                    </p:set>
                                    <p:anim calcmode="lin" valueType="num">
                                      <p:cBhvr>
                                        <p:cTn id="27" dur="500" fill="hold"/>
                                        <p:tgtEl>
                                          <p:spTgt spid="286727">
                                            <p:txEl>
                                              <p:pRg st="7" end="7"/>
                                            </p:txEl>
                                          </p:spTgt>
                                        </p:tgtEl>
                                        <p:attrNameLst>
                                          <p:attrName>ppt_w</p:attrName>
                                        </p:attrNameLst>
                                      </p:cBhvr>
                                      <p:tavLst>
                                        <p:tav tm="0">
                                          <p:val>
                                            <p:fltVal val="0"/>
                                          </p:val>
                                        </p:tav>
                                        <p:tav tm="100000">
                                          <p:val>
                                            <p:strVal val="#ppt_w"/>
                                          </p:val>
                                        </p:tav>
                                      </p:tavLst>
                                    </p:anim>
                                    <p:anim calcmode="lin" valueType="num">
                                      <p:cBhvr>
                                        <p:cTn id="28" dur="500" fill="hold"/>
                                        <p:tgtEl>
                                          <p:spTgt spid="286727">
                                            <p:txEl>
                                              <p:pRg st="7" end="7"/>
                                            </p:txEl>
                                          </p:spTgt>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2500"/>
                            </p:stCondLst>
                            <p:childTnLst>
                              <p:par>
                                <p:cTn id="30" presetID="17" presetClass="entr" presetSubtype="10" fill="hold" grpId="0" nodeType="afterEffect">
                                  <p:stCondLst>
                                    <p:cond delay="0"/>
                                  </p:stCondLst>
                                  <p:childTnLst>
                                    <p:set>
                                      <p:cBhvr>
                                        <p:cTn id="31" dur="1" fill="hold">
                                          <p:stCondLst>
                                            <p:cond delay="0"/>
                                          </p:stCondLst>
                                        </p:cTn>
                                        <p:tgtEl>
                                          <p:spTgt spid="286727">
                                            <p:txEl>
                                              <p:pRg st="8" end="8"/>
                                            </p:txEl>
                                          </p:spTgt>
                                        </p:tgtEl>
                                        <p:attrNameLst>
                                          <p:attrName>style.visibility</p:attrName>
                                        </p:attrNameLst>
                                      </p:cBhvr>
                                      <p:to>
                                        <p:strVal val="visible"/>
                                      </p:to>
                                    </p:set>
                                    <p:anim calcmode="lin" valueType="num">
                                      <p:cBhvr>
                                        <p:cTn id="32" dur="500" fill="hold"/>
                                        <p:tgtEl>
                                          <p:spTgt spid="286727">
                                            <p:txEl>
                                              <p:pRg st="8" end="8"/>
                                            </p:txEl>
                                          </p:spTgt>
                                        </p:tgtEl>
                                        <p:attrNameLst>
                                          <p:attrName>ppt_w</p:attrName>
                                        </p:attrNameLst>
                                      </p:cBhvr>
                                      <p:tavLst>
                                        <p:tav tm="0">
                                          <p:val>
                                            <p:fltVal val="0"/>
                                          </p:val>
                                        </p:tav>
                                        <p:tav tm="100000">
                                          <p:val>
                                            <p:strVal val="#ppt_w"/>
                                          </p:val>
                                        </p:tav>
                                      </p:tavLst>
                                    </p:anim>
                                    <p:anim calcmode="lin" valueType="num">
                                      <p:cBhvr>
                                        <p:cTn id="33" dur="500" fill="hold"/>
                                        <p:tgtEl>
                                          <p:spTgt spid="286727">
                                            <p:txEl>
                                              <p:pRg st="8" end="8"/>
                                            </p:txEl>
                                          </p:spTgt>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3000"/>
                            </p:stCondLst>
                            <p:childTnLst>
                              <p:par>
                                <p:cTn id="35" presetID="17" presetClass="entr" presetSubtype="10" fill="hold" grpId="0" nodeType="afterEffect">
                                  <p:stCondLst>
                                    <p:cond delay="0"/>
                                  </p:stCondLst>
                                  <p:childTnLst>
                                    <p:set>
                                      <p:cBhvr>
                                        <p:cTn id="36" dur="1" fill="hold">
                                          <p:stCondLst>
                                            <p:cond delay="0"/>
                                          </p:stCondLst>
                                        </p:cTn>
                                        <p:tgtEl>
                                          <p:spTgt spid="286727">
                                            <p:txEl>
                                              <p:pRg st="9" end="9"/>
                                            </p:txEl>
                                          </p:spTgt>
                                        </p:tgtEl>
                                        <p:attrNameLst>
                                          <p:attrName>style.visibility</p:attrName>
                                        </p:attrNameLst>
                                      </p:cBhvr>
                                      <p:to>
                                        <p:strVal val="visible"/>
                                      </p:to>
                                    </p:set>
                                    <p:anim calcmode="lin" valueType="num">
                                      <p:cBhvr>
                                        <p:cTn id="37" dur="500" fill="hold"/>
                                        <p:tgtEl>
                                          <p:spTgt spid="286727">
                                            <p:txEl>
                                              <p:pRg st="9" end="9"/>
                                            </p:txEl>
                                          </p:spTgt>
                                        </p:tgtEl>
                                        <p:attrNameLst>
                                          <p:attrName>ppt_w</p:attrName>
                                        </p:attrNameLst>
                                      </p:cBhvr>
                                      <p:tavLst>
                                        <p:tav tm="0">
                                          <p:val>
                                            <p:fltVal val="0"/>
                                          </p:val>
                                        </p:tav>
                                        <p:tav tm="100000">
                                          <p:val>
                                            <p:strVal val="#ppt_w"/>
                                          </p:val>
                                        </p:tav>
                                      </p:tavLst>
                                    </p:anim>
                                    <p:anim calcmode="lin" valueType="num">
                                      <p:cBhvr>
                                        <p:cTn id="38" dur="500" fill="hold"/>
                                        <p:tgtEl>
                                          <p:spTgt spid="286727">
                                            <p:txEl>
                                              <p:pRg st="9" end="9"/>
                                            </p:txEl>
                                          </p:spTgt>
                                        </p:tgtEl>
                                        <p:attrNameLst>
                                          <p:attrName>ppt_h</p:attrName>
                                        </p:attrNameLst>
                                      </p:cBhvr>
                                      <p:tavLst>
                                        <p:tav tm="0">
                                          <p:val>
                                            <p:strVal val="#ppt_h"/>
                                          </p:val>
                                        </p:tav>
                                        <p:tav tm="100000">
                                          <p:val>
                                            <p:strVal val="#ppt_h"/>
                                          </p:val>
                                        </p:tav>
                                      </p:tavLst>
                                    </p:anim>
                                  </p:childTnLst>
                                </p:cTn>
                              </p:par>
                            </p:childTnLst>
                          </p:cTn>
                        </p:par>
                        <p:par>
                          <p:cTn id="39" fill="hold" nodeType="afterGroup">
                            <p:stCondLst>
                              <p:cond delay="3500"/>
                            </p:stCondLst>
                            <p:childTnLst>
                              <p:par>
                                <p:cTn id="40" presetID="22" presetClass="entr" presetSubtype="1" fill="hold" nodeType="afterEffect">
                                  <p:stCondLst>
                                    <p:cond delay="0"/>
                                  </p:stCondLst>
                                  <p:childTnLst>
                                    <p:set>
                                      <p:cBhvr>
                                        <p:cTn id="41" dur="1" fill="hold">
                                          <p:stCondLst>
                                            <p:cond delay="0"/>
                                          </p:stCondLst>
                                        </p:cTn>
                                        <p:tgtEl>
                                          <p:spTgt spid="286728"/>
                                        </p:tgtEl>
                                        <p:attrNameLst>
                                          <p:attrName>style.visibility</p:attrName>
                                        </p:attrNameLst>
                                      </p:cBhvr>
                                      <p:to>
                                        <p:strVal val="visible"/>
                                      </p:to>
                                    </p:set>
                                    <p:animEffect transition="in" filter="wipe(up)">
                                      <p:cBhvr>
                                        <p:cTn id="42" dur="1000"/>
                                        <p:tgtEl>
                                          <p:spTgt spid="286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7"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638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56DB25-50AA-4759-8095-DA63873F8BA3}" type="slidenum">
              <a:rPr lang="en-US" altLang="en-US">
                <a:solidFill>
                  <a:schemeClr val="bg1"/>
                </a:solidFill>
              </a:rPr>
              <a:pPr/>
              <a:t>223</a:t>
            </a:fld>
            <a:endParaRPr lang="en-US" altLang="en-US">
              <a:solidFill>
                <a:schemeClr val="bg1"/>
              </a:solidFill>
            </a:endParaRPr>
          </a:p>
        </p:txBody>
      </p:sp>
      <p:sp>
        <p:nvSpPr>
          <p:cNvPr id="16388" name="Rectangle 4"/>
          <p:cNvSpPr>
            <a:spLocks noGrp="1" noChangeArrowheads="1"/>
          </p:cNvSpPr>
          <p:nvPr>
            <p:ph type="title"/>
          </p:nvPr>
        </p:nvSpPr>
        <p:spPr/>
        <p:txBody>
          <a:bodyPr/>
          <a:lstStyle/>
          <a:p>
            <a:pPr eaLnBrk="1" hangingPunct="1"/>
            <a:r>
              <a:rPr lang="en-GB" altLang="en-US" smtClean="0"/>
              <a:t>Elements of a WI-FI Network</a:t>
            </a:r>
            <a:endParaRPr lang="en-US" altLang="en-US" smtClean="0"/>
          </a:p>
        </p:txBody>
      </p:sp>
      <p:sp>
        <p:nvSpPr>
          <p:cNvPr id="297989" name="Rectangle 5"/>
          <p:cNvSpPr>
            <a:spLocks noGrp="1" noChangeArrowheads="1"/>
          </p:cNvSpPr>
          <p:nvPr>
            <p:ph type="body" idx="1"/>
          </p:nvPr>
        </p:nvSpPr>
        <p:spPr/>
        <p:txBody>
          <a:bodyPr>
            <a:normAutofit lnSpcReduction="10000"/>
          </a:bodyPr>
          <a:lstStyle/>
          <a:p>
            <a:pPr eaLnBrk="1" hangingPunct="1"/>
            <a:r>
              <a:rPr lang="en-US" altLang="en-US" smtClean="0"/>
              <a:t>Access Point (AP) - A wireless LAN transceiver or “base station” that can connect one or many wireless devices simultaneously to the Internet</a:t>
            </a:r>
          </a:p>
          <a:p>
            <a:pPr eaLnBrk="1" hangingPunct="1"/>
            <a:endParaRPr lang="en-US" altLang="en-US" smtClean="0"/>
          </a:p>
          <a:p>
            <a:pPr eaLnBrk="1" hangingPunct="1"/>
            <a:r>
              <a:rPr lang="en-US" altLang="en-US" smtClean="0"/>
              <a:t>Wi-Fi cards - Accept wireless signals &amp; relay information. They can be internal and external. (e.g PCMCIA Card for Laptop and PCI Card for Desktop PC)</a:t>
            </a:r>
          </a:p>
          <a:p>
            <a:pPr eaLnBrk="1" hangingPunct="1"/>
            <a:endParaRPr lang="en-US" altLang="en-US" smtClean="0"/>
          </a:p>
          <a:p>
            <a:pPr eaLnBrk="1" hangingPunct="1"/>
            <a:r>
              <a:rPr lang="en-US" altLang="en-US" smtClean="0"/>
              <a:t>Safeguards - Firewalls and anti-virus software protect networks from uninvited users and keep information secure.</a:t>
            </a:r>
          </a:p>
        </p:txBody>
      </p:sp>
    </p:spTree>
    <p:extLst>
      <p:ext uri="{BB962C8B-B14F-4D97-AF65-F5344CB8AC3E}">
        <p14:creationId xmlns:p14="http://schemas.microsoft.com/office/powerpoint/2010/main" val="1841048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7989">
                                            <p:txEl>
                                              <p:pRg st="0" end="0"/>
                                            </p:txEl>
                                          </p:spTgt>
                                        </p:tgtEl>
                                        <p:attrNameLst>
                                          <p:attrName>style.visibility</p:attrName>
                                        </p:attrNameLst>
                                      </p:cBhvr>
                                      <p:to>
                                        <p:strVal val="visible"/>
                                      </p:to>
                                    </p:set>
                                    <p:anim calcmode="lin" valueType="num">
                                      <p:cBhvr additive="base">
                                        <p:cTn id="7" dur="500" fill="hold"/>
                                        <p:tgtEl>
                                          <p:spTgt spid="29798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7989">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97989">
                                            <p:txEl>
                                              <p:pRg st="2" end="2"/>
                                            </p:txEl>
                                          </p:spTgt>
                                        </p:tgtEl>
                                        <p:attrNameLst>
                                          <p:attrName>style.visibility</p:attrName>
                                        </p:attrNameLst>
                                      </p:cBhvr>
                                      <p:to>
                                        <p:strVal val="visible"/>
                                      </p:to>
                                    </p:set>
                                    <p:anim calcmode="lin" valueType="num">
                                      <p:cBhvr additive="base">
                                        <p:cTn id="12" dur="500" fill="hold"/>
                                        <p:tgtEl>
                                          <p:spTgt spid="297989">
                                            <p:txEl>
                                              <p:pRg st="2" end="2"/>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97989">
                                            <p:txEl>
                                              <p:pRg st="2" end="2"/>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97989">
                                            <p:txEl>
                                              <p:pRg st="4" end="4"/>
                                            </p:txEl>
                                          </p:spTgt>
                                        </p:tgtEl>
                                        <p:attrNameLst>
                                          <p:attrName>style.visibility</p:attrName>
                                        </p:attrNameLst>
                                      </p:cBhvr>
                                      <p:to>
                                        <p:strVal val="visible"/>
                                      </p:to>
                                    </p:set>
                                    <p:anim calcmode="lin" valueType="num">
                                      <p:cBhvr additive="base">
                                        <p:cTn id="17" dur="500" fill="hold"/>
                                        <p:tgtEl>
                                          <p:spTgt spid="297989">
                                            <p:txEl>
                                              <p:pRg st="4" end="4"/>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9798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9"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843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2A0C83-C01D-4DDC-8F7A-2CB625574300}" type="slidenum">
              <a:rPr lang="en-US" altLang="en-US">
                <a:solidFill>
                  <a:schemeClr val="bg1"/>
                </a:solidFill>
              </a:rPr>
              <a:pPr/>
              <a:t>224</a:t>
            </a:fld>
            <a:endParaRPr lang="en-US" altLang="en-US">
              <a:solidFill>
                <a:schemeClr val="bg1"/>
              </a:solidFill>
            </a:endParaRPr>
          </a:p>
        </p:txBody>
      </p:sp>
      <p:sp>
        <p:nvSpPr>
          <p:cNvPr id="18436" name="Rectangle 4"/>
          <p:cNvSpPr>
            <a:spLocks noGrp="1" noChangeArrowheads="1"/>
          </p:cNvSpPr>
          <p:nvPr>
            <p:ph type="title"/>
          </p:nvPr>
        </p:nvSpPr>
        <p:spPr/>
        <p:txBody>
          <a:bodyPr/>
          <a:lstStyle/>
          <a:p>
            <a:pPr eaLnBrk="1" hangingPunct="1"/>
            <a:r>
              <a:rPr lang="en-GB" altLang="en-US" smtClean="0"/>
              <a:t>How a Wi-Fi Network Works?</a:t>
            </a:r>
          </a:p>
        </p:txBody>
      </p:sp>
      <p:sp>
        <p:nvSpPr>
          <p:cNvPr id="299013" name="Rectangle 5"/>
          <p:cNvSpPr>
            <a:spLocks noGrp="1" noChangeArrowheads="1"/>
          </p:cNvSpPr>
          <p:nvPr>
            <p:ph type="body" idx="1"/>
          </p:nvPr>
        </p:nvSpPr>
        <p:spPr/>
        <p:txBody>
          <a:bodyPr>
            <a:normAutofit fontScale="85000" lnSpcReduction="10000"/>
          </a:bodyPr>
          <a:lstStyle/>
          <a:p>
            <a:pPr eaLnBrk="1" hangingPunct="1">
              <a:lnSpc>
                <a:spcPct val="120000"/>
              </a:lnSpc>
            </a:pPr>
            <a:r>
              <a:rPr lang="en-GB" altLang="en-US" smtClean="0"/>
              <a:t>Basic concept is same as Walkie talkies</a:t>
            </a:r>
          </a:p>
          <a:p>
            <a:pPr eaLnBrk="1" hangingPunct="1">
              <a:lnSpc>
                <a:spcPct val="120000"/>
              </a:lnSpc>
            </a:pPr>
            <a:r>
              <a:rPr lang="en-GB" altLang="en-US" smtClean="0"/>
              <a:t>A Wi-Fi hotspot is created by installing an access point to an internet connection</a:t>
            </a:r>
          </a:p>
          <a:p>
            <a:pPr eaLnBrk="1" hangingPunct="1">
              <a:lnSpc>
                <a:spcPct val="120000"/>
              </a:lnSpc>
            </a:pPr>
            <a:r>
              <a:rPr lang="en-GB" altLang="en-US" smtClean="0"/>
              <a:t>An access point acts as a base station</a:t>
            </a:r>
          </a:p>
          <a:p>
            <a:pPr eaLnBrk="1" hangingPunct="1">
              <a:lnSpc>
                <a:spcPct val="120000"/>
              </a:lnSpc>
            </a:pPr>
            <a:r>
              <a:rPr lang="en-GB" altLang="en-US" smtClean="0"/>
              <a:t>When Wi-Fi enabled device encounters a hotspot the device can then connect to that network wirelessly</a:t>
            </a:r>
          </a:p>
          <a:p>
            <a:pPr eaLnBrk="1" hangingPunct="1">
              <a:lnSpc>
                <a:spcPct val="120000"/>
              </a:lnSpc>
            </a:pPr>
            <a:r>
              <a:rPr lang="en-GB" altLang="en-US" smtClean="0"/>
              <a:t>A single access point can support up to 30 users and can function within a range of 100 – 150 feet indoors and up to 300 feet outdoors</a:t>
            </a:r>
          </a:p>
          <a:p>
            <a:pPr eaLnBrk="1" hangingPunct="1">
              <a:lnSpc>
                <a:spcPct val="120000"/>
              </a:lnSpc>
            </a:pPr>
            <a:r>
              <a:rPr lang="en-GB" altLang="en-US" smtClean="0"/>
              <a:t>Many access points can be connected to each other via Ethernet cables to create a single large network</a:t>
            </a:r>
          </a:p>
        </p:txBody>
      </p:sp>
    </p:spTree>
    <p:extLst>
      <p:ext uri="{BB962C8B-B14F-4D97-AF65-F5344CB8AC3E}">
        <p14:creationId xmlns:p14="http://schemas.microsoft.com/office/powerpoint/2010/main" val="296096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9013">
                                            <p:txEl>
                                              <p:pRg st="0" end="0"/>
                                            </p:txEl>
                                          </p:spTgt>
                                        </p:tgtEl>
                                        <p:attrNameLst>
                                          <p:attrName>style.visibility</p:attrName>
                                        </p:attrNameLst>
                                      </p:cBhvr>
                                      <p:to>
                                        <p:strVal val="visible"/>
                                      </p:to>
                                    </p:set>
                                    <p:animEffect transition="in" filter="fade">
                                      <p:cBhvr>
                                        <p:cTn id="7" dur="2000"/>
                                        <p:tgtEl>
                                          <p:spTgt spid="299013">
                                            <p:txEl>
                                              <p:pRg st="0" end="0"/>
                                            </p:txEl>
                                          </p:spTgt>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99013">
                                            <p:txEl>
                                              <p:pRg st="1" end="1"/>
                                            </p:txEl>
                                          </p:spTgt>
                                        </p:tgtEl>
                                        <p:attrNameLst>
                                          <p:attrName>style.visibility</p:attrName>
                                        </p:attrNameLst>
                                      </p:cBhvr>
                                      <p:to>
                                        <p:strVal val="visible"/>
                                      </p:to>
                                    </p:set>
                                    <p:animEffect transition="in" filter="fade">
                                      <p:cBhvr>
                                        <p:cTn id="11" dur="2000"/>
                                        <p:tgtEl>
                                          <p:spTgt spid="299013">
                                            <p:txEl>
                                              <p:pRg st="1" end="1"/>
                                            </p:txEl>
                                          </p:spTgt>
                                        </p:tgtEl>
                                      </p:cBhvr>
                                    </p:animEffect>
                                  </p:childTnLst>
                                </p:cTn>
                              </p:par>
                            </p:childTnLst>
                          </p:cTn>
                        </p:par>
                        <p:par>
                          <p:cTn id="12" fill="hold" nodeType="afterGroup">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99013">
                                            <p:txEl>
                                              <p:pRg st="2" end="2"/>
                                            </p:txEl>
                                          </p:spTgt>
                                        </p:tgtEl>
                                        <p:attrNameLst>
                                          <p:attrName>style.visibility</p:attrName>
                                        </p:attrNameLst>
                                      </p:cBhvr>
                                      <p:to>
                                        <p:strVal val="visible"/>
                                      </p:to>
                                    </p:set>
                                    <p:animEffect transition="in" filter="fade">
                                      <p:cBhvr>
                                        <p:cTn id="15" dur="2000"/>
                                        <p:tgtEl>
                                          <p:spTgt spid="299013">
                                            <p:txEl>
                                              <p:pRg st="2" end="2"/>
                                            </p:txEl>
                                          </p:spTgt>
                                        </p:tgtEl>
                                      </p:cBhvr>
                                    </p:animEffect>
                                  </p:childTnLst>
                                </p:cTn>
                              </p:par>
                            </p:childTnLst>
                          </p:cTn>
                        </p:par>
                        <p:par>
                          <p:cTn id="16" fill="hold" nodeType="afterGroup">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99013">
                                            <p:txEl>
                                              <p:pRg st="3" end="3"/>
                                            </p:txEl>
                                          </p:spTgt>
                                        </p:tgtEl>
                                        <p:attrNameLst>
                                          <p:attrName>style.visibility</p:attrName>
                                        </p:attrNameLst>
                                      </p:cBhvr>
                                      <p:to>
                                        <p:strVal val="visible"/>
                                      </p:to>
                                    </p:set>
                                    <p:animEffect transition="in" filter="fade">
                                      <p:cBhvr>
                                        <p:cTn id="19" dur="2000"/>
                                        <p:tgtEl>
                                          <p:spTgt spid="299013">
                                            <p:txEl>
                                              <p:pRg st="3" end="3"/>
                                            </p:txEl>
                                          </p:spTgt>
                                        </p:tgtEl>
                                      </p:cBhvr>
                                    </p:animEffect>
                                  </p:childTnLst>
                                </p:cTn>
                              </p:par>
                            </p:childTnLst>
                          </p:cTn>
                        </p:par>
                        <p:par>
                          <p:cTn id="20" fill="hold" nodeType="afterGroup">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99013">
                                            <p:txEl>
                                              <p:pRg st="4" end="4"/>
                                            </p:txEl>
                                          </p:spTgt>
                                        </p:tgtEl>
                                        <p:attrNameLst>
                                          <p:attrName>style.visibility</p:attrName>
                                        </p:attrNameLst>
                                      </p:cBhvr>
                                      <p:to>
                                        <p:strVal val="visible"/>
                                      </p:to>
                                    </p:set>
                                    <p:animEffect transition="in" filter="fade">
                                      <p:cBhvr>
                                        <p:cTn id="23" dur="2000"/>
                                        <p:tgtEl>
                                          <p:spTgt spid="299013">
                                            <p:txEl>
                                              <p:pRg st="4" end="4"/>
                                            </p:txEl>
                                          </p:spTgt>
                                        </p:tgtEl>
                                      </p:cBhvr>
                                    </p:animEffect>
                                  </p:childTnLst>
                                </p:cTn>
                              </p:par>
                            </p:childTnLst>
                          </p:cTn>
                        </p:par>
                        <p:par>
                          <p:cTn id="24" fill="hold" nodeType="afterGroup">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299013">
                                            <p:txEl>
                                              <p:pRg st="5" end="5"/>
                                            </p:txEl>
                                          </p:spTgt>
                                        </p:tgtEl>
                                        <p:attrNameLst>
                                          <p:attrName>style.visibility</p:attrName>
                                        </p:attrNameLst>
                                      </p:cBhvr>
                                      <p:to>
                                        <p:strVal val="visible"/>
                                      </p:to>
                                    </p:set>
                                    <p:animEffect transition="in" filter="fade">
                                      <p:cBhvr>
                                        <p:cTn id="27" dur="2000"/>
                                        <p:tgtEl>
                                          <p:spTgt spid="2990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048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00AE91-F283-4E25-9207-EF31F277264F}" type="slidenum">
              <a:rPr lang="en-US" altLang="en-US">
                <a:solidFill>
                  <a:schemeClr val="bg1"/>
                </a:solidFill>
              </a:rPr>
              <a:pPr/>
              <a:t>225</a:t>
            </a:fld>
            <a:endParaRPr lang="en-US" altLang="en-US">
              <a:solidFill>
                <a:schemeClr val="bg1"/>
              </a:solidFill>
            </a:endParaRPr>
          </a:p>
        </p:txBody>
      </p:sp>
      <p:sp>
        <p:nvSpPr>
          <p:cNvPr id="20484" name="Rectangle 2"/>
          <p:cNvSpPr>
            <a:spLocks noGrp="1" noChangeArrowheads="1"/>
          </p:cNvSpPr>
          <p:nvPr>
            <p:ph type="title"/>
          </p:nvPr>
        </p:nvSpPr>
        <p:spPr/>
        <p:txBody>
          <a:bodyPr/>
          <a:lstStyle/>
          <a:p>
            <a:pPr eaLnBrk="1" hangingPunct="1"/>
            <a:r>
              <a:rPr lang="en-GB" altLang="en-US" smtClean="0"/>
              <a:t>Wi-Fi Applications</a:t>
            </a:r>
          </a:p>
        </p:txBody>
      </p:sp>
      <p:sp>
        <p:nvSpPr>
          <p:cNvPr id="307203" name="Rectangle 3"/>
          <p:cNvSpPr>
            <a:spLocks noGrp="1" noChangeArrowheads="1"/>
          </p:cNvSpPr>
          <p:nvPr>
            <p:ph type="body" idx="1"/>
          </p:nvPr>
        </p:nvSpPr>
        <p:spPr/>
        <p:txBody>
          <a:bodyPr/>
          <a:lstStyle/>
          <a:p>
            <a:pPr eaLnBrk="1" hangingPunct="1">
              <a:lnSpc>
                <a:spcPct val="120000"/>
              </a:lnSpc>
            </a:pPr>
            <a:r>
              <a:rPr lang="en-GB" altLang="en-US" smtClean="0"/>
              <a:t>Home</a:t>
            </a:r>
          </a:p>
          <a:p>
            <a:pPr eaLnBrk="1" hangingPunct="1">
              <a:lnSpc>
                <a:spcPct val="120000"/>
              </a:lnSpc>
            </a:pPr>
            <a:r>
              <a:rPr lang="en-GB" altLang="en-US" smtClean="0"/>
              <a:t>Small Businesses or SOHO</a:t>
            </a:r>
          </a:p>
          <a:p>
            <a:pPr eaLnBrk="1" hangingPunct="1">
              <a:lnSpc>
                <a:spcPct val="120000"/>
              </a:lnSpc>
            </a:pPr>
            <a:r>
              <a:rPr lang="en-GB" altLang="en-US" smtClean="0"/>
              <a:t>Large Corporations &amp; Campuses</a:t>
            </a:r>
          </a:p>
          <a:p>
            <a:pPr eaLnBrk="1" hangingPunct="1">
              <a:lnSpc>
                <a:spcPct val="120000"/>
              </a:lnSpc>
            </a:pPr>
            <a:r>
              <a:rPr lang="en-GB" altLang="en-US" smtClean="0"/>
              <a:t>Health Care</a:t>
            </a:r>
          </a:p>
          <a:p>
            <a:pPr eaLnBrk="1" hangingPunct="1">
              <a:lnSpc>
                <a:spcPct val="120000"/>
              </a:lnSpc>
            </a:pPr>
            <a:r>
              <a:rPr lang="en-GB" altLang="en-US" smtClean="0"/>
              <a:t>Wireless ISP (WISP)</a:t>
            </a:r>
          </a:p>
          <a:p>
            <a:pPr eaLnBrk="1" hangingPunct="1">
              <a:lnSpc>
                <a:spcPct val="120000"/>
              </a:lnSpc>
            </a:pPr>
            <a:r>
              <a:rPr lang="en-GB" altLang="en-US" smtClean="0"/>
              <a:t>Travellers</a:t>
            </a:r>
          </a:p>
        </p:txBody>
      </p:sp>
    </p:spTree>
    <p:extLst>
      <p:ext uri="{BB962C8B-B14F-4D97-AF65-F5344CB8AC3E}">
        <p14:creationId xmlns:p14="http://schemas.microsoft.com/office/powerpoint/2010/main" val="773542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 calcmode="lin" valueType="num">
                                      <p:cBhvr>
                                        <p:cTn id="7" dur="1000" fill="hold"/>
                                        <p:tgtEl>
                                          <p:spTgt spid="307203">
                                            <p:txEl>
                                              <p:pRg st="0" end="0"/>
                                            </p:txEl>
                                          </p:spTgt>
                                        </p:tgtEl>
                                        <p:attrNameLst>
                                          <p:attrName>ppt_x</p:attrName>
                                        </p:attrNameLst>
                                      </p:cBhvr>
                                      <p:tavLst>
                                        <p:tav tm="0">
                                          <p:val>
                                            <p:strVal val="#ppt_x"/>
                                          </p:val>
                                        </p:tav>
                                        <p:tav tm="100000">
                                          <p:val>
                                            <p:strVal val="#ppt_x"/>
                                          </p:val>
                                        </p:tav>
                                      </p:tavLst>
                                    </p:anim>
                                    <p:anim calcmode="lin" valueType="num">
                                      <p:cBhvr>
                                        <p:cTn id="8" dur="1000" fill="hold"/>
                                        <p:tgtEl>
                                          <p:spTgt spid="307203">
                                            <p:txEl>
                                              <p:pRg st="0" end="0"/>
                                            </p:txEl>
                                          </p:spTgt>
                                        </p:tgtEl>
                                        <p:attrNameLst>
                                          <p:attrName>ppt_y</p:attrName>
                                        </p:attrNameLst>
                                      </p:cBhvr>
                                      <p:tavLst>
                                        <p:tav tm="0">
                                          <p:val>
                                            <p:strVal val="#ppt_y-#ppt_h/2"/>
                                          </p:val>
                                        </p:tav>
                                        <p:tav tm="100000">
                                          <p:val>
                                            <p:strVal val="#ppt_y"/>
                                          </p:val>
                                        </p:tav>
                                      </p:tavLst>
                                    </p:anim>
                                    <p:anim calcmode="lin" valueType="num">
                                      <p:cBhvr>
                                        <p:cTn id="9" dur="1000" fill="hold"/>
                                        <p:tgtEl>
                                          <p:spTgt spid="307203">
                                            <p:txEl>
                                              <p:pRg st="0" end="0"/>
                                            </p:txEl>
                                          </p:spTgt>
                                        </p:tgtEl>
                                        <p:attrNameLst>
                                          <p:attrName>ppt_w</p:attrName>
                                        </p:attrNameLst>
                                      </p:cBhvr>
                                      <p:tavLst>
                                        <p:tav tm="0">
                                          <p:val>
                                            <p:strVal val="#ppt_w"/>
                                          </p:val>
                                        </p:tav>
                                        <p:tav tm="100000">
                                          <p:val>
                                            <p:strVal val="#ppt_w"/>
                                          </p:val>
                                        </p:tav>
                                      </p:tavLst>
                                    </p:anim>
                                    <p:anim calcmode="lin" valueType="num">
                                      <p:cBhvr>
                                        <p:cTn id="10" dur="1000" fill="hold"/>
                                        <p:tgtEl>
                                          <p:spTgt spid="307203">
                                            <p:txEl>
                                              <p:pRg st="0" end="0"/>
                                            </p:txEl>
                                          </p:spTgt>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000"/>
                            </p:stCondLst>
                            <p:childTnLst>
                              <p:par>
                                <p:cTn id="12" presetID="17" presetClass="entr" presetSubtype="1" fill="hold" grpId="0" nodeType="afterEffect">
                                  <p:stCondLst>
                                    <p:cond delay="0"/>
                                  </p:stCondLst>
                                  <p:childTnLst>
                                    <p:set>
                                      <p:cBhvr>
                                        <p:cTn id="13" dur="1" fill="hold">
                                          <p:stCondLst>
                                            <p:cond delay="0"/>
                                          </p:stCondLst>
                                        </p:cTn>
                                        <p:tgtEl>
                                          <p:spTgt spid="307203">
                                            <p:txEl>
                                              <p:pRg st="1" end="1"/>
                                            </p:txEl>
                                          </p:spTgt>
                                        </p:tgtEl>
                                        <p:attrNameLst>
                                          <p:attrName>style.visibility</p:attrName>
                                        </p:attrNameLst>
                                      </p:cBhvr>
                                      <p:to>
                                        <p:strVal val="visible"/>
                                      </p:to>
                                    </p:set>
                                    <p:anim calcmode="lin" valueType="num">
                                      <p:cBhvr>
                                        <p:cTn id="14" dur="1000" fill="hold"/>
                                        <p:tgtEl>
                                          <p:spTgt spid="30720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7203">
                                            <p:txEl>
                                              <p:pRg st="1" end="1"/>
                                            </p:txEl>
                                          </p:spTgt>
                                        </p:tgtEl>
                                        <p:attrNameLst>
                                          <p:attrName>ppt_y</p:attrName>
                                        </p:attrNameLst>
                                      </p:cBhvr>
                                      <p:tavLst>
                                        <p:tav tm="0">
                                          <p:val>
                                            <p:strVal val="#ppt_y-#ppt_h/2"/>
                                          </p:val>
                                        </p:tav>
                                        <p:tav tm="100000">
                                          <p:val>
                                            <p:strVal val="#ppt_y"/>
                                          </p:val>
                                        </p:tav>
                                      </p:tavLst>
                                    </p:anim>
                                    <p:anim calcmode="lin" valueType="num">
                                      <p:cBhvr>
                                        <p:cTn id="16" dur="1000" fill="hold"/>
                                        <p:tgtEl>
                                          <p:spTgt spid="307203">
                                            <p:txEl>
                                              <p:pRg st="1" end="1"/>
                                            </p:txEl>
                                          </p:spTgt>
                                        </p:tgtEl>
                                        <p:attrNameLst>
                                          <p:attrName>ppt_w</p:attrName>
                                        </p:attrNameLst>
                                      </p:cBhvr>
                                      <p:tavLst>
                                        <p:tav tm="0">
                                          <p:val>
                                            <p:strVal val="#ppt_w"/>
                                          </p:val>
                                        </p:tav>
                                        <p:tav tm="100000">
                                          <p:val>
                                            <p:strVal val="#ppt_w"/>
                                          </p:val>
                                        </p:tav>
                                      </p:tavLst>
                                    </p:anim>
                                    <p:anim calcmode="lin" valueType="num">
                                      <p:cBhvr>
                                        <p:cTn id="17" dur="1000" fill="hold"/>
                                        <p:tgtEl>
                                          <p:spTgt spid="307203">
                                            <p:txEl>
                                              <p:pRg st="1" end="1"/>
                                            </p:txEl>
                                          </p:spTgt>
                                        </p:tgtEl>
                                        <p:attrNameLst>
                                          <p:attrName>ppt_h</p:attrName>
                                        </p:attrNameLst>
                                      </p:cBhvr>
                                      <p:tavLst>
                                        <p:tav tm="0">
                                          <p:val>
                                            <p:fltVal val="0"/>
                                          </p:val>
                                        </p:tav>
                                        <p:tav tm="100000">
                                          <p:val>
                                            <p:strVal val="#ppt_h"/>
                                          </p:val>
                                        </p:tav>
                                      </p:tavLst>
                                    </p:anim>
                                  </p:childTnLst>
                                </p:cTn>
                              </p:par>
                            </p:childTnLst>
                          </p:cTn>
                        </p:par>
                        <p:par>
                          <p:cTn id="18" fill="hold" nodeType="afterGroup">
                            <p:stCondLst>
                              <p:cond delay="2000"/>
                            </p:stCondLst>
                            <p:childTnLst>
                              <p:par>
                                <p:cTn id="19" presetID="17" presetClass="entr" presetSubtype="1" fill="hold" grpId="0" nodeType="afterEffect">
                                  <p:stCondLst>
                                    <p:cond delay="0"/>
                                  </p:stCondLst>
                                  <p:childTnLst>
                                    <p:set>
                                      <p:cBhvr>
                                        <p:cTn id="20" dur="1" fill="hold">
                                          <p:stCondLst>
                                            <p:cond delay="0"/>
                                          </p:stCondLst>
                                        </p:cTn>
                                        <p:tgtEl>
                                          <p:spTgt spid="307203">
                                            <p:txEl>
                                              <p:pRg st="2" end="2"/>
                                            </p:txEl>
                                          </p:spTgt>
                                        </p:tgtEl>
                                        <p:attrNameLst>
                                          <p:attrName>style.visibility</p:attrName>
                                        </p:attrNameLst>
                                      </p:cBhvr>
                                      <p:to>
                                        <p:strVal val="visible"/>
                                      </p:to>
                                    </p:set>
                                    <p:anim calcmode="lin" valueType="num">
                                      <p:cBhvr>
                                        <p:cTn id="21" dur="1000" fill="hold"/>
                                        <p:tgtEl>
                                          <p:spTgt spid="30720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07203">
                                            <p:txEl>
                                              <p:pRg st="2" end="2"/>
                                            </p:txEl>
                                          </p:spTgt>
                                        </p:tgtEl>
                                        <p:attrNameLst>
                                          <p:attrName>ppt_y</p:attrName>
                                        </p:attrNameLst>
                                      </p:cBhvr>
                                      <p:tavLst>
                                        <p:tav tm="0">
                                          <p:val>
                                            <p:strVal val="#ppt_y-#ppt_h/2"/>
                                          </p:val>
                                        </p:tav>
                                        <p:tav tm="100000">
                                          <p:val>
                                            <p:strVal val="#ppt_y"/>
                                          </p:val>
                                        </p:tav>
                                      </p:tavLst>
                                    </p:anim>
                                    <p:anim calcmode="lin" valueType="num">
                                      <p:cBhvr>
                                        <p:cTn id="23" dur="1000" fill="hold"/>
                                        <p:tgtEl>
                                          <p:spTgt spid="307203">
                                            <p:txEl>
                                              <p:pRg st="2" end="2"/>
                                            </p:txEl>
                                          </p:spTgt>
                                        </p:tgtEl>
                                        <p:attrNameLst>
                                          <p:attrName>ppt_w</p:attrName>
                                        </p:attrNameLst>
                                      </p:cBhvr>
                                      <p:tavLst>
                                        <p:tav tm="0">
                                          <p:val>
                                            <p:strVal val="#ppt_w"/>
                                          </p:val>
                                        </p:tav>
                                        <p:tav tm="100000">
                                          <p:val>
                                            <p:strVal val="#ppt_w"/>
                                          </p:val>
                                        </p:tav>
                                      </p:tavLst>
                                    </p:anim>
                                    <p:anim calcmode="lin" valueType="num">
                                      <p:cBhvr>
                                        <p:cTn id="24" dur="1000" fill="hold"/>
                                        <p:tgtEl>
                                          <p:spTgt spid="307203">
                                            <p:txEl>
                                              <p:pRg st="2" end="2"/>
                                            </p:txEl>
                                          </p:spTgt>
                                        </p:tgtEl>
                                        <p:attrNameLst>
                                          <p:attrName>ppt_h</p:attrName>
                                        </p:attrNameLst>
                                      </p:cBhvr>
                                      <p:tavLst>
                                        <p:tav tm="0">
                                          <p:val>
                                            <p:fltVal val="0"/>
                                          </p:val>
                                        </p:tav>
                                        <p:tav tm="100000">
                                          <p:val>
                                            <p:strVal val="#ppt_h"/>
                                          </p:val>
                                        </p:tav>
                                      </p:tavLst>
                                    </p:anim>
                                  </p:childTnLst>
                                </p:cTn>
                              </p:par>
                            </p:childTnLst>
                          </p:cTn>
                        </p:par>
                        <p:par>
                          <p:cTn id="25" fill="hold" nodeType="afterGroup">
                            <p:stCondLst>
                              <p:cond delay="3000"/>
                            </p:stCondLst>
                            <p:childTnLst>
                              <p:par>
                                <p:cTn id="26" presetID="17" presetClass="entr" presetSubtype="1" fill="hold" grpId="0" nodeType="afterEffect">
                                  <p:stCondLst>
                                    <p:cond delay="0"/>
                                  </p:stCondLst>
                                  <p:childTnLst>
                                    <p:set>
                                      <p:cBhvr>
                                        <p:cTn id="27" dur="1" fill="hold">
                                          <p:stCondLst>
                                            <p:cond delay="0"/>
                                          </p:stCondLst>
                                        </p:cTn>
                                        <p:tgtEl>
                                          <p:spTgt spid="307203">
                                            <p:txEl>
                                              <p:pRg st="3" end="3"/>
                                            </p:txEl>
                                          </p:spTgt>
                                        </p:tgtEl>
                                        <p:attrNameLst>
                                          <p:attrName>style.visibility</p:attrName>
                                        </p:attrNameLst>
                                      </p:cBhvr>
                                      <p:to>
                                        <p:strVal val="visible"/>
                                      </p:to>
                                    </p:set>
                                    <p:anim calcmode="lin" valueType="num">
                                      <p:cBhvr>
                                        <p:cTn id="28" dur="1000" fill="hold"/>
                                        <p:tgtEl>
                                          <p:spTgt spid="30720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07203">
                                            <p:txEl>
                                              <p:pRg st="3" end="3"/>
                                            </p:txEl>
                                          </p:spTgt>
                                        </p:tgtEl>
                                        <p:attrNameLst>
                                          <p:attrName>ppt_y</p:attrName>
                                        </p:attrNameLst>
                                      </p:cBhvr>
                                      <p:tavLst>
                                        <p:tav tm="0">
                                          <p:val>
                                            <p:strVal val="#ppt_y-#ppt_h/2"/>
                                          </p:val>
                                        </p:tav>
                                        <p:tav tm="100000">
                                          <p:val>
                                            <p:strVal val="#ppt_y"/>
                                          </p:val>
                                        </p:tav>
                                      </p:tavLst>
                                    </p:anim>
                                    <p:anim calcmode="lin" valueType="num">
                                      <p:cBhvr>
                                        <p:cTn id="30" dur="1000" fill="hold"/>
                                        <p:tgtEl>
                                          <p:spTgt spid="307203">
                                            <p:txEl>
                                              <p:pRg st="3" end="3"/>
                                            </p:txEl>
                                          </p:spTgt>
                                        </p:tgtEl>
                                        <p:attrNameLst>
                                          <p:attrName>ppt_w</p:attrName>
                                        </p:attrNameLst>
                                      </p:cBhvr>
                                      <p:tavLst>
                                        <p:tav tm="0">
                                          <p:val>
                                            <p:strVal val="#ppt_w"/>
                                          </p:val>
                                        </p:tav>
                                        <p:tav tm="100000">
                                          <p:val>
                                            <p:strVal val="#ppt_w"/>
                                          </p:val>
                                        </p:tav>
                                      </p:tavLst>
                                    </p:anim>
                                    <p:anim calcmode="lin" valueType="num">
                                      <p:cBhvr>
                                        <p:cTn id="31" dur="1000" fill="hold"/>
                                        <p:tgtEl>
                                          <p:spTgt spid="307203">
                                            <p:txEl>
                                              <p:pRg st="3" end="3"/>
                                            </p:txEl>
                                          </p:spTgt>
                                        </p:tgtEl>
                                        <p:attrNameLst>
                                          <p:attrName>ppt_h</p:attrName>
                                        </p:attrNameLst>
                                      </p:cBhvr>
                                      <p:tavLst>
                                        <p:tav tm="0">
                                          <p:val>
                                            <p:fltVal val="0"/>
                                          </p:val>
                                        </p:tav>
                                        <p:tav tm="100000">
                                          <p:val>
                                            <p:strVal val="#ppt_h"/>
                                          </p:val>
                                        </p:tav>
                                      </p:tavLst>
                                    </p:anim>
                                  </p:childTnLst>
                                </p:cTn>
                              </p:par>
                            </p:childTnLst>
                          </p:cTn>
                        </p:par>
                        <p:par>
                          <p:cTn id="32" fill="hold" nodeType="afterGroup">
                            <p:stCondLst>
                              <p:cond delay="4000"/>
                            </p:stCondLst>
                            <p:childTnLst>
                              <p:par>
                                <p:cTn id="33" presetID="17" presetClass="entr" presetSubtype="1" fill="hold" grpId="0" nodeType="afterEffect">
                                  <p:stCondLst>
                                    <p:cond delay="0"/>
                                  </p:stCondLst>
                                  <p:childTnLst>
                                    <p:set>
                                      <p:cBhvr>
                                        <p:cTn id="34" dur="1" fill="hold">
                                          <p:stCondLst>
                                            <p:cond delay="0"/>
                                          </p:stCondLst>
                                        </p:cTn>
                                        <p:tgtEl>
                                          <p:spTgt spid="307203">
                                            <p:txEl>
                                              <p:pRg st="4" end="4"/>
                                            </p:txEl>
                                          </p:spTgt>
                                        </p:tgtEl>
                                        <p:attrNameLst>
                                          <p:attrName>style.visibility</p:attrName>
                                        </p:attrNameLst>
                                      </p:cBhvr>
                                      <p:to>
                                        <p:strVal val="visible"/>
                                      </p:to>
                                    </p:set>
                                    <p:anim calcmode="lin" valueType="num">
                                      <p:cBhvr>
                                        <p:cTn id="35" dur="1000" fill="hold"/>
                                        <p:tgtEl>
                                          <p:spTgt spid="30720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07203">
                                            <p:txEl>
                                              <p:pRg st="4" end="4"/>
                                            </p:txEl>
                                          </p:spTgt>
                                        </p:tgtEl>
                                        <p:attrNameLst>
                                          <p:attrName>ppt_y</p:attrName>
                                        </p:attrNameLst>
                                      </p:cBhvr>
                                      <p:tavLst>
                                        <p:tav tm="0">
                                          <p:val>
                                            <p:strVal val="#ppt_y-#ppt_h/2"/>
                                          </p:val>
                                        </p:tav>
                                        <p:tav tm="100000">
                                          <p:val>
                                            <p:strVal val="#ppt_y"/>
                                          </p:val>
                                        </p:tav>
                                      </p:tavLst>
                                    </p:anim>
                                    <p:anim calcmode="lin" valueType="num">
                                      <p:cBhvr>
                                        <p:cTn id="37" dur="1000" fill="hold"/>
                                        <p:tgtEl>
                                          <p:spTgt spid="307203">
                                            <p:txEl>
                                              <p:pRg st="4" end="4"/>
                                            </p:txEl>
                                          </p:spTgt>
                                        </p:tgtEl>
                                        <p:attrNameLst>
                                          <p:attrName>ppt_w</p:attrName>
                                        </p:attrNameLst>
                                      </p:cBhvr>
                                      <p:tavLst>
                                        <p:tav tm="0">
                                          <p:val>
                                            <p:strVal val="#ppt_w"/>
                                          </p:val>
                                        </p:tav>
                                        <p:tav tm="100000">
                                          <p:val>
                                            <p:strVal val="#ppt_w"/>
                                          </p:val>
                                        </p:tav>
                                      </p:tavLst>
                                    </p:anim>
                                    <p:anim calcmode="lin" valueType="num">
                                      <p:cBhvr>
                                        <p:cTn id="38" dur="1000" fill="hold"/>
                                        <p:tgtEl>
                                          <p:spTgt spid="307203">
                                            <p:txEl>
                                              <p:pRg st="4" end="4"/>
                                            </p:txEl>
                                          </p:spTgt>
                                        </p:tgtEl>
                                        <p:attrNameLst>
                                          <p:attrName>ppt_h</p:attrName>
                                        </p:attrNameLst>
                                      </p:cBhvr>
                                      <p:tavLst>
                                        <p:tav tm="0">
                                          <p:val>
                                            <p:fltVal val="0"/>
                                          </p:val>
                                        </p:tav>
                                        <p:tav tm="100000">
                                          <p:val>
                                            <p:strVal val="#ppt_h"/>
                                          </p:val>
                                        </p:tav>
                                      </p:tavLst>
                                    </p:anim>
                                  </p:childTnLst>
                                </p:cTn>
                              </p:par>
                            </p:childTnLst>
                          </p:cTn>
                        </p:par>
                        <p:par>
                          <p:cTn id="39" fill="hold" nodeType="afterGroup">
                            <p:stCondLst>
                              <p:cond delay="5000"/>
                            </p:stCondLst>
                            <p:childTnLst>
                              <p:par>
                                <p:cTn id="40" presetID="17" presetClass="entr" presetSubtype="1" fill="hold" grpId="0" nodeType="afterEffect">
                                  <p:stCondLst>
                                    <p:cond delay="0"/>
                                  </p:stCondLst>
                                  <p:childTnLst>
                                    <p:set>
                                      <p:cBhvr>
                                        <p:cTn id="41" dur="1" fill="hold">
                                          <p:stCondLst>
                                            <p:cond delay="0"/>
                                          </p:stCondLst>
                                        </p:cTn>
                                        <p:tgtEl>
                                          <p:spTgt spid="307203">
                                            <p:txEl>
                                              <p:pRg st="5" end="5"/>
                                            </p:txEl>
                                          </p:spTgt>
                                        </p:tgtEl>
                                        <p:attrNameLst>
                                          <p:attrName>style.visibility</p:attrName>
                                        </p:attrNameLst>
                                      </p:cBhvr>
                                      <p:to>
                                        <p:strVal val="visible"/>
                                      </p:to>
                                    </p:set>
                                    <p:anim calcmode="lin" valueType="num">
                                      <p:cBhvr>
                                        <p:cTn id="42" dur="1000" fill="hold"/>
                                        <p:tgtEl>
                                          <p:spTgt spid="30720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07203">
                                            <p:txEl>
                                              <p:pRg st="5" end="5"/>
                                            </p:txEl>
                                          </p:spTgt>
                                        </p:tgtEl>
                                        <p:attrNameLst>
                                          <p:attrName>ppt_y</p:attrName>
                                        </p:attrNameLst>
                                      </p:cBhvr>
                                      <p:tavLst>
                                        <p:tav tm="0">
                                          <p:val>
                                            <p:strVal val="#ppt_y-#ppt_h/2"/>
                                          </p:val>
                                        </p:tav>
                                        <p:tav tm="100000">
                                          <p:val>
                                            <p:strVal val="#ppt_y"/>
                                          </p:val>
                                        </p:tav>
                                      </p:tavLst>
                                    </p:anim>
                                    <p:anim calcmode="lin" valueType="num">
                                      <p:cBhvr>
                                        <p:cTn id="44" dur="1000" fill="hold"/>
                                        <p:tgtEl>
                                          <p:spTgt spid="307203">
                                            <p:txEl>
                                              <p:pRg st="5" end="5"/>
                                            </p:txEl>
                                          </p:spTgt>
                                        </p:tgtEl>
                                        <p:attrNameLst>
                                          <p:attrName>ppt_w</p:attrName>
                                        </p:attrNameLst>
                                      </p:cBhvr>
                                      <p:tavLst>
                                        <p:tav tm="0">
                                          <p:val>
                                            <p:strVal val="#ppt_w"/>
                                          </p:val>
                                        </p:tav>
                                        <p:tav tm="100000">
                                          <p:val>
                                            <p:strVal val="#ppt_w"/>
                                          </p:val>
                                        </p:tav>
                                      </p:tavLst>
                                    </p:anim>
                                    <p:anim calcmode="lin" valueType="num">
                                      <p:cBhvr>
                                        <p:cTn id="45" dur="1000" fill="hold"/>
                                        <p:tgtEl>
                                          <p:spTgt spid="30720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253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AD4968-524A-472F-BB88-09092BA87A49}" type="slidenum">
              <a:rPr lang="en-US" altLang="en-US">
                <a:solidFill>
                  <a:schemeClr val="bg1"/>
                </a:solidFill>
              </a:rPr>
              <a:pPr/>
              <a:t>226</a:t>
            </a:fld>
            <a:endParaRPr lang="en-US" altLang="en-US">
              <a:solidFill>
                <a:schemeClr val="bg1"/>
              </a:solidFill>
            </a:endParaRPr>
          </a:p>
        </p:txBody>
      </p:sp>
      <p:sp>
        <p:nvSpPr>
          <p:cNvPr id="22532" name="Rectangle 1026"/>
          <p:cNvSpPr>
            <a:spLocks noGrp="1" noChangeArrowheads="1"/>
          </p:cNvSpPr>
          <p:nvPr>
            <p:ph type="title"/>
          </p:nvPr>
        </p:nvSpPr>
        <p:spPr/>
        <p:txBody>
          <a:bodyPr/>
          <a:lstStyle/>
          <a:p>
            <a:pPr eaLnBrk="1" hangingPunct="1"/>
            <a:r>
              <a:rPr lang="en-US" altLang="en-US" smtClean="0"/>
              <a:t>Wi-Max</a:t>
            </a:r>
          </a:p>
        </p:txBody>
      </p:sp>
      <p:sp>
        <p:nvSpPr>
          <p:cNvPr id="347139" name="Rectangle 1027"/>
          <p:cNvSpPr>
            <a:spLocks noGrp="1" noChangeArrowheads="1"/>
          </p:cNvSpPr>
          <p:nvPr>
            <p:ph type="body" idx="1"/>
          </p:nvPr>
        </p:nvSpPr>
        <p:spPr/>
        <p:txBody>
          <a:bodyPr>
            <a:normAutofit fontScale="77500" lnSpcReduction="20000"/>
          </a:bodyPr>
          <a:lstStyle/>
          <a:p>
            <a:pPr eaLnBrk="1" hangingPunct="1">
              <a:lnSpc>
                <a:spcPct val="110000"/>
              </a:lnSpc>
            </a:pPr>
            <a:r>
              <a:rPr lang="en-US" altLang="en-US" b="1" smtClean="0"/>
              <a:t>W</a:t>
            </a:r>
            <a:r>
              <a:rPr lang="en-US" altLang="en-US" smtClean="0"/>
              <a:t>orldwide </a:t>
            </a:r>
            <a:r>
              <a:rPr lang="en-US" altLang="en-US" b="1" smtClean="0"/>
              <a:t>I</a:t>
            </a:r>
            <a:r>
              <a:rPr lang="en-US" altLang="en-US" smtClean="0"/>
              <a:t>nteroperability for </a:t>
            </a:r>
            <a:r>
              <a:rPr lang="en-US" altLang="en-US" b="1" smtClean="0"/>
              <a:t>M</a:t>
            </a:r>
            <a:r>
              <a:rPr lang="en-US" altLang="en-US" smtClean="0"/>
              <a:t>icrowave </a:t>
            </a:r>
            <a:r>
              <a:rPr lang="en-US" altLang="en-US" b="1" smtClean="0"/>
              <a:t>A</a:t>
            </a:r>
            <a:r>
              <a:rPr lang="en-US" altLang="en-US" smtClean="0"/>
              <a:t>ccess</a:t>
            </a:r>
          </a:p>
          <a:p>
            <a:pPr eaLnBrk="1" hangingPunct="1">
              <a:lnSpc>
                <a:spcPct val="110000"/>
              </a:lnSpc>
            </a:pPr>
            <a:r>
              <a:rPr lang="en-US" altLang="en-US" smtClean="0"/>
              <a:t>IEEE 802.16 standards-based wireless technology poised to be the next best thing</a:t>
            </a:r>
          </a:p>
          <a:p>
            <a:pPr eaLnBrk="1" hangingPunct="1">
              <a:lnSpc>
                <a:spcPct val="110000"/>
              </a:lnSpc>
            </a:pPr>
            <a:r>
              <a:rPr lang="en-US" altLang="en-US" smtClean="0"/>
              <a:t>Aims to provide high-throughput wireless broadband connections over long distances</a:t>
            </a:r>
          </a:p>
          <a:p>
            <a:pPr eaLnBrk="1" hangingPunct="1">
              <a:lnSpc>
                <a:spcPct val="110000"/>
              </a:lnSpc>
            </a:pPr>
            <a:r>
              <a:rPr lang="en-US" altLang="en-US" smtClean="0"/>
              <a:t>Fixed last-mile broadband access as a replacement or substitute for wired DSL, cable, or T1/E1 connections</a:t>
            </a:r>
          </a:p>
          <a:p>
            <a:pPr eaLnBrk="1" hangingPunct="1">
              <a:lnSpc>
                <a:spcPct val="110000"/>
              </a:lnSpc>
            </a:pPr>
            <a:r>
              <a:rPr lang="en-US" altLang="en-US" smtClean="0"/>
              <a:t>Hotspot subscriber and backhaul provider connections supported</a:t>
            </a:r>
          </a:p>
          <a:p>
            <a:pPr eaLnBrk="1" hangingPunct="1">
              <a:lnSpc>
                <a:spcPct val="110000"/>
              </a:lnSpc>
            </a:pPr>
            <a:r>
              <a:rPr lang="en-US" altLang="en-US" smtClean="0"/>
              <a:t>High-speed enterprise connectivity for business </a:t>
            </a:r>
          </a:p>
          <a:p>
            <a:pPr eaLnBrk="1" hangingPunct="1">
              <a:lnSpc>
                <a:spcPct val="110000"/>
              </a:lnSpc>
            </a:pPr>
            <a:r>
              <a:rPr lang="en-US" altLang="en-US" smtClean="0"/>
              <a:t>IEEE 802.16-2000, fixed subscriber and provider backhaul standards; racing to production</a:t>
            </a:r>
          </a:p>
          <a:p>
            <a:pPr eaLnBrk="1" hangingPunct="1">
              <a:lnSpc>
                <a:spcPct val="110000"/>
              </a:lnSpc>
            </a:pPr>
            <a:r>
              <a:rPr lang="en-US" altLang="en-US" smtClean="0"/>
              <a:t>IEEE 802.16e, mobility for subscribers, finalizing standards; racing to prototypes</a:t>
            </a:r>
          </a:p>
          <a:p>
            <a:pPr eaLnBrk="1" hangingPunct="1">
              <a:lnSpc>
                <a:spcPct val="110000"/>
              </a:lnSpc>
            </a:pPr>
            <a:endParaRPr lang="en-US" altLang="en-US" smtClean="0"/>
          </a:p>
        </p:txBody>
      </p:sp>
    </p:spTree>
    <p:extLst>
      <p:ext uri="{BB962C8B-B14F-4D97-AF65-F5344CB8AC3E}">
        <p14:creationId xmlns:p14="http://schemas.microsoft.com/office/powerpoint/2010/main" val="2431263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 calcmode="lin" valueType="num">
                                      <p:cBhvr>
                                        <p:cTn id="7" dur="2000" fill="hold"/>
                                        <p:tgtEl>
                                          <p:spTgt spid="347139">
                                            <p:txEl>
                                              <p:pRg st="0" end="0"/>
                                            </p:txEl>
                                          </p:spTgt>
                                        </p:tgtEl>
                                        <p:attrNameLst>
                                          <p:attrName>ppt_w</p:attrName>
                                        </p:attrNameLst>
                                      </p:cBhvr>
                                      <p:tavLst>
                                        <p:tav tm="0">
                                          <p:val>
                                            <p:strVal val="#ppt_w*0.70"/>
                                          </p:val>
                                        </p:tav>
                                        <p:tav tm="100000">
                                          <p:val>
                                            <p:strVal val="#ppt_w"/>
                                          </p:val>
                                        </p:tav>
                                      </p:tavLst>
                                    </p:anim>
                                    <p:anim calcmode="lin" valueType="num">
                                      <p:cBhvr>
                                        <p:cTn id="8" dur="2000" fill="hold"/>
                                        <p:tgtEl>
                                          <p:spTgt spid="347139">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347139">
                                            <p:txEl>
                                              <p:pRg st="0" end="0"/>
                                            </p:txEl>
                                          </p:spTgt>
                                        </p:tgtEl>
                                      </p:cBhvr>
                                    </p:animEffect>
                                  </p:childTnLst>
                                </p:cTn>
                              </p:par>
                            </p:childTnLst>
                          </p:cTn>
                        </p:par>
                        <p:par>
                          <p:cTn id="10" fill="hold" nodeType="afterGroup">
                            <p:stCondLst>
                              <p:cond delay="2000"/>
                            </p:stCondLst>
                            <p:childTnLst>
                              <p:par>
                                <p:cTn id="11" presetID="55" presetClass="entr" presetSubtype="0" fill="hold" grpId="0" nodeType="afterEffect">
                                  <p:stCondLst>
                                    <p:cond delay="0"/>
                                  </p:stCondLst>
                                  <p:childTnLst>
                                    <p:set>
                                      <p:cBhvr>
                                        <p:cTn id="12" dur="1" fill="hold">
                                          <p:stCondLst>
                                            <p:cond delay="0"/>
                                          </p:stCondLst>
                                        </p:cTn>
                                        <p:tgtEl>
                                          <p:spTgt spid="347139">
                                            <p:txEl>
                                              <p:pRg st="1" end="1"/>
                                            </p:txEl>
                                          </p:spTgt>
                                        </p:tgtEl>
                                        <p:attrNameLst>
                                          <p:attrName>style.visibility</p:attrName>
                                        </p:attrNameLst>
                                      </p:cBhvr>
                                      <p:to>
                                        <p:strVal val="visible"/>
                                      </p:to>
                                    </p:set>
                                    <p:anim calcmode="lin" valueType="num">
                                      <p:cBhvr>
                                        <p:cTn id="13" dur="2000" fill="hold"/>
                                        <p:tgtEl>
                                          <p:spTgt spid="347139">
                                            <p:txEl>
                                              <p:pRg st="1" end="1"/>
                                            </p:txEl>
                                          </p:spTgt>
                                        </p:tgtEl>
                                        <p:attrNameLst>
                                          <p:attrName>ppt_w</p:attrName>
                                        </p:attrNameLst>
                                      </p:cBhvr>
                                      <p:tavLst>
                                        <p:tav tm="0">
                                          <p:val>
                                            <p:strVal val="#ppt_w*0.70"/>
                                          </p:val>
                                        </p:tav>
                                        <p:tav tm="100000">
                                          <p:val>
                                            <p:strVal val="#ppt_w"/>
                                          </p:val>
                                        </p:tav>
                                      </p:tavLst>
                                    </p:anim>
                                    <p:anim calcmode="lin" valueType="num">
                                      <p:cBhvr>
                                        <p:cTn id="14" dur="2000" fill="hold"/>
                                        <p:tgtEl>
                                          <p:spTgt spid="347139">
                                            <p:txEl>
                                              <p:pRg st="1" end="1"/>
                                            </p:txEl>
                                          </p:spTgt>
                                        </p:tgtEl>
                                        <p:attrNameLst>
                                          <p:attrName>ppt_h</p:attrName>
                                        </p:attrNameLst>
                                      </p:cBhvr>
                                      <p:tavLst>
                                        <p:tav tm="0">
                                          <p:val>
                                            <p:strVal val="#ppt_h"/>
                                          </p:val>
                                        </p:tav>
                                        <p:tav tm="100000">
                                          <p:val>
                                            <p:strVal val="#ppt_h"/>
                                          </p:val>
                                        </p:tav>
                                      </p:tavLst>
                                    </p:anim>
                                    <p:animEffect transition="in" filter="fade">
                                      <p:cBhvr>
                                        <p:cTn id="15" dur="2000"/>
                                        <p:tgtEl>
                                          <p:spTgt spid="347139">
                                            <p:txEl>
                                              <p:pRg st="1" end="1"/>
                                            </p:txEl>
                                          </p:spTgt>
                                        </p:tgtEl>
                                      </p:cBhvr>
                                    </p:animEffect>
                                  </p:childTnLst>
                                </p:cTn>
                              </p:par>
                            </p:childTnLst>
                          </p:cTn>
                        </p:par>
                        <p:par>
                          <p:cTn id="16" fill="hold" nodeType="afterGroup">
                            <p:stCondLst>
                              <p:cond delay="4000"/>
                            </p:stCondLst>
                            <p:childTnLst>
                              <p:par>
                                <p:cTn id="17" presetID="55" presetClass="entr" presetSubtype="0" fill="hold" grpId="0" nodeType="afterEffect">
                                  <p:stCondLst>
                                    <p:cond delay="0"/>
                                  </p:stCondLst>
                                  <p:childTnLst>
                                    <p:set>
                                      <p:cBhvr>
                                        <p:cTn id="18" dur="1" fill="hold">
                                          <p:stCondLst>
                                            <p:cond delay="0"/>
                                          </p:stCondLst>
                                        </p:cTn>
                                        <p:tgtEl>
                                          <p:spTgt spid="347139">
                                            <p:txEl>
                                              <p:pRg st="2" end="2"/>
                                            </p:txEl>
                                          </p:spTgt>
                                        </p:tgtEl>
                                        <p:attrNameLst>
                                          <p:attrName>style.visibility</p:attrName>
                                        </p:attrNameLst>
                                      </p:cBhvr>
                                      <p:to>
                                        <p:strVal val="visible"/>
                                      </p:to>
                                    </p:set>
                                    <p:anim calcmode="lin" valueType="num">
                                      <p:cBhvr>
                                        <p:cTn id="19" dur="2000" fill="hold"/>
                                        <p:tgtEl>
                                          <p:spTgt spid="347139">
                                            <p:txEl>
                                              <p:pRg st="2" end="2"/>
                                            </p:txEl>
                                          </p:spTgt>
                                        </p:tgtEl>
                                        <p:attrNameLst>
                                          <p:attrName>ppt_w</p:attrName>
                                        </p:attrNameLst>
                                      </p:cBhvr>
                                      <p:tavLst>
                                        <p:tav tm="0">
                                          <p:val>
                                            <p:strVal val="#ppt_w*0.70"/>
                                          </p:val>
                                        </p:tav>
                                        <p:tav tm="100000">
                                          <p:val>
                                            <p:strVal val="#ppt_w"/>
                                          </p:val>
                                        </p:tav>
                                      </p:tavLst>
                                    </p:anim>
                                    <p:anim calcmode="lin" valueType="num">
                                      <p:cBhvr>
                                        <p:cTn id="20" dur="2000" fill="hold"/>
                                        <p:tgtEl>
                                          <p:spTgt spid="347139">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347139">
                                            <p:txEl>
                                              <p:pRg st="2" end="2"/>
                                            </p:txEl>
                                          </p:spTgt>
                                        </p:tgtEl>
                                      </p:cBhvr>
                                    </p:animEffect>
                                  </p:childTnLst>
                                </p:cTn>
                              </p:par>
                            </p:childTnLst>
                          </p:cTn>
                        </p:par>
                        <p:par>
                          <p:cTn id="22" fill="hold" nodeType="afterGroup">
                            <p:stCondLst>
                              <p:cond delay="6000"/>
                            </p:stCondLst>
                            <p:childTnLst>
                              <p:par>
                                <p:cTn id="23" presetID="55" presetClass="entr" presetSubtype="0" fill="hold" grpId="0" nodeType="afterEffect">
                                  <p:stCondLst>
                                    <p:cond delay="0"/>
                                  </p:stCondLst>
                                  <p:childTnLst>
                                    <p:set>
                                      <p:cBhvr>
                                        <p:cTn id="24" dur="1" fill="hold">
                                          <p:stCondLst>
                                            <p:cond delay="0"/>
                                          </p:stCondLst>
                                        </p:cTn>
                                        <p:tgtEl>
                                          <p:spTgt spid="347139">
                                            <p:txEl>
                                              <p:pRg st="3" end="3"/>
                                            </p:txEl>
                                          </p:spTgt>
                                        </p:tgtEl>
                                        <p:attrNameLst>
                                          <p:attrName>style.visibility</p:attrName>
                                        </p:attrNameLst>
                                      </p:cBhvr>
                                      <p:to>
                                        <p:strVal val="visible"/>
                                      </p:to>
                                    </p:set>
                                    <p:anim calcmode="lin" valueType="num">
                                      <p:cBhvr>
                                        <p:cTn id="25" dur="2000" fill="hold"/>
                                        <p:tgtEl>
                                          <p:spTgt spid="347139">
                                            <p:txEl>
                                              <p:pRg st="3" end="3"/>
                                            </p:txEl>
                                          </p:spTgt>
                                        </p:tgtEl>
                                        <p:attrNameLst>
                                          <p:attrName>ppt_w</p:attrName>
                                        </p:attrNameLst>
                                      </p:cBhvr>
                                      <p:tavLst>
                                        <p:tav tm="0">
                                          <p:val>
                                            <p:strVal val="#ppt_w*0.70"/>
                                          </p:val>
                                        </p:tav>
                                        <p:tav tm="100000">
                                          <p:val>
                                            <p:strVal val="#ppt_w"/>
                                          </p:val>
                                        </p:tav>
                                      </p:tavLst>
                                    </p:anim>
                                    <p:anim calcmode="lin" valueType="num">
                                      <p:cBhvr>
                                        <p:cTn id="26" dur="2000" fill="hold"/>
                                        <p:tgtEl>
                                          <p:spTgt spid="347139">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347139">
                                            <p:txEl>
                                              <p:pRg st="3" end="3"/>
                                            </p:txEl>
                                          </p:spTgt>
                                        </p:tgtEl>
                                      </p:cBhvr>
                                    </p:animEffect>
                                  </p:childTnLst>
                                </p:cTn>
                              </p:par>
                            </p:childTnLst>
                          </p:cTn>
                        </p:par>
                        <p:par>
                          <p:cTn id="28" fill="hold" nodeType="afterGroup">
                            <p:stCondLst>
                              <p:cond delay="8000"/>
                            </p:stCondLst>
                            <p:childTnLst>
                              <p:par>
                                <p:cTn id="29" presetID="55" presetClass="entr" presetSubtype="0" fill="hold" grpId="0" nodeType="afterEffect">
                                  <p:stCondLst>
                                    <p:cond delay="0"/>
                                  </p:stCondLst>
                                  <p:childTnLst>
                                    <p:set>
                                      <p:cBhvr>
                                        <p:cTn id="30" dur="1" fill="hold">
                                          <p:stCondLst>
                                            <p:cond delay="0"/>
                                          </p:stCondLst>
                                        </p:cTn>
                                        <p:tgtEl>
                                          <p:spTgt spid="347139">
                                            <p:txEl>
                                              <p:pRg st="4" end="4"/>
                                            </p:txEl>
                                          </p:spTgt>
                                        </p:tgtEl>
                                        <p:attrNameLst>
                                          <p:attrName>style.visibility</p:attrName>
                                        </p:attrNameLst>
                                      </p:cBhvr>
                                      <p:to>
                                        <p:strVal val="visible"/>
                                      </p:to>
                                    </p:set>
                                    <p:anim calcmode="lin" valueType="num">
                                      <p:cBhvr>
                                        <p:cTn id="31" dur="2000" fill="hold"/>
                                        <p:tgtEl>
                                          <p:spTgt spid="347139">
                                            <p:txEl>
                                              <p:pRg st="4" end="4"/>
                                            </p:txEl>
                                          </p:spTgt>
                                        </p:tgtEl>
                                        <p:attrNameLst>
                                          <p:attrName>ppt_w</p:attrName>
                                        </p:attrNameLst>
                                      </p:cBhvr>
                                      <p:tavLst>
                                        <p:tav tm="0">
                                          <p:val>
                                            <p:strVal val="#ppt_w*0.70"/>
                                          </p:val>
                                        </p:tav>
                                        <p:tav tm="100000">
                                          <p:val>
                                            <p:strVal val="#ppt_w"/>
                                          </p:val>
                                        </p:tav>
                                      </p:tavLst>
                                    </p:anim>
                                    <p:anim calcmode="lin" valueType="num">
                                      <p:cBhvr>
                                        <p:cTn id="32" dur="2000" fill="hold"/>
                                        <p:tgtEl>
                                          <p:spTgt spid="347139">
                                            <p:txEl>
                                              <p:pRg st="4" end="4"/>
                                            </p:txEl>
                                          </p:spTgt>
                                        </p:tgtEl>
                                        <p:attrNameLst>
                                          <p:attrName>ppt_h</p:attrName>
                                        </p:attrNameLst>
                                      </p:cBhvr>
                                      <p:tavLst>
                                        <p:tav tm="0">
                                          <p:val>
                                            <p:strVal val="#ppt_h"/>
                                          </p:val>
                                        </p:tav>
                                        <p:tav tm="100000">
                                          <p:val>
                                            <p:strVal val="#ppt_h"/>
                                          </p:val>
                                        </p:tav>
                                      </p:tavLst>
                                    </p:anim>
                                    <p:animEffect transition="in" filter="fade">
                                      <p:cBhvr>
                                        <p:cTn id="33" dur="2000"/>
                                        <p:tgtEl>
                                          <p:spTgt spid="347139">
                                            <p:txEl>
                                              <p:pRg st="4" end="4"/>
                                            </p:txEl>
                                          </p:spTgt>
                                        </p:tgtEl>
                                      </p:cBhvr>
                                    </p:animEffect>
                                  </p:childTnLst>
                                </p:cTn>
                              </p:par>
                            </p:childTnLst>
                          </p:cTn>
                        </p:par>
                        <p:par>
                          <p:cTn id="34" fill="hold" nodeType="afterGroup">
                            <p:stCondLst>
                              <p:cond delay="10000"/>
                            </p:stCondLst>
                            <p:childTnLst>
                              <p:par>
                                <p:cTn id="35" presetID="55" presetClass="entr" presetSubtype="0" fill="hold" grpId="0" nodeType="afterEffect">
                                  <p:stCondLst>
                                    <p:cond delay="0"/>
                                  </p:stCondLst>
                                  <p:childTnLst>
                                    <p:set>
                                      <p:cBhvr>
                                        <p:cTn id="36" dur="1" fill="hold">
                                          <p:stCondLst>
                                            <p:cond delay="0"/>
                                          </p:stCondLst>
                                        </p:cTn>
                                        <p:tgtEl>
                                          <p:spTgt spid="347139">
                                            <p:txEl>
                                              <p:pRg st="5" end="5"/>
                                            </p:txEl>
                                          </p:spTgt>
                                        </p:tgtEl>
                                        <p:attrNameLst>
                                          <p:attrName>style.visibility</p:attrName>
                                        </p:attrNameLst>
                                      </p:cBhvr>
                                      <p:to>
                                        <p:strVal val="visible"/>
                                      </p:to>
                                    </p:set>
                                    <p:anim calcmode="lin" valueType="num">
                                      <p:cBhvr>
                                        <p:cTn id="37" dur="2000" fill="hold"/>
                                        <p:tgtEl>
                                          <p:spTgt spid="347139">
                                            <p:txEl>
                                              <p:pRg st="5" end="5"/>
                                            </p:txEl>
                                          </p:spTgt>
                                        </p:tgtEl>
                                        <p:attrNameLst>
                                          <p:attrName>ppt_w</p:attrName>
                                        </p:attrNameLst>
                                      </p:cBhvr>
                                      <p:tavLst>
                                        <p:tav tm="0">
                                          <p:val>
                                            <p:strVal val="#ppt_w*0.70"/>
                                          </p:val>
                                        </p:tav>
                                        <p:tav tm="100000">
                                          <p:val>
                                            <p:strVal val="#ppt_w"/>
                                          </p:val>
                                        </p:tav>
                                      </p:tavLst>
                                    </p:anim>
                                    <p:anim calcmode="lin" valueType="num">
                                      <p:cBhvr>
                                        <p:cTn id="38" dur="2000" fill="hold"/>
                                        <p:tgtEl>
                                          <p:spTgt spid="347139">
                                            <p:txEl>
                                              <p:pRg st="5" end="5"/>
                                            </p:txEl>
                                          </p:spTgt>
                                        </p:tgtEl>
                                        <p:attrNameLst>
                                          <p:attrName>ppt_h</p:attrName>
                                        </p:attrNameLst>
                                      </p:cBhvr>
                                      <p:tavLst>
                                        <p:tav tm="0">
                                          <p:val>
                                            <p:strVal val="#ppt_h"/>
                                          </p:val>
                                        </p:tav>
                                        <p:tav tm="100000">
                                          <p:val>
                                            <p:strVal val="#ppt_h"/>
                                          </p:val>
                                        </p:tav>
                                      </p:tavLst>
                                    </p:anim>
                                    <p:animEffect transition="in" filter="fade">
                                      <p:cBhvr>
                                        <p:cTn id="39" dur="2000"/>
                                        <p:tgtEl>
                                          <p:spTgt spid="347139">
                                            <p:txEl>
                                              <p:pRg st="5" end="5"/>
                                            </p:txEl>
                                          </p:spTgt>
                                        </p:tgtEl>
                                      </p:cBhvr>
                                    </p:animEffect>
                                  </p:childTnLst>
                                </p:cTn>
                              </p:par>
                            </p:childTnLst>
                          </p:cTn>
                        </p:par>
                        <p:par>
                          <p:cTn id="40" fill="hold" nodeType="afterGroup">
                            <p:stCondLst>
                              <p:cond delay="12000"/>
                            </p:stCondLst>
                            <p:childTnLst>
                              <p:par>
                                <p:cTn id="41" presetID="55" presetClass="entr" presetSubtype="0" fill="hold" grpId="0" nodeType="afterEffect">
                                  <p:stCondLst>
                                    <p:cond delay="0"/>
                                  </p:stCondLst>
                                  <p:childTnLst>
                                    <p:set>
                                      <p:cBhvr>
                                        <p:cTn id="42" dur="1" fill="hold">
                                          <p:stCondLst>
                                            <p:cond delay="0"/>
                                          </p:stCondLst>
                                        </p:cTn>
                                        <p:tgtEl>
                                          <p:spTgt spid="347139">
                                            <p:txEl>
                                              <p:pRg st="6" end="6"/>
                                            </p:txEl>
                                          </p:spTgt>
                                        </p:tgtEl>
                                        <p:attrNameLst>
                                          <p:attrName>style.visibility</p:attrName>
                                        </p:attrNameLst>
                                      </p:cBhvr>
                                      <p:to>
                                        <p:strVal val="visible"/>
                                      </p:to>
                                    </p:set>
                                    <p:anim calcmode="lin" valueType="num">
                                      <p:cBhvr>
                                        <p:cTn id="43" dur="2000" fill="hold"/>
                                        <p:tgtEl>
                                          <p:spTgt spid="347139">
                                            <p:txEl>
                                              <p:pRg st="6" end="6"/>
                                            </p:txEl>
                                          </p:spTgt>
                                        </p:tgtEl>
                                        <p:attrNameLst>
                                          <p:attrName>ppt_w</p:attrName>
                                        </p:attrNameLst>
                                      </p:cBhvr>
                                      <p:tavLst>
                                        <p:tav tm="0">
                                          <p:val>
                                            <p:strVal val="#ppt_w*0.70"/>
                                          </p:val>
                                        </p:tav>
                                        <p:tav tm="100000">
                                          <p:val>
                                            <p:strVal val="#ppt_w"/>
                                          </p:val>
                                        </p:tav>
                                      </p:tavLst>
                                    </p:anim>
                                    <p:anim calcmode="lin" valueType="num">
                                      <p:cBhvr>
                                        <p:cTn id="44" dur="2000" fill="hold"/>
                                        <p:tgtEl>
                                          <p:spTgt spid="347139">
                                            <p:txEl>
                                              <p:pRg st="6" end="6"/>
                                            </p:txEl>
                                          </p:spTgt>
                                        </p:tgtEl>
                                        <p:attrNameLst>
                                          <p:attrName>ppt_h</p:attrName>
                                        </p:attrNameLst>
                                      </p:cBhvr>
                                      <p:tavLst>
                                        <p:tav tm="0">
                                          <p:val>
                                            <p:strVal val="#ppt_h"/>
                                          </p:val>
                                        </p:tav>
                                        <p:tav tm="100000">
                                          <p:val>
                                            <p:strVal val="#ppt_h"/>
                                          </p:val>
                                        </p:tav>
                                      </p:tavLst>
                                    </p:anim>
                                    <p:animEffect transition="in" filter="fade">
                                      <p:cBhvr>
                                        <p:cTn id="45" dur="2000"/>
                                        <p:tgtEl>
                                          <p:spTgt spid="347139">
                                            <p:txEl>
                                              <p:pRg st="6" end="6"/>
                                            </p:txEl>
                                          </p:spTgt>
                                        </p:tgtEl>
                                      </p:cBhvr>
                                    </p:animEffect>
                                  </p:childTnLst>
                                </p:cTn>
                              </p:par>
                            </p:childTnLst>
                          </p:cTn>
                        </p:par>
                        <p:par>
                          <p:cTn id="46" fill="hold" nodeType="afterGroup">
                            <p:stCondLst>
                              <p:cond delay="14000"/>
                            </p:stCondLst>
                            <p:childTnLst>
                              <p:par>
                                <p:cTn id="47" presetID="55" presetClass="entr" presetSubtype="0" fill="hold" grpId="0" nodeType="afterEffect">
                                  <p:stCondLst>
                                    <p:cond delay="0"/>
                                  </p:stCondLst>
                                  <p:childTnLst>
                                    <p:set>
                                      <p:cBhvr>
                                        <p:cTn id="48" dur="1" fill="hold">
                                          <p:stCondLst>
                                            <p:cond delay="0"/>
                                          </p:stCondLst>
                                        </p:cTn>
                                        <p:tgtEl>
                                          <p:spTgt spid="347139">
                                            <p:txEl>
                                              <p:pRg st="7" end="7"/>
                                            </p:txEl>
                                          </p:spTgt>
                                        </p:tgtEl>
                                        <p:attrNameLst>
                                          <p:attrName>style.visibility</p:attrName>
                                        </p:attrNameLst>
                                      </p:cBhvr>
                                      <p:to>
                                        <p:strVal val="visible"/>
                                      </p:to>
                                    </p:set>
                                    <p:anim calcmode="lin" valueType="num">
                                      <p:cBhvr>
                                        <p:cTn id="49" dur="2000" fill="hold"/>
                                        <p:tgtEl>
                                          <p:spTgt spid="347139">
                                            <p:txEl>
                                              <p:pRg st="7" end="7"/>
                                            </p:txEl>
                                          </p:spTgt>
                                        </p:tgtEl>
                                        <p:attrNameLst>
                                          <p:attrName>ppt_w</p:attrName>
                                        </p:attrNameLst>
                                      </p:cBhvr>
                                      <p:tavLst>
                                        <p:tav tm="0">
                                          <p:val>
                                            <p:strVal val="#ppt_w*0.70"/>
                                          </p:val>
                                        </p:tav>
                                        <p:tav tm="100000">
                                          <p:val>
                                            <p:strVal val="#ppt_w"/>
                                          </p:val>
                                        </p:tav>
                                      </p:tavLst>
                                    </p:anim>
                                    <p:anim calcmode="lin" valueType="num">
                                      <p:cBhvr>
                                        <p:cTn id="50" dur="2000" fill="hold"/>
                                        <p:tgtEl>
                                          <p:spTgt spid="347139">
                                            <p:txEl>
                                              <p:pRg st="7" end="7"/>
                                            </p:txEl>
                                          </p:spTgt>
                                        </p:tgtEl>
                                        <p:attrNameLst>
                                          <p:attrName>ppt_h</p:attrName>
                                        </p:attrNameLst>
                                      </p:cBhvr>
                                      <p:tavLst>
                                        <p:tav tm="0">
                                          <p:val>
                                            <p:strVal val="#ppt_h"/>
                                          </p:val>
                                        </p:tav>
                                        <p:tav tm="100000">
                                          <p:val>
                                            <p:strVal val="#ppt_h"/>
                                          </p:val>
                                        </p:tav>
                                      </p:tavLst>
                                    </p:anim>
                                    <p:animEffect transition="in" filter="fade">
                                      <p:cBhvr>
                                        <p:cTn id="51" dur="2000"/>
                                        <p:tgtEl>
                                          <p:spTgt spid="347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457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1CF2EE-3D60-4CAA-AED6-21C378490347}" type="slidenum">
              <a:rPr lang="en-US" altLang="en-US">
                <a:solidFill>
                  <a:schemeClr val="bg1"/>
                </a:solidFill>
              </a:rPr>
              <a:pPr/>
              <a:t>227</a:t>
            </a:fld>
            <a:endParaRPr lang="en-US" altLang="en-US">
              <a:solidFill>
                <a:schemeClr val="bg1"/>
              </a:solidFill>
            </a:endParaRPr>
          </a:p>
        </p:txBody>
      </p:sp>
      <p:sp>
        <p:nvSpPr>
          <p:cNvPr id="24580" name="Rectangle 4"/>
          <p:cNvSpPr>
            <a:spLocks noGrp="1" noChangeArrowheads="1"/>
          </p:cNvSpPr>
          <p:nvPr>
            <p:ph type="title"/>
          </p:nvPr>
        </p:nvSpPr>
        <p:spPr/>
        <p:txBody>
          <a:bodyPr/>
          <a:lstStyle/>
          <a:p>
            <a:pPr eaLnBrk="1" hangingPunct="1"/>
            <a:r>
              <a:rPr lang="en-GB" altLang="en-US" smtClean="0"/>
              <a:t>Wi-Max Architecture</a:t>
            </a:r>
          </a:p>
        </p:txBody>
      </p:sp>
      <p:pic>
        <p:nvPicPr>
          <p:cNvPr id="332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206500"/>
            <a:ext cx="6964363"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35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32803"/>
                                        </p:tgtEl>
                                        <p:attrNameLst>
                                          <p:attrName>style.visibility</p:attrName>
                                        </p:attrNameLst>
                                      </p:cBhvr>
                                      <p:to>
                                        <p:strVal val="visible"/>
                                      </p:to>
                                    </p:set>
                                    <p:anim calcmode="lin" valueType="num">
                                      <p:cBhvr>
                                        <p:cTn id="7" dur="1000" fill="hold"/>
                                        <p:tgtEl>
                                          <p:spTgt spid="332803"/>
                                        </p:tgtEl>
                                        <p:attrNameLst>
                                          <p:attrName>ppt_x</p:attrName>
                                        </p:attrNameLst>
                                      </p:cBhvr>
                                      <p:tavLst>
                                        <p:tav tm="0">
                                          <p:val>
                                            <p:strVal val="#ppt_x"/>
                                          </p:val>
                                        </p:tav>
                                        <p:tav tm="100000">
                                          <p:val>
                                            <p:strVal val="#ppt_x"/>
                                          </p:val>
                                        </p:tav>
                                      </p:tavLst>
                                    </p:anim>
                                    <p:anim calcmode="lin" valueType="num">
                                      <p:cBhvr>
                                        <p:cTn id="8" dur="1000" fill="hold"/>
                                        <p:tgtEl>
                                          <p:spTgt spid="332803"/>
                                        </p:tgtEl>
                                        <p:attrNameLst>
                                          <p:attrName>ppt_y</p:attrName>
                                        </p:attrNameLst>
                                      </p:cBhvr>
                                      <p:tavLst>
                                        <p:tav tm="0">
                                          <p:val>
                                            <p:strVal val="#ppt_y-#ppt_h/2"/>
                                          </p:val>
                                        </p:tav>
                                        <p:tav tm="100000">
                                          <p:val>
                                            <p:strVal val="#ppt_y"/>
                                          </p:val>
                                        </p:tav>
                                      </p:tavLst>
                                    </p:anim>
                                    <p:anim calcmode="lin" valueType="num">
                                      <p:cBhvr>
                                        <p:cTn id="9" dur="1000" fill="hold"/>
                                        <p:tgtEl>
                                          <p:spTgt spid="332803"/>
                                        </p:tgtEl>
                                        <p:attrNameLst>
                                          <p:attrName>ppt_w</p:attrName>
                                        </p:attrNameLst>
                                      </p:cBhvr>
                                      <p:tavLst>
                                        <p:tav tm="0">
                                          <p:val>
                                            <p:strVal val="#ppt_w"/>
                                          </p:val>
                                        </p:tav>
                                        <p:tav tm="100000">
                                          <p:val>
                                            <p:strVal val="#ppt_w"/>
                                          </p:val>
                                        </p:tav>
                                      </p:tavLst>
                                    </p:anim>
                                    <p:anim calcmode="lin" valueType="num">
                                      <p:cBhvr>
                                        <p:cTn id="10" dur="1000" fill="hold"/>
                                        <p:tgtEl>
                                          <p:spTgt spid="3328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662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1F2FE3-CE8D-4986-86CE-7EEA0E0B2806}" type="slidenum">
              <a:rPr lang="en-US" altLang="en-US">
                <a:solidFill>
                  <a:schemeClr val="bg1"/>
                </a:solidFill>
              </a:rPr>
              <a:pPr/>
              <a:t>228</a:t>
            </a:fld>
            <a:endParaRPr lang="en-US" altLang="en-US">
              <a:solidFill>
                <a:schemeClr val="bg1"/>
              </a:solidFill>
            </a:endParaRPr>
          </a:p>
        </p:txBody>
      </p:sp>
      <p:sp>
        <p:nvSpPr>
          <p:cNvPr id="26628" name="Rectangle 6"/>
          <p:cNvSpPr>
            <a:spLocks noGrp="1" noChangeArrowheads="1"/>
          </p:cNvSpPr>
          <p:nvPr>
            <p:ph type="title"/>
          </p:nvPr>
        </p:nvSpPr>
        <p:spPr/>
        <p:txBody>
          <a:bodyPr/>
          <a:lstStyle/>
          <a:p>
            <a:pPr eaLnBrk="1" hangingPunct="1"/>
            <a:r>
              <a:rPr lang="en-US" altLang="en-US" smtClean="0"/>
              <a:t>Wi-Max Features</a:t>
            </a:r>
          </a:p>
        </p:txBody>
      </p:sp>
      <p:sp>
        <p:nvSpPr>
          <p:cNvPr id="349191" name="Rectangle 7"/>
          <p:cNvSpPr>
            <a:spLocks noGrp="1" noChangeArrowheads="1"/>
          </p:cNvSpPr>
          <p:nvPr>
            <p:ph type="body" idx="1"/>
          </p:nvPr>
        </p:nvSpPr>
        <p:spPr/>
        <p:txBody>
          <a:bodyPr>
            <a:normAutofit lnSpcReduction="10000"/>
          </a:bodyPr>
          <a:lstStyle/>
          <a:p>
            <a:pPr eaLnBrk="1" hangingPunct="1"/>
            <a:r>
              <a:rPr lang="en-US" altLang="en-US" smtClean="0"/>
              <a:t>Long Range, High Data Rate</a:t>
            </a:r>
          </a:p>
          <a:p>
            <a:pPr eaLnBrk="1" hangingPunct="1"/>
            <a:endParaRPr lang="en-US" altLang="en-US" smtClean="0"/>
          </a:p>
          <a:p>
            <a:pPr eaLnBrk="1" hangingPunct="1"/>
            <a:r>
              <a:rPr lang="en-US" altLang="en-US" smtClean="0"/>
              <a:t>Less susceptible to interference</a:t>
            </a:r>
          </a:p>
          <a:p>
            <a:pPr eaLnBrk="1" hangingPunct="1"/>
            <a:endParaRPr lang="en-US" altLang="en-US" smtClean="0"/>
          </a:p>
          <a:p>
            <a:pPr eaLnBrk="1" hangingPunct="1"/>
            <a:r>
              <a:rPr lang="en-US" altLang="en-US" smtClean="0"/>
              <a:t>Very viable mobile alternative to DSL and cable</a:t>
            </a:r>
          </a:p>
          <a:p>
            <a:pPr eaLnBrk="1" hangingPunct="1"/>
            <a:endParaRPr lang="en-US" altLang="en-US" smtClean="0"/>
          </a:p>
          <a:p>
            <a:pPr eaLnBrk="1" hangingPunct="1"/>
            <a:r>
              <a:rPr lang="en-US" altLang="en-US" smtClean="0"/>
              <a:t>Subscribers receive wireless broadband data delivery to the home</a:t>
            </a:r>
          </a:p>
          <a:p>
            <a:pPr eaLnBrk="1" hangingPunct="1"/>
            <a:endParaRPr lang="en-US" altLang="en-US" smtClean="0"/>
          </a:p>
          <a:p>
            <a:pPr eaLnBrk="1" hangingPunct="1"/>
            <a:r>
              <a:rPr lang="en-US" altLang="en-US" smtClean="0"/>
              <a:t>Plug and Play installation</a:t>
            </a:r>
          </a:p>
        </p:txBody>
      </p:sp>
    </p:spTree>
    <p:extLst>
      <p:ext uri="{BB962C8B-B14F-4D97-AF65-F5344CB8AC3E}">
        <p14:creationId xmlns:p14="http://schemas.microsoft.com/office/powerpoint/2010/main" val="2121501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49191">
                                            <p:txEl>
                                              <p:pRg st="0" end="0"/>
                                            </p:txEl>
                                          </p:spTgt>
                                        </p:tgtEl>
                                        <p:attrNameLst>
                                          <p:attrName>style.visibility</p:attrName>
                                        </p:attrNameLst>
                                      </p:cBhvr>
                                      <p:to>
                                        <p:strVal val="visible"/>
                                      </p:to>
                                    </p:set>
                                    <p:anim calcmode="lin" valueType="num">
                                      <p:cBhvr>
                                        <p:cTn id="7" dur="2000" fill="hold"/>
                                        <p:tgtEl>
                                          <p:spTgt spid="349191">
                                            <p:txEl>
                                              <p:pRg st="0" end="0"/>
                                            </p:txEl>
                                          </p:spTgt>
                                        </p:tgtEl>
                                        <p:attrNameLst>
                                          <p:attrName>ppt_w</p:attrName>
                                        </p:attrNameLst>
                                      </p:cBhvr>
                                      <p:tavLst>
                                        <p:tav tm="0">
                                          <p:val>
                                            <p:strVal val="#ppt_w+.3"/>
                                          </p:val>
                                        </p:tav>
                                        <p:tav tm="100000">
                                          <p:val>
                                            <p:strVal val="#ppt_w"/>
                                          </p:val>
                                        </p:tav>
                                      </p:tavLst>
                                    </p:anim>
                                    <p:anim calcmode="lin" valueType="num">
                                      <p:cBhvr>
                                        <p:cTn id="8" dur="2000" fill="hold"/>
                                        <p:tgtEl>
                                          <p:spTgt spid="349191">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349191">
                                            <p:txEl>
                                              <p:pRg st="0" end="0"/>
                                            </p:txEl>
                                          </p:spTgt>
                                        </p:tgtEl>
                                      </p:cBhvr>
                                    </p:animEffect>
                                  </p:childTnLst>
                                </p:cTn>
                              </p:par>
                            </p:childTnLst>
                          </p:cTn>
                        </p:par>
                        <p:par>
                          <p:cTn id="10" fill="hold" nodeType="afterGroup">
                            <p:stCondLst>
                              <p:cond delay="2000"/>
                            </p:stCondLst>
                            <p:childTnLst>
                              <p:par>
                                <p:cTn id="11" presetID="50" presetClass="entr" presetSubtype="0" decel="100000" fill="hold" grpId="0" nodeType="afterEffect">
                                  <p:stCondLst>
                                    <p:cond delay="0"/>
                                  </p:stCondLst>
                                  <p:childTnLst>
                                    <p:set>
                                      <p:cBhvr>
                                        <p:cTn id="12" dur="1" fill="hold">
                                          <p:stCondLst>
                                            <p:cond delay="0"/>
                                          </p:stCondLst>
                                        </p:cTn>
                                        <p:tgtEl>
                                          <p:spTgt spid="349191">
                                            <p:txEl>
                                              <p:pRg st="2" end="2"/>
                                            </p:txEl>
                                          </p:spTgt>
                                        </p:tgtEl>
                                        <p:attrNameLst>
                                          <p:attrName>style.visibility</p:attrName>
                                        </p:attrNameLst>
                                      </p:cBhvr>
                                      <p:to>
                                        <p:strVal val="visible"/>
                                      </p:to>
                                    </p:set>
                                    <p:anim calcmode="lin" valueType="num">
                                      <p:cBhvr>
                                        <p:cTn id="13" dur="2000" fill="hold"/>
                                        <p:tgtEl>
                                          <p:spTgt spid="349191">
                                            <p:txEl>
                                              <p:pRg st="2" end="2"/>
                                            </p:txEl>
                                          </p:spTgt>
                                        </p:tgtEl>
                                        <p:attrNameLst>
                                          <p:attrName>ppt_w</p:attrName>
                                        </p:attrNameLst>
                                      </p:cBhvr>
                                      <p:tavLst>
                                        <p:tav tm="0">
                                          <p:val>
                                            <p:strVal val="#ppt_w+.3"/>
                                          </p:val>
                                        </p:tav>
                                        <p:tav tm="100000">
                                          <p:val>
                                            <p:strVal val="#ppt_w"/>
                                          </p:val>
                                        </p:tav>
                                      </p:tavLst>
                                    </p:anim>
                                    <p:anim calcmode="lin" valueType="num">
                                      <p:cBhvr>
                                        <p:cTn id="14" dur="2000" fill="hold"/>
                                        <p:tgtEl>
                                          <p:spTgt spid="349191">
                                            <p:txEl>
                                              <p:pRg st="2" end="2"/>
                                            </p:txEl>
                                          </p:spTgt>
                                        </p:tgtEl>
                                        <p:attrNameLst>
                                          <p:attrName>ppt_h</p:attrName>
                                        </p:attrNameLst>
                                      </p:cBhvr>
                                      <p:tavLst>
                                        <p:tav tm="0">
                                          <p:val>
                                            <p:strVal val="#ppt_h"/>
                                          </p:val>
                                        </p:tav>
                                        <p:tav tm="100000">
                                          <p:val>
                                            <p:strVal val="#ppt_h"/>
                                          </p:val>
                                        </p:tav>
                                      </p:tavLst>
                                    </p:anim>
                                    <p:animEffect transition="in" filter="fade">
                                      <p:cBhvr>
                                        <p:cTn id="15" dur="2000"/>
                                        <p:tgtEl>
                                          <p:spTgt spid="349191">
                                            <p:txEl>
                                              <p:pRg st="2" end="2"/>
                                            </p:txEl>
                                          </p:spTgt>
                                        </p:tgtEl>
                                      </p:cBhvr>
                                    </p:animEffect>
                                  </p:childTnLst>
                                </p:cTn>
                              </p:par>
                            </p:childTnLst>
                          </p:cTn>
                        </p:par>
                        <p:par>
                          <p:cTn id="16" fill="hold" nodeType="afterGroup">
                            <p:stCondLst>
                              <p:cond delay="4000"/>
                            </p:stCondLst>
                            <p:childTnLst>
                              <p:par>
                                <p:cTn id="17" presetID="50" presetClass="entr" presetSubtype="0" decel="100000" fill="hold" grpId="0" nodeType="afterEffect">
                                  <p:stCondLst>
                                    <p:cond delay="0"/>
                                  </p:stCondLst>
                                  <p:childTnLst>
                                    <p:set>
                                      <p:cBhvr>
                                        <p:cTn id="18" dur="1" fill="hold">
                                          <p:stCondLst>
                                            <p:cond delay="0"/>
                                          </p:stCondLst>
                                        </p:cTn>
                                        <p:tgtEl>
                                          <p:spTgt spid="349191">
                                            <p:txEl>
                                              <p:pRg st="4" end="4"/>
                                            </p:txEl>
                                          </p:spTgt>
                                        </p:tgtEl>
                                        <p:attrNameLst>
                                          <p:attrName>style.visibility</p:attrName>
                                        </p:attrNameLst>
                                      </p:cBhvr>
                                      <p:to>
                                        <p:strVal val="visible"/>
                                      </p:to>
                                    </p:set>
                                    <p:anim calcmode="lin" valueType="num">
                                      <p:cBhvr>
                                        <p:cTn id="19" dur="2000" fill="hold"/>
                                        <p:tgtEl>
                                          <p:spTgt spid="349191">
                                            <p:txEl>
                                              <p:pRg st="4" end="4"/>
                                            </p:txEl>
                                          </p:spTgt>
                                        </p:tgtEl>
                                        <p:attrNameLst>
                                          <p:attrName>ppt_w</p:attrName>
                                        </p:attrNameLst>
                                      </p:cBhvr>
                                      <p:tavLst>
                                        <p:tav tm="0">
                                          <p:val>
                                            <p:strVal val="#ppt_w+.3"/>
                                          </p:val>
                                        </p:tav>
                                        <p:tav tm="100000">
                                          <p:val>
                                            <p:strVal val="#ppt_w"/>
                                          </p:val>
                                        </p:tav>
                                      </p:tavLst>
                                    </p:anim>
                                    <p:anim calcmode="lin" valueType="num">
                                      <p:cBhvr>
                                        <p:cTn id="20" dur="2000" fill="hold"/>
                                        <p:tgtEl>
                                          <p:spTgt spid="349191">
                                            <p:txEl>
                                              <p:pRg st="4" end="4"/>
                                            </p:txEl>
                                          </p:spTgt>
                                        </p:tgtEl>
                                        <p:attrNameLst>
                                          <p:attrName>ppt_h</p:attrName>
                                        </p:attrNameLst>
                                      </p:cBhvr>
                                      <p:tavLst>
                                        <p:tav tm="0">
                                          <p:val>
                                            <p:strVal val="#ppt_h"/>
                                          </p:val>
                                        </p:tav>
                                        <p:tav tm="100000">
                                          <p:val>
                                            <p:strVal val="#ppt_h"/>
                                          </p:val>
                                        </p:tav>
                                      </p:tavLst>
                                    </p:anim>
                                    <p:animEffect transition="in" filter="fade">
                                      <p:cBhvr>
                                        <p:cTn id="21" dur="2000"/>
                                        <p:tgtEl>
                                          <p:spTgt spid="349191">
                                            <p:txEl>
                                              <p:pRg st="4" end="4"/>
                                            </p:txEl>
                                          </p:spTgt>
                                        </p:tgtEl>
                                      </p:cBhvr>
                                    </p:animEffect>
                                  </p:childTnLst>
                                </p:cTn>
                              </p:par>
                            </p:childTnLst>
                          </p:cTn>
                        </p:par>
                        <p:par>
                          <p:cTn id="22" fill="hold" nodeType="afterGroup">
                            <p:stCondLst>
                              <p:cond delay="6000"/>
                            </p:stCondLst>
                            <p:childTnLst>
                              <p:par>
                                <p:cTn id="23" presetID="50" presetClass="entr" presetSubtype="0" decel="100000" fill="hold" grpId="0" nodeType="afterEffect">
                                  <p:stCondLst>
                                    <p:cond delay="0"/>
                                  </p:stCondLst>
                                  <p:childTnLst>
                                    <p:set>
                                      <p:cBhvr>
                                        <p:cTn id="24" dur="1" fill="hold">
                                          <p:stCondLst>
                                            <p:cond delay="0"/>
                                          </p:stCondLst>
                                        </p:cTn>
                                        <p:tgtEl>
                                          <p:spTgt spid="349191">
                                            <p:txEl>
                                              <p:pRg st="6" end="6"/>
                                            </p:txEl>
                                          </p:spTgt>
                                        </p:tgtEl>
                                        <p:attrNameLst>
                                          <p:attrName>style.visibility</p:attrName>
                                        </p:attrNameLst>
                                      </p:cBhvr>
                                      <p:to>
                                        <p:strVal val="visible"/>
                                      </p:to>
                                    </p:set>
                                    <p:anim calcmode="lin" valueType="num">
                                      <p:cBhvr>
                                        <p:cTn id="25" dur="2000" fill="hold"/>
                                        <p:tgtEl>
                                          <p:spTgt spid="349191">
                                            <p:txEl>
                                              <p:pRg st="6" end="6"/>
                                            </p:txEl>
                                          </p:spTgt>
                                        </p:tgtEl>
                                        <p:attrNameLst>
                                          <p:attrName>ppt_w</p:attrName>
                                        </p:attrNameLst>
                                      </p:cBhvr>
                                      <p:tavLst>
                                        <p:tav tm="0">
                                          <p:val>
                                            <p:strVal val="#ppt_w+.3"/>
                                          </p:val>
                                        </p:tav>
                                        <p:tav tm="100000">
                                          <p:val>
                                            <p:strVal val="#ppt_w"/>
                                          </p:val>
                                        </p:tav>
                                      </p:tavLst>
                                    </p:anim>
                                    <p:anim calcmode="lin" valueType="num">
                                      <p:cBhvr>
                                        <p:cTn id="26" dur="2000" fill="hold"/>
                                        <p:tgtEl>
                                          <p:spTgt spid="349191">
                                            <p:txEl>
                                              <p:pRg st="6" end="6"/>
                                            </p:txEl>
                                          </p:spTgt>
                                        </p:tgtEl>
                                        <p:attrNameLst>
                                          <p:attrName>ppt_h</p:attrName>
                                        </p:attrNameLst>
                                      </p:cBhvr>
                                      <p:tavLst>
                                        <p:tav tm="0">
                                          <p:val>
                                            <p:strVal val="#ppt_h"/>
                                          </p:val>
                                        </p:tav>
                                        <p:tav tm="100000">
                                          <p:val>
                                            <p:strVal val="#ppt_h"/>
                                          </p:val>
                                        </p:tav>
                                      </p:tavLst>
                                    </p:anim>
                                    <p:animEffect transition="in" filter="fade">
                                      <p:cBhvr>
                                        <p:cTn id="27" dur="2000"/>
                                        <p:tgtEl>
                                          <p:spTgt spid="349191">
                                            <p:txEl>
                                              <p:pRg st="6" end="6"/>
                                            </p:txEl>
                                          </p:spTgt>
                                        </p:tgtEl>
                                      </p:cBhvr>
                                    </p:animEffect>
                                  </p:childTnLst>
                                </p:cTn>
                              </p:par>
                            </p:childTnLst>
                          </p:cTn>
                        </p:par>
                        <p:par>
                          <p:cTn id="28" fill="hold" nodeType="afterGroup">
                            <p:stCondLst>
                              <p:cond delay="8000"/>
                            </p:stCondLst>
                            <p:childTnLst>
                              <p:par>
                                <p:cTn id="29" presetID="50" presetClass="entr" presetSubtype="0" decel="100000" fill="hold" grpId="0" nodeType="afterEffect">
                                  <p:stCondLst>
                                    <p:cond delay="0"/>
                                  </p:stCondLst>
                                  <p:childTnLst>
                                    <p:set>
                                      <p:cBhvr>
                                        <p:cTn id="30" dur="1" fill="hold">
                                          <p:stCondLst>
                                            <p:cond delay="0"/>
                                          </p:stCondLst>
                                        </p:cTn>
                                        <p:tgtEl>
                                          <p:spTgt spid="349191">
                                            <p:txEl>
                                              <p:pRg st="8" end="8"/>
                                            </p:txEl>
                                          </p:spTgt>
                                        </p:tgtEl>
                                        <p:attrNameLst>
                                          <p:attrName>style.visibility</p:attrName>
                                        </p:attrNameLst>
                                      </p:cBhvr>
                                      <p:to>
                                        <p:strVal val="visible"/>
                                      </p:to>
                                    </p:set>
                                    <p:anim calcmode="lin" valueType="num">
                                      <p:cBhvr>
                                        <p:cTn id="31" dur="2000" fill="hold"/>
                                        <p:tgtEl>
                                          <p:spTgt spid="349191">
                                            <p:txEl>
                                              <p:pRg st="8" end="8"/>
                                            </p:txEl>
                                          </p:spTgt>
                                        </p:tgtEl>
                                        <p:attrNameLst>
                                          <p:attrName>ppt_w</p:attrName>
                                        </p:attrNameLst>
                                      </p:cBhvr>
                                      <p:tavLst>
                                        <p:tav tm="0">
                                          <p:val>
                                            <p:strVal val="#ppt_w+.3"/>
                                          </p:val>
                                        </p:tav>
                                        <p:tav tm="100000">
                                          <p:val>
                                            <p:strVal val="#ppt_w"/>
                                          </p:val>
                                        </p:tav>
                                      </p:tavLst>
                                    </p:anim>
                                    <p:anim calcmode="lin" valueType="num">
                                      <p:cBhvr>
                                        <p:cTn id="32" dur="2000" fill="hold"/>
                                        <p:tgtEl>
                                          <p:spTgt spid="349191">
                                            <p:txEl>
                                              <p:pRg st="8" end="8"/>
                                            </p:txEl>
                                          </p:spTgt>
                                        </p:tgtEl>
                                        <p:attrNameLst>
                                          <p:attrName>ppt_h</p:attrName>
                                        </p:attrNameLst>
                                      </p:cBhvr>
                                      <p:tavLst>
                                        <p:tav tm="0">
                                          <p:val>
                                            <p:strVal val="#ppt_h"/>
                                          </p:val>
                                        </p:tav>
                                        <p:tav tm="100000">
                                          <p:val>
                                            <p:strVal val="#ppt_h"/>
                                          </p:val>
                                        </p:tav>
                                      </p:tavLst>
                                    </p:anim>
                                    <p:animEffect transition="in" filter="fade">
                                      <p:cBhvr>
                                        <p:cTn id="33" dur="2000"/>
                                        <p:tgtEl>
                                          <p:spTgt spid="3491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1"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2867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5BB824-908D-45BB-93CD-9B89A8BDF778}" type="slidenum">
              <a:rPr lang="en-US" altLang="en-US">
                <a:solidFill>
                  <a:schemeClr val="bg1"/>
                </a:solidFill>
              </a:rPr>
              <a:pPr/>
              <a:t>229</a:t>
            </a:fld>
            <a:endParaRPr lang="en-US" altLang="en-US">
              <a:solidFill>
                <a:schemeClr val="bg1"/>
              </a:solidFill>
            </a:endParaRPr>
          </a:p>
        </p:txBody>
      </p:sp>
      <p:sp>
        <p:nvSpPr>
          <p:cNvPr id="28676" name="Rectangle 4"/>
          <p:cNvSpPr>
            <a:spLocks noGrp="1" noChangeArrowheads="1"/>
          </p:cNvSpPr>
          <p:nvPr>
            <p:ph type="title"/>
          </p:nvPr>
        </p:nvSpPr>
        <p:spPr/>
        <p:txBody>
          <a:bodyPr/>
          <a:lstStyle/>
          <a:p>
            <a:pPr eaLnBrk="1" hangingPunct="1"/>
            <a:r>
              <a:rPr lang="en-GB" altLang="en-US" smtClean="0"/>
              <a:t>Wi-Fi and Wi-Max Comparison</a:t>
            </a:r>
          </a:p>
        </p:txBody>
      </p:sp>
      <p:pic>
        <p:nvPicPr>
          <p:cNvPr id="338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1295401"/>
            <a:ext cx="7094538"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971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38947"/>
                                        </p:tgtEl>
                                        <p:attrNameLst>
                                          <p:attrName>style.visibility</p:attrName>
                                        </p:attrNameLst>
                                      </p:cBhvr>
                                      <p:to>
                                        <p:strVal val="visible"/>
                                      </p:to>
                                    </p:set>
                                    <p:animEffect transition="in" filter="wipe(up)">
                                      <p:cBhvr>
                                        <p:cTn id="7" dur="1000"/>
                                        <p:tgtEl>
                                          <p:spTgt spid="338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867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260535-E6B0-44DF-9E62-0EF888330DF2}" type="slidenum">
              <a:rPr lang="en-US" altLang="en-US" smtClean="0">
                <a:solidFill>
                  <a:schemeClr val="bg1"/>
                </a:solidFill>
              </a:rPr>
              <a:pPr/>
              <a:t>23</a:t>
            </a:fld>
            <a:endParaRPr lang="en-US" altLang="en-US" smtClean="0">
              <a:solidFill>
                <a:schemeClr val="bg1"/>
              </a:solidFill>
            </a:endParaRPr>
          </a:p>
        </p:txBody>
      </p:sp>
      <p:sp>
        <p:nvSpPr>
          <p:cNvPr id="28676" name="Rectangle 11"/>
          <p:cNvSpPr>
            <a:spLocks noGrp="1" noChangeArrowheads="1"/>
          </p:cNvSpPr>
          <p:nvPr>
            <p:ph type="title"/>
          </p:nvPr>
        </p:nvSpPr>
        <p:spPr/>
        <p:txBody>
          <a:bodyPr/>
          <a:lstStyle/>
          <a:p>
            <a:pPr eaLnBrk="1" hangingPunct="1"/>
            <a:r>
              <a:rPr lang="en-US" altLang="en-US" smtClean="0"/>
              <a:t>Introduction</a:t>
            </a:r>
            <a:r>
              <a:rPr lang="th-TH" altLang="en-US" smtClean="0"/>
              <a:t> - Telephone Systems</a:t>
            </a:r>
            <a:endParaRPr lang="en-US" altLang="en-US" smtClean="0"/>
          </a:p>
        </p:txBody>
      </p:sp>
      <p:sp>
        <p:nvSpPr>
          <p:cNvPr id="18444" name="Rectangle 12"/>
          <p:cNvSpPr>
            <a:spLocks noGrp="1" noChangeArrowheads="1"/>
          </p:cNvSpPr>
          <p:nvPr>
            <p:ph type="body" idx="1"/>
          </p:nvPr>
        </p:nvSpPr>
        <p:spPr/>
        <p:txBody>
          <a:bodyPr>
            <a:normAutofit fontScale="70000" lnSpcReduction="20000"/>
          </a:bodyPr>
          <a:lstStyle/>
          <a:p>
            <a:pPr eaLnBrk="1" hangingPunct="1">
              <a:lnSpc>
                <a:spcPct val="80000"/>
              </a:lnSpc>
            </a:pPr>
            <a:r>
              <a:rPr lang="th-TH" altLang="en-US" smtClean="0"/>
              <a:t>Local Loop</a:t>
            </a:r>
            <a:r>
              <a:rPr lang="th-TH" altLang="en-US" sz="1800"/>
              <a:t>  </a:t>
            </a:r>
            <a:endParaRPr lang="en-US" altLang="en-US" sz="1800"/>
          </a:p>
          <a:p>
            <a:pPr lvl="1" eaLnBrk="1" hangingPunct="1">
              <a:lnSpc>
                <a:spcPct val="80000"/>
              </a:lnSpc>
            </a:pPr>
            <a:r>
              <a:rPr lang="en-US" altLang="en-US" smtClean="0"/>
              <a:t>T</a:t>
            </a:r>
            <a:r>
              <a:rPr lang="th-TH" altLang="en-US" smtClean="0"/>
              <a:t>he pair of wires that runs from the Telephone Exchange into our home or business office</a:t>
            </a:r>
          </a:p>
          <a:p>
            <a:pPr eaLnBrk="1" hangingPunct="1">
              <a:lnSpc>
                <a:spcPct val="80000"/>
              </a:lnSpc>
            </a:pPr>
            <a:endParaRPr lang="en-US" altLang="en-US" sz="1800"/>
          </a:p>
          <a:p>
            <a:pPr eaLnBrk="1" hangingPunct="1">
              <a:lnSpc>
                <a:spcPct val="80000"/>
              </a:lnSpc>
            </a:pPr>
            <a:r>
              <a:rPr lang="th-TH" altLang="en-US" smtClean="0"/>
              <a:t>Phone Line </a:t>
            </a:r>
            <a:endParaRPr lang="en-US" altLang="en-US" smtClean="0"/>
          </a:p>
          <a:p>
            <a:pPr lvl="1" eaLnBrk="1" hangingPunct="1">
              <a:lnSpc>
                <a:spcPct val="80000"/>
              </a:lnSpc>
            </a:pPr>
            <a:r>
              <a:rPr lang="en-US" altLang="en-US" smtClean="0"/>
              <a:t>C</a:t>
            </a:r>
            <a:r>
              <a:rPr lang="th-TH" altLang="en-US" smtClean="0"/>
              <a:t>ommunication path between CO(central office) and our home</a:t>
            </a:r>
            <a:endParaRPr lang="en-US" altLang="en-US" smtClean="0"/>
          </a:p>
          <a:p>
            <a:pPr lvl="1" eaLnBrk="1" hangingPunct="1">
              <a:lnSpc>
                <a:spcPct val="80000"/>
              </a:lnSpc>
            </a:pPr>
            <a:r>
              <a:rPr lang="en-US" altLang="en-US" smtClean="0"/>
              <a:t>Twisted pair 22 AWG or 0.5 mm copper wires</a:t>
            </a:r>
            <a:endParaRPr lang="th-TH" altLang="en-US" smtClean="0"/>
          </a:p>
          <a:p>
            <a:pPr eaLnBrk="1" hangingPunct="1">
              <a:lnSpc>
                <a:spcPct val="80000"/>
              </a:lnSpc>
            </a:pPr>
            <a:endParaRPr lang="en-US" altLang="en-US" sz="1800"/>
          </a:p>
          <a:p>
            <a:pPr eaLnBrk="1" hangingPunct="1">
              <a:lnSpc>
                <a:spcPct val="80000"/>
              </a:lnSpc>
            </a:pPr>
            <a:r>
              <a:rPr lang="en-US" altLang="en-US" smtClean="0"/>
              <a:t>Line  Circuit</a:t>
            </a:r>
          </a:p>
          <a:p>
            <a:pPr lvl="1" eaLnBrk="1" hangingPunct="1">
              <a:lnSpc>
                <a:spcPct val="80000"/>
              </a:lnSpc>
            </a:pPr>
            <a:r>
              <a:rPr lang="en-US" altLang="en-US" sz="1600"/>
              <a:t>The voltage applied to the line to drive the telephone is  -48 Volts  DC</a:t>
            </a:r>
          </a:p>
          <a:p>
            <a:pPr eaLnBrk="1" hangingPunct="1">
              <a:lnSpc>
                <a:spcPct val="80000"/>
              </a:lnSpc>
            </a:pPr>
            <a:endParaRPr lang="en-US" altLang="en-US" sz="1800"/>
          </a:p>
          <a:p>
            <a:pPr eaLnBrk="1" hangingPunct="1">
              <a:lnSpc>
                <a:spcPct val="80000"/>
              </a:lnSpc>
            </a:pPr>
            <a:r>
              <a:rPr lang="th-TH" altLang="en-US" smtClean="0"/>
              <a:t>Central Office  </a:t>
            </a:r>
            <a:endParaRPr lang="en-US" altLang="en-US" smtClean="0"/>
          </a:p>
          <a:p>
            <a:pPr lvl="1" eaLnBrk="1" hangingPunct="1">
              <a:lnSpc>
                <a:spcPct val="80000"/>
              </a:lnSpc>
            </a:pPr>
            <a:r>
              <a:rPr lang="th-TH" altLang="en-US" smtClean="0"/>
              <a:t>is the hub of a city’s telephone network, providing power for the telephones, routing the calls ,and recording the necessary billing information. Also known as Telephone Exchange</a:t>
            </a:r>
          </a:p>
          <a:p>
            <a:pPr eaLnBrk="1" hangingPunct="1">
              <a:lnSpc>
                <a:spcPct val="80000"/>
              </a:lnSpc>
            </a:pPr>
            <a:endParaRPr lang="en-US" altLang="en-US" sz="1800"/>
          </a:p>
          <a:p>
            <a:pPr eaLnBrk="1" hangingPunct="1">
              <a:lnSpc>
                <a:spcPct val="80000"/>
              </a:lnSpc>
            </a:pPr>
            <a:r>
              <a:rPr lang="th-TH" altLang="en-US" smtClean="0"/>
              <a:t>Trunk communication path between CO’s</a:t>
            </a:r>
          </a:p>
          <a:p>
            <a:pPr eaLnBrk="1" hangingPunct="1">
              <a:lnSpc>
                <a:spcPct val="80000"/>
              </a:lnSpc>
            </a:pPr>
            <a:endParaRPr lang="en-US" altLang="en-US" smtClean="0"/>
          </a:p>
          <a:p>
            <a:pPr eaLnBrk="1" hangingPunct="1">
              <a:lnSpc>
                <a:spcPct val="80000"/>
              </a:lnSpc>
            </a:pPr>
            <a:r>
              <a:rPr lang="th-TH" altLang="en-US" smtClean="0"/>
              <a:t>Switch a device that routes communications to different parties</a:t>
            </a:r>
          </a:p>
        </p:txBody>
      </p:sp>
    </p:spTree>
    <p:extLst>
      <p:ext uri="{BB962C8B-B14F-4D97-AF65-F5344CB8AC3E}">
        <p14:creationId xmlns:p14="http://schemas.microsoft.com/office/powerpoint/2010/main" val="428751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444">
                                            <p:txEl>
                                              <p:pRg st="0" end="0"/>
                                            </p:txEl>
                                          </p:spTgt>
                                        </p:tgtEl>
                                        <p:attrNameLst>
                                          <p:attrName>style.visibility</p:attrName>
                                        </p:attrNameLst>
                                      </p:cBhvr>
                                      <p:to>
                                        <p:strVal val="visible"/>
                                      </p:to>
                                    </p:set>
                                    <p:anim calcmode="lin" valueType="num">
                                      <p:cBhvr additive="base">
                                        <p:cTn id="7" dur="1000" fill="hold"/>
                                        <p:tgtEl>
                                          <p:spTgt spid="1844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8444">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8444">
                                            <p:txEl>
                                              <p:pRg st="1" end="1"/>
                                            </p:txEl>
                                          </p:spTgt>
                                        </p:tgtEl>
                                        <p:attrNameLst>
                                          <p:attrName>style.visibility</p:attrName>
                                        </p:attrNameLst>
                                      </p:cBhvr>
                                      <p:to>
                                        <p:strVal val="visible"/>
                                      </p:to>
                                    </p:set>
                                    <p:anim calcmode="lin" valueType="num">
                                      <p:cBhvr additive="base">
                                        <p:cTn id="12" dur="1000" fill="hold"/>
                                        <p:tgtEl>
                                          <p:spTgt spid="18444">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18444">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18444">
                                            <p:txEl>
                                              <p:pRg st="3" end="3"/>
                                            </p:txEl>
                                          </p:spTgt>
                                        </p:tgtEl>
                                        <p:attrNameLst>
                                          <p:attrName>style.visibility</p:attrName>
                                        </p:attrNameLst>
                                      </p:cBhvr>
                                      <p:to>
                                        <p:strVal val="visible"/>
                                      </p:to>
                                    </p:set>
                                    <p:anim calcmode="lin" valueType="num">
                                      <p:cBhvr additive="base">
                                        <p:cTn id="17" dur="1000" fill="hold"/>
                                        <p:tgtEl>
                                          <p:spTgt spid="18444">
                                            <p:txEl>
                                              <p:pRg st="3" end="3"/>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18444">
                                            <p:txEl>
                                              <p:pRg st="3" end="3"/>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18444">
                                            <p:txEl>
                                              <p:pRg st="4" end="4"/>
                                            </p:txEl>
                                          </p:spTgt>
                                        </p:tgtEl>
                                        <p:attrNameLst>
                                          <p:attrName>style.visibility</p:attrName>
                                        </p:attrNameLst>
                                      </p:cBhvr>
                                      <p:to>
                                        <p:strVal val="visible"/>
                                      </p:to>
                                    </p:set>
                                    <p:anim calcmode="lin" valueType="num">
                                      <p:cBhvr additive="base">
                                        <p:cTn id="22" dur="1000" fill="hold"/>
                                        <p:tgtEl>
                                          <p:spTgt spid="18444">
                                            <p:txEl>
                                              <p:pRg st="4" end="4"/>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18444">
                                            <p:txEl>
                                              <p:pRg st="4" end="4"/>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0"/>
                            </p:stCondLst>
                            <p:childTnLst>
                              <p:par>
                                <p:cTn id="25" presetID="2" presetClass="entr" presetSubtype="8" fill="hold" grpId="0" nodeType="afterEffect">
                                  <p:stCondLst>
                                    <p:cond delay="0"/>
                                  </p:stCondLst>
                                  <p:childTnLst>
                                    <p:set>
                                      <p:cBhvr>
                                        <p:cTn id="26" dur="1" fill="hold">
                                          <p:stCondLst>
                                            <p:cond delay="0"/>
                                          </p:stCondLst>
                                        </p:cTn>
                                        <p:tgtEl>
                                          <p:spTgt spid="18444">
                                            <p:txEl>
                                              <p:pRg st="5" end="5"/>
                                            </p:txEl>
                                          </p:spTgt>
                                        </p:tgtEl>
                                        <p:attrNameLst>
                                          <p:attrName>style.visibility</p:attrName>
                                        </p:attrNameLst>
                                      </p:cBhvr>
                                      <p:to>
                                        <p:strVal val="visible"/>
                                      </p:to>
                                    </p:set>
                                    <p:anim calcmode="lin" valueType="num">
                                      <p:cBhvr additive="base">
                                        <p:cTn id="27" dur="1000" fill="hold"/>
                                        <p:tgtEl>
                                          <p:spTgt spid="18444">
                                            <p:txEl>
                                              <p:pRg st="5" end="5"/>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18444">
                                            <p:txEl>
                                              <p:pRg st="5" end="5"/>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18444">
                                            <p:txEl>
                                              <p:pRg st="7" end="7"/>
                                            </p:txEl>
                                          </p:spTgt>
                                        </p:tgtEl>
                                        <p:attrNameLst>
                                          <p:attrName>style.visibility</p:attrName>
                                        </p:attrNameLst>
                                      </p:cBhvr>
                                      <p:to>
                                        <p:strVal val="visible"/>
                                      </p:to>
                                    </p:set>
                                    <p:anim calcmode="lin" valueType="num">
                                      <p:cBhvr additive="base">
                                        <p:cTn id="32" dur="1000" fill="hold"/>
                                        <p:tgtEl>
                                          <p:spTgt spid="18444">
                                            <p:txEl>
                                              <p:pRg st="7" end="7"/>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18444">
                                            <p:txEl>
                                              <p:pRg st="7" end="7"/>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18444">
                                            <p:txEl>
                                              <p:pRg st="8" end="8"/>
                                            </p:txEl>
                                          </p:spTgt>
                                        </p:tgtEl>
                                        <p:attrNameLst>
                                          <p:attrName>style.visibility</p:attrName>
                                        </p:attrNameLst>
                                      </p:cBhvr>
                                      <p:to>
                                        <p:strVal val="visible"/>
                                      </p:to>
                                    </p:set>
                                    <p:anim calcmode="lin" valueType="num">
                                      <p:cBhvr additive="base">
                                        <p:cTn id="37" dur="1000" fill="hold"/>
                                        <p:tgtEl>
                                          <p:spTgt spid="18444">
                                            <p:txEl>
                                              <p:pRg st="8" end="8"/>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18444">
                                            <p:txEl>
                                              <p:pRg st="8" end="8"/>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7000"/>
                            </p:stCondLst>
                            <p:childTnLst>
                              <p:par>
                                <p:cTn id="40" presetID="2" presetClass="entr" presetSubtype="8" fill="hold" grpId="0" nodeType="afterEffect">
                                  <p:stCondLst>
                                    <p:cond delay="0"/>
                                  </p:stCondLst>
                                  <p:childTnLst>
                                    <p:set>
                                      <p:cBhvr>
                                        <p:cTn id="41" dur="1" fill="hold">
                                          <p:stCondLst>
                                            <p:cond delay="0"/>
                                          </p:stCondLst>
                                        </p:cTn>
                                        <p:tgtEl>
                                          <p:spTgt spid="18444">
                                            <p:txEl>
                                              <p:pRg st="10" end="10"/>
                                            </p:txEl>
                                          </p:spTgt>
                                        </p:tgtEl>
                                        <p:attrNameLst>
                                          <p:attrName>style.visibility</p:attrName>
                                        </p:attrNameLst>
                                      </p:cBhvr>
                                      <p:to>
                                        <p:strVal val="visible"/>
                                      </p:to>
                                    </p:set>
                                    <p:anim calcmode="lin" valueType="num">
                                      <p:cBhvr additive="base">
                                        <p:cTn id="42" dur="1000" fill="hold"/>
                                        <p:tgtEl>
                                          <p:spTgt spid="18444">
                                            <p:txEl>
                                              <p:pRg st="10" end="10"/>
                                            </p:txEl>
                                          </p:spTgt>
                                        </p:tgtEl>
                                        <p:attrNameLst>
                                          <p:attrName>ppt_x</p:attrName>
                                        </p:attrNameLst>
                                      </p:cBhvr>
                                      <p:tavLst>
                                        <p:tav tm="0">
                                          <p:val>
                                            <p:strVal val="0-#ppt_w/2"/>
                                          </p:val>
                                        </p:tav>
                                        <p:tav tm="100000">
                                          <p:val>
                                            <p:strVal val="#ppt_x"/>
                                          </p:val>
                                        </p:tav>
                                      </p:tavLst>
                                    </p:anim>
                                    <p:anim calcmode="lin" valueType="num">
                                      <p:cBhvr additive="base">
                                        <p:cTn id="43" dur="1000" fill="hold"/>
                                        <p:tgtEl>
                                          <p:spTgt spid="18444">
                                            <p:txEl>
                                              <p:pRg st="10" end="10"/>
                                            </p:txEl>
                                          </p:spTgt>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8000"/>
                            </p:stCondLst>
                            <p:childTnLst>
                              <p:par>
                                <p:cTn id="45" presetID="2" presetClass="entr" presetSubtype="8" fill="hold" grpId="0" nodeType="afterEffect">
                                  <p:stCondLst>
                                    <p:cond delay="0"/>
                                  </p:stCondLst>
                                  <p:childTnLst>
                                    <p:set>
                                      <p:cBhvr>
                                        <p:cTn id="46" dur="1" fill="hold">
                                          <p:stCondLst>
                                            <p:cond delay="0"/>
                                          </p:stCondLst>
                                        </p:cTn>
                                        <p:tgtEl>
                                          <p:spTgt spid="18444">
                                            <p:txEl>
                                              <p:pRg st="11" end="11"/>
                                            </p:txEl>
                                          </p:spTgt>
                                        </p:tgtEl>
                                        <p:attrNameLst>
                                          <p:attrName>style.visibility</p:attrName>
                                        </p:attrNameLst>
                                      </p:cBhvr>
                                      <p:to>
                                        <p:strVal val="visible"/>
                                      </p:to>
                                    </p:set>
                                    <p:anim calcmode="lin" valueType="num">
                                      <p:cBhvr additive="base">
                                        <p:cTn id="47" dur="1000" fill="hold"/>
                                        <p:tgtEl>
                                          <p:spTgt spid="18444">
                                            <p:txEl>
                                              <p:pRg st="11" end="11"/>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18444">
                                            <p:txEl>
                                              <p:pRg st="11" end="11"/>
                                            </p:txEl>
                                          </p:spTgt>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9000"/>
                            </p:stCondLst>
                            <p:childTnLst>
                              <p:par>
                                <p:cTn id="50" presetID="2" presetClass="entr" presetSubtype="8" fill="hold" grpId="0" nodeType="afterEffect">
                                  <p:stCondLst>
                                    <p:cond delay="0"/>
                                  </p:stCondLst>
                                  <p:childTnLst>
                                    <p:set>
                                      <p:cBhvr>
                                        <p:cTn id="51" dur="1" fill="hold">
                                          <p:stCondLst>
                                            <p:cond delay="0"/>
                                          </p:stCondLst>
                                        </p:cTn>
                                        <p:tgtEl>
                                          <p:spTgt spid="18444">
                                            <p:txEl>
                                              <p:pRg st="13" end="13"/>
                                            </p:txEl>
                                          </p:spTgt>
                                        </p:tgtEl>
                                        <p:attrNameLst>
                                          <p:attrName>style.visibility</p:attrName>
                                        </p:attrNameLst>
                                      </p:cBhvr>
                                      <p:to>
                                        <p:strVal val="visible"/>
                                      </p:to>
                                    </p:set>
                                    <p:anim calcmode="lin" valueType="num">
                                      <p:cBhvr additive="base">
                                        <p:cTn id="52" dur="1000" fill="hold"/>
                                        <p:tgtEl>
                                          <p:spTgt spid="18444">
                                            <p:txEl>
                                              <p:pRg st="13" end="13"/>
                                            </p:txEl>
                                          </p:spTgt>
                                        </p:tgtEl>
                                        <p:attrNameLst>
                                          <p:attrName>ppt_x</p:attrName>
                                        </p:attrNameLst>
                                      </p:cBhvr>
                                      <p:tavLst>
                                        <p:tav tm="0">
                                          <p:val>
                                            <p:strVal val="0-#ppt_w/2"/>
                                          </p:val>
                                        </p:tav>
                                        <p:tav tm="100000">
                                          <p:val>
                                            <p:strVal val="#ppt_x"/>
                                          </p:val>
                                        </p:tav>
                                      </p:tavLst>
                                    </p:anim>
                                    <p:anim calcmode="lin" valueType="num">
                                      <p:cBhvr additive="base">
                                        <p:cTn id="53" dur="1000" fill="hold"/>
                                        <p:tgtEl>
                                          <p:spTgt spid="18444">
                                            <p:txEl>
                                              <p:pRg st="13" end="13"/>
                                            </p:txEl>
                                          </p:spTgt>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0000"/>
                            </p:stCondLst>
                            <p:childTnLst>
                              <p:par>
                                <p:cTn id="55" presetID="2" presetClass="entr" presetSubtype="8" fill="hold" grpId="0" nodeType="afterEffect">
                                  <p:stCondLst>
                                    <p:cond delay="0"/>
                                  </p:stCondLst>
                                  <p:childTnLst>
                                    <p:set>
                                      <p:cBhvr>
                                        <p:cTn id="56" dur="1" fill="hold">
                                          <p:stCondLst>
                                            <p:cond delay="0"/>
                                          </p:stCondLst>
                                        </p:cTn>
                                        <p:tgtEl>
                                          <p:spTgt spid="18444">
                                            <p:txEl>
                                              <p:pRg st="15" end="15"/>
                                            </p:txEl>
                                          </p:spTgt>
                                        </p:tgtEl>
                                        <p:attrNameLst>
                                          <p:attrName>style.visibility</p:attrName>
                                        </p:attrNameLst>
                                      </p:cBhvr>
                                      <p:to>
                                        <p:strVal val="visible"/>
                                      </p:to>
                                    </p:set>
                                    <p:anim calcmode="lin" valueType="num">
                                      <p:cBhvr additive="base">
                                        <p:cTn id="57" dur="1000" fill="hold"/>
                                        <p:tgtEl>
                                          <p:spTgt spid="18444">
                                            <p:txEl>
                                              <p:pRg st="15" end="15"/>
                                            </p:txEl>
                                          </p:spTgt>
                                        </p:tgtEl>
                                        <p:attrNameLst>
                                          <p:attrName>ppt_x</p:attrName>
                                        </p:attrNameLst>
                                      </p:cBhvr>
                                      <p:tavLst>
                                        <p:tav tm="0">
                                          <p:val>
                                            <p:strVal val="0-#ppt_w/2"/>
                                          </p:val>
                                        </p:tav>
                                        <p:tav tm="100000">
                                          <p:val>
                                            <p:strVal val="#ppt_x"/>
                                          </p:val>
                                        </p:tav>
                                      </p:tavLst>
                                    </p:anim>
                                    <p:anim calcmode="lin" valueType="num">
                                      <p:cBhvr additive="base">
                                        <p:cTn id="58" dur="1000" fill="hold"/>
                                        <p:tgtEl>
                                          <p:spTgt spid="18444">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4"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3072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A81758-750C-4C11-BF40-37CABC732F54}" type="slidenum">
              <a:rPr lang="en-US" altLang="en-US">
                <a:solidFill>
                  <a:schemeClr val="bg1"/>
                </a:solidFill>
              </a:rPr>
              <a:pPr/>
              <a:t>230</a:t>
            </a:fld>
            <a:endParaRPr lang="en-US" altLang="en-US">
              <a:solidFill>
                <a:schemeClr val="bg1"/>
              </a:solidFill>
            </a:endParaRPr>
          </a:p>
        </p:txBody>
      </p:sp>
      <p:sp>
        <p:nvSpPr>
          <p:cNvPr id="30724" name="Rectangle 2"/>
          <p:cNvSpPr>
            <a:spLocks noGrp="1" noChangeArrowheads="1"/>
          </p:cNvSpPr>
          <p:nvPr>
            <p:ph type="title"/>
          </p:nvPr>
        </p:nvSpPr>
        <p:spPr/>
        <p:txBody>
          <a:bodyPr/>
          <a:lstStyle/>
          <a:p>
            <a:pPr eaLnBrk="1" hangingPunct="1"/>
            <a:r>
              <a:rPr lang="en-US" altLang="en-US" smtClean="0"/>
              <a:t>Summary</a:t>
            </a:r>
          </a:p>
        </p:txBody>
      </p:sp>
      <p:sp>
        <p:nvSpPr>
          <p:cNvPr id="30725"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Classification IEEE wireless standards along with their range of operations </a:t>
            </a:r>
          </a:p>
          <a:p>
            <a:pPr lvl="1" eaLnBrk="1" hangingPunct="1"/>
            <a:r>
              <a:rPr lang="en-US" altLang="en-US" smtClean="0"/>
              <a:t>Bluetooth network at a very conceptual level </a:t>
            </a:r>
          </a:p>
          <a:p>
            <a:pPr lvl="1" eaLnBrk="1" hangingPunct="1"/>
            <a:r>
              <a:rPr lang="en-US" altLang="en-US" smtClean="0"/>
              <a:t>Wi-Fi andWi-Max network from a perspective of network composition, working and applications</a:t>
            </a:r>
          </a:p>
          <a:p>
            <a:pPr lvl="1" eaLnBrk="1" hangingPunct="1"/>
            <a:r>
              <a:rPr lang="en-US" altLang="en-US" smtClean="0"/>
              <a:t>Comparison of Wi-Fi and Wi-Max network</a:t>
            </a:r>
          </a:p>
          <a:p>
            <a:pPr lvl="1"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8559683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13941673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altLang="en-US" smtClean="0"/>
              <a:t>Communication Museum</a:t>
            </a:r>
          </a:p>
        </p:txBody>
      </p:sp>
    </p:spTree>
    <p:extLst>
      <p:ext uri="{BB962C8B-B14F-4D97-AF65-F5344CB8AC3E}">
        <p14:creationId xmlns:p14="http://schemas.microsoft.com/office/powerpoint/2010/main" val="325359040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717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17C90A-EF22-4031-8707-E9EFAF6AEDD1}" type="slidenum">
              <a:rPr lang="en-US" altLang="en-US" smtClean="0">
                <a:solidFill>
                  <a:schemeClr val="bg1"/>
                </a:solidFill>
              </a:rPr>
              <a:pPr/>
              <a:t>233</a:t>
            </a:fld>
            <a:endParaRPr lang="en-US" altLang="en-US" smtClean="0">
              <a:solidFill>
                <a:schemeClr val="bg1"/>
              </a:solidFill>
            </a:endParaRPr>
          </a:p>
        </p:txBody>
      </p:sp>
      <p:sp>
        <p:nvSpPr>
          <p:cNvPr id="7172" name="Rectangle 2"/>
          <p:cNvSpPr>
            <a:spLocks noGrp="1" noChangeArrowheads="1"/>
          </p:cNvSpPr>
          <p:nvPr>
            <p:ph type="title"/>
          </p:nvPr>
        </p:nvSpPr>
        <p:spPr>
          <a:xfrm>
            <a:off x="1524001" y="0"/>
            <a:ext cx="5700713" cy="723900"/>
          </a:xfrm>
        </p:spPr>
        <p:txBody>
          <a:bodyPr>
            <a:normAutofit fontScale="90000"/>
          </a:bodyPr>
          <a:lstStyle/>
          <a:p>
            <a:pPr eaLnBrk="1" hangingPunct="1"/>
            <a:r>
              <a:rPr lang="en-US" altLang="en-US" smtClean="0"/>
              <a:t>The Morse Telegraph</a:t>
            </a:r>
            <a:r>
              <a:rPr lang="en-US" altLang="en-US" sz="2000"/>
              <a:t/>
            </a:r>
            <a:br>
              <a:rPr lang="en-US" altLang="en-US" sz="2000"/>
            </a:br>
            <a:r>
              <a:rPr lang="en-US" altLang="en-US" sz="1600"/>
              <a:t>Samuel Morse, 1791-1872</a:t>
            </a:r>
          </a:p>
        </p:txBody>
      </p:sp>
      <p:grpSp>
        <p:nvGrpSpPr>
          <p:cNvPr id="7173" name="Group 3"/>
          <p:cNvGrpSpPr>
            <a:grpSpLocks/>
          </p:cNvGrpSpPr>
          <p:nvPr/>
        </p:nvGrpSpPr>
        <p:grpSpPr bwMode="auto">
          <a:xfrm>
            <a:off x="1908176" y="2959101"/>
            <a:ext cx="2646363" cy="1628775"/>
            <a:chOff x="2159" y="2891"/>
            <a:chExt cx="1854" cy="1213"/>
          </a:xfrm>
        </p:grpSpPr>
        <p:pic>
          <p:nvPicPr>
            <p:cNvPr id="7225" name="Picture 4" descr="Morse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2891"/>
              <a:ext cx="1851" cy="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6" name="Rectangle 5"/>
            <p:cNvSpPr>
              <a:spLocks noChangeArrowheads="1"/>
            </p:cNvSpPr>
            <p:nvPr/>
          </p:nvSpPr>
          <p:spPr bwMode="auto">
            <a:xfrm>
              <a:off x="2159" y="2891"/>
              <a:ext cx="1854" cy="1208"/>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7174" name="Group 6"/>
          <p:cNvGrpSpPr>
            <a:grpSpLocks/>
          </p:cNvGrpSpPr>
          <p:nvPr/>
        </p:nvGrpSpPr>
        <p:grpSpPr bwMode="auto">
          <a:xfrm>
            <a:off x="8326438" y="881064"/>
            <a:ext cx="2006600" cy="1882775"/>
            <a:chOff x="287" y="2891"/>
            <a:chExt cx="1647" cy="1225"/>
          </a:xfrm>
        </p:grpSpPr>
        <p:pic>
          <p:nvPicPr>
            <p:cNvPr id="7223" name="Picture 7" descr="Mors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 y="2894"/>
              <a:ext cx="1647"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4" name="Rectangle 8"/>
            <p:cNvSpPr>
              <a:spLocks noChangeArrowheads="1"/>
            </p:cNvSpPr>
            <p:nvPr/>
          </p:nvSpPr>
          <p:spPr bwMode="auto">
            <a:xfrm>
              <a:off x="288" y="2891"/>
              <a:ext cx="1645" cy="1216"/>
            </a:xfrm>
            <a:prstGeom prst="rect">
              <a:avLst/>
            </a:prstGeom>
            <a:noFill/>
            <a:ln w="57150">
              <a:solidFill>
                <a:srgbClr val="B760F9"/>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7175" name="Group 9"/>
          <p:cNvGrpSpPr>
            <a:grpSpLocks/>
          </p:cNvGrpSpPr>
          <p:nvPr/>
        </p:nvGrpSpPr>
        <p:grpSpPr bwMode="auto">
          <a:xfrm>
            <a:off x="5064125" y="1350963"/>
            <a:ext cx="2038350" cy="2855912"/>
            <a:chOff x="382" y="694"/>
            <a:chExt cx="1184" cy="1589"/>
          </a:xfrm>
        </p:grpSpPr>
        <p:pic>
          <p:nvPicPr>
            <p:cNvPr id="7221" name="Picture 10" descr="Mor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 y="697"/>
              <a:ext cx="1175" cy="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2" name="Rectangle 11"/>
            <p:cNvSpPr>
              <a:spLocks noChangeArrowheads="1"/>
            </p:cNvSpPr>
            <p:nvPr/>
          </p:nvSpPr>
          <p:spPr bwMode="auto">
            <a:xfrm>
              <a:off x="382" y="694"/>
              <a:ext cx="1184" cy="1589"/>
            </a:xfrm>
            <a:prstGeom prst="rect">
              <a:avLst/>
            </a:prstGeom>
            <a:noFill/>
            <a:ln w="57150">
              <a:solidFill>
                <a:srgbClr val="F57B49"/>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7176" name="Text Box 12"/>
          <p:cNvSpPr txBox="1">
            <a:spLocks noChangeArrowheads="1"/>
          </p:cNvSpPr>
          <p:nvPr/>
        </p:nvSpPr>
        <p:spPr bwMode="auto">
          <a:xfrm>
            <a:off x="1876426" y="1289051"/>
            <a:ext cx="2309813" cy="11906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t>First electrical telegraph demonstrated in 1837</a:t>
            </a:r>
          </a:p>
        </p:txBody>
      </p:sp>
      <p:sp>
        <p:nvSpPr>
          <p:cNvPr id="7177" name="Rectangle 13"/>
          <p:cNvSpPr>
            <a:spLocks noChangeArrowheads="1"/>
          </p:cNvSpPr>
          <p:nvPr/>
        </p:nvSpPr>
        <p:spPr bwMode="auto">
          <a:xfrm>
            <a:off x="1898650" y="4700589"/>
            <a:ext cx="8445500" cy="1362075"/>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8" name="Line 14"/>
          <p:cNvSpPr>
            <a:spLocks noChangeShapeType="1"/>
          </p:cNvSpPr>
          <p:nvPr/>
        </p:nvSpPr>
        <p:spPr bwMode="auto">
          <a:xfrm>
            <a:off x="2378075" y="5776913"/>
            <a:ext cx="6821488"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 name="Line 15"/>
          <p:cNvSpPr>
            <a:spLocks noChangeShapeType="1"/>
          </p:cNvSpPr>
          <p:nvPr/>
        </p:nvSpPr>
        <p:spPr bwMode="auto">
          <a:xfrm>
            <a:off x="2841626" y="5153025"/>
            <a:ext cx="3135313"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 name="Line 16"/>
          <p:cNvSpPr>
            <a:spLocks noChangeShapeType="1"/>
          </p:cNvSpPr>
          <p:nvPr/>
        </p:nvSpPr>
        <p:spPr bwMode="auto">
          <a:xfrm>
            <a:off x="6088063" y="5153025"/>
            <a:ext cx="3111500"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181" name="Group 17"/>
          <p:cNvGrpSpPr>
            <a:grpSpLocks/>
          </p:cNvGrpSpPr>
          <p:nvPr/>
        </p:nvGrpSpPr>
        <p:grpSpPr bwMode="auto">
          <a:xfrm>
            <a:off x="5959475" y="4948238"/>
            <a:ext cx="128588" cy="431800"/>
            <a:chOff x="2878" y="1956"/>
            <a:chExt cx="63" cy="272"/>
          </a:xfrm>
        </p:grpSpPr>
        <p:sp>
          <p:nvSpPr>
            <p:cNvPr id="7219" name="Line 18"/>
            <p:cNvSpPr>
              <a:spLocks noChangeShapeType="1"/>
            </p:cNvSpPr>
            <p:nvPr/>
          </p:nvSpPr>
          <p:spPr bwMode="auto">
            <a:xfrm>
              <a:off x="2941" y="1956"/>
              <a:ext cx="0" cy="272"/>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20" name="Line 19"/>
            <p:cNvSpPr>
              <a:spLocks noChangeShapeType="1"/>
            </p:cNvSpPr>
            <p:nvPr/>
          </p:nvSpPr>
          <p:spPr bwMode="auto">
            <a:xfrm>
              <a:off x="2878" y="2022"/>
              <a:ext cx="0" cy="141"/>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2" name="Group 20"/>
          <p:cNvGrpSpPr>
            <a:grpSpLocks/>
          </p:cNvGrpSpPr>
          <p:nvPr/>
        </p:nvGrpSpPr>
        <p:grpSpPr bwMode="auto">
          <a:xfrm>
            <a:off x="2187576" y="5010151"/>
            <a:ext cx="676275" cy="766763"/>
            <a:chOff x="1211" y="2002"/>
            <a:chExt cx="330" cy="483"/>
          </a:xfrm>
        </p:grpSpPr>
        <p:sp>
          <p:nvSpPr>
            <p:cNvPr id="7215" name="Line 21"/>
            <p:cNvSpPr>
              <a:spLocks noChangeShapeType="1"/>
            </p:cNvSpPr>
            <p:nvPr/>
          </p:nvSpPr>
          <p:spPr bwMode="auto">
            <a:xfrm>
              <a:off x="1304" y="2088"/>
              <a:ext cx="0" cy="397"/>
            </a:xfrm>
            <a:prstGeom prst="line">
              <a:avLst/>
            </a:prstGeom>
            <a:noFill/>
            <a:ln w="127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6" name="Line 22"/>
            <p:cNvSpPr>
              <a:spLocks noChangeShapeType="1"/>
            </p:cNvSpPr>
            <p:nvPr/>
          </p:nvSpPr>
          <p:spPr bwMode="auto">
            <a:xfrm>
              <a:off x="1211" y="2049"/>
              <a:ext cx="319" cy="47"/>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7" name="Oval 23"/>
            <p:cNvSpPr>
              <a:spLocks noChangeArrowheads="1"/>
            </p:cNvSpPr>
            <p:nvPr/>
          </p:nvSpPr>
          <p:spPr bwMode="auto">
            <a:xfrm>
              <a:off x="1218" y="2002"/>
              <a:ext cx="47" cy="47"/>
            </a:xfrm>
            <a:prstGeom prst="ellipse">
              <a:avLst/>
            </a:prstGeom>
            <a:solidFill>
              <a:schemeClr val="accent1"/>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218" name="Oval 24"/>
            <p:cNvSpPr>
              <a:spLocks noChangeArrowheads="1"/>
            </p:cNvSpPr>
            <p:nvPr/>
          </p:nvSpPr>
          <p:spPr bwMode="auto">
            <a:xfrm>
              <a:off x="1494" y="2075"/>
              <a:ext cx="47" cy="47"/>
            </a:xfrm>
            <a:prstGeom prst="ellipse">
              <a:avLst/>
            </a:prstGeom>
            <a:solidFill>
              <a:schemeClr val="accent1"/>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7183" name="Group 25"/>
          <p:cNvGrpSpPr>
            <a:grpSpLocks/>
          </p:cNvGrpSpPr>
          <p:nvPr/>
        </p:nvGrpSpPr>
        <p:grpSpPr bwMode="auto">
          <a:xfrm>
            <a:off x="9056688" y="4948239"/>
            <a:ext cx="1041400" cy="828675"/>
            <a:chOff x="4562" y="1963"/>
            <a:chExt cx="508" cy="522"/>
          </a:xfrm>
        </p:grpSpPr>
        <p:sp>
          <p:nvSpPr>
            <p:cNvPr id="7206" name="Rectangle 26"/>
            <p:cNvSpPr>
              <a:spLocks noChangeArrowheads="1"/>
            </p:cNvSpPr>
            <p:nvPr/>
          </p:nvSpPr>
          <p:spPr bwMode="auto">
            <a:xfrm>
              <a:off x="4562" y="2143"/>
              <a:ext cx="125" cy="3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207" name="Line 27"/>
            <p:cNvSpPr>
              <a:spLocks noChangeShapeType="1"/>
            </p:cNvSpPr>
            <p:nvPr/>
          </p:nvSpPr>
          <p:spPr bwMode="auto">
            <a:xfrm>
              <a:off x="4624" y="2096"/>
              <a:ext cx="0" cy="389"/>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208" name="Group 28"/>
            <p:cNvGrpSpPr>
              <a:grpSpLocks/>
            </p:cNvGrpSpPr>
            <p:nvPr/>
          </p:nvGrpSpPr>
          <p:grpSpPr bwMode="auto">
            <a:xfrm>
              <a:off x="4710" y="2100"/>
              <a:ext cx="47" cy="352"/>
              <a:chOff x="5369" y="2249"/>
              <a:chExt cx="192" cy="297"/>
            </a:xfrm>
          </p:grpSpPr>
          <p:sp>
            <p:nvSpPr>
              <p:cNvPr id="7212" name="Line 29"/>
              <p:cNvSpPr>
                <a:spLocks noChangeShapeType="1"/>
              </p:cNvSpPr>
              <p:nvPr/>
            </p:nvSpPr>
            <p:spPr bwMode="auto">
              <a:xfrm>
                <a:off x="5369" y="2249"/>
                <a:ext cx="0" cy="297"/>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3" name="Line 30"/>
              <p:cNvSpPr>
                <a:spLocks noChangeShapeType="1"/>
              </p:cNvSpPr>
              <p:nvPr/>
            </p:nvSpPr>
            <p:spPr bwMode="auto">
              <a:xfrm>
                <a:off x="5465" y="2249"/>
                <a:ext cx="0" cy="297"/>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4" name="Line 31"/>
              <p:cNvSpPr>
                <a:spLocks noChangeShapeType="1"/>
              </p:cNvSpPr>
              <p:nvPr/>
            </p:nvSpPr>
            <p:spPr bwMode="auto">
              <a:xfrm>
                <a:off x="5561" y="2249"/>
                <a:ext cx="0" cy="297"/>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209" name="Line 32"/>
            <p:cNvSpPr>
              <a:spLocks noChangeShapeType="1"/>
            </p:cNvSpPr>
            <p:nvPr/>
          </p:nvSpPr>
          <p:spPr bwMode="auto">
            <a:xfrm>
              <a:off x="4702" y="2049"/>
              <a:ext cx="319"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0" name="Line 33"/>
            <p:cNvSpPr>
              <a:spLocks noChangeShapeType="1"/>
            </p:cNvSpPr>
            <p:nvPr/>
          </p:nvSpPr>
          <p:spPr bwMode="auto">
            <a:xfrm flipV="1">
              <a:off x="4795" y="1963"/>
              <a:ext cx="0" cy="86"/>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1" name="Oval 34"/>
            <p:cNvSpPr>
              <a:spLocks noChangeArrowheads="1"/>
            </p:cNvSpPr>
            <p:nvPr/>
          </p:nvSpPr>
          <p:spPr bwMode="auto">
            <a:xfrm>
              <a:off x="5023" y="2022"/>
              <a:ext cx="47" cy="47"/>
            </a:xfrm>
            <a:prstGeom prst="ellipse">
              <a:avLst/>
            </a:prstGeom>
            <a:solidFill>
              <a:schemeClr val="accent1"/>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7184" name="Group 35"/>
          <p:cNvGrpSpPr>
            <a:grpSpLocks/>
          </p:cNvGrpSpPr>
          <p:nvPr/>
        </p:nvGrpSpPr>
        <p:grpSpPr bwMode="auto">
          <a:xfrm>
            <a:off x="7610475" y="2933700"/>
            <a:ext cx="2730500" cy="1658938"/>
            <a:chOff x="3722" y="1559"/>
            <a:chExt cx="1902" cy="1435"/>
          </a:xfrm>
        </p:grpSpPr>
        <p:pic>
          <p:nvPicPr>
            <p:cNvPr id="7204" name="Picture 36" descr="Morserecei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 y="1560"/>
              <a:ext cx="1902"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5" name="Rectangle 37"/>
            <p:cNvSpPr>
              <a:spLocks noChangeArrowheads="1"/>
            </p:cNvSpPr>
            <p:nvPr/>
          </p:nvSpPr>
          <p:spPr bwMode="auto">
            <a:xfrm>
              <a:off x="3725" y="1559"/>
              <a:ext cx="1893" cy="1434"/>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7185" name="Group 38"/>
          <p:cNvGrpSpPr>
            <a:grpSpLocks/>
          </p:cNvGrpSpPr>
          <p:nvPr/>
        </p:nvGrpSpPr>
        <p:grpSpPr bwMode="auto">
          <a:xfrm>
            <a:off x="4813300" y="4002089"/>
            <a:ext cx="1092200" cy="1214437"/>
            <a:chOff x="2072" y="2731"/>
            <a:chExt cx="688" cy="765"/>
          </a:xfrm>
        </p:grpSpPr>
        <p:grpSp>
          <p:nvGrpSpPr>
            <p:cNvPr id="7186" name="Group 39"/>
            <p:cNvGrpSpPr>
              <a:grpSpLocks/>
            </p:cNvGrpSpPr>
            <p:nvPr/>
          </p:nvGrpSpPr>
          <p:grpSpPr bwMode="auto">
            <a:xfrm>
              <a:off x="2160" y="2731"/>
              <a:ext cx="600" cy="592"/>
              <a:chOff x="2112" y="3547"/>
              <a:chExt cx="600" cy="592"/>
            </a:xfrm>
          </p:grpSpPr>
          <p:sp>
            <p:nvSpPr>
              <p:cNvPr id="7189" name="Oval 40"/>
              <p:cNvSpPr>
                <a:spLocks noChangeArrowheads="1"/>
              </p:cNvSpPr>
              <p:nvPr/>
            </p:nvSpPr>
            <p:spPr bwMode="auto">
              <a:xfrm>
                <a:off x="2112" y="3547"/>
                <a:ext cx="600" cy="59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7190" name="Group 41"/>
              <p:cNvGrpSpPr>
                <a:grpSpLocks/>
              </p:cNvGrpSpPr>
              <p:nvPr/>
            </p:nvGrpSpPr>
            <p:grpSpPr bwMode="auto">
              <a:xfrm>
                <a:off x="2148" y="3761"/>
                <a:ext cx="528" cy="164"/>
                <a:chOff x="2128" y="3764"/>
                <a:chExt cx="528" cy="164"/>
              </a:xfrm>
            </p:grpSpPr>
            <p:sp>
              <p:nvSpPr>
                <p:cNvPr id="7191" name="Line 42"/>
                <p:cNvSpPr>
                  <a:spLocks noChangeShapeType="1"/>
                </p:cNvSpPr>
                <p:nvPr/>
              </p:nvSpPr>
              <p:spPr bwMode="auto">
                <a:xfrm>
                  <a:off x="2128" y="3925"/>
                  <a:ext cx="60"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2" name="Line 43"/>
                <p:cNvSpPr>
                  <a:spLocks noChangeShapeType="1"/>
                </p:cNvSpPr>
                <p:nvPr/>
              </p:nvSpPr>
              <p:spPr bwMode="auto">
                <a:xfrm flipV="1">
                  <a:off x="2184" y="3764"/>
                  <a:ext cx="0" cy="164"/>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 name="Line 44"/>
                <p:cNvSpPr>
                  <a:spLocks noChangeShapeType="1"/>
                </p:cNvSpPr>
                <p:nvPr/>
              </p:nvSpPr>
              <p:spPr bwMode="auto">
                <a:xfrm>
                  <a:off x="2184" y="3764"/>
                  <a:ext cx="36"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 name="Line 45"/>
                <p:cNvSpPr>
                  <a:spLocks noChangeShapeType="1"/>
                </p:cNvSpPr>
                <p:nvPr/>
              </p:nvSpPr>
              <p:spPr bwMode="auto">
                <a:xfrm>
                  <a:off x="2220" y="3764"/>
                  <a:ext cx="0" cy="164"/>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5" name="Line 46"/>
                <p:cNvSpPr>
                  <a:spLocks noChangeShapeType="1"/>
                </p:cNvSpPr>
                <p:nvPr/>
              </p:nvSpPr>
              <p:spPr bwMode="auto">
                <a:xfrm>
                  <a:off x="2224" y="3925"/>
                  <a:ext cx="64"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6" name="Line 47"/>
                <p:cNvSpPr>
                  <a:spLocks noChangeShapeType="1"/>
                </p:cNvSpPr>
                <p:nvPr/>
              </p:nvSpPr>
              <p:spPr bwMode="auto">
                <a:xfrm flipV="1">
                  <a:off x="2284" y="3764"/>
                  <a:ext cx="0" cy="164"/>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 name="Line 48"/>
                <p:cNvSpPr>
                  <a:spLocks noChangeShapeType="1"/>
                </p:cNvSpPr>
                <p:nvPr/>
              </p:nvSpPr>
              <p:spPr bwMode="auto">
                <a:xfrm>
                  <a:off x="2284" y="3768"/>
                  <a:ext cx="120"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8" name="Line 49"/>
                <p:cNvSpPr>
                  <a:spLocks noChangeShapeType="1"/>
                </p:cNvSpPr>
                <p:nvPr/>
              </p:nvSpPr>
              <p:spPr bwMode="auto">
                <a:xfrm>
                  <a:off x="2404" y="3772"/>
                  <a:ext cx="0" cy="152"/>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 name="Line 50"/>
                <p:cNvSpPr>
                  <a:spLocks noChangeShapeType="1"/>
                </p:cNvSpPr>
                <p:nvPr/>
              </p:nvSpPr>
              <p:spPr bwMode="auto">
                <a:xfrm>
                  <a:off x="2404" y="3925"/>
                  <a:ext cx="68"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0" name="Line 51"/>
                <p:cNvSpPr>
                  <a:spLocks noChangeShapeType="1"/>
                </p:cNvSpPr>
                <p:nvPr/>
              </p:nvSpPr>
              <p:spPr bwMode="auto">
                <a:xfrm flipV="1">
                  <a:off x="2468" y="3764"/>
                  <a:ext cx="0" cy="164"/>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1" name="Line 52"/>
                <p:cNvSpPr>
                  <a:spLocks noChangeShapeType="1"/>
                </p:cNvSpPr>
                <p:nvPr/>
              </p:nvSpPr>
              <p:spPr bwMode="auto">
                <a:xfrm>
                  <a:off x="2468" y="3768"/>
                  <a:ext cx="120"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2" name="Line 53"/>
                <p:cNvSpPr>
                  <a:spLocks noChangeShapeType="1"/>
                </p:cNvSpPr>
                <p:nvPr/>
              </p:nvSpPr>
              <p:spPr bwMode="auto">
                <a:xfrm>
                  <a:off x="2588" y="3772"/>
                  <a:ext cx="0" cy="152"/>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3" name="Line 54"/>
                <p:cNvSpPr>
                  <a:spLocks noChangeShapeType="1"/>
                </p:cNvSpPr>
                <p:nvPr/>
              </p:nvSpPr>
              <p:spPr bwMode="auto">
                <a:xfrm>
                  <a:off x="2588" y="3925"/>
                  <a:ext cx="68" cy="0"/>
                </a:xfrm>
                <a:prstGeom prst="line">
                  <a:avLst/>
                </a:prstGeom>
                <a:noFill/>
                <a:ln w="28575">
                  <a:solidFill>
                    <a:srgbClr val="F57B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187" name="Line 55"/>
            <p:cNvSpPr>
              <a:spLocks noChangeShapeType="1"/>
            </p:cNvSpPr>
            <p:nvPr/>
          </p:nvSpPr>
          <p:spPr bwMode="auto">
            <a:xfrm flipH="1">
              <a:off x="2120" y="3232"/>
              <a:ext cx="120" cy="18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8" name="Oval 56"/>
            <p:cNvSpPr>
              <a:spLocks noChangeArrowheads="1"/>
            </p:cNvSpPr>
            <p:nvPr/>
          </p:nvSpPr>
          <p:spPr bwMode="auto">
            <a:xfrm>
              <a:off x="2072" y="3408"/>
              <a:ext cx="88" cy="88"/>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82834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447A1D-5426-4FF1-8F38-5C70BB8057C6}" type="slidenum">
              <a:rPr lang="en-US" altLang="en-US" smtClean="0">
                <a:solidFill>
                  <a:schemeClr val="bg1"/>
                </a:solidFill>
              </a:rPr>
              <a:pPr/>
              <a:t>234</a:t>
            </a:fld>
            <a:endParaRPr lang="en-US" altLang="en-US" smtClean="0">
              <a:solidFill>
                <a:schemeClr val="bg1"/>
              </a:solidFill>
            </a:endParaRPr>
          </a:p>
        </p:txBody>
      </p:sp>
      <p:sp>
        <p:nvSpPr>
          <p:cNvPr id="8196" name="Rectangle 2"/>
          <p:cNvSpPr>
            <a:spLocks noGrp="1" noChangeArrowheads="1"/>
          </p:cNvSpPr>
          <p:nvPr>
            <p:ph type="title"/>
          </p:nvPr>
        </p:nvSpPr>
        <p:spPr/>
        <p:txBody>
          <a:bodyPr/>
          <a:lstStyle/>
          <a:p>
            <a:pPr eaLnBrk="1" hangingPunct="1"/>
            <a:r>
              <a:rPr lang="en-US" altLang="en-US" smtClean="0"/>
              <a:t>Marconi: Wireless Telegraphy</a:t>
            </a:r>
          </a:p>
        </p:txBody>
      </p:sp>
      <p:pic>
        <p:nvPicPr>
          <p:cNvPr id="819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843089" y="1150939"/>
            <a:ext cx="2905125" cy="3863975"/>
          </a:xfrm>
        </p:spPr>
      </p:pic>
      <p:sp>
        <p:nvSpPr>
          <p:cNvPr id="8198" name="Rectangle 4"/>
          <p:cNvSpPr>
            <a:spLocks noChangeArrowheads="1"/>
          </p:cNvSpPr>
          <p:nvPr/>
        </p:nvSpPr>
        <p:spPr bwMode="auto">
          <a:xfrm>
            <a:off x="5372100" y="1898650"/>
            <a:ext cx="4572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1895 Guglielmo Marconi</a:t>
            </a:r>
          </a:p>
          <a:p>
            <a:pPr eaLnBrk="1" hangingPunct="1">
              <a:spcBef>
                <a:spcPct val="50000"/>
              </a:spcBef>
            </a:pPr>
            <a:r>
              <a:rPr lang="en-US" altLang="en-US" sz="2400">
                <a:latin typeface="Wingdings" panose="05000000000000000000" pitchFamily="2" charset="2"/>
              </a:rPr>
              <a:t>q </a:t>
            </a:r>
            <a:r>
              <a:rPr lang="en-US" altLang="en-US" sz="2400"/>
              <a:t>first demonstration of wireless telegraphy (digital!)</a:t>
            </a:r>
          </a:p>
          <a:p>
            <a:pPr eaLnBrk="1" hangingPunct="1">
              <a:spcBef>
                <a:spcPct val="50000"/>
              </a:spcBef>
            </a:pPr>
            <a:r>
              <a:rPr lang="en-US" altLang="en-US" sz="2400">
                <a:latin typeface="Wingdings" panose="05000000000000000000" pitchFamily="2" charset="2"/>
              </a:rPr>
              <a:t>q </a:t>
            </a:r>
            <a:r>
              <a:rPr lang="en-US" altLang="en-US" sz="2400"/>
              <a:t>long wave transmission, high transmission power necessary (&gt; 200kw)</a:t>
            </a:r>
          </a:p>
        </p:txBody>
      </p:sp>
    </p:spTree>
    <p:extLst>
      <p:ext uri="{BB962C8B-B14F-4D97-AF65-F5344CB8AC3E}">
        <p14:creationId xmlns:p14="http://schemas.microsoft.com/office/powerpoint/2010/main" val="27318257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921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BCB3A3-28A2-4461-A071-9DC9345FD23D}" type="slidenum">
              <a:rPr lang="en-US" altLang="en-US" smtClean="0">
                <a:solidFill>
                  <a:schemeClr val="bg1"/>
                </a:solidFill>
              </a:rPr>
              <a:pPr/>
              <a:t>235</a:t>
            </a:fld>
            <a:endParaRPr lang="en-US" altLang="en-US" smtClean="0">
              <a:solidFill>
                <a:schemeClr val="bg1"/>
              </a:solidFill>
            </a:endParaRPr>
          </a:p>
        </p:txBody>
      </p:sp>
      <p:sp>
        <p:nvSpPr>
          <p:cNvPr id="9220" name="Rectangle 2"/>
          <p:cNvSpPr>
            <a:spLocks noGrp="1" noChangeArrowheads="1"/>
          </p:cNvSpPr>
          <p:nvPr>
            <p:ph type="title"/>
          </p:nvPr>
        </p:nvSpPr>
        <p:spPr/>
        <p:txBody>
          <a:bodyPr/>
          <a:lstStyle/>
          <a:p>
            <a:pPr eaLnBrk="1" hangingPunct="1"/>
            <a:r>
              <a:rPr lang="en-US" altLang="en-US" smtClean="0"/>
              <a:t>Hertz </a:t>
            </a:r>
          </a:p>
        </p:txBody>
      </p:sp>
      <p:pic>
        <p:nvPicPr>
          <p:cNvPr id="922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06626" y="2035175"/>
            <a:ext cx="2259013" cy="2819400"/>
          </a:xfrm>
        </p:spPr>
      </p:pic>
      <p:sp>
        <p:nvSpPr>
          <p:cNvPr id="9222" name="Rectangle 4"/>
          <p:cNvSpPr>
            <a:spLocks noChangeArrowheads="1"/>
          </p:cNvSpPr>
          <p:nvPr/>
        </p:nvSpPr>
        <p:spPr bwMode="auto">
          <a:xfrm>
            <a:off x="5251450" y="1911350"/>
            <a:ext cx="4572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H. Hertz (1857-94): demonstrates with an experiment the wave character of electrical transmission through space (1886, in Karlsruhe, Germany, at the location of today’s University of Karlsruhe)</a:t>
            </a:r>
          </a:p>
        </p:txBody>
      </p:sp>
    </p:spTree>
    <p:extLst>
      <p:ext uri="{BB962C8B-B14F-4D97-AF65-F5344CB8AC3E}">
        <p14:creationId xmlns:p14="http://schemas.microsoft.com/office/powerpoint/2010/main" val="1877345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024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4B21C8-2C93-43A8-9CFA-D8E6FC0AD972}" type="slidenum">
              <a:rPr lang="en-US" altLang="en-US" smtClean="0">
                <a:solidFill>
                  <a:schemeClr val="bg1"/>
                </a:solidFill>
              </a:rPr>
              <a:pPr/>
              <a:t>236</a:t>
            </a:fld>
            <a:endParaRPr lang="en-US" altLang="en-US" smtClean="0">
              <a:solidFill>
                <a:schemeClr val="bg1"/>
              </a:solidFill>
            </a:endParaRPr>
          </a:p>
        </p:txBody>
      </p:sp>
      <p:sp>
        <p:nvSpPr>
          <p:cNvPr id="10244" name="Rectangle 2"/>
          <p:cNvSpPr>
            <a:spLocks noGrp="1" noChangeArrowheads="1"/>
          </p:cNvSpPr>
          <p:nvPr>
            <p:ph type="title"/>
          </p:nvPr>
        </p:nvSpPr>
        <p:spPr>
          <a:xfrm>
            <a:off x="1524001" y="0"/>
            <a:ext cx="5649913" cy="681038"/>
          </a:xfrm>
        </p:spPr>
        <p:txBody>
          <a:bodyPr>
            <a:normAutofit fontScale="90000"/>
          </a:bodyPr>
          <a:lstStyle/>
          <a:p>
            <a:pPr eaLnBrk="1" hangingPunct="1"/>
            <a:r>
              <a:rPr lang="en-US" altLang="en-US" smtClean="0"/>
              <a:t>The Chappe Telegraph</a:t>
            </a:r>
            <a:r>
              <a:rPr lang="en-US" altLang="en-US" sz="2000"/>
              <a:t/>
            </a:r>
            <a:br>
              <a:rPr lang="en-US" altLang="en-US" sz="2000"/>
            </a:br>
            <a:r>
              <a:rPr lang="en-US" altLang="en-US" sz="1400"/>
              <a:t>(Claude Chappe, 1763-1805)</a:t>
            </a:r>
          </a:p>
        </p:txBody>
      </p:sp>
      <p:sp>
        <p:nvSpPr>
          <p:cNvPr id="10245" name="Text Box 3"/>
          <p:cNvSpPr txBox="1">
            <a:spLocks noChangeArrowheads="1"/>
          </p:cNvSpPr>
          <p:nvPr/>
        </p:nvSpPr>
        <p:spPr bwMode="auto">
          <a:xfrm>
            <a:off x="6602413" y="1735138"/>
            <a:ext cx="3810000" cy="31670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en-US" altLang="en-US" sz="2000" b="1"/>
              <a:t>92 out of </a:t>
            </a:r>
          </a:p>
          <a:p>
            <a:pPr algn="ctr">
              <a:lnSpc>
                <a:spcPct val="90000"/>
              </a:lnSpc>
            </a:pPr>
            <a:r>
              <a:rPr lang="en-US" altLang="en-US" sz="2000" b="1"/>
              <a:t>256 (= 4*8*8) positions</a:t>
            </a:r>
          </a:p>
          <a:p>
            <a:pPr algn="ctr">
              <a:lnSpc>
                <a:spcPct val="90000"/>
              </a:lnSpc>
            </a:pPr>
            <a:r>
              <a:rPr lang="en-US" altLang="en-US" sz="2000" b="1"/>
              <a:t>represented characters.</a:t>
            </a:r>
          </a:p>
          <a:p>
            <a:pPr algn="ctr">
              <a:lnSpc>
                <a:spcPct val="90000"/>
              </a:lnSpc>
            </a:pPr>
            <a:endParaRPr lang="en-US" altLang="en-US" sz="2000" b="1"/>
          </a:p>
          <a:p>
            <a:pPr algn="ctr">
              <a:lnSpc>
                <a:spcPct val="90000"/>
              </a:lnSpc>
            </a:pPr>
            <a:r>
              <a:rPr lang="en-US" altLang="en-US" sz="2000" b="1"/>
              <a:t>Integrity of message could be restored at each relay station </a:t>
            </a:r>
          </a:p>
          <a:p>
            <a:pPr algn="ctr">
              <a:lnSpc>
                <a:spcPct val="90000"/>
              </a:lnSpc>
            </a:pPr>
            <a:endParaRPr lang="en-US" altLang="en-US" sz="2000" b="1"/>
          </a:p>
          <a:p>
            <a:pPr algn="ctr">
              <a:lnSpc>
                <a:spcPct val="90000"/>
              </a:lnSpc>
            </a:pPr>
            <a:r>
              <a:rPr lang="en-US" altLang="en-US" sz="2000" b="1"/>
              <a:t>In 1844,</a:t>
            </a:r>
          </a:p>
          <a:p>
            <a:pPr algn="ctr">
              <a:lnSpc>
                <a:spcPct val="90000"/>
              </a:lnSpc>
            </a:pPr>
            <a:r>
              <a:rPr lang="en-US" altLang="en-US" sz="2000" b="1"/>
              <a:t>534 relays linked Paris with 29 cities, covering in total 5000 Km</a:t>
            </a:r>
            <a:r>
              <a:rPr lang="en-US" altLang="en-US" sz="2400" b="1"/>
              <a:t>.</a:t>
            </a:r>
          </a:p>
        </p:txBody>
      </p:sp>
      <p:grpSp>
        <p:nvGrpSpPr>
          <p:cNvPr id="10246" name="Group 4"/>
          <p:cNvGrpSpPr>
            <a:grpSpLocks/>
          </p:cNvGrpSpPr>
          <p:nvPr/>
        </p:nvGrpSpPr>
        <p:grpSpPr bwMode="auto">
          <a:xfrm>
            <a:off x="2092326" y="1084264"/>
            <a:ext cx="4168775" cy="4803775"/>
            <a:chOff x="374" y="987"/>
            <a:chExt cx="2626" cy="3026"/>
          </a:xfrm>
        </p:grpSpPr>
        <p:pic>
          <p:nvPicPr>
            <p:cNvPr id="10247" name="Picture 5" descr="Chap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 y="987"/>
              <a:ext cx="2618" cy="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Rectangle 6"/>
            <p:cNvSpPr>
              <a:spLocks noChangeArrowheads="1"/>
            </p:cNvSpPr>
            <p:nvPr/>
          </p:nvSpPr>
          <p:spPr bwMode="auto">
            <a:xfrm>
              <a:off x="374" y="990"/>
              <a:ext cx="2626" cy="3023"/>
            </a:xfrm>
            <a:prstGeom prst="rect">
              <a:avLst/>
            </a:prstGeom>
            <a:noFill/>
            <a:ln w="57150">
              <a:solidFill>
                <a:srgbClr val="F57B49"/>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856835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126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CB20E6-A8B7-4DC3-AD81-2D491571A5EC}" type="slidenum">
              <a:rPr lang="en-US" altLang="en-US" smtClean="0">
                <a:solidFill>
                  <a:schemeClr val="bg1"/>
                </a:solidFill>
              </a:rPr>
              <a:pPr/>
              <a:t>237</a:t>
            </a:fld>
            <a:endParaRPr lang="en-US" altLang="en-US" smtClean="0">
              <a:solidFill>
                <a:schemeClr val="bg1"/>
              </a:solidFill>
            </a:endParaRPr>
          </a:p>
        </p:txBody>
      </p:sp>
      <p:sp>
        <p:nvSpPr>
          <p:cNvPr id="11268" name="Rectangle 2"/>
          <p:cNvSpPr>
            <a:spLocks noGrp="1" noChangeArrowheads="1"/>
          </p:cNvSpPr>
          <p:nvPr>
            <p:ph type="title"/>
          </p:nvPr>
        </p:nvSpPr>
        <p:spPr/>
        <p:txBody>
          <a:bodyPr/>
          <a:lstStyle/>
          <a:p>
            <a:pPr eaLnBrk="1" hangingPunct="1"/>
            <a:r>
              <a:rPr lang="en-US" altLang="en-US" smtClean="0"/>
              <a:t>Alexander Graham Bell</a:t>
            </a:r>
          </a:p>
        </p:txBody>
      </p:sp>
      <p:pic>
        <p:nvPicPr>
          <p:cNvPr id="1353734" name="Picture 6" descr="belltemplat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9" y="2700338"/>
            <a:ext cx="16287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3735" name="Picture 7" descr="1876te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26" y="1252538"/>
            <a:ext cx="26511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55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53734"/>
                                        </p:tgtEl>
                                        <p:attrNameLst>
                                          <p:attrName>style.visibility</p:attrName>
                                        </p:attrNameLst>
                                      </p:cBhvr>
                                      <p:to>
                                        <p:strVal val="visible"/>
                                      </p:to>
                                    </p:set>
                                    <p:anim calcmode="lin" valueType="num">
                                      <p:cBhvr additive="base">
                                        <p:cTn id="7" dur="500" fill="hold"/>
                                        <p:tgtEl>
                                          <p:spTgt spid="1353734"/>
                                        </p:tgtEl>
                                        <p:attrNameLst>
                                          <p:attrName>ppt_x</p:attrName>
                                        </p:attrNameLst>
                                      </p:cBhvr>
                                      <p:tavLst>
                                        <p:tav tm="0">
                                          <p:val>
                                            <p:strVal val="0-#ppt_w/2"/>
                                          </p:val>
                                        </p:tav>
                                        <p:tav tm="100000">
                                          <p:val>
                                            <p:strVal val="#ppt_x"/>
                                          </p:val>
                                        </p:tav>
                                      </p:tavLst>
                                    </p:anim>
                                    <p:anim calcmode="lin" valueType="num">
                                      <p:cBhvr additive="base">
                                        <p:cTn id="8" dur="500" fill="hold"/>
                                        <p:tgtEl>
                                          <p:spTgt spid="13537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353735"/>
                                        </p:tgtEl>
                                        <p:attrNameLst>
                                          <p:attrName>style.visibility</p:attrName>
                                        </p:attrNameLst>
                                      </p:cBhvr>
                                      <p:to>
                                        <p:strVal val="visible"/>
                                      </p:to>
                                    </p:set>
                                    <p:anim calcmode="lin" valueType="num">
                                      <p:cBhvr additive="base">
                                        <p:cTn id="13" dur="500" fill="hold"/>
                                        <p:tgtEl>
                                          <p:spTgt spid="1353735"/>
                                        </p:tgtEl>
                                        <p:attrNameLst>
                                          <p:attrName>ppt_x</p:attrName>
                                        </p:attrNameLst>
                                      </p:cBhvr>
                                      <p:tavLst>
                                        <p:tav tm="0">
                                          <p:val>
                                            <p:strVal val="0-#ppt_w/2"/>
                                          </p:val>
                                        </p:tav>
                                        <p:tav tm="100000">
                                          <p:val>
                                            <p:strVal val="#ppt_x"/>
                                          </p:val>
                                        </p:tav>
                                      </p:tavLst>
                                    </p:anim>
                                    <p:anim calcmode="lin" valueType="num">
                                      <p:cBhvr additive="base">
                                        <p:cTn id="14" dur="500" fill="hold"/>
                                        <p:tgtEl>
                                          <p:spTgt spid="13537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229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EC15FC-B612-4CCA-B932-05D08370DB38}" type="slidenum">
              <a:rPr lang="en-US" altLang="en-US" smtClean="0">
                <a:solidFill>
                  <a:schemeClr val="bg1"/>
                </a:solidFill>
              </a:rPr>
              <a:pPr/>
              <a:t>238</a:t>
            </a:fld>
            <a:endParaRPr lang="en-US" altLang="en-US" smtClean="0">
              <a:solidFill>
                <a:schemeClr val="bg1"/>
              </a:solidFill>
            </a:endParaRPr>
          </a:p>
        </p:txBody>
      </p:sp>
      <p:sp>
        <p:nvSpPr>
          <p:cNvPr id="12292" name="Rectangle 2"/>
          <p:cNvSpPr>
            <a:spLocks noGrp="1" noChangeArrowheads="1"/>
          </p:cNvSpPr>
          <p:nvPr>
            <p:ph type="title"/>
          </p:nvPr>
        </p:nvSpPr>
        <p:spPr>
          <a:xfrm>
            <a:off x="1524001" y="174626"/>
            <a:ext cx="4792663" cy="385763"/>
          </a:xfrm>
        </p:spPr>
        <p:txBody>
          <a:bodyPr>
            <a:normAutofit fontScale="90000"/>
          </a:bodyPr>
          <a:lstStyle/>
          <a:p>
            <a:pPr eaLnBrk="1" hangingPunct="1"/>
            <a:r>
              <a:rPr lang="en-US" altLang="en-US" smtClean="0"/>
              <a:t>The Original Invention</a:t>
            </a:r>
          </a:p>
        </p:txBody>
      </p:sp>
      <p:pic>
        <p:nvPicPr>
          <p:cNvPr id="12293" name="Picture 3"/>
          <p:cNvPicPr>
            <a:picLocks noChangeArrowheads="1"/>
          </p:cNvPicPr>
          <p:nvPr/>
        </p:nvPicPr>
        <p:blipFill>
          <a:blip r:embed="rId2">
            <a:lum bright="18000" contrast="60000"/>
            <a:extLst>
              <a:ext uri="{28A0092B-C50C-407E-A947-70E740481C1C}">
                <a14:useLocalDpi xmlns:a14="http://schemas.microsoft.com/office/drawing/2010/main" val="0"/>
              </a:ext>
            </a:extLst>
          </a:blip>
          <a:srcRect t="6645" b="7382"/>
          <a:stretch>
            <a:fillRect/>
          </a:stretch>
        </p:blipFill>
        <p:spPr bwMode="auto">
          <a:xfrm>
            <a:off x="2444751" y="1719264"/>
            <a:ext cx="7305675" cy="4181475"/>
          </a:xfrm>
          <a:prstGeom prst="rect">
            <a:avLst/>
          </a:prstGeom>
          <a:noFill/>
          <a:ln w="76200">
            <a:solidFill>
              <a:srgbClr val="0000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Text Box 4"/>
          <p:cNvSpPr txBox="1">
            <a:spLocks noChangeArrowheads="1"/>
          </p:cNvSpPr>
          <p:nvPr/>
        </p:nvSpPr>
        <p:spPr bwMode="auto">
          <a:xfrm>
            <a:off x="4413251" y="944564"/>
            <a:ext cx="2911475" cy="4206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400" b="1"/>
              <a:t>Graham Bell , 1876</a:t>
            </a:r>
          </a:p>
        </p:txBody>
      </p:sp>
    </p:spTree>
    <p:extLst>
      <p:ext uri="{BB962C8B-B14F-4D97-AF65-F5344CB8AC3E}">
        <p14:creationId xmlns:p14="http://schemas.microsoft.com/office/powerpoint/2010/main" val="224576452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331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D792A3-46B4-4792-A646-E05277CDEE6D}" type="slidenum">
              <a:rPr lang="en-US" altLang="en-US" smtClean="0">
                <a:solidFill>
                  <a:schemeClr val="bg1"/>
                </a:solidFill>
              </a:rPr>
              <a:pPr/>
              <a:t>239</a:t>
            </a:fld>
            <a:endParaRPr lang="en-US" altLang="en-US" smtClean="0">
              <a:solidFill>
                <a:schemeClr val="bg1"/>
              </a:solidFill>
            </a:endParaRPr>
          </a:p>
        </p:txBody>
      </p:sp>
      <p:sp>
        <p:nvSpPr>
          <p:cNvPr id="13316" name="Rectangle 2"/>
          <p:cNvSpPr>
            <a:spLocks noGrp="1" noChangeArrowheads="1"/>
          </p:cNvSpPr>
          <p:nvPr>
            <p:ph type="title"/>
          </p:nvPr>
        </p:nvSpPr>
        <p:spPr/>
        <p:txBody>
          <a:bodyPr/>
          <a:lstStyle/>
          <a:p>
            <a:pPr eaLnBrk="1" hangingPunct="1"/>
            <a:r>
              <a:rPr lang="en-US" altLang="en-US" smtClean="0"/>
              <a:t>Telephone Instrument Evolution</a:t>
            </a:r>
          </a:p>
        </p:txBody>
      </p:sp>
      <p:pic>
        <p:nvPicPr>
          <p:cNvPr id="13317" name="Picture 3" descr="ancient_phon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89138" y="823913"/>
            <a:ext cx="43608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descr="p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263" y="4572000"/>
            <a:ext cx="21336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 descr="cordless-telepho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039" y="798513"/>
            <a:ext cx="14954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6" descr="telephon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076" y="2774951"/>
            <a:ext cx="16795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19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072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F2D2DE-9005-4448-AE0E-C80E16A1AA7E}" type="slidenum">
              <a:rPr lang="en-US" altLang="en-US" smtClean="0">
                <a:solidFill>
                  <a:schemeClr val="bg1"/>
                </a:solidFill>
              </a:rPr>
              <a:pPr/>
              <a:t>24</a:t>
            </a:fld>
            <a:endParaRPr lang="en-US" altLang="en-US" smtClean="0">
              <a:solidFill>
                <a:schemeClr val="bg1"/>
              </a:solidFill>
            </a:endParaRPr>
          </a:p>
        </p:txBody>
      </p:sp>
      <p:sp>
        <p:nvSpPr>
          <p:cNvPr id="30724" name="Rectangle 3592"/>
          <p:cNvSpPr>
            <a:spLocks noGrp="1" noChangeArrowheads="1"/>
          </p:cNvSpPr>
          <p:nvPr>
            <p:ph type="title"/>
          </p:nvPr>
        </p:nvSpPr>
        <p:spPr/>
        <p:txBody>
          <a:bodyPr/>
          <a:lstStyle/>
          <a:p>
            <a:pPr eaLnBrk="1" hangingPunct="1"/>
            <a:r>
              <a:rPr lang="en-US" altLang="en-US" smtClean="0"/>
              <a:t>TELCO Network – An Architecture</a:t>
            </a:r>
          </a:p>
        </p:txBody>
      </p:sp>
      <p:grpSp>
        <p:nvGrpSpPr>
          <p:cNvPr id="1242634" name="Group 3594"/>
          <p:cNvGrpSpPr>
            <a:grpSpLocks/>
          </p:cNvGrpSpPr>
          <p:nvPr/>
        </p:nvGrpSpPr>
        <p:grpSpPr bwMode="auto">
          <a:xfrm>
            <a:off x="1524000" y="844551"/>
            <a:ext cx="9144000" cy="5229225"/>
            <a:chOff x="0" y="532"/>
            <a:chExt cx="5760" cy="3294"/>
          </a:xfrm>
        </p:grpSpPr>
        <p:graphicFrame>
          <p:nvGraphicFramePr>
            <p:cNvPr id="30726" name="Object 3074"/>
            <p:cNvGraphicFramePr>
              <a:graphicFrameLocks noChangeAspect="1"/>
            </p:cNvGraphicFramePr>
            <p:nvPr/>
          </p:nvGraphicFramePr>
          <p:xfrm>
            <a:off x="0" y="1888"/>
            <a:ext cx="384" cy="400"/>
          </p:xfrm>
          <a:graphic>
            <a:graphicData uri="http://schemas.openxmlformats.org/presentationml/2006/ole">
              <mc:AlternateContent xmlns:mc="http://schemas.openxmlformats.org/markup-compatibility/2006">
                <mc:Choice xmlns:v="urn:schemas-microsoft-com:vml" Requires="v">
                  <p:oleObj spid="_x0000_s7190" name="Photo Editor Photo" r:id="rId4" imgW="1714739" imgH="1428949" progId="MSPhotoEd.3">
                    <p:embed/>
                  </p:oleObj>
                </mc:Choice>
                <mc:Fallback>
                  <p:oleObj name="Photo Editor Photo" r:id="rId4" imgW="1714739" imgH="142894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88"/>
                          <a:ext cx="384"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7" name="Object 3075"/>
            <p:cNvGraphicFramePr>
              <a:graphicFrameLocks noChangeAspect="1"/>
            </p:cNvGraphicFramePr>
            <p:nvPr/>
          </p:nvGraphicFramePr>
          <p:xfrm>
            <a:off x="5483" y="3152"/>
            <a:ext cx="277" cy="308"/>
          </p:xfrm>
          <a:graphic>
            <a:graphicData uri="http://schemas.openxmlformats.org/presentationml/2006/ole">
              <mc:AlternateContent xmlns:mc="http://schemas.openxmlformats.org/markup-compatibility/2006">
                <mc:Choice xmlns:v="urn:schemas-microsoft-com:vml" Requires="v">
                  <p:oleObj spid="_x0000_s7191" name="Photo Editor Photo" r:id="rId6" imgW="1714739" imgH="1523810" progId="MSPhotoEd.3">
                    <p:embed/>
                  </p:oleObj>
                </mc:Choice>
                <mc:Fallback>
                  <p:oleObj name="Photo Editor Photo" r:id="rId6" imgW="1714739" imgH="1523810"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3" y="3152"/>
                          <a:ext cx="277" cy="308"/>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8" name="Line 3076"/>
            <p:cNvSpPr>
              <a:spLocks noChangeShapeType="1"/>
            </p:cNvSpPr>
            <p:nvPr/>
          </p:nvSpPr>
          <p:spPr bwMode="auto">
            <a:xfrm>
              <a:off x="480" y="1314"/>
              <a:ext cx="680" cy="69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9" name="Line 3077"/>
            <p:cNvSpPr>
              <a:spLocks noChangeShapeType="1"/>
            </p:cNvSpPr>
            <p:nvPr/>
          </p:nvSpPr>
          <p:spPr bwMode="auto">
            <a:xfrm>
              <a:off x="472" y="1706"/>
              <a:ext cx="704" cy="30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0" name="Line 3078"/>
            <p:cNvSpPr>
              <a:spLocks noChangeShapeType="1"/>
            </p:cNvSpPr>
            <p:nvPr/>
          </p:nvSpPr>
          <p:spPr bwMode="auto">
            <a:xfrm flipV="1">
              <a:off x="472" y="2018"/>
              <a:ext cx="704" cy="3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1" name="Line 3079"/>
            <p:cNvSpPr>
              <a:spLocks noChangeShapeType="1"/>
            </p:cNvSpPr>
            <p:nvPr/>
          </p:nvSpPr>
          <p:spPr bwMode="auto">
            <a:xfrm flipV="1">
              <a:off x="480" y="2010"/>
              <a:ext cx="696" cy="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2" name="Line 3080"/>
            <p:cNvSpPr>
              <a:spLocks noChangeShapeType="1"/>
            </p:cNvSpPr>
            <p:nvPr/>
          </p:nvSpPr>
          <p:spPr bwMode="auto">
            <a:xfrm flipV="1">
              <a:off x="480" y="2018"/>
              <a:ext cx="680" cy="77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3" name="Line 3081"/>
            <p:cNvSpPr>
              <a:spLocks noChangeShapeType="1"/>
            </p:cNvSpPr>
            <p:nvPr/>
          </p:nvSpPr>
          <p:spPr bwMode="auto">
            <a:xfrm flipV="1">
              <a:off x="784" y="3178"/>
              <a:ext cx="376" cy="496"/>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4" name="Line 3082"/>
            <p:cNvSpPr>
              <a:spLocks noChangeShapeType="1"/>
            </p:cNvSpPr>
            <p:nvPr/>
          </p:nvSpPr>
          <p:spPr bwMode="auto">
            <a:xfrm flipV="1">
              <a:off x="1160" y="3162"/>
              <a:ext cx="0" cy="51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5" name="Line 3083"/>
            <p:cNvSpPr>
              <a:spLocks noChangeShapeType="1"/>
            </p:cNvSpPr>
            <p:nvPr/>
          </p:nvSpPr>
          <p:spPr bwMode="auto">
            <a:xfrm flipH="1" flipV="1">
              <a:off x="1152" y="3178"/>
              <a:ext cx="392" cy="496"/>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6" name="Line 3084"/>
            <p:cNvSpPr>
              <a:spLocks noChangeShapeType="1"/>
            </p:cNvSpPr>
            <p:nvPr/>
          </p:nvSpPr>
          <p:spPr bwMode="auto">
            <a:xfrm flipH="1">
              <a:off x="4688" y="3178"/>
              <a:ext cx="576" cy="20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7" name="Line 3085"/>
            <p:cNvSpPr>
              <a:spLocks noChangeShapeType="1"/>
            </p:cNvSpPr>
            <p:nvPr/>
          </p:nvSpPr>
          <p:spPr bwMode="auto">
            <a:xfrm flipH="1" flipV="1">
              <a:off x="4688" y="3386"/>
              <a:ext cx="576"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8" name="Line 3086"/>
            <p:cNvSpPr>
              <a:spLocks noChangeShapeType="1"/>
            </p:cNvSpPr>
            <p:nvPr/>
          </p:nvSpPr>
          <p:spPr bwMode="auto">
            <a:xfrm flipH="1">
              <a:off x="4696" y="1842"/>
              <a:ext cx="600" cy="34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9" name="Line 3087"/>
            <p:cNvSpPr>
              <a:spLocks noChangeShapeType="1"/>
            </p:cNvSpPr>
            <p:nvPr/>
          </p:nvSpPr>
          <p:spPr bwMode="auto">
            <a:xfrm flipH="1" flipV="1">
              <a:off x="4704" y="2194"/>
              <a:ext cx="576" cy="3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0" name="Line 3088"/>
            <p:cNvSpPr>
              <a:spLocks noChangeShapeType="1"/>
            </p:cNvSpPr>
            <p:nvPr/>
          </p:nvSpPr>
          <p:spPr bwMode="auto">
            <a:xfrm flipH="1" flipV="1">
              <a:off x="4704" y="2194"/>
              <a:ext cx="568" cy="41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1" name="Line 3089"/>
            <p:cNvSpPr>
              <a:spLocks noChangeShapeType="1"/>
            </p:cNvSpPr>
            <p:nvPr/>
          </p:nvSpPr>
          <p:spPr bwMode="auto">
            <a:xfrm flipH="1">
              <a:off x="4680" y="890"/>
              <a:ext cx="624" cy="17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2" name="Line 3090"/>
            <p:cNvSpPr>
              <a:spLocks noChangeShapeType="1"/>
            </p:cNvSpPr>
            <p:nvPr/>
          </p:nvSpPr>
          <p:spPr bwMode="auto">
            <a:xfrm flipH="1" flipV="1">
              <a:off x="4680" y="1058"/>
              <a:ext cx="616" cy="21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3" name="Line 3091"/>
            <p:cNvSpPr>
              <a:spLocks noChangeShapeType="1"/>
            </p:cNvSpPr>
            <p:nvPr/>
          </p:nvSpPr>
          <p:spPr bwMode="auto">
            <a:xfrm flipH="1">
              <a:off x="3936" y="1058"/>
              <a:ext cx="752" cy="14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4" name="Line 3093"/>
            <p:cNvSpPr>
              <a:spLocks noChangeShapeType="1"/>
            </p:cNvSpPr>
            <p:nvPr/>
          </p:nvSpPr>
          <p:spPr bwMode="auto">
            <a:xfrm flipH="1">
              <a:off x="3944" y="2194"/>
              <a:ext cx="77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5" name="Line 3094"/>
            <p:cNvSpPr>
              <a:spLocks noChangeShapeType="1"/>
            </p:cNvSpPr>
            <p:nvPr/>
          </p:nvSpPr>
          <p:spPr bwMode="auto">
            <a:xfrm flipH="1" flipV="1">
              <a:off x="3928" y="2482"/>
              <a:ext cx="792" cy="9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6" name="Line 3095"/>
            <p:cNvSpPr>
              <a:spLocks noChangeShapeType="1"/>
            </p:cNvSpPr>
            <p:nvPr/>
          </p:nvSpPr>
          <p:spPr bwMode="auto">
            <a:xfrm flipV="1">
              <a:off x="2112" y="918"/>
              <a:ext cx="788" cy="1092"/>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7" name="Line 3096"/>
            <p:cNvSpPr>
              <a:spLocks noChangeShapeType="1"/>
            </p:cNvSpPr>
            <p:nvPr/>
          </p:nvSpPr>
          <p:spPr bwMode="auto">
            <a:xfrm>
              <a:off x="1168" y="2042"/>
              <a:ext cx="0" cy="11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8" name="Line 3097"/>
            <p:cNvSpPr>
              <a:spLocks noChangeShapeType="1"/>
            </p:cNvSpPr>
            <p:nvPr/>
          </p:nvSpPr>
          <p:spPr bwMode="auto">
            <a:xfrm>
              <a:off x="1104" y="2010"/>
              <a:ext cx="1048" cy="5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9" name="Line 3098"/>
            <p:cNvSpPr>
              <a:spLocks noChangeShapeType="1"/>
            </p:cNvSpPr>
            <p:nvPr/>
          </p:nvSpPr>
          <p:spPr bwMode="auto">
            <a:xfrm flipV="1">
              <a:off x="2248" y="1778"/>
              <a:ext cx="824" cy="848"/>
            </a:xfrm>
            <a:prstGeom prst="line">
              <a:avLst/>
            </a:prstGeom>
            <a:noFill/>
            <a:ln w="5715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0" name="Line 3099"/>
            <p:cNvSpPr>
              <a:spLocks noChangeShapeType="1"/>
            </p:cNvSpPr>
            <p:nvPr/>
          </p:nvSpPr>
          <p:spPr bwMode="auto">
            <a:xfrm flipV="1">
              <a:off x="2240" y="2490"/>
              <a:ext cx="1696" cy="136"/>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51" name="Oval 3100"/>
            <p:cNvSpPr>
              <a:spLocks noChangeArrowheads="1"/>
            </p:cNvSpPr>
            <p:nvPr/>
          </p:nvSpPr>
          <p:spPr bwMode="auto">
            <a:xfrm>
              <a:off x="860" y="3030"/>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2" name="Rectangle 3101"/>
            <p:cNvSpPr>
              <a:spLocks noChangeArrowheads="1"/>
            </p:cNvSpPr>
            <p:nvPr/>
          </p:nvSpPr>
          <p:spPr bwMode="auto">
            <a:xfrm>
              <a:off x="1000" y="3109"/>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sp>
          <p:nvSpPr>
            <p:cNvPr id="30753" name="Oval 3102"/>
            <p:cNvSpPr>
              <a:spLocks noChangeArrowheads="1"/>
            </p:cNvSpPr>
            <p:nvPr/>
          </p:nvSpPr>
          <p:spPr bwMode="auto">
            <a:xfrm>
              <a:off x="868" y="1854"/>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4" name="Rectangle 3103"/>
            <p:cNvSpPr>
              <a:spLocks noChangeArrowheads="1"/>
            </p:cNvSpPr>
            <p:nvPr/>
          </p:nvSpPr>
          <p:spPr bwMode="auto">
            <a:xfrm>
              <a:off x="976" y="1933"/>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sp>
          <p:nvSpPr>
            <p:cNvPr id="30755" name="Oval 3104"/>
            <p:cNvSpPr>
              <a:spLocks noChangeArrowheads="1"/>
            </p:cNvSpPr>
            <p:nvPr/>
          </p:nvSpPr>
          <p:spPr bwMode="auto">
            <a:xfrm>
              <a:off x="3644" y="2342"/>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6" name="Rectangle 3105"/>
            <p:cNvSpPr>
              <a:spLocks noChangeArrowheads="1"/>
            </p:cNvSpPr>
            <p:nvPr/>
          </p:nvSpPr>
          <p:spPr bwMode="auto">
            <a:xfrm>
              <a:off x="3752" y="2421"/>
              <a:ext cx="115"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lang="en-US" altLang="en-US" sz="1600" b="1">
                <a:solidFill>
                  <a:srgbClr val="500093"/>
                </a:solidFill>
              </a:endParaRPr>
            </a:p>
          </p:txBody>
        </p:sp>
        <p:sp>
          <p:nvSpPr>
            <p:cNvPr id="30757" name="Oval 3106"/>
            <p:cNvSpPr>
              <a:spLocks noChangeArrowheads="1"/>
            </p:cNvSpPr>
            <p:nvPr/>
          </p:nvSpPr>
          <p:spPr bwMode="auto">
            <a:xfrm>
              <a:off x="618"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58" name="Group 3107"/>
            <p:cNvGrpSpPr>
              <a:grpSpLocks/>
            </p:cNvGrpSpPr>
            <p:nvPr/>
          </p:nvGrpSpPr>
          <p:grpSpPr bwMode="auto">
            <a:xfrm>
              <a:off x="661" y="3586"/>
              <a:ext cx="241" cy="163"/>
              <a:chOff x="661" y="3784"/>
              <a:chExt cx="241" cy="163"/>
            </a:xfrm>
          </p:grpSpPr>
          <p:grpSp>
            <p:nvGrpSpPr>
              <p:cNvPr id="31225" name="Group 3108"/>
              <p:cNvGrpSpPr>
                <a:grpSpLocks/>
              </p:cNvGrpSpPr>
              <p:nvPr/>
            </p:nvGrpSpPr>
            <p:grpSpPr bwMode="auto">
              <a:xfrm>
                <a:off x="698" y="3818"/>
                <a:ext cx="174" cy="129"/>
                <a:chOff x="698" y="3818"/>
                <a:chExt cx="174" cy="129"/>
              </a:xfrm>
            </p:grpSpPr>
            <p:grpSp>
              <p:nvGrpSpPr>
                <p:cNvPr id="31235" name="Group 3109"/>
                <p:cNvGrpSpPr>
                  <a:grpSpLocks/>
                </p:cNvGrpSpPr>
                <p:nvPr/>
              </p:nvGrpSpPr>
              <p:grpSpPr bwMode="auto">
                <a:xfrm>
                  <a:off x="746" y="3818"/>
                  <a:ext cx="68" cy="6"/>
                  <a:chOff x="746" y="3818"/>
                  <a:chExt cx="68" cy="6"/>
                </a:xfrm>
              </p:grpSpPr>
              <p:sp>
                <p:nvSpPr>
                  <p:cNvPr id="31238" name="AutoShape 3110"/>
                  <p:cNvSpPr>
                    <a:spLocks noChangeArrowheads="1"/>
                  </p:cNvSpPr>
                  <p:nvPr/>
                </p:nvSpPr>
                <p:spPr bwMode="auto">
                  <a:xfrm>
                    <a:off x="811"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239" name="AutoShape 3111"/>
                  <p:cNvSpPr>
                    <a:spLocks noChangeArrowheads="1"/>
                  </p:cNvSpPr>
                  <p:nvPr/>
                </p:nvSpPr>
                <p:spPr bwMode="auto">
                  <a:xfrm>
                    <a:off x="746"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236" name="Freeform 3112"/>
                <p:cNvSpPr>
                  <a:spLocks/>
                </p:cNvSpPr>
                <p:nvPr/>
              </p:nvSpPr>
              <p:spPr bwMode="auto">
                <a:xfrm>
                  <a:off x="698"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 name="AutoShape 3113"/>
                <p:cNvSpPr>
                  <a:spLocks noChangeArrowheads="1"/>
                </p:cNvSpPr>
                <p:nvPr/>
              </p:nvSpPr>
              <p:spPr bwMode="auto">
                <a:xfrm>
                  <a:off x="699"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226" name="Group 3114"/>
              <p:cNvGrpSpPr>
                <a:grpSpLocks/>
              </p:cNvGrpSpPr>
              <p:nvPr/>
            </p:nvGrpSpPr>
            <p:grpSpPr bwMode="auto">
              <a:xfrm>
                <a:off x="742" y="3830"/>
                <a:ext cx="89" cy="77"/>
                <a:chOff x="742" y="3830"/>
                <a:chExt cx="89" cy="77"/>
              </a:xfrm>
            </p:grpSpPr>
            <p:sp>
              <p:nvSpPr>
                <p:cNvPr id="31231" name="Freeform 3115"/>
                <p:cNvSpPr>
                  <a:spLocks/>
                </p:cNvSpPr>
                <p:nvPr/>
              </p:nvSpPr>
              <p:spPr bwMode="auto">
                <a:xfrm>
                  <a:off x="742"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 name="Freeform 3116"/>
                <p:cNvSpPr>
                  <a:spLocks/>
                </p:cNvSpPr>
                <p:nvPr/>
              </p:nvSpPr>
              <p:spPr bwMode="auto">
                <a:xfrm>
                  <a:off x="742"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3" name="Freeform 3117"/>
                <p:cNvSpPr>
                  <a:spLocks/>
                </p:cNvSpPr>
                <p:nvPr/>
              </p:nvSpPr>
              <p:spPr bwMode="auto">
                <a:xfrm>
                  <a:off x="794"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4" name="Freeform 3118"/>
                <p:cNvSpPr>
                  <a:spLocks/>
                </p:cNvSpPr>
                <p:nvPr/>
              </p:nvSpPr>
              <p:spPr bwMode="auto">
                <a:xfrm>
                  <a:off x="749"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227" name="Group 3119"/>
              <p:cNvGrpSpPr>
                <a:grpSpLocks/>
              </p:cNvGrpSpPr>
              <p:nvPr/>
            </p:nvGrpSpPr>
            <p:grpSpPr bwMode="auto">
              <a:xfrm>
                <a:off x="661" y="3784"/>
                <a:ext cx="241" cy="70"/>
                <a:chOff x="661" y="3784"/>
                <a:chExt cx="241" cy="70"/>
              </a:xfrm>
            </p:grpSpPr>
            <p:sp>
              <p:nvSpPr>
                <p:cNvPr id="31228" name="Arc 3120"/>
                <p:cNvSpPr>
                  <a:spLocks/>
                </p:cNvSpPr>
                <p:nvPr/>
              </p:nvSpPr>
              <p:spPr bwMode="auto">
                <a:xfrm>
                  <a:off x="687"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29" name="Arc 3121"/>
                <p:cNvSpPr>
                  <a:spLocks/>
                </p:cNvSpPr>
                <p:nvPr/>
              </p:nvSpPr>
              <p:spPr bwMode="auto">
                <a:xfrm>
                  <a:off x="828"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0" name="Arc 3122"/>
                <p:cNvSpPr>
                  <a:spLocks/>
                </p:cNvSpPr>
                <p:nvPr/>
              </p:nvSpPr>
              <p:spPr bwMode="auto">
                <a:xfrm>
                  <a:off x="661"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759" name="Oval 3123"/>
            <p:cNvSpPr>
              <a:spLocks noChangeArrowheads="1"/>
            </p:cNvSpPr>
            <p:nvPr/>
          </p:nvSpPr>
          <p:spPr bwMode="auto">
            <a:xfrm>
              <a:off x="301" y="1535"/>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60" name="Group 3124"/>
            <p:cNvGrpSpPr>
              <a:grpSpLocks/>
            </p:cNvGrpSpPr>
            <p:nvPr/>
          </p:nvGrpSpPr>
          <p:grpSpPr bwMode="auto">
            <a:xfrm>
              <a:off x="429" y="1648"/>
              <a:ext cx="68" cy="6"/>
              <a:chOff x="429" y="1846"/>
              <a:chExt cx="68" cy="6"/>
            </a:xfrm>
          </p:grpSpPr>
          <p:sp>
            <p:nvSpPr>
              <p:cNvPr id="31223" name="AutoShape 3125"/>
              <p:cNvSpPr>
                <a:spLocks noChangeArrowheads="1"/>
              </p:cNvSpPr>
              <p:nvPr/>
            </p:nvSpPr>
            <p:spPr bwMode="auto">
              <a:xfrm>
                <a:off x="494" y="1846"/>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224" name="AutoShape 3126"/>
              <p:cNvSpPr>
                <a:spLocks noChangeArrowheads="1"/>
              </p:cNvSpPr>
              <p:nvPr/>
            </p:nvSpPr>
            <p:spPr bwMode="auto">
              <a:xfrm>
                <a:off x="429" y="1847"/>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0761" name="Freeform 3127"/>
            <p:cNvSpPr>
              <a:spLocks/>
            </p:cNvSpPr>
            <p:nvPr/>
          </p:nvSpPr>
          <p:spPr bwMode="auto">
            <a:xfrm>
              <a:off x="381" y="165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2" name="AutoShape 3128"/>
            <p:cNvSpPr>
              <a:spLocks noChangeArrowheads="1"/>
            </p:cNvSpPr>
            <p:nvPr/>
          </p:nvSpPr>
          <p:spPr bwMode="auto">
            <a:xfrm>
              <a:off x="382" y="171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63" name="Freeform 3129"/>
            <p:cNvSpPr>
              <a:spLocks/>
            </p:cNvSpPr>
            <p:nvPr/>
          </p:nvSpPr>
          <p:spPr bwMode="auto">
            <a:xfrm>
              <a:off x="425" y="166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4" name="Freeform 3130"/>
            <p:cNvSpPr>
              <a:spLocks/>
            </p:cNvSpPr>
            <p:nvPr/>
          </p:nvSpPr>
          <p:spPr bwMode="auto">
            <a:xfrm>
              <a:off x="425" y="166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5" name="Freeform 3131"/>
            <p:cNvSpPr>
              <a:spLocks/>
            </p:cNvSpPr>
            <p:nvPr/>
          </p:nvSpPr>
          <p:spPr bwMode="auto">
            <a:xfrm>
              <a:off x="477" y="166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6" name="Freeform 3132"/>
            <p:cNvSpPr>
              <a:spLocks/>
            </p:cNvSpPr>
            <p:nvPr/>
          </p:nvSpPr>
          <p:spPr bwMode="auto">
            <a:xfrm>
              <a:off x="432" y="168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7" name="Arc 3133"/>
            <p:cNvSpPr>
              <a:spLocks/>
            </p:cNvSpPr>
            <p:nvPr/>
          </p:nvSpPr>
          <p:spPr bwMode="auto">
            <a:xfrm>
              <a:off x="370" y="161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8" name="Arc 3134"/>
            <p:cNvSpPr>
              <a:spLocks/>
            </p:cNvSpPr>
            <p:nvPr/>
          </p:nvSpPr>
          <p:spPr bwMode="auto">
            <a:xfrm>
              <a:off x="511" y="162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9" name="Arc 3135"/>
            <p:cNvSpPr>
              <a:spLocks/>
            </p:cNvSpPr>
            <p:nvPr/>
          </p:nvSpPr>
          <p:spPr bwMode="auto">
            <a:xfrm>
              <a:off x="344" y="162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70" name="Oval 3136"/>
            <p:cNvSpPr>
              <a:spLocks noChangeArrowheads="1"/>
            </p:cNvSpPr>
            <p:nvPr/>
          </p:nvSpPr>
          <p:spPr bwMode="auto">
            <a:xfrm>
              <a:off x="301" y="188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71" name="Group 3137"/>
            <p:cNvGrpSpPr>
              <a:grpSpLocks/>
            </p:cNvGrpSpPr>
            <p:nvPr/>
          </p:nvGrpSpPr>
          <p:grpSpPr bwMode="auto">
            <a:xfrm>
              <a:off x="429" y="2000"/>
              <a:ext cx="68" cy="6"/>
              <a:chOff x="429" y="2198"/>
              <a:chExt cx="68" cy="6"/>
            </a:xfrm>
          </p:grpSpPr>
          <p:sp>
            <p:nvSpPr>
              <p:cNvPr id="31221" name="AutoShape 3138"/>
              <p:cNvSpPr>
                <a:spLocks noChangeArrowheads="1"/>
              </p:cNvSpPr>
              <p:nvPr/>
            </p:nvSpPr>
            <p:spPr bwMode="auto">
              <a:xfrm>
                <a:off x="494" y="219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222" name="AutoShape 3139"/>
              <p:cNvSpPr>
                <a:spLocks noChangeArrowheads="1"/>
              </p:cNvSpPr>
              <p:nvPr/>
            </p:nvSpPr>
            <p:spPr bwMode="auto">
              <a:xfrm>
                <a:off x="429" y="219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0772" name="Freeform 3140"/>
            <p:cNvSpPr>
              <a:spLocks/>
            </p:cNvSpPr>
            <p:nvPr/>
          </p:nvSpPr>
          <p:spPr bwMode="auto">
            <a:xfrm>
              <a:off x="381" y="2009"/>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3" name="AutoShape 3141"/>
            <p:cNvSpPr>
              <a:spLocks noChangeArrowheads="1"/>
            </p:cNvSpPr>
            <p:nvPr/>
          </p:nvSpPr>
          <p:spPr bwMode="auto">
            <a:xfrm>
              <a:off x="382" y="2066"/>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74" name="Freeform 3142"/>
            <p:cNvSpPr>
              <a:spLocks/>
            </p:cNvSpPr>
            <p:nvPr/>
          </p:nvSpPr>
          <p:spPr bwMode="auto">
            <a:xfrm>
              <a:off x="425" y="2012"/>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5" name="Freeform 3143"/>
            <p:cNvSpPr>
              <a:spLocks/>
            </p:cNvSpPr>
            <p:nvPr/>
          </p:nvSpPr>
          <p:spPr bwMode="auto">
            <a:xfrm>
              <a:off x="425" y="2012"/>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6" name="Freeform 3144"/>
            <p:cNvSpPr>
              <a:spLocks/>
            </p:cNvSpPr>
            <p:nvPr/>
          </p:nvSpPr>
          <p:spPr bwMode="auto">
            <a:xfrm>
              <a:off x="477" y="2012"/>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7" name="Freeform 3145"/>
            <p:cNvSpPr>
              <a:spLocks/>
            </p:cNvSpPr>
            <p:nvPr/>
          </p:nvSpPr>
          <p:spPr bwMode="auto">
            <a:xfrm>
              <a:off x="432" y="2032"/>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8" name="Arc 3146"/>
            <p:cNvSpPr>
              <a:spLocks/>
            </p:cNvSpPr>
            <p:nvPr/>
          </p:nvSpPr>
          <p:spPr bwMode="auto">
            <a:xfrm>
              <a:off x="370" y="1966"/>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79" name="Arc 3147"/>
            <p:cNvSpPr>
              <a:spLocks/>
            </p:cNvSpPr>
            <p:nvPr/>
          </p:nvSpPr>
          <p:spPr bwMode="auto">
            <a:xfrm>
              <a:off x="511" y="1981"/>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0" name="Arc 3148"/>
            <p:cNvSpPr>
              <a:spLocks/>
            </p:cNvSpPr>
            <p:nvPr/>
          </p:nvSpPr>
          <p:spPr bwMode="auto">
            <a:xfrm>
              <a:off x="344" y="1981"/>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1" name="Oval 3149"/>
            <p:cNvSpPr>
              <a:spLocks noChangeArrowheads="1"/>
            </p:cNvSpPr>
            <p:nvPr/>
          </p:nvSpPr>
          <p:spPr bwMode="auto">
            <a:xfrm>
              <a:off x="301" y="2239"/>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82" name="Group 3150"/>
            <p:cNvGrpSpPr>
              <a:grpSpLocks/>
            </p:cNvGrpSpPr>
            <p:nvPr/>
          </p:nvGrpSpPr>
          <p:grpSpPr bwMode="auto">
            <a:xfrm>
              <a:off x="381" y="2352"/>
              <a:ext cx="174" cy="129"/>
              <a:chOff x="381" y="2550"/>
              <a:chExt cx="174" cy="129"/>
            </a:xfrm>
          </p:grpSpPr>
          <p:grpSp>
            <p:nvGrpSpPr>
              <p:cNvPr id="31216" name="Group 3151"/>
              <p:cNvGrpSpPr>
                <a:grpSpLocks/>
              </p:cNvGrpSpPr>
              <p:nvPr/>
            </p:nvGrpSpPr>
            <p:grpSpPr bwMode="auto">
              <a:xfrm>
                <a:off x="429" y="2550"/>
                <a:ext cx="68" cy="6"/>
                <a:chOff x="429" y="2550"/>
                <a:chExt cx="68" cy="6"/>
              </a:xfrm>
            </p:grpSpPr>
            <p:sp>
              <p:nvSpPr>
                <p:cNvPr id="31219" name="AutoShape 3152"/>
                <p:cNvSpPr>
                  <a:spLocks noChangeArrowheads="1"/>
                </p:cNvSpPr>
                <p:nvPr/>
              </p:nvSpPr>
              <p:spPr bwMode="auto">
                <a:xfrm>
                  <a:off x="494" y="2550"/>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220" name="AutoShape 3153"/>
                <p:cNvSpPr>
                  <a:spLocks noChangeArrowheads="1"/>
                </p:cNvSpPr>
                <p:nvPr/>
              </p:nvSpPr>
              <p:spPr bwMode="auto">
                <a:xfrm>
                  <a:off x="429" y="2551"/>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217" name="Freeform 3154"/>
              <p:cNvSpPr>
                <a:spLocks/>
              </p:cNvSpPr>
              <p:nvPr/>
            </p:nvSpPr>
            <p:spPr bwMode="auto">
              <a:xfrm>
                <a:off x="381" y="2559"/>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18" name="AutoShape 3155"/>
              <p:cNvSpPr>
                <a:spLocks noChangeArrowheads="1"/>
              </p:cNvSpPr>
              <p:nvPr/>
            </p:nvSpPr>
            <p:spPr bwMode="auto">
              <a:xfrm>
                <a:off x="382" y="2616"/>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783" name="Group 3156"/>
            <p:cNvGrpSpPr>
              <a:grpSpLocks/>
            </p:cNvGrpSpPr>
            <p:nvPr/>
          </p:nvGrpSpPr>
          <p:grpSpPr bwMode="auto">
            <a:xfrm>
              <a:off x="425" y="2364"/>
              <a:ext cx="89" cy="77"/>
              <a:chOff x="425" y="2562"/>
              <a:chExt cx="89" cy="77"/>
            </a:xfrm>
          </p:grpSpPr>
          <p:sp>
            <p:nvSpPr>
              <p:cNvPr id="31212" name="Freeform 3157"/>
              <p:cNvSpPr>
                <a:spLocks/>
              </p:cNvSpPr>
              <p:nvPr/>
            </p:nvSpPr>
            <p:spPr bwMode="auto">
              <a:xfrm>
                <a:off x="425" y="2562"/>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13" name="Freeform 3158"/>
              <p:cNvSpPr>
                <a:spLocks/>
              </p:cNvSpPr>
              <p:nvPr/>
            </p:nvSpPr>
            <p:spPr bwMode="auto">
              <a:xfrm>
                <a:off x="425" y="2562"/>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14" name="Freeform 3159"/>
              <p:cNvSpPr>
                <a:spLocks/>
              </p:cNvSpPr>
              <p:nvPr/>
            </p:nvSpPr>
            <p:spPr bwMode="auto">
              <a:xfrm>
                <a:off x="477" y="2562"/>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15" name="Freeform 3160"/>
              <p:cNvSpPr>
                <a:spLocks/>
              </p:cNvSpPr>
              <p:nvPr/>
            </p:nvSpPr>
            <p:spPr bwMode="auto">
              <a:xfrm>
                <a:off x="432" y="2582"/>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84" name="Group 3161"/>
            <p:cNvGrpSpPr>
              <a:grpSpLocks/>
            </p:cNvGrpSpPr>
            <p:nvPr/>
          </p:nvGrpSpPr>
          <p:grpSpPr bwMode="auto">
            <a:xfrm>
              <a:off x="344" y="2318"/>
              <a:ext cx="241" cy="70"/>
              <a:chOff x="344" y="2516"/>
              <a:chExt cx="241" cy="70"/>
            </a:xfrm>
          </p:grpSpPr>
          <p:sp>
            <p:nvSpPr>
              <p:cNvPr id="31209" name="Arc 3162"/>
              <p:cNvSpPr>
                <a:spLocks/>
              </p:cNvSpPr>
              <p:nvPr/>
            </p:nvSpPr>
            <p:spPr bwMode="auto">
              <a:xfrm>
                <a:off x="370" y="2516"/>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10" name="Arc 3163"/>
              <p:cNvSpPr>
                <a:spLocks/>
              </p:cNvSpPr>
              <p:nvPr/>
            </p:nvSpPr>
            <p:spPr bwMode="auto">
              <a:xfrm>
                <a:off x="511" y="2531"/>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11" name="Arc 3164"/>
              <p:cNvSpPr>
                <a:spLocks/>
              </p:cNvSpPr>
              <p:nvPr/>
            </p:nvSpPr>
            <p:spPr bwMode="auto">
              <a:xfrm>
                <a:off x="344" y="2531"/>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785" name="Oval 3165"/>
            <p:cNvSpPr>
              <a:spLocks noChangeArrowheads="1"/>
            </p:cNvSpPr>
            <p:nvPr/>
          </p:nvSpPr>
          <p:spPr bwMode="auto">
            <a:xfrm>
              <a:off x="994"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86" name="Group 3166"/>
            <p:cNvGrpSpPr>
              <a:grpSpLocks/>
            </p:cNvGrpSpPr>
            <p:nvPr/>
          </p:nvGrpSpPr>
          <p:grpSpPr bwMode="auto">
            <a:xfrm>
              <a:off x="1037" y="3586"/>
              <a:ext cx="241" cy="163"/>
              <a:chOff x="1037" y="3784"/>
              <a:chExt cx="241" cy="163"/>
            </a:xfrm>
          </p:grpSpPr>
          <p:grpSp>
            <p:nvGrpSpPr>
              <p:cNvPr id="31194" name="Group 3167"/>
              <p:cNvGrpSpPr>
                <a:grpSpLocks/>
              </p:cNvGrpSpPr>
              <p:nvPr/>
            </p:nvGrpSpPr>
            <p:grpSpPr bwMode="auto">
              <a:xfrm>
                <a:off x="1074" y="3818"/>
                <a:ext cx="174" cy="129"/>
                <a:chOff x="1074" y="3818"/>
                <a:chExt cx="174" cy="129"/>
              </a:xfrm>
            </p:grpSpPr>
            <p:grpSp>
              <p:nvGrpSpPr>
                <p:cNvPr id="31204" name="Group 3168"/>
                <p:cNvGrpSpPr>
                  <a:grpSpLocks/>
                </p:cNvGrpSpPr>
                <p:nvPr/>
              </p:nvGrpSpPr>
              <p:grpSpPr bwMode="auto">
                <a:xfrm>
                  <a:off x="1122" y="3818"/>
                  <a:ext cx="68" cy="6"/>
                  <a:chOff x="1122" y="3818"/>
                  <a:chExt cx="68" cy="6"/>
                </a:xfrm>
              </p:grpSpPr>
              <p:sp>
                <p:nvSpPr>
                  <p:cNvPr id="31207" name="AutoShape 3169"/>
                  <p:cNvSpPr>
                    <a:spLocks noChangeArrowheads="1"/>
                  </p:cNvSpPr>
                  <p:nvPr/>
                </p:nvSpPr>
                <p:spPr bwMode="auto">
                  <a:xfrm>
                    <a:off x="1187"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208" name="AutoShape 3170"/>
                  <p:cNvSpPr>
                    <a:spLocks noChangeArrowheads="1"/>
                  </p:cNvSpPr>
                  <p:nvPr/>
                </p:nvSpPr>
                <p:spPr bwMode="auto">
                  <a:xfrm>
                    <a:off x="1122"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205" name="Freeform 3171"/>
                <p:cNvSpPr>
                  <a:spLocks/>
                </p:cNvSpPr>
                <p:nvPr/>
              </p:nvSpPr>
              <p:spPr bwMode="auto">
                <a:xfrm>
                  <a:off x="1074"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06" name="AutoShape 3172"/>
                <p:cNvSpPr>
                  <a:spLocks noChangeArrowheads="1"/>
                </p:cNvSpPr>
                <p:nvPr/>
              </p:nvSpPr>
              <p:spPr bwMode="auto">
                <a:xfrm>
                  <a:off x="1075"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195" name="Group 3173"/>
              <p:cNvGrpSpPr>
                <a:grpSpLocks/>
              </p:cNvGrpSpPr>
              <p:nvPr/>
            </p:nvGrpSpPr>
            <p:grpSpPr bwMode="auto">
              <a:xfrm>
                <a:off x="1118" y="3830"/>
                <a:ext cx="89" cy="77"/>
                <a:chOff x="1118" y="3830"/>
                <a:chExt cx="89" cy="77"/>
              </a:xfrm>
            </p:grpSpPr>
            <p:sp>
              <p:nvSpPr>
                <p:cNvPr id="31200" name="Freeform 3174"/>
                <p:cNvSpPr>
                  <a:spLocks/>
                </p:cNvSpPr>
                <p:nvPr/>
              </p:nvSpPr>
              <p:spPr bwMode="auto">
                <a:xfrm>
                  <a:off x="1118"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01" name="Freeform 3175"/>
                <p:cNvSpPr>
                  <a:spLocks/>
                </p:cNvSpPr>
                <p:nvPr/>
              </p:nvSpPr>
              <p:spPr bwMode="auto">
                <a:xfrm>
                  <a:off x="1118"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02" name="Freeform 3176"/>
                <p:cNvSpPr>
                  <a:spLocks/>
                </p:cNvSpPr>
                <p:nvPr/>
              </p:nvSpPr>
              <p:spPr bwMode="auto">
                <a:xfrm>
                  <a:off x="1170"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03" name="Freeform 3177"/>
                <p:cNvSpPr>
                  <a:spLocks/>
                </p:cNvSpPr>
                <p:nvPr/>
              </p:nvSpPr>
              <p:spPr bwMode="auto">
                <a:xfrm>
                  <a:off x="1125"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196" name="Group 3178"/>
              <p:cNvGrpSpPr>
                <a:grpSpLocks/>
              </p:cNvGrpSpPr>
              <p:nvPr/>
            </p:nvGrpSpPr>
            <p:grpSpPr bwMode="auto">
              <a:xfrm>
                <a:off x="1037" y="3784"/>
                <a:ext cx="241" cy="70"/>
                <a:chOff x="1037" y="3784"/>
                <a:chExt cx="241" cy="70"/>
              </a:xfrm>
            </p:grpSpPr>
            <p:sp>
              <p:nvSpPr>
                <p:cNvPr id="31197" name="Arc 3179"/>
                <p:cNvSpPr>
                  <a:spLocks/>
                </p:cNvSpPr>
                <p:nvPr/>
              </p:nvSpPr>
              <p:spPr bwMode="auto">
                <a:xfrm>
                  <a:off x="1063"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98" name="Arc 3180"/>
                <p:cNvSpPr>
                  <a:spLocks/>
                </p:cNvSpPr>
                <p:nvPr/>
              </p:nvSpPr>
              <p:spPr bwMode="auto">
                <a:xfrm>
                  <a:off x="1204"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99" name="Arc 3181"/>
                <p:cNvSpPr>
                  <a:spLocks/>
                </p:cNvSpPr>
                <p:nvPr/>
              </p:nvSpPr>
              <p:spPr bwMode="auto">
                <a:xfrm>
                  <a:off x="1037"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787" name="Oval 3182"/>
            <p:cNvSpPr>
              <a:spLocks noChangeArrowheads="1"/>
            </p:cNvSpPr>
            <p:nvPr/>
          </p:nvSpPr>
          <p:spPr bwMode="auto">
            <a:xfrm>
              <a:off x="1370"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88" name="Group 3183"/>
            <p:cNvGrpSpPr>
              <a:grpSpLocks/>
            </p:cNvGrpSpPr>
            <p:nvPr/>
          </p:nvGrpSpPr>
          <p:grpSpPr bwMode="auto">
            <a:xfrm>
              <a:off x="1413" y="3586"/>
              <a:ext cx="241" cy="163"/>
              <a:chOff x="1413" y="3784"/>
              <a:chExt cx="241" cy="163"/>
            </a:xfrm>
          </p:grpSpPr>
          <p:grpSp>
            <p:nvGrpSpPr>
              <p:cNvPr id="31179" name="Group 3184"/>
              <p:cNvGrpSpPr>
                <a:grpSpLocks/>
              </p:cNvGrpSpPr>
              <p:nvPr/>
            </p:nvGrpSpPr>
            <p:grpSpPr bwMode="auto">
              <a:xfrm>
                <a:off x="1450" y="3818"/>
                <a:ext cx="174" cy="129"/>
                <a:chOff x="1450" y="3818"/>
                <a:chExt cx="174" cy="129"/>
              </a:xfrm>
            </p:grpSpPr>
            <p:grpSp>
              <p:nvGrpSpPr>
                <p:cNvPr id="31189" name="Group 3185"/>
                <p:cNvGrpSpPr>
                  <a:grpSpLocks/>
                </p:cNvGrpSpPr>
                <p:nvPr/>
              </p:nvGrpSpPr>
              <p:grpSpPr bwMode="auto">
                <a:xfrm>
                  <a:off x="1498" y="3818"/>
                  <a:ext cx="68" cy="6"/>
                  <a:chOff x="1498" y="3818"/>
                  <a:chExt cx="68" cy="6"/>
                </a:xfrm>
              </p:grpSpPr>
              <p:sp>
                <p:nvSpPr>
                  <p:cNvPr id="31192" name="AutoShape 3186"/>
                  <p:cNvSpPr>
                    <a:spLocks noChangeArrowheads="1"/>
                  </p:cNvSpPr>
                  <p:nvPr/>
                </p:nvSpPr>
                <p:spPr bwMode="auto">
                  <a:xfrm>
                    <a:off x="1563"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93" name="AutoShape 3187"/>
                  <p:cNvSpPr>
                    <a:spLocks noChangeArrowheads="1"/>
                  </p:cNvSpPr>
                  <p:nvPr/>
                </p:nvSpPr>
                <p:spPr bwMode="auto">
                  <a:xfrm>
                    <a:off x="1498"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90" name="Freeform 3188"/>
                <p:cNvSpPr>
                  <a:spLocks/>
                </p:cNvSpPr>
                <p:nvPr/>
              </p:nvSpPr>
              <p:spPr bwMode="auto">
                <a:xfrm>
                  <a:off x="1450"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91" name="AutoShape 3189"/>
                <p:cNvSpPr>
                  <a:spLocks noChangeArrowheads="1"/>
                </p:cNvSpPr>
                <p:nvPr/>
              </p:nvSpPr>
              <p:spPr bwMode="auto">
                <a:xfrm>
                  <a:off x="1451"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180" name="Group 3190"/>
              <p:cNvGrpSpPr>
                <a:grpSpLocks/>
              </p:cNvGrpSpPr>
              <p:nvPr/>
            </p:nvGrpSpPr>
            <p:grpSpPr bwMode="auto">
              <a:xfrm>
                <a:off x="1494" y="3830"/>
                <a:ext cx="89" cy="77"/>
                <a:chOff x="1494" y="3830"/>
                <a:chExt cx="89" cy="77"/>
              </a:xfrm>
            </p:grpSpPr>
            <p:sp>
              <p:nvSpPr>
                <p:cNvPr id="31185" name="Freeform 3191"/>
                <p:cNvSpPr>
                  <a:spLocks/>
                </p:cNvSpPr>
                <p:nvPr/>
              </p:nvSpPr>
              <p:spPr bwMode="auto">
                <a:xfrm>
                  <a:off x="1494"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86" name="Freeform 3192"/>
                <p:cNvSpPr>
                  <a:spLocks/>
                </p:cNvSpPr>
                <p:nvPr/>
              </p:nvSpPr>
              <p:spPr bwMode="auto">
                <a:xfrm>
                  <a:off x="1494"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87" name="Freeform 3193"/>
                <p:cNvSpPr>
                  <a:spLocks/>
                </p:cNvSpPr>
                <p:nvPr/>
              </p:nvSpPr>
              <p:spPr bwMode="auto">
                <a:xfrm>
                  <a:off x="1546"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88" name="Freeform 3194"/>
                <p:cNvSpPr>
                  <a:spLocks/>
                </p:cNvSpPr>
                <p:nvPr/>
              </p:nvSpPr>
              <p:spPr bwMode="auto">
                <a:xfrm>
                  <a:off x="1501"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181" name="Group 3195"/>
              <p:cNvGrpSpPr>
                <a:grpSpLocks/>
              </p:cNvGrpSpPr>
              <p:nvPr/>
            </p:nvGrpSpPr>
            <p:grpSpPr bwMode="auto">
              <a:xfrm>
                <a:off x="1413" y="3784"/>
                <a:ext cx="241" cy="70"/>
                <a:chOff x="1413" y="3784"/>
                <a:chExt cx="241" cy="70"/>
              </a:xfrm>
            </p:grpSpPr>
            <p:sp>
              <p:nvSpPr>
                <p:cNvPr id="31182" name="Arc 3196"/>
                <p:cNvSpPr>
                  <a:spLocks/>
                </p:cNvSpPr>
                <p:nvPr/>
              </p:nvSpPr>
              <p:spPr bwMode="auto">
                <a:xfrm>
                  <a:off x="1439"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83" name="Arc 3197"/>
                <p:cNvSpPr>
                  <a:spLocks/>
                </p:cNvSpPr>
                <p:nvPr/>
              </p:nvSpPr>
              <p:spPr bwMode="auto">
                <a:xfrm>
                  <a:off x="1580"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84" name="Arc 3198"/>
                <p:cNvSpPr>
                  <a:spLocks/>
                </p:cNvSpPr>
                <p:nvPr/>
              </p:nvSpPr>
              <p:spPr bwMode="auto">
                <a:xfrm>
                  <a:off x="1413"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789" name="Oval 3199"/>
            <p:cNvSpPr>
              <a:spLocks noChangeArrowheads="1"/>
            </p:cNvSpPr>
            <p:nvPr/>
          </p:nvSpPr>
          <p:spPr bwMode="auto">
            <a:xfrm>
              <a:off x="301" y="114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90" name="Group 3200"/>
            <p:cNvGrpSpPr>
              <a:grpSpLocks/>
            </p:cNvGrpSpPr>
            <p:nvPr/>
          </p:nvGrpSpPr>
          <p:grpSpPr bwMode="auto">
            <a:xfrm>
              <a:off x="381" y="1260"/>
              <a:ext cx="174" cy="129"/>
              <a:chOff x="381" y="1458"/>
              <a:chExt cx="174" cy="129"/>
            </a:xfrm>
          </p:grpSpPr>
          <p:grpSp>
            <p:nvGrpSpPr>
              <p:cNvPr id="31174" name="Group 3201"/>
              <p:cNvGrpSpPr>
                <a:grpSpLocks/>
              </p:cNvGrpSpPr>
              <p:nvPr/>
            </p:nvGrpSpPr>
            <p:grpSpPr bwMode="auto">
              <a:xfrm>
                <a:off x="429" y="1458"/>
                <a:ext cx="68" cy="6"/>
                <a:chOff x="429" y="1458"/>
                <a:chExt cx="68" cy="6"/>
              </a:xfrm>
            </p:grpSpPr>
            <p:sp>
              <p:nvSpPr>
                <p:cNvPr id="31177" name="AutoShape 3202"/>
                <p:cNvSpPr>
                  <a:spLocks noChangeArrowheads="1"/>
                </p:cNvSpPr>
                <p:nvPr/>
              </p:nvSpPr>
              <p:spPr bwMode="auto">
                <a:xfrm>
                  <a:off x="494" y="145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78" name="AutoShape 3203"/>
                <p:cNvSpPr>
                  <a:spLocks noChangeArrowheads="1"/>
                </p:cNvSpPr>
                <p:nvPr/>
              </p:nvSpPr>
              <p:spPr bwMode="auto">
                <a:xfrm>
                  <a:off x="429" y="145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75" name="Freeform 3204"/>
              <p:cNvSpPr>
                <a:spLocks/>
              </p:cNvSpPr>
              <p:nvPr/>
            </p:nvSpPr>
            <p:spPr bwMode="auto">
              <a:xfrm>
                <a:off x="381" y="146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76" name="AutoShape 3205"/>
              <p:cNvSpPr>
                <a:spLocks noChangeArrowheads="1"/>
              </p:cNvSpPr>
              <p:nvPr/>
            </p:nvSpPr>
            <p:spPr bwMode="auto">
              <a:xfrm>
                <a:off x="382" y="152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791" name="Group 3206"/>
            <p:cNvGrpSpPr>
              <a:grpSpLocks/>
            </p:cNvGrpSpPr>
            <p:nvPr/>
          </p:nvGrpSpPr>
          <p:grpSpPr bwMode="auto">
            <a:xfrm>
              <a:off x="425" y="1272"/>
              <a:ext cx="89" cy="77"/>
              <a:chOff x="425" y="1470"/>
              <a:chExt cx="89" cy="77"/>
            </a:xfrm>
          </p:grpSpPr>
          <p:sp>
            <p:nvSpPr>
              <p:cNvPr id="31170" name="Freeform 3207"/>
              <p:cNvSpPr>
                <a:spLocks/>
              </p:cNvSpPr>
              <p:nvPr/>
            </p:nvSpPr>
            <p:spPr bwMode="auto">
              <a:xfrm>
                <a:off x="425" y="147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71" name="Freeform 3208"/>
              <p:cNvSpPr>
                <a:spLocks/>
              </p:cNvSpPr>
              <p:nvPr/>
            </p:nvSpPr>
            <p:spPr bwMode="auto">
              <a:xfrm>
                <a:off x="425" y="147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72" name="Freeform 3209"/>
              <p:cNvSpPr>
                <a:spLocks/>
              </p:cNvSpPr>
              <p:nvPr/>
            </p:nvSpPr>
            <p:spPr bwMode="auto">
              <a:xfrm>
                <a:off x="477" y="147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73" name="Freeform 3210"/>
              <p:cNvSpPr>
                <a:spLocks/>
              </p:cNvSpPr>
              <p:nvPr/>
            </p:nvSpPr>
            <p:spPr bwMode="auto">
              <a:xfrm>
                <a:off x="432" y="149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92" name="Group 3211"/>
            <p:cNvGrpSpPr>
              <a:grpSpLocks/>
            </p:cNvGrpSpPr>
            <p:nvPr/>
          </p:nvGrpSpPr>
          <p:grpSpPr bwMode="auto">
            <a:xfrm>
              <a:off x="344" y="1226"/>
              <a:ext cx="241" cy="70"/>
              <a:chOff x="344" y="1424"/>
              <a:chExt cx="241" cy="70"/>
            </a:xfrm>
          </p:grpSpPr>
          <p:sp>
            <p:nvSpPr>
              <p:cNvPr id="31167" name="Arc 3212"/>
              <p:cNvSpPr>
                <a:spLocks/>
              </p:cNvSpPr>
              <p:nvPr/>
            </p:nvSpPr>
            <p:spPr bwMode="auto">
              <a:xfrm>
                <a:off x="370" y="142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68" name="Arc 3213"/>
              <p:cNvSpPr>
                <a:spLocks/>
              </p:cNvSpPr>
              <p:nvPr/>
            </p:nvSpPr>
            <p:spPr bwMode="auto">
              <a:xfrm>
                <a:off x="511" y="143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69" name="Arc 3214"/>
              <p:cNvSpPr>
                <a:spLocks/>
              </p:cNvSpPr>
              <p:nvPr/>
            </p:nvSpPr>
            <p:spPr bwMode="auto">
              <a:xfrm>
                <a:off x="344" y="143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793" name="Oval 3215"/>
            <p:cNvSpPr>
              <a:spLocks noChangeArrowheads="1"/>
            </p:cNvSpPr>
            <p:nvPr/>
          </p:nvSpPr>
          <p:spPr bwMode="auto">
            <a:xfrm>
              <a:off x="301" y="262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94" name="Group 3216"/>
            <p:cNvGrpSpPr>
              <a:grpSpLocks/>
            </p:cNvGrpSpPr>
            <p:nvPr/>
          </p:nvGrpSpPr>
          <p:grpSpPr bwMode="auto">
            <a:xfrm>
              <a:off x="381" y="2740"/>
              <a:ext cx="174" cy="129"/>
              <a:chOff x="381" y="2938"/>
              <a:chExt cx="174" cy="129"/>
            </a:xfrm>
          </p:grpSpPr>
          <p:grpSp>
            <p:nvGrpSpPr>
              <p:cNvPr id="31162" name="Group 3217"/>
              <p:cNvGrpSpPr>
                <a:grpSpLocks/>
              </p:cNvGrpSpPr>
              <p:nvPr/>
            </p:nvGrpSpPr>
            <p:grpSpPr bwMode="auto">
              <a:xfrm>
                <a:off x="429" y="2938"/>
                <a:ext cx="68" cy="6"/>
                <a:chOff x="429" y="2938"/>
                <a:chExt cx="68" cy="6"/>
              </a:xfrm>
            </p:grpSpPr>
            <p:sp>
              <p:nvSpPr>
                <p:cNvPr id="31165" name="AutoShape 3218"/>
                <p:cNvSpPr>
                  <a:spLocks noChangeArrowheads="1"/>
                </p:cNvSpPr>
                <p:nvPr/>
              </p:nvSpPr>
              <p:spPr bwMode="auto">
                <a:xfrm>
                  <a:off x="494" y="293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66" name="AutoShape 3219"/>
                <p:cNvSpPr>
                  <a:spLocks noChangeArrowheads="1"/>
                </p:cNvSpPr>
                <p:nvPr/>
              </p:nvSpPr>
              <p:spPr bwMode="auto">
                <a:xfrm>
                  <a:off x="429" y="293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63" name="Freeform 3220"/>
              <p:cNvSpPr>
                <a:spLocks/>
              </p:cNvSpPr>
              <p:nvPr/>
            </p:nvSpPr>
            <p:spPr bwMode="auto">
              <a:xfrm>
                <a:off x="381" y="294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64" name="AutoShape 3221"/>
              <p:cNvSpPr>
                <a:spLocks noChangeArrowheads="1"/>
              </p:cNvSpPr>
              <p:nvPr/>
            </p:nvSpPr>
            <p:spPr bwMode="auto">
              <a:xfrm>
                <a:off x="382" y="300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795" name="Group 3222"/>
            <p:cNvGrpSpPr>
              <a:grpSpLocks/>
            </p:cNvGrpSpPr>
            <p:nvPr/>
          </p:nvGrpSpPr>
          <p:grpSpPr bwMode="auto">
            <a:xfrm>
              <a:off x="425" y="2752"/>
              <a:ext cx="89" cy="77"/>
              <a:chOff x="425" y="2950"/>
              <a:chExt cx="89" cy="77"/>
            </a:xfrm>
          </p:grpSpPr>
          <p:sp>
            <p:nvSpPr>
              <p:cNvPr id="31158" name="Freeform 3223"/>
              <p:cNvSpPr>
                <a:spLocks/>
              </p:cNvSpPr>
              <p:nvPr/>
            </p:nvSpPr>
            <p:spPr bwMode="auto">
              <a:xfrm>
                <a:off x="425" y="295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59" name="Freeform 3224"/>
              <p:cNvSpPr>
                <a:spLocks/>
              </p:cNvSpPr>
              <p:nvPr/>
            </p:nvSpPr>
            <p:spPr bwMode="auto">
              <a:xfrm>
                <a:off x="425" y="295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60" name="Freeform 3225"/>
              <p:cNvSpPr>
                <a:spLocks/>
              </p:cNvSpPr>
              <p:nvPr/>
            </p:nvSpPr>
            <p:spPr bwMode="auto">
              <a:xfrm>
                <a:off x="477" y="295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61" name="Freeform 3226"/>
              <p:cNvSpPr>
                <a:spLocks/>
              </p:cNvSpPr>
              <p:nvPr/>
            </p:nvSpPr>
            <p:spPr bwMode="auto">
              <a:xfrm>
                <a:off x="432" y="297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96" name="Group 3227"/>
            <p:cNvGrpSpPr>
              <a:grpSpLocks/>
            </p:cNvGrpSpPr>
            <p:nvPr/>
          </p:nvGrpSpPr>
          <p:grpSpPr bwMode="auto">
            <a:xfrm>
              <a:off x="344" y="2706"/>
              <a:ext cx="241" cy="70"/>
              <a:chOff x="344" y="2904"/>
              <a:chExt cx="241" cy="70"/>
            </a:xfrm>
          </p:grpSpPr>
          <p:sp>
            <p:nvSpPr>
              <p:cNvPr id="31155" name="Arc 3228"/>
              <p:cNvSpPr>
                <a:spLocks/>
              </p:cNvSpPr>
              <p:nvPr/>
            </p:nvSpPr>
            <p:spPr bwMode="auto">
              <a:xfrm>
                <a:off x="370" y="290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56" name="Arc 3229"/>
              <p:cNvSpPr>
                <a:spLocks/>
              </p:cNvSpPr>
              <p:nvPr/>
            </p:nvSpPr>
            <p:spPr bwMode="auto">
              <a:xfrm>
                <a:off x="511" y="291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57" name="Arc 3230"/>
              <p:cNvSpPr>
                <a:spLocks/>
              </p:cNvSpPr>
              <p:nvPr/>
            </p:nvSpPr>
            <p:spPr bwMode="auto">
              <a:xfrm>
                <a:off x="344" y="291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97" name="Group 3231"/>
            <p:cNvGrpSpPr>
              <a:grpSpLocks/>
            </p:cNvGrpSpPr>
            <p:nvPr/>
          </p:nvGrpSpPr>
          <p:grpSpPr bwMode="auto">
            <a:xfrm>
              <a:off x="4372" y="910"/>
              <a:ext cx="608" cy="360"/>
              <a:chOff x="4372" y="1108"/>
              <a:chExt cx="608" cy="360"/>
            </a:xfrm>
          </p:grpSpPr>
          <p:sp>
            <p:nvSpPr>
              <p:cNvPr id="31153" name="Oval 3232"/>
              <p:cNvSpPr>
                <a:spLocks noChangeArrowheads="1"/>
              </p:cNvSpPr>
              <p:nvPr/>
            </p:nvSpPr>
            <p:spPr bwMode="auto">
              <a:xfrm>
                <a:off x="4372" y="1108"/>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54" name="Rectangle 3233"/>
              <p:cNvSpPr>
                <a:spLocks noChangeArrowheads="1"/>
              </p:cNvSpPr>
              <p:nvPr/>
            </p:nvSpPr>
            <p:spPr bwMode="auto">
              <a:xfrm>
                <a:off x="4480" y="1187"/>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grpSp>
        <p:sp>
          <p:nvSpPr>
            <p:cNvPr id="30798" name="Oval 3234"/>
            <p:cNvSpPr>
              <a:spLocks noChangeArrowheads="1"/>
            </p:cNvSpPr>
            <p:nvPr/>
          </p:nvSpPr>
          <p:spPr bwMode="auto">
            <a:xfrm>
              <a:off x="5117" y="74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799" name="Group 3235"/>
            <p:cNvGrpSpPr>
              <a:grpSpLocks/>
            </p:cNvGrpSpPr>
            <p:nvPr/>
          </p:nvGrpSpPr>
          <p:grpSpPr bwMode="auto">
            <a:xfrm>
              <a:off x="5160" y="826"/>
              <a:ext cx="241" cy="163"/>
              <a:chOff x="5160" y="1024"/>
              <a:chExt cx="241" cy="163"/>
            </a:xfrm>
          </p:grpSpPr>
          <p:grpSp>
            <p:nvGrpSpPr>
              <p:cNvPr id="31138" name="Group 3236"/>
              <p:cNvGrpSpPr>
                <a:grpSpLocks/>
              </p:cNvGrpSpPr>
              <p:nvPr/>
            </p:nvGrpSpPr>
            <p:grpSpPr bwMode="auto">
              <a:xfrm>
                <a:off x="5197" y="1058"/>
                <a:ext cx="174" cy="129"/>
                <a:chOff x="5197" y="1058"/>
                <a:chExt cx="174" cy="129"/>
              </a:xfrm>
            </p:grpSpPr>
            <p:grpSp>
              <p:nvGrpSpPr>
                <p:cNvPr id="31148" name="Group 3237"/>
                <p:cNvGrpSpPr>
                  <a:grpSpLocks/>
                </p:cNvGrpSpPr>
                <p:nvPr/>
              </p:nvGrpSpPr>
              <p:grpSpPr bwMode="auto">
                <a:xfrm>
                  <a:off x="5245" y="1058"/>
                  <a:ext cx="68" cy="6"/>
                  <a:chOff x="5245" y="1058"/>
                  <a:chExt cx="68" cy="6"/>
                </a:xfrm>
              </p:grpSpPr>
              <p:sp>
                <p:nvSpPr>
                  <p:cNvPr id="31151" name="AutoShape 3238"/>
                  <p:cNvSpPr>
                    <a:spLocks noChangeArrowheads="1"/>
                  </p:cNvSpPr>
                  <p:nvPr/>
                </p:nvSpPr>
                <p:spPr bwMode="auto">
                  <a:xfrm>
                    <a:off x="5310" y="105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52" name="AutoShape 3239"/>
                  <p:cNvSpPr>
                    <a:spLocks noChangeArrowheads="1"/>
                  </p:cNvSpPr>
                  <p:nvPr/>
                </p:nvSpPr>
                <p:spPr bwMode="auto">
                  <a:xfrm>
                    <a:off x="5245" y="105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49" name="Freeform 3240"/>
                <p:cNvSpPr>
                  <a:spLocks/>
                </p:cNvSpPr>
                <p:nvPr/>
              </p:nvSpPr>
              <p:spPr bwMode="auto">
                <a:xfrm>
                  <a:off x="5197" y="106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50" name="AutoShape 3241"/>
                <p:cNvSpPr>
                  <a:spLocks noChangeArrowheads="1"/>
                </p:cNvSpPr>
                <p:nvPr/>
              </p:nvSpPr>
              <p:spPr bwMode="auto">
                <a:xfrm>
                  <a:off x="5198" y="112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139" name="Group 3242"/>
              <p:cNvGrpSpPr>
                <a:grpSpLocks/>
              </p:cNvGrpSpPr>
              <p:nvPr/>
            </p:nvGrpSpPr>
            <p:grpSpPr bwMode="auto">
              <a:xfrm>
                <a:off x="5241" y="1070"/>
                <a:ext cx="89" cy="77"/>
                <a:chOff x="5241" y="1070"/>
                <a:chExt cx="89" cy="77"/>
              </a:xfrm>
            </p:grpSpPr>
            <p:sp>
              <p:nvSpPr>
                <p:cNvPr id="31144" name="Freeform 3243"/>
                <p:cNvSpPr>
                  <a:spLocks/>
                </p:cNvSpPr>
                <p:nvPr/>
              </p:nvSpPr>
              <p:spPr bwMode="auto">
                <a:xfrm>
                  <a:off x="5241" y="107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45" name="Freeform 3244"/>
                <p:cNvSpPr>
                  <a:spLocks/>
                </p:cNvSpPr>
                <p:nvPr/>
              </p:nvSpPr>
              <p:spPr bwMode="auto">
                <a:xfrm>
                  <a:off x="5241" y="107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46" name="Freeform 3245"/>
                <p:cNvSpPr>
                  <a:spLocks/>
                </p:cNvSpPr>
                <p:nvPr/>
              </p:nvSpPr>
              <p:spPr bwMode="auto">
                <a:xfrm>
                  <a:off x="5293" y="107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47" name="Freeform 3246"/>
                <p:cNvSpPr>
                  <a:spLocks/>
                </p:cNvSpPr>
                <p:nvPr/>
              </p:nvSpPr>
              <p:spPr bwMode="auto">
                <a:xfrm>
                  <a:off x="5248" y="109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140" name="Group 3247"/>
              <p:cNvGrpSpPr>
                <a:grpSpLocks/>
              </p:cNvGrpSpPr>
              <p:nvPr/>
            </p:nvGrpSpPr>
            <p:grpSpPr bwMode="auto">
              <a:xfrm>
                <a:off x="5160" y="1024"/>
                <a:ext cx="241" cy="70"/>
                <a:chOff x="5160" y="1024"/>
                <a:chExt cx="241" cy="70"/>
              </a:xfrm>
            </p:grpSpPr>
            <p:sp>
              <p:nvSpPr>
                <p:cNvPr id="31141" name="Arc 3248"/>
                <p:cNvSpPr>
                  <a:spLocks/>
                </p:cNvSpPr>
                <p:nvPr/>
              </p:nvSpPr>
              <p:spPr bwMode="auto">
                <a:xfrm>
                  <a:off x="5186" y="102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42" name="Arc 3249"/>
                <p:cNvSpPr>
                  <a:spLocks/>
                </p:cNvSpPr>
                <p:nvPr/>
              </p:nvSpPr>
              <p:spPr bwMode="auto">
                <a:xfrm>
                  <a:off x="5327" y="103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43" name="Arc 3250"/>
                <p:cNvSpPr>
                  <a:spLocks/>
                </p:cNvSpPr>
                <p:nvPr/>
              </p:nvSpPr>
              <p:spPr bwMode="auto">
                <a:xfrm>
                  <a:off x="5160" y="103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00" name="Oval 3251"/>
            <p:cNvSpPr>
              <a:spLocks noChangeArrowheads="1"/>
            </p:cNvSpPr>
            <p:nvPr/>
          </p:nvSpPr>
          <p:spPr bwMode="auto">
            <a:xfrm>
              <a:off x="5117" y="1099"/>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01" name="Group 3252"/>
            <p:cNvGrpSpPr>
              <a:grpSpLocks/>
            </p:cNvGrpSpPr>
            <p:nvPr/>
          </p:nvGrpSpPr>
          <p:grpSpPr bwMode="auto">
            <a:xfrm>
              <a:off x="5160" y="1178"/>
              <a:ext cx="241" cy="163"/>
              <a:chOff x="5160" y="1376"/>
              <a:chExt cx="241" cy="163"/>
            </a:xfrm>
          </p:grpSpPr>
          <p:grpSp>
            <p:nvGrpSpPr>
              <p:cNvPr id="31123" name="Group 3253"/>
              <p:cNvGrpSpPr>
                <a:grpSpLocks/>
              </p:cNvGrpSpPr>
              <p:nvPr/>
            </p:nvGrpSpPr>
            <p:grpSpPr bwMode="auto">
              <a:xfrm>
                <a:off x="5197" y="1410"/>
                <a:ext cx="174" cy="129"/>
                <a:chOff x="5197" y="1410"/>
                <a:chExt cx="174" cy="129"/>
              </a:xfrm>
            </p:grpSpPr>
            <p:grpSp>
              <p:nvGrpSpPr>
                <p:cNvPr id="31133" name="Group 3254"/>
                <p:cNvGrpSpPr>
                  <a:grpSpLocks/>
                </p:cNvGrpSpPr>
                <p:nvPr/>
              </p:nvGrpSpPr>
              <p:grpSpPr bwMode="auto">
                <a:xfrm>
                  <a:off x="5245" y="1410"/>
                  <a:ext cx="68" cy="6"/>
                  <a:chOff x="5245" y="1410"/>
                  <a:chExt cx="68" cy="6"/>
                </a:xfrm>
              </p:grpSpPr>
              <p:sp>
                <p:nvSpPr>
                  <p:cNvPr id="31136" name="AutoShape 3255"/>
                  <p:cNvSpPr>
                    <a:spLocks noChangeArrowheads="1"/>
                  </p:cNvSpPr>
                  <p:nvPr/>
                </p:nvSpPr>
                <p:spPr bwMode="auto">
                  <a:xfrm>
                    <a:off x="5310" y="1410"/>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37" name="AutoShape 3256"/>
                  <p:cNvSpPr>
                    <a:spLocks noChangeArrowheads="1"/>
                  </p:cNvSpPr>
                  <p:nvPr/>
                </p:nvSpPr>
                <p:spPr bwMode="auto">
                  <a:xfrm>
                    <a:off x="5245" y="1411"/>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34" name="Freeform 3257"/>
                <p:cNvSpPr>
                  <a:spLocks/>
                </p:cNvSpPr>
                <p:nvPr/>
              </p:nvSpPr>
              <p:spPr bwMode="auto">
                <a:xfrm>
                  <a:off x="5197" y="1419"/>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5" name="AutoShape 3258"/>
                <p:cNvSpPr>
                  <a:spLocks noChangeArrowheads="1"/>
                </p:cNvSpPr>
                <p:nvPr/>
              </p:nvSpPr>
              <p:spPr bwMode="auto">
                <a:xfrm>
                  <a:off x="5198" y="1476"/>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124" name="Group 3259"/>
              <p:cNvGrpSpPr>
                <a:grpSpLocks/>
              </p:cNvGrpSpPr>
              <p:nvPr/>
            </p:nvGrpSpPr>
            <p:grpSpPr bwMode="auto">
              <a:xfrm>
                <a:off x="5241" y="1422"/>
                <a:ext cx="89" cy="77"/>
                <a:chOff x="5241" y="1422"/>
                <a:chExt cx="89" cy="77"/>
              </a:xfrm>
            </p:grpSpPr>
            <p:sp>
              <p:nvSpPr>
                <p:cNvPr id="31129" name="Freeform 3260"/>
                <p:cNvSpPr>
                  <a:spLocks/>
                </p:cNvSpPr>
                <p:nvPr/>
              </p:nvSpPr>
              <p:spPr bwMode="auto">
                <a:xfrm>
                  <a:off x="5241" y="1422"/>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 name="Freeform 3261"/>
                <p:cNvSpPr>
                  <a:spLocks/>
                </p:cNvSpPr>
                <p:nvPr/>
              </p:nvSpPr>
              <p:spPr bwMode="auto">
                <a:xfrm>
                  <a:off x="5241" y="1422"/>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1" name="Freeform 3262"/>
                <p:cNvSpPr>
                  <a:spLocks/>
                </p:cNvSpPr>
                <p:nvPr/>
              </p:nvSpPr>
              <p:spPr bwMode="auto">
                <a:xfrm>
                  <a:off x="5293" y="1422"/>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2" name="Freeform 3263"/>
                <p:cNvSpPr>
                  <a:spLocks/>
                </p:cNvSpPr>
                <p:nvPr/>
              </p:nvSpPr>
              <p:spPr bwMode="auto">
                <a:xfrm>
                  <a:off x="5248" y="1442"/>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125" name="Group 3264"/>
              <p:cNvGrpSpPr>
                <a:grpSpLocks/>
              </p:cNvGrpSpPr>
              <p:nvPr/>
            </p:nvGrpSpPr>
            <p:grpSpPr bwMode="auto">
              <a:xfrm>
                <a:off x="5160" y="1376"/>
                <a:ext cx="241" cy="70"/>
                <a:chOff x="5160" y="1376"/>
                <a:chExt cx="241" cy="70"/>
              </a:xfrm>
            </p:grpSpPr>
            <p:sp>
              <p:nvSpPr>
                <p:cNvPr id="31126" name="Arc 3265"/>
                <p:cNvSpPr>
                  <a:spLocks/>
                </p:cNvSpPr>
                <p:nvPr/>
              </p:nvSpPr>
              <p:spPr bwMode="auto">
                <a:xfrm>
                  <a:off x="5186" y="1376"/>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27" name="Arc 3266"/>
                <p:cNvSpPr>
                  <a:spLocks/>
                </p:cNvSpPr>
                <p:nvPr/>
              </p:nvSpPr>
              <p:spPr bwMode="auto">
                <a:xfrm>
                  <a:off x="5327" y="1391"/>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28" name="Arc 3267"/>
                <p:cNvSpPr>
                  <a:spLocks/>
                </p:cNvSpPr>
                <p:nvPr/>
              </p:nvSpPr>
              <p:spPr bwMode="auto">
                <a:xfrm>
                  <a:off x="5160" y="1391"/>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02" name="Oval 3268"/>
            <p:cNvSpPr>
              <a:spLocks noChangeArrowheads="1"/>
            </p:cNvSpPr>
            <p:nvPr/>
          </p:nvSpPr>
          <p:spPr bwMode="auto">
            <a:xfrm>
              <a:off x="4396" y="2030"/>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3" name="Rectangle 3269"/>
            <p:cNvSpPr>
              <a:spLocks noChangeArrowheads="1"/>
            </p:cNvSpPr>
            <p:nvPr/>
          </p:nvSpPr>
          <p:spPr bwMode="auto">
            <a:xfrm>
              <a:off x="4504" y="2109"/>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sp>
          <p:nvSpPr>
            <p:cNvPr id="30804" name="Oval 3270"/>
            <p:cNvSpPr>
              <a:spLocks noChangeArrowheads="1"/>
            </p:cNvSpPr>
            <p:nvPr/>
          </p:nvSpPr>
          <p:spPr bwMode="auto">
            <a:xfrm>
              <a:off x="5101" y="1679"/>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05" name="Group 3271"/>
            <p:cNvGrpSpPr>
              <a:grpSpLocks/>
            </p:cNvGrpSpPr>
            <p:nvPr/>
          </p:nvGrpSpPr>
          <p:grpSpPr bwMode="auto">
            <a:xfrm>
              <a:off x="5181" y="1792"/>
              <a:ext cx="174" cy="129"/>
              <a:chOff x="5181" y="1990"/>
              <a:chExt cx="174" cy="129"/>
            </a:xfrm>
          </p:grpSpPr>
          <p:grpSp>
            <p:nvGrpSpPr>
              <p:cNvPr id="31118" name="Group 3272"/>
              <p:cNvGrpSpPr>
                <a:grpSpLocks/>
              </p:cNvGrpSpPr>
              <p:nvPr/>
            </p:nvGrpSpPr>
            <p:grpSpPr bwMode="auto">
              <a:xfrm>
                <a:off x="5229" y="1990"/>
                <a:ext cx="68" cy="6"/>
                <a:chOff x="5229" y="1990"/>
                <a:chExt cx="68" cy="6"/>
              </a:xfrm>
            </p:grpSpPr>
            <p:sp>
              <p:nvSpPr>
                <p:cNvPr id="31121" name="AutoShape 3273"/>
                <p:cNvSpPr>
                  <a:spLocks noChangeArrowheads="1"/>
                </p:cNvSpPr>
                <p:nvPr/>
              </p:nvSpPr>
              <p:spPr bwMode="auto">
                <a:xfrm>
                  <a:off x="5294" y="1990"/>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22" name="AutoShape 3274"/>
                <p:cNvSpPr>
                  <a:spLocks noChangeArrowheads="1"/>
                </p:cNvSpPr>
                <p:nvPr/>
              </p:nvSpPr>
              <p:spPr bwMode="auto">
                <a:xfrm>
                  <a:off x="5229" y="1991"/>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19" name="Freeform 3275"/>
              <p:cNvSpPr>
                <a:spLocks/>
              </p:cNvSpPr>
              <p:nvPr/>
            </p:nvSpPr>
            <p:spPr bwMode="auto">
              <a:xfrm>
                <a:off x="5181" y="1999"/>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20" name="AutoShape 3276"/>
              <p:cNvSpPr>
                <a:spLocks noChangeArrowheads="1"/>
              </p:cNvSpPr>
              <p:nvPr/>
            </p:nvSpPr>
            <p:spPr bwMode="auto">
              <a:xfrm>
                <a:off x="5182" y="2056"/>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806" name="Group 3277"/>
            <p:cNvGrpSpPr>
              <a:grpSpLocks/>
            </p:cNvGrpSpPr>
            <p:nvPr/>
          </p:nvGrpSpPr>
          <p:grpSpPr bwMode="auto">
            <a:xfrm>
              <a:off x="5225" y="1804"/>
              <a:ext cx="89" cy="77"/>
              <a:chOff x="5225" y="2002"/>
              <a:chExt cx="89" cy="77"/>
            </a:xfrm>
          </p:grpSpPr>
          <p:sp>
            <p:nvSpPr>
              <p:cNvPr id="31114" name="Freeform 3278"/>
              <p:cNvSpPr>
                <a:spLocks/>
              </p:cNvSpPr>
              <p:nvPr/>
            </p:nvSpPr>
            <p:spPr bwMode="auto">
              <a:xfrm>
                <a:off x="5225" y="2002"/>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15" name="Freeform 3279"/>
              <p:cNvSpPr>
                <a:spLocks/>
              </p:cNvSpPr>
              <p:nvPr/>
            </p:nvSpPr>
            <p:spPr bwMode="auto">
              <a:xfrm>
                <a:off x="5225" y="2002"/>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16" name="Freeform 3280"/>
              <p:cNvSpPr>
                <a:spLocks/>
              </p:cNvSpPr>
              <p:nvPr/>
            </p:nvSpPr>
            <p:spPr bwMode="auto">
              <a:xfrm>
                <a:off x="5277" y="2002"/>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17" name="Freeform 3281"/>
              <p:cNvSpPr>
                <a:spLocks/>
              </p:cNvSpPr>
              <p:nvPr/>
            </p:nvSpPr>
            <p:spPr bwMode="auto">
              <a:xfrm>
                <a:off x="5232" y="2022"/>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07" name="Group 3282"/>
            <p:cNvGrpSpPr>
              <a:grpSpLocks/>
            </p:cNvGrpSpPr>
            <p:nvPr/>
          </p:nvGrpSpPr>
          <p:grpSpPr bwMode="auto">
            <a:xfrm>
              <a:off x="5144" y="1758"/>
              <a:ext cx="241" cy="70"/>
              <a:chOff x="5144" y="1956"/>
              <a:chExt cx="241" cy="70"/>
            </a:xfrm>
          </p:grpSpPr>
          <p:sp>
            <p:nvSpPr>
              <p:cNvPr id="31111" name="Arc 3283"/>
              <p:cNvSpPr>
                <a:spLocks/>
              </p:cNvSpPr>
              <p:nvPr/>
            </p:nvSpPr>
            <p:spPr bwMode="auto">
              <a:xfrm>
                <a:off x="5170" y="1956"/>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12" name="Arc 3284"/>
              <p:cNvSpPr>
                <a:spLocks/>
              </p:cNvSpPr>
              <p:nvPr/>
            </p:nvSpPr>
            <p:spPr bwMode="auto">
              <a:xfrm>
                <a:off x="5311" y="1971"/>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13" name="Arc 3285"/>
              <p:cNvSpPr>
                <a:spLocks/>
              </p:cNvSpPr>
              <p:nvPr/>
            </p:nvSpPr>
            <p:spPr bwMode="auto">
              <a:xfrm>
                <a:off x="5144" y="1971"/>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08" name="Oval 3286"/>
            <p:cNvSpPr>
              <a:spLocks noChangeArrowheads="1"/>
            </p:cNvSpPr>
            <p:nvPr/>
          </p:nvSpPr>
          <p:spPr bwMode="auto">
            <a:xfrm>
              <a:off x="5101" y="2055"/>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09" name="Group 3287"/>
            <p:cNvGrpSpPr>
              <a:grpSpLocks/>
            </p:cNvGrpSpPr>
            <p:nvPr/>
          </p:nvGrpSpPr>
          <p:grpSpPr bwMode="auto">
            <a:xfrm>
              <a:off x="5181" y="2168"/>
              <a:ext cx="174" cy="129"/>
              <a:chOff x="5181" y="2366"/>
              <a:chExt cx="174" cy="129"/>
            </a:xfrm>
          </p:grpSpPr>
          <p:grpSp>
            <p:nvGrpSpPr>
              <p:cNvPr id="31106" name="Group 3288"/>
              <p:cNvGrpSpPr>
                <a:grpSpLocks/>
              </p:cNvGrpSpPr>
              <p:nvPr/>
            </p:nvGrpSpPr>
            <p:grpSpPr bwMode="auto">
              <a:xfrm>
                <a:off x="5229" y="2366"/>
                <a:ext cx="68" cy="6"/>
                <a:chOff x="5229" y="2366"/>
                <a:chExt cx="68" cy="6"/>
              </a:xfrm>
            </p:grpSpPr>
            <p:sp>
              <p:nvSpPr>
                <p:cNvPr id="31109" name="AutoShape 3289"/>
                <p:cNvSpPr>
                  <a:spLocks noChangeArrowheads="1"/>
                </p:cNvSpPr>
                <p:nvPr/>
              </p:nvSpPr>
              <p:spPr bwMode="auto">
                <a:xfrm>
                  <a:off x="5294" y="2366"/>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110" name="AutoShape 3290"/>
                <p:cNvSpPr>
                  <a:spLocks noChangeArrowheads="1"/>
                </p:cNvSpPr>
                <p:nvPr/>
              </p:nvSpPr>
              <p:spPr bwMode="auto">
                <a:xfrm>
                  <a:off x="5229" y="2367"/>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107" name="Freeform 3291"/>
              <p:cNvSpPr>
                <a:spLocks/>
              </p:cNvSpPr>
              <p:nvPr/>
            </p:nvSpPr>
            <p:spPr bwMode="auto">
              <a:xfrm>
                <a:off x="5181" y="2375"/>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08" name="AutoShape 3292"/>
              <p:cNvSpPr>
                <a:spLocks noChangeArrowheads="1"/>
              </p:cNvSpPr>
              <p:nvPr/>
            </p:nvSpPr>
            <p:spPr bwMode="auto">
              <a:xfrm>
                <a:off x="5182" y="2432"/>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810" name="Group 3293"/>
            <p:cNvGrpSpPr>
              <a:grpSpLocks/>
            </p:cNvGrpSpPr>
            <p:nvPr/>
          </p:nvGrpSpPr>
          <p:grpSpPr bwMode="auto">
            <a:xfrm>
              <a:off x="5225" y="2180"/>
              <a:ext cx="89" cy="77"/>
              <a:chOff x="5225" y="2378"/>
              <a:chExt cx="89" cy="77"/>
            </a:xfrm>
          </p:grpSpPr>
          <p:sp>
            <p:nvSpPr>
              <p:cNvPr id="31102" name="Freeform 3294"/>
              <p:cNvSpPr>
                <a:spLocks/>
              </p:cNvSpPr>
              <p:nvPr/>
            </p:nvSpPr>
            <p:spPr bwMode="auto">
              <a:xfrm>
                <a:off x="5225" y="2378"/>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03" name="Freeform 3295"/>
              <p:cNvSpPr>
                <a:spLocks/>
              </p:cNvSpPr>
              <p:nvPr/>
            </p:nvSpPr>
            <p:spPr bwMode="auto">
              <a:xfrm>
                <a:off x="5225" y="2378"/>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04" name="Freeform 3296"/>
              <p:cNvSpPr>
                <a:spLocks/>
              </p:cNvSpPr>
              <p:nvPr/>
            </p:nvSpPr>
            <p:spPr bwMode="auto">
              <a:xfrm>
                <a:off x="5277" y="2378"/>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05" name="Freeform 3297"/>
              <p:cNvSpPr>
                <a:spLocks/>
              </p:cNvSpPr>
              <p:nvPr/>
            </p:nvSpPr>
            <p:spPr bwMode="auto">
              <a:xfrm>
                <a:off x="5232" y="2398"/>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11" name="Group 3298"/>
            <p:cNvGrpSpPr>
              <a:grpSpLocks/>
            </p:cNvGrpSpPr>
            <p:nvPr/>
          </p:nvGrpSpPr>
          <p:grpSpPr bwMode="auto">
            <a:xfrm>
              <a:off x="5144" y="2134"/>
              <a:ext cx="241" cy="70"/>
              <a:chOff x="5144" y="2332"/>
              <a:chExt cx="241" cy="70"/>
            </a:xfrm>
          </p:grpSpPr>
          <p:sp>
            <p:nvSpPr>
              <p:cNvPr id="31099" name="Arc 3299"/>
              <p:cNvSpPr>
                <a:spLocks/>
              </p:cNvSpPr>
              <p:nvPr/>
            </p:nvSpPr>
            <p:spPr bwMode="auto">
              <a:xfrm>
                <a:off x="5170" y="2332"/>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00" name="Arc 3300"/>
              <p:cNvSpPr>
                <a:spLocks/>
              </p:cNvSpPr>
              <p:nvPr/>
            </p:nvSpPr>
            <p:spPr bwMode="auto">
              <a:xfrm>
                <a:off x="5311" y="2347"/>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01" name="Arc 3301"/>
              <p:cNvSpPr>
                <a:spLocks/>
              </p:cNvSpPr>
              <p:nvPr/>
            </p:nvSpPr>
            <p:spPr bwMode="auto">
              <a:xfrm>
                <a:off x="5144" y="2347"/>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12" name="Oval 3302"/>
            <p:cNvSpPr>
              <a:spLocks noChangeArrowheads="1"/>
            </p:cNvSpPr>
            <p:nvPr/>
          </p:nvSpPr>
          <p:spPr bwMode="auto">
            <a:xfrm>
              <a:off x="5101" y="2439"/>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13" name="Group 3303"/>
            <p:cNvGrpSpPr>
              <a:grpSpLocks/>
            </p:cNvGrpSpPr>
            <p:nvPr/>
          </p:nvGrpSpPr>
          <p:grpSpPr bwMode="auto">
            <a:xfrm>
              <a:off x="5181" y="2552"/>
              <a:ext cx="174" cy="129"/>
              <a:chOff x="5181" y="2750"/>
              <a:chExt cx="174" cy="129"/>
            </a:xfrm>
          </p:grpSpPr>
          <p:grpSp>
            <p:nvGrpSpPr>
              <p:cNvPr id="31094" name="Group 3304"/>
              <p:cNvGrpSpPr>
                <a:grpSpLocks/>
              </p:cNvGrpSpPr>
              <p:nvPr/>
            </p:nvGrpSpPr>
            <p:grpSpPr bwMode="auto">
              <a:xfrm>
                <a:off x="5229" y="2750"/>
                <a:ext cx="68" cy="6"/>
                <a:chOff x="5229" y="2750"/>
                <a:chExt cx="68" cy="6"/>
              </a:xfrm>
            </p:grpSpPr>
            <p:sp>
              <p:nvSpPr>
                <p:cNvPr id="31097" name="AutoShape 3305"/>
                <p:cNvSpPr>
                  <a:spLocks noChangeArrowheads="1"/>
                </p:cNvSpPr>
                <p:nvPr/>
              </p:nvSpPr>
              <p:spPr bwMode="auto">
                <a:xfrm>
                  <a:off x="5294" y="2750"/>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98" name="AutoShape 3306"/>
                <p:cNvSpPr>
                  <a:spLocks noChangeArrowheads="1"/>
                </p:cNvSpPr>
                <p:nvPr/>
              </p:nvSpPr>
              <p:spPr bwMode="auto">
                <a:xfrm>
                  <a:off x="5229" y="2751"/>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95" name="Freeform 3307"/>
              <p:cNvSpPr>
                <a:spLocks/>
              </p:cNvSpPr>
              <p:nvPr/>
            </p:nvSpPr>
            <p:spPr bwMode="auto">
              <a:xfrm>
                <a:off x="5181" y="2759"/>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96" name="AutoShape 3308"/>
              <p:cNvSpPr>
                <a:spLocks noChangeArrowheads="1"/>
              </p:cNvSpPr>
              <p:nvPr/>
            </p:nvSpPr>
            <p:spPr bwMode="auto">
              <a:xfrm>
                <a:off x="5182" y="2816"/>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814" name="Group 3309"/>
            <p:cNvGrpSpPr>
              <a:grpSpLocks/>
            </p:cNvGrpSpPr>
            <p:nvPr/>
          </p:nvGrpSpPr>
          <p:grpSpPr bwMode="auto">
            <a:xfrm>
              <a:off x="5225" y="2564"/>
              <a:ext cx="89" cy="77"/>
              <a:chOff x="5225" y="2762"/>
              <a:chExt cx="89" cy="77"/>
            </a:xfrm>
          </p:grpSpPr>
          <p:sp>
            <p:nvSpPr>
              <p:cNvPr id="31090" name="Freeform 3310"/>
              <p:cNvSpPr>
                <a:spLocks/>
              </p:cNvSpPr>
              <p:nvPr/>
            </p:nvSpPr>
            <p:spPr bwMode="auto">
              <a:xfrm>
                <a:off x="5225" y="2762"/>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91" name="Freeform 3311"/>
              <p:cNvSpPr>
                <a:spLocks/>
              </p:cNvSpPr>
              <p:nvPr/>
            </p:nvSpPr>
            <p:spPr bwMode="auto">
              <a:xfrm>
                <a:off x="5225" y="2762"/>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92" name="Freeform 3312"/>
              <p:cNvSpPr>
                <a:spLocks/>
              </p:cNvSpPr>
              <p:nvPr/>
            </p:nvSpPr>
            <p:spPr bwMode="auto">
              <a:xfrm>
                <a:off x="5277" y="2762"/>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93" name="Freeform 3313"/>
              <p:cNvSpPr>
                <a:spLocks/>
              </p:cNvSpPr>
              <p:nvPr/>
            </p:nvSpPr>
            <p:spPr bwMode="auto">
              <a:xfrm>
                <a:off x="5232" y="2782"/>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15" name="Group 3314"/>
            <p:cNvGrpSpPr>
              <a:grpSpLocks/>
            </p:cNvGrpSpPr>
            <p:nvPr/>
          </p:nvGrpSpPr>
          <p:grpSpPr bwMode="auto">
            <a:xfrm>
              <a:off x="5144" y="2518"/>
              <a:ext cx="241" cy="70"/>
              <a:chOff x="5144" y="2716"/>
              <a:chExt cx="241" cy="70"/>
            </a:xfrm>
          </p:grpSpPr>
          <p:sp>
            <p:nvSpPr>
              <p:cNvPr id="31087" name="Arc 3315"/>
              <p:cNvSpPr>
                <a:spLocks/>
              </p:cNvSpPr>
              <p:nvPr/>
            </p:nvSpPr>
            <p:spPr bwMode="auto">
              <a:xfrm>
                <a:off x="5170" y="2716"/>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88" name="Arc 3316"/>
              <p:cNvSpPr>
                <a:spLocks/>
              </p:cNvSpPr>
              <p:nvPr/>
            </p:nvSpPr>
            <p:spPr bwMode="auto">
              <a:xfrm>
                <a:off x="5311" y="2731"/>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89" name="Arc 3317"/>
              <p:cNvSpPr>
                <a:spLocks/>
              </p:cNvSpPr>
              <p:nvPr/>
            </p:nvSpPr>
            <p:spPr bwMode="auto">
              <a:xfrm>
                <a:off x="5144" y="2731"/>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16" name="Oval 3318"/>
            <p:cNvSpPr>
              <a:spLocks noChangeArrowheads="1"/>
            </p:cNvSpPr>
            <p:nvPr/>
          </p:nvSpPr>
          <p:spPr bwMode="auto">
            <a:xfrm>
              <a:off x="4380" y="3238"/>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7" name="Rectangle 3319"/>
            <p:cNvSpPr>
              <a:spLocks noChangeArrowheads="1"/>
            </p:cNvSpPr>
            <p:nvPr/>
          </p:nvSpPr>
          <p:spPr bwMode="auto">
            <a:xfrm>
              <a:off x="4488" y="3317"/>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sp>
          <p:nvSpPr>
            <p:cNvPr id="30818" name="Oval 3320"/>
            <p:cNvSpPr>
              <a:spLocks noChangeArrowheads="1"/>
            </p:cNvSpPr>
            <p:nvPr/>
          </p:nvSpPr>
          <p:spPr bwMode="auto">
            <a:xfrm>
              <a:off x="5093" y="30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19" name="Group 3321"/>
            <p:cNvGrpSpPr>
              <a:grpSpLocks/>
            </p:cNvGrpSpPr>
            <p:nvPr/>
          </p:nvGrpSpPr>
          <p:grpSpPr bwMode="auto">
            <a:xfrm>
              <a:off x="5136" y="3086"/>
              <a:ext cx="241" cy="163"/>
              <a:chOff x="5136" y="3284"/>
              <a:chExt cx="241" cy="163"/>
            </a:xfrm>
          </p:grpSpPr>
          <p:grpSp>
            <p:nvGrpSpPr>
              <p:cNvPr id="31072" name="Group 3322"/>
              <p:cNvGrpSpPr>
                <a:grpSpLocks/>
              </p:cNvGrpSpPr>
              <p:nvPr/>
            </p:nvGrpSpPr>
            <p:grpSpPr bwMode="auto">
              <a:xfrm>
                <a:off x="5173" y="3318"/>
                <a:ext cx="174" cy="129"/>
                <a:chOff x="5173" y="3318"/>
                <a:chExt cx="174" cy="129"/>
              </a:xfrm>
            </p:grpSpPr>
            <p:grpSp>
              <p:nvGrpSpPr>
                <p:cNvPr id="31082" name="Group 3323"/>
                <p:cNvGrpSpPr>
                  <a:grpSpLocks/>
                </p:cNvGrpSpPr>
                <p:nvPr/>
              </p:nvGrpSpPr>
              <p:grpSpPr bwMode="auto">
                <a:xfrm>
                  <a:off x="5221" y="3318"/>
                  <a:ext cx="68" cy="6"/>
                  <a:chOff x="5221" y="3318"/>
                  <a:chExt cx="68" cy="6"/>
                </a:xfrm>
              </p:grpSpPr>
              <p:sp>
                <p:nvSpPr>
                  <p:cNvPr id="31085" name="AutoShape 3324"/>
                  <p:cNvSpPr>
                    <a:spLocks noChangeArrowheads="1"/>
                  </p:cNvSpPr>
                  <p:nvPr/>
                </p:nvSpPr>
                <p:spPr bwMode="auto">
                  <a:xfrm>
                    <a:off x="5286" y="33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86" name="AutoShape 3325"/>
                  <p:cNvSpPr>
                    <a:spLocks noChangeArrowheads="1"/>
                  </p:cNvSpPr>
                  <p:nvPr/>
                </p:nvSpPr>
                <p:spPr bwMode="auto">
                  <a:xfrm>
                    <a:off x="5221" y="33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83" name="Freeform 3326"/>
                <p:cNvSpPr>
                  <a:spLocks/>
                </p:cNvSpPr>
                <p:nvPr/>
              </p:nvSpPr>
              <p:spPr bwMode="auto">
                <a:xfrm>
                  <a:off x="5173" y="33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84" name="AutoShape 3327"/>
                <p:cNvSpPr>
                  <a:spLocks noChangeArrowheads="1"/>
                </p:cNvSpPr>
                <p:nvPr/>
              </p:nvSpPr>
              <p:spPr bwMode="auto">
                <a:xfrm>
                  <a:off x="5174" y="33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073" name="Group 3328"/>
              <p:cNvGrpSpPr>
                <a:grpSpLocks/>
              </p:cNvGrpSpPr>
              <p:nvPr/>
            </p:nvGrpSpPr>
            <p:grpSpPr bwMode="auto">
              <a:xfrm>
                <a:off x="5217" y="3330"/>
                <a:ext cx="89" cy="77"/>
                <a:chOff x="5217" y="3330"/>
                <a:chExt cx="89" cy="77"/>
              </a:xfrm>
            </p:grpSpPr>
            <p:sp>
              <p:nvSpPr>
                <p:cNvPr id="31078" name="Freeform 3329"/>
                <p:cNvSpPr>
                  <a:spLocks/>
                </p:cNvSpPr>
                <p:nvPr/>
              </p:nvSpPr>
              <p:spPr bwMode="auto">
                <a:xfrm>
                  <a:off x="5217" y="33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79" name="Freeform 3330"/>
                <p:cNvSpPr>
                  <a:spLocks/>
                </p:cNvSpPr>
                <p:nvPr/>
              </p:nvSpPr>
              <p:spPr bwMode="auto">
                <a:xfrm>
                  <a:off x="5217" y="33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80" name="Freeform 3331"/>
                <p:cNvSpPr>
                  <a:spLocks/>
                </p:cNvSpPr>
                <p:nvPr/>
              </p:nvSpPr>
              <p:spPr bwMode="auto">
                <a:xfrm>
                  <a:off x="5269" y="33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81" name="Freeform 3332"/>
                <p:cNvSpPr>
                  <a:spLocks/>
                </p:cNvSpPr>
                <p:nvPr/>
              </p:nvSpPr>
              <p:spPr bwMode="auto">
                <a:xfrm>
                  <a:off x="5224" y="33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074" name="Group 3333"/>
              <p:cNvGrpSpPr>
                <a:grpSpLocks/>
              </p:cNvGrpSpPr>
              <p:nvPr/>
            </p:nvGrpSpPr>
            <p:grpSpPr bwMode="auto">
              <a:xfrm>
                <a:off x="5136" y="3284"/>
                <a:ext cx="241" cy="70"/>
                <a:chOff x="5136" y="3284"/>
                <a:chExt cx="241" cy="70"/>
              </a:xfrm>
            </p:grpSpPr>
            <p:sp>
              <p:nvSpPr>
                <p:cNvPr id="31075" name="Arc 3334"/>
                <p:cNvSpPr>
                  <a:spLocks/>
                </p:cNvSpPr>
                <p:nvPr/>
              </p:nvSpPr>
              <p:spPr bwMode="auto">
                <a:xfrm>
                  <a:off x="5162" y="32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76" name="Arc 3335"/>
                <p:cNvSpPr>
                  <a:spLocks/>
                </p:cNvSpPr>
                <p:nvPr/>
              </p:nvSpPr>
              <p:spPr bwMode="auto">
                <a:xfrm>
                  <a:off x="5303" y="32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77" name="Arc 3336"/>
                <p:cNvSpPr>
                  <a:spLocks/>
                </p:cNvSpPr>
                <p:nvPr/>
              </p:nvSpPr>
              <p:spPr bwMode="auto">
                <a:xfrm>
                  <a:off x="5136" y="32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20" name="Oval 3337"/>
            <p:cNvSpPr>
              <a:spLocks noChangeArrowheads="1"/>
            </p:cNvSpPr>
            <p:nvPr/>
          </p:nvSpPr>
          <p:spPr bwMode="auto">
            <a:xfrm>
              <a:off x="5093"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21" name="Group 3338"/>
            <p:cNvGrpSpPr>
              <a:grpSpLocks/>
            </p:cNvGrpSpPr>
            <p:nvPr/>
          </p:nvGrpSpPr>
          <p:grpSpPr bwMode="auto">
            <a:xfrm>
              <a:off x="5136" y="3586"/>
              <a:ext cx="241" cy="163"/>
              <a:chOff x="5136" y="3784"/>
              <a:chExt cx="241" cy="163"/>
            </a:xfrm>
          </p:grpSpPr>
          <p:grpSp>
            <p:nvGrpSpPr>
              <p:cNvPr id="31057" name="Group 3339"/>
              <p:cNvGrpSpPr>
                <a:grpSpLocks/>
              </p:cNvGrpSpPr>
              <p:nvPr/>
            </p:nvGrpSpPr>
            <p:grpSpPr bwMode="auto">
              <a:xfrm>
                <a:off x="5173" y="3818"/>
                <a:ext cx="174" cy="129"/>
                <a:chOff x="5173" y="3818"/>
                <a:chExt cx="174" cy="129"/>
              </a:xfrm>
            </p:grpSpPr>
            <p:grpSp>
              <p:nvGrpSpPr>
                <p:cNvPr id="31067" name="Group 3340"/>
                <p:cNvGrpSpPr>
                  <a:grpSpLocks/>
                </p:cNvGrpSpPr>
                <p:nvPr/>
              </p:nvGrpSpPr>
              <p:grpSpPr bwMode="auto">
                <a:xfrm>
                  <a:off x="5221" y="3818"/>
                  <a:ext cx="68" cy="6"/>
                  <a:chOff x="5221" y="3818"/>
                  <a:chExt cx="68" cy="6"/>
                </a:xfrm>
              </p:grpSpPr>
              <p:sp>
                <p:nvSpPr>
                  <p:cNvPr id="31070" name="AutoShape 3341"/>
                  <p:cNvSpPr>
                    <a:spLocks noChangeArrowheads="1"/>
                  </p:cNvSpPr>
                  <p:nvPr/>
                </p:nvSpPr>
                <p:spPr bwMode="auto">
                  <a:xfrm>
                    <a:off x="5286"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71" name="AutoShape 3342"/>
                  <p:cNvSpPr>
                    <a:spLocks noChangeArrowheads="1"/>
                  </p:cNvSpPr>
                  <p:nvPr/>
                </p:nvSpPr>
                <p:spPr bwMode="auto">
                  <a:xfrm>
                    <a:off x="5221"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68" name="Freeform 3343"/>
                <p:cNvSpPr>
                  <a:spLocks/>
                </p:cNvSpPr>
                <p:nvPr/>
              </p:nvSpPr>
              <p:spPr bwMode="auto">
                <a:xfrm>
                  <a:off x="5173"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69" name="AutoShape 3344"/>
                <p:cNvSpPr>
                  <a:spLocks noChangeArrowheads="1"/>
                </p:cNvSpPr>
                <p:nvPr/>
              </p:nvSpPr>
              <p:spPr bwMode="auto">
                <a:xfrm>
                  <a:off x="5174"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058" name="Group 3345"/>
              <p:cNvGrpSpPr>
                <a:grpSpLocks/>
              </p:cNvGrpSpPr>
              <p:nvPr/>
            </p:nvGrpSpPr>
            <p:grpSpPr bwMode="auto">
              <a:xfrm>
                <a:off x="5217" y="3830"/>
                <a:ext cx="89" cy="77"/>
                <a:chOff x="5217" y="3830"/>
                <a:chExt cx="89" cy="77"/>
              </a:xfrm>
            </p:grpSpPr>
            <p:sp>
              <p:nvSpPr>
                <p:cNvPr id="31063" name="Freeform 3346"/>
                <p:cNvSpPr>
                  <a:spLocks/>
                </p:cNvSpPr>
                <p:nvPr/>
              </p:nvSpPr>
              <p:spPr bwMode="auto">
                <a:xfrm>
                  <a:off x="5217"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64" name="Freeform 3347"/>
                <p:cNvSpPr>
                  <a:spLocks/>
                </p:cNvSpPr>
                <p:nvPr/>
              </p:nvSpPr>
              <p:spPr bwMode="auto">
                <a:xfrm>
                  <a:off x="5217"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65" name="Freeform 3348"/>
                <p:cNvSpPr>
                  <a:spLocks/>
                </p:cNvSpPr>
                <p:nvPr/>
              </p:nvSpPr>
              <p:spPr bwMode="auto">
                <a:xfrm>
                  <a:off x="5269"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66" name="Freeform 3349"/>
                <p:cNvSpPr>
                  <a:spLocks/>
                </p:cNvSpPr>
                <p:nvPr/>
              </p:nvSpPr>
              <p:spPr bwMode="auto">
                <a:xfrm>
                  <a:off x="5224"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059" name="Group 3350"/>
              <p:cNvGrpSpPr>
                <a:grpSpLocks/>
              </p:cNvGrpSpPr>
              <p:nvPr/>
            </p:nvGrpSpPr>
            <p:grpSpPr bwMode="auto">
              <a:xfrm>
                <a:off x="5136" y="3784"/>
                <a:ext cx="241" cy="70"/>
                <a:chOff x="5136" y="3784"/>
                <a:chExt cx="241" cy="70"/>
              </a:xfrm>
            </p:grpSpPr>
            <p:sp>
              <p:nvSpPr>
                <p:cNvPr id="31060" name="Arc 3351"/>
                <p:cNvSpPr>
                  <a:spLocks/>
                </p:cNvSpPr>
                <p:nvPr/>
              </p:nvSpPr>
              <p:spPr bwMode="auto">
                <a:xfrm>
                  <a:off x="5162"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61" name="Arc 3352"/>
                <p:cNvSpPr>
                  <a:spLocks/>
                </p:cNvSpPr>
                <p:nvPr/>
              </p:nvSpPr>
              <p:spPr bwMode="auto">
                <a:xfrm>
                  <a:off x="5303"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62" name="Arc 3353"/>
                <p:cNvSpPr>
                  <a:spLocks/>
                </p:cNvSpPr>
                <p:nvPr/>
              </p:nvSpPr>
              <p:spPr bwMode="auto">
                <a:xfrm>
                  <a:off x="5136"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22" name="Line 3354"/>
            <p:cNvSpPr>
              <a:spLocks noChangeShapeType="1"/>
            </p:cNvSpPr>
            <p:nvPr/>
          </p:nvSpPr>
          <p:spPr bwMode="auto">
            <a:xfrm flipV="1">
              <a:off x="3008" y="3106"/>
              <a:ext cx="336" cy="56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23" name="Line 3355"/>
            <p:cNvSpPr>
              <a:spLocks noChangeShapeType="1"/>
            </p:cNvSpPr>
            <p:nvPr/>
          </p:nvSpPr>
          <p:spPr bwMode="auto">
            <a:xfrm flipH="1" flipV="1">
              <a:off x="3360" y="3098"/>
              <a:ext cx="32" cy="57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24" name="Line 3356"/>
            <p:cNvSpPr>
              <a:spLocks noChangeShapeType="1"/>
            </p:cNvSpPr>
            <p:nvPr/>
          </p:nvSpPr>
          <p:spPr bwMode="auto">
            <a:xfrm flipH="1" flipV="1">
              <a:off x="3336" y="3098"/>
              <a:ext cx="440" cy="57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25" name="Oval 3357"/>
            <p:cNvSpPr>
              <a:spLocks noChangeArrowheads="1"/>
            </p:cNvSpPr>
            <p:nvPr/>
          </p:nvSpPr>
          <p:spPr bwMode="auto">
            <a:xfrm>
              <a:off x="3044" y="2950"/>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6" name="Rectangle 3358"/>
            <p:cNvSpPr>
              <a:spLocks noChangeArrowheads="1"/>
            </p:cNvSpPr>
            <p:nvPr/>
          </p:nvSpPr>
          <p:spPr bwMode="auto">
            <a:xfrm>
              <a:off x="3184" y="3029"/>
              <a:ext cx="373"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LEC</a:t>
              </a:r>
            </a:p>
          </p:txBody>
        </p:sp>
        <p:sp>
          <p:nvSpPr>
            <p:cNvPr id="30827" name="Oval 3359"/>
            <p:cNvSpPr>
              <a:spLocks noChangeArrowheads="1"/>
            </p:cNvSpPr>
            <p:nvPr/>
          </p:nvSpPr>
          <p:spPr bwMode="auto">
            <a:xfrm>
              <a:off x="3213"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28" name="Group 3360"/>
            <p:cNvGrpSpPr>
              <a:grpSpLocks/>
            </p:cNvGrpSpPr>
            <p:nvPr/>
          </p:nvGrpSpPr>
          <p:grpSpPr bwMode="auto">
            <a:xfrm>
              <a:off x="3256" y="3586"/>
              <a:ext cx="241" cy="163"/>
              <a:chOff x="3256" y="3784"/>
              <a:chExt cx="241" cy="163"/>
            </a:xfrm>
          </p:grpSpPr>
          <p:grpSp>
            <p:nvGrpSpPr>
              <p:cNvPr id="31042" name="Group 3361"/>
              <p:cNvGrpSpPr>
                <a:grpSpLocks/>
              </p:cNvGrpSpPr>
              <p:nvPr/>
            </p:nvGrpSpPr>
            <p:grpSpPr bwMode="auto">
              <a:xfrm>
                <a:off x="3293" y="3818"/>
                <a:ext cx="174" cy="129"/>
                <a:chOff x="3293" y="3818"/>
                <a:chExt cx="174" cy="129"/>
              </a:xfrm>
            </p:grpSpPr>
            <p:grpSp>
              <p:nvGrpSpPr>
                <p:cNvPr id="31052" name="Group 3362"/>
                <p:cNvGrpSpPr>
                  <a:grpSpLocks/>
                </p:cNvGrpSpPr>
                <p:nvPr/>
              </p:nvGrpSpPr>
              <p:grpSpPr bwMode="auto">
                <a:xfrm>
                  <a:off x="3341" y="3818"/>
                  <a:ext cx="68" cy="6"/>
                  <a:chOff x="3341" y="3818"/>
                  <a:chExt cx="68" cy="6"/>
                </a:xfrm>
              </p:grpSpPr>
              <p:sp>
                <p:nvSpPr>
                  <p:cNvPr id="31055" name="AutoShape 3363"/>
                  <p:cNvSpPr>
                    <a:spLocks noChangeArrowheads="1"/>
                  </p:cNvSpPr>
                  <p:nvPr/>
                </p:nvSpPr>
                <p:spPr bwMode="auto">
                  <a:xfrm>
                    <a:off x="3406"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56" name="AutoShape 3364"/>
                  <p:cNvSpPr>
                    <a:spLocks noChangeArrowheads="1"/>
                  </p:cNvSpPr>
                  <p:nvPr/>
                </p:nvSpPr>
                <p:spPr bwMode="auto">
                  <a:xfrm>
                    <a:off x="3341"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53" name="Freeform 3365"/>
                <p:cNvSpPr>
                  <a:spLocks/>
                </p:cNvSpPr>
                <p:nvPr/>
              </p:nvSpPr>
              <p:spPr bwMode="auto">
                <a:xfrm>
                  <a:off x="3293"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54" name="AutoShape 3366"/>
                <p:cNvSpPr>
                  <a:spLocks noChangeArrowheads="1"/>
                </p:cNvSpPr>
                <p:nvPr/>
              </p:nvSpPr>
              <p:spPr bwMode="auto">
                <a:xfrm>
                  <a:off x="3294"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043" name="Group 3367"/>
              <p:cNvGrpSpPr>
                <a:grpSpLocks/>
              </p:cNvGrpSpPr>
              <p:nvPr/>
            </p:nvGrpSpPr>
            <p:grpSpPr bwMode="auto">
              <a:xfrm>
                <a:off x="3337" y="3830"/>
                <a:ext cx="89" cy="77"/>
                <a:chOff x="3337" y="3830"/>
                <a:chExt cx="89" cy="77"/>
              </a:xfrm>
            </p:grpSpPr>
            <p:sp>
              <p:nvSpPr>
                <p:cNvPr id="31048" name="Freeform 3368"/>
                <p:cNvSpPr>
                  <a:spLocks/>
                </p:cNvSpPr>
                <p:nvPr/>
              </p:nvSpPr>
              <p:spPr bwMode="auto">
                <a:xfrm>
                  <a:off x="3337"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49" name="Freeform 3369"/>
                <p:cNvSpPr>
                  <a:spLocks/>
                </p:cNvSpPr>
                <p:nvPr/>
              </p:nvSpPr>
              <p:spPr bwMode="auto">
                <a:xfrm>
                  <a:off x="3337"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50" name="Freeform 3370"/>
                <p:cNvSpPr>
                  <a:spLocks/>
                </p:cNvSpPr>
                <p:nvPr/>
              </p:nvSpPr>
              <p:spPr bwMode="auto">
                <a:xfrm>
                  <a:off x="3389"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51" name="Freeform 3371"/>
                <p:cNvSpPr>
                  <a:spLocks/>
                </p:cNvSpPr>
                <p:nvPr/>
              </p:nvSpPr>
              <p:spPr bwMode="auto">
                <a:xfrm>
                  <a:off x="3344"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044" name="Group 3372"/>
              <p:cNvGrpSpPr>
                <a:grpSpLocks/>
              </p:cNvGrpSpPr>
              <p:nvPr/>
            </p:nvGrpSpPr>
            <p:grpSpPr bwMode="auto">
              <a:xfrm>
                <a:off x="3256" y="3784"/>
                <a:ext cx="241" cy="70"/>
                <a:chOff x="3256" y="3784"/>
                <a:chExt cx="241" cy="70"/>
              </a:xfrm>
            </p:grpSpPr>
            <p:sp>
              <p:nvSpPr>
                <p:cNvPr id="31045" name="Arc 3373"/>
                <p:cNvSpPr>
                  <a:spLocks/>
                </p:cNvSpPr>
                <p:nvPr/>
              </p:nvSpPr>
              <p:spPr bwMode="auto">
                <a:xfrm>
                  <a:off x="3282"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46" name="Arc 3374"/>
                <p:cNvSpPr>
                  <a:spLocks/>
                </p:cNvSpPr>
                <p:nvPr/>
              </p:nvSpPr>
              <p:spPr bwMode="auto">
                <a:xfrm>
                  <a:off x="3423"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47" name="Arc 3375"/>
                <p:cNvSpPr>
                  <a:spLocks/>
                </p:cNvSpPr>
                <p:nvPr/>
              </p:nvSpPr>
              <p:spPr bwMode="auto">
                <a:xfrm>
                  <a:off x="3256"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29" name="Oval 3376"/>
            <p:cNvSpPr>
              <a:spLocks noChangeArrowheads="1"/>
            </p:cNvSpPr>
            <p:nvPr/>
          </p:nvSpPr>
          <p:spPr bwMode="auto">
            <a:xfrm>
              <a:off x="2837"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30" name="Group 3377"/>
            <p:cNvGrpSpPr>
              <a:grpSpLocks/>
            </p:cNvGrpSpPr>
            <p:nvPr/>
          </p:nvGrpSpPr>
          <p:grpSpPr bwMode="auto">
            <a:xfrm>
              <a:off x="2880" y="3586"/>
              <a:ext cx="241" cy="163"/>
              <a:chOff x="2880" y="3784"/>
              <a:chExt cx="241" cy="163"/>
            </a:xfrm>
          </p:grpSpPr>
          <p:grpSp>
            <p:nvGrpSpPr>
              <p:cNvPr id="31027" name="Group 3378"/>
              <p:cNvGrpSpPr>
                <a:grpSpLocks/>
              </p:cNvGrpSpPr>
              <p:nvPr/>
            </p:nvGrpSpPr>
            <p:grpSpPr bwMode="auto">
              <a:xfrm>
                <a:off x="2917" y="3818"/>
                <a:ext cx="174" cy="129"/>
                <a:chOff x="2917" y="3818"/>
                <a:chExt cx="174" cy="129"/>
              </a:xfrm>
            </p:grpSpPr>
            <p:grpSp>
              <p:nvGrpSpPr>
                <p:cNvPr id="31037" name="Group 3379"/>
                <p:cNvGrpSpPr>
                  <a:grpSpLocks/>
                </p:cNvGrpSpPr>
                <p:nvPr/>
              </p:nvGrpSpPr>
              <p:grpSpPr bwMode="auto">
                <a:xfrm>
                  <a:off x="2965" y="3818"/>
                  <a:ext cx="68" cy="6"/>
                  <a:chOff x="2965" y="3818"/>
                  <a:chExt cx="68" cy="6"/>
                </a:xfrm>
              </p:grpSpPr>
              <p:sp>
                <p:nvSpPr>
                  <p:cNvPr id="31040" name="AutoShape 3380"/>
                  <p:cNvSpPr>
                    <a:spLocks noChangeArrowheads="1"/>
                  </p:cNvSpPr>
                  <p:nvPr/>
                </p:nvSpPr>
                <p:spPr bwMode="auto">
                  <a:xfrm>
                    <a:off x="3030"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41" name="AutoShape 3381"/>
                  <p:cNvSpPr>
                    <a:spLocks noChangeArrowheads="1"/>
                  </p:cNvSpPr>
                  <p:nvPr/>
                </p:nvSpPr>
                <p:spPr bwMode="auto">
                  <a:xfrm>
                    <a:off x="2965"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38" name="Freeform 3382"/>
                <p:cNvSpPr>
                  <a:spLocks/>
                </p:cNvSpPr>
                <p:nvPr/>
              </p:nvSpPr>
              <p:spPr bwMode="auto">
                <a:xfrm>
                  <a:off x="2917"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9" name="AutoShape 3383"/>
                <p:cNvSpPr>
                  <a:spLocks noChangeArrowheads="1"/>
                </p:cNvSpPr>
                <p:nvPr/>
              </p:nvSpPr>
              <p:spPr bwMode="auto">
                <a:xfrm>
                  <a:off x="2918"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028" name="Group 3384"/>
              <p:cNvGrpSpPr>
                <a:grpSpLocks/>
              </p:cNvGrpSpPr>
              <p:nvPr/>
            </p:nvGrpSpPr>
            <p:grpSpPr bwMode="auto">
              <a:xfrm>
                <a:off x="2961" y="3830"/>
                <a:ext cx="89" cy="77"/>
                <a:chOff x="2961" y="3830"/>
                <a:chExt cx="89" cy="77"/>
              </a:xfrm>
            </p:grpSpPr>
            <p:sp>
              <p:nvSpPr>
                <p:cNvPr id="31033" name="Freeform 3385"/>
                <p:cNvSpPr>
                  <a:spLocks/>
                </p:cNvSpPr>
                <p:nvPr/>
              </p:nvSpPr>
              <p:spPr bwMode="auto">
                <a:xfrm>
                  <a:off x="2961"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4" name="Freeform 3386"/>
                <p:cNvSpPr>
                  <a:spLocks/>
                </p:cNvSpPr>
                <p:nvPr/>
              </p:nvSpPr>
              <p:spPr bwMode="auto">
                <a:xfrm>
                  <a:off x="2961"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5" name="Freeform 3387"/>
                <p:cNvSpPr>
                  <a:spLocks/>
                </p:cNvSpPr>
                <p:nvPr/>
              </p:nvSpPr>
              <p:spPr bwMode="auto">
                <a:xfrm>
                  <a:off x="3013"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36" name="Freeform 3388"/>
                <p:cNvSpPr>
                  <a:spLocks/>
                </p:cNvSpPr>
                <p:nvPr/>
              </p:nvSpPr>
              <p:spPr bwMode="auto">
                <a:xfrm>
                  <a:off x="2968"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029" name="Group 3389"/>
              <p:cNvGrpSpPr>
                <a:grpSpLocks/>
              </p:cNvGrpSpPr>
              <p:nvPr/>
            </p:nvGrpSpPr>
            <p:grpSpPr bwMode="auto">
              <a:xfrm>
                <a:off x="2880" y="3784"/>
                <a:ext cx="241" cy="70"/>
                <a:chOff x="2880" y="3784"/>
                <a:chExt cx="241" cy="70"/>
              </a:xfrm>
            </p:grpSpPr>
            <p:sp>
              <p:nvSpPr>
                <p:cNvPr id="31030" name="Arc 3390"/>
                <p:cNvSpPr>
                  <a:spLocks/>
                </p:cNvSpPr>
                <p:nvPr/>
              </p:nvSpPr>
              <p:spPr bwMode="auto">
                <a:xfrm>
                  <a:off x="2906"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31" name="Arc 3391"/>
                <p:cNvSpPr>
                  <a:spLocks/>
                </p:cNvSpPr>
                <p:nvPr/>
              </p:nvSpPr>
              <p:spPr bwMode="auto">
                <a:xfrm>
                  <a:off x="3047"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32" name="Arc 3392"/>
                <p:cNvSpPr>
                  <a:spLocks/>
                </p:cNvSpPr>
                <p:nvPr/>
              </p:nvSpPr>
              <p:spPr bwMode="auto">
                <a:xfrm>
                  <a:off x="2880"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31" name="Oval 3393"/>
            <p:cNvSpPr>
              <a:spLocks noChangeArrowheads="1"/>
            </p:cNvSpPr>
            <p:nvPr/>
          </p:nvSpPr>
          <p:spPr bwMode="auto">
            <a:xfrm>
              <a:off x="3605" y="3507"/>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32" name="Group 3394"/>
            <p:cNvGrpSpPr>
              <a:grpSpLocks/>
            </p:cNvGrpSpPr>
            <p:nvPr/>
          </p:nvGrpSpPr>
          <p:grpSpPr bwMode="auto">
            <a:xfrm>
              <a:off x="3685" y="3620"/>
              <a:ext cx="174" cy="129"/>
              <a:chOff x="3685" y="3818"/>
              <a:chExt cx="174" cy="129"/>
            </a:xfrm>
          </p:grpSpPr>
          <p:grpSp>
            <p:nvGrpSpPr>
              <p:cNvPr id="31022" name="Group 3395"/>
              <p:cNvGrpSpPr>
                <a:grpSpLocks/>
              </p:cNvGrpSpPr>
              <p:nvPr/>
            </p:nvGrpSpPr>
            <p:grpSpPr bwMode="auto">
              <a:xfrm>
                <a:off x="3733" y="3818"/>
                <a:ext cx="68" cy="6"/>
                <a:chOff x="3733" y="3818"/>
                <a:chExt cx="68" cy="6"/>
              </a:xfrm>
            </p:grpSpPr>
            <p:sp>
              <p:nvSpPr>
                <p:cNvPr id="31025" name="AutoShape 3396"/>
                <p:cNvSpPr>
                  <a:spLocks noChangeArrowheads="1"/>
                </p:cNvSpPr>
                <p:nvPr/>
              </p:nvSpPr>
              <p:spPr bwMode="auto">
                <a:xfrm>
                  <a:off x="3798" y="3818"/>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26" name="AutoShape 3397"/>
                <p:cNvSpPr>
                  <a:spLocks noChangeArrowheads="1"/>
                </p:cNvSpPr>
                <p:nvPr/>
              </p:nvSpPr>
              <p:spPr bwMode="auto">
                <a:xfrm>
                  <a:off x="3733" y="3819"/>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23" name="Freeform 3398"/>
              <p:cNvSpPr>
                <a:spLocks/>
              </p:cNvSpPr>
              <p:nvPr/>
            </p:nvSpPr>
            <p:spPr bwMode="auto">
              <a:xfrm>
                <a:off x="3685" y="3827"/>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4" name="AutoShape 3399"/>
              <p:cNvSpPr>
                <a:spLocks noChangeArrowheads="1"/>
              </p:cNvSpPr>
              <p:nvPr/>
            </p:nvSpPr>
            <p:spPr bwMode="auto">
              <a:xfrm>
                <a:off x="3686" y="3884"/>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833" name="Group 3400"/>
            <p:cNvGrpSpPr>
              <a:grpSpLocks/>
            </p:cNvGrpSpPr>
            <p:nvPr/>
          </p:nvGrpSpPr>
          <p:grpSpPr bwMode="auto">
            <a:xfrm>
              <a:off x="3729" y="3632"/>
              <a:ext cx="89" cy="77"/>
              <a:chOff x="3729" y="3830"/>
              <a:chExt cx="89" cy="77"/>
            </a:xfrm>
          </p:grpSpPr>
          <p:sp>
            <p:nvSpPr>
              <p:cNvPr id="31018" name="Freeform 3401"/>
              <p:cNvSpPr>
                <a:spLocks/>
              </p:cNvSpPr>
              <p:nvPr/>
            </p:nvSpPr>
            <p:spPr bwMode="auto">
              <a:xfrm>
                <a:off x="3729" y="3830"/>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19" name="Freeform 3402"/>
              <p:cNvSpPr>
                <a:spLocks/>
              </p:cNvSpPr>
              <p:nvPr/>
            </p:nvSpPr>
            <p:spPr bwMode="auto">
              <a:xfrm>
                <a:off x="3729" y="3830"/>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0" name="Freeform 3403"/>
              <p:cNvSpPr>
                <a:spLocks/>
              </p:cNvSpPr>
              <p:nvPr/>
            </p:nvSpPr>
            <p:spPr bwMode="auto">
              <a:xfrm>
                <a:off x="3781" y="3830"/>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21" name="Freeform 3404"/>
              <p:cNvSpPr>
                <a:spLocks/>
              </p:cNvSpPr>
              <p:nvPr/>
            </p:nvSpPr>
            <p:spPr bwMode="auto">
              <a:xfrm>
                <a:off x="3736" y="3850"/>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34" name="Group 3405"/>
            <p:cNvGrpSpPr>
              <a:grpSpLocks/>
            </p:cNvGrpSpPr>
            <p:nvPr/>
          </p:nvGrpSpPr>
          <p:grpSpPr bwMode="auto">
            <a:xfrm>
              <a:off x="3648" y="3586"/>
              <a:ext cx="241" cy="70"/>
              <a:chOff x="3648" y="3784"/>
              <a:chExt cx="241" cy="70"/>
            </a:xfrm>
          </p:grpSpPr>
          <p:sp>
            <p:nvSpPr>
              <p:cNvPr id="31015" name="Arc 3406"/>
              <p:cNvSpPr>
                <a:spLocks/>
              </p:cNvSpPr>
              <p:nvPr/>
            </p:nvSpPr>
            <p:spPr bwMode="auto">
              <a:xfrm>
                <a:off x="3674" y="3784"/>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16" name="Arc 3407"/>
              <p:cNvSpPr>
                <a:spLocks/>
              </p:cNvSpPr>
              <p:nvPr/>
            </p:nvSpPr>
            <p:spPr bwMode="auto">
              <a:xfrm>
                <a:off x="3815" y="3799"/>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17" name="Arc 3408"/>
              <p:cNvSpPr>
                <a:spLocks/>
              </p:cNvSpPr>
              <p:nvPr/>
            </p:nvSpPr>
            <p:spPr bwMode="auto">
              <a:xfrm>
                <a:off x="3648" y="3799"/>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35" name="Oval 3409"/>
            <p:cNvSpPr>
              <a:spLocks noChangeArrowheads="1"/>
            </p:cNvSpPr>
            <p:nvPr/>
          </p:nvSpPr>
          <p:spPr bwMode="auto">
            <a:xfrm>
              <a:off x="2756" y="1646"/>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a:t>
              </a:r>
            </a:p>
          </p:txBody>
        </p:sp>
        <p:sp>
          <p:nvSpPr>
            <p:cNvPr id="30836" name="Rectangle 3410"/>
            <p:cNvSpPr>
              <a:spLocks noChangeArrowheads="1"/>
            </p:cNvSpPr>
            <p:nvPr/>
          </p:nvSpPr>
          <p:spPr bwMode="auto">
            <a:xfrm>
              <a:off x="2864" y="1725"/>
              <a:ext cx="115"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lang="en-US" altLang="en-US" sz="1600" b="1">
                <a:solidFill>
                  <a:srgbClr val="500093"/>
                </a:solidFill>
              </a:endParaRPr>
            </a:p>
          </p:txBody>
        </p:sp>
        <p:sp>
          <p:nvSpPr>
            <p:cNvPr id="30837" name="Line 3411"/>
            <p:cNvSpPr>
              <a:spLocks noChangeShapeType="1"/>
            </p:cNvSpPr>
            <p:nvPr/>
          </p:nvSpPr>
          <p:spPr bwMode="auto">
            <a:xfrm>
              <a:off x="2908" y="934"/>
              <a:ext cx="980" cy="932"/>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8" name="Line 3412"/>
            <p:cNvSpPr>
              <a:spLocks noChangeShapeType="1"/>
            </p:cNvSpPr>
            <p:nvPr/>
          </p:nvSpPr>
          <p:spPr bwMode="auto">
            <a:xfrm flipV="1">
              <a:off x="1864" y="2594"/>
              <a:ext cx="360" cy="55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9" name="Line 3413"/>
            <p:cNvSpPr>
              <a:spLocks noChangeShapeType="1"/>
            </p:cNvSpPr>
            <p:nvPr/>
          </p:nvSpPr>
          <p:spPr bwMode="auto">
            <a:xfrm flipV="1">
              <a:off x="2232" y="2586"/>
              <a:ext cx="8" cy="56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40" name="Line 3414"/>
            <p:cNvSpPr>
              <a:spLocks noChangeShapeType="1"/>
            </p:cNvSpPr>
            <p:nvPr/>
          </p:nvSpPr>
          <p:spPr bwMode="auto">
            <a:xfrm flipH="1" flipV="1">
              <a:off x="2240" y="2578"/>
              <a:ext cx="392" cy="56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41" name="Oval 3415"/>
            <p:cNvSpPr>
              <a:spLocks noChangeArrowheads="1"/>
            </p:cNvSpPr>
            <p:nvPr/>
          </p:nvSpPr>
          <p:spPr bwMode="auto">
            <a:xfrm>
              <a:off x="1924" y="2438"/>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42" name="Rectangle 3416"/>
            <p:cNvSpPr>
              <a:spLocks noChangeArrowheads="1"/>
            </p:cNvSpPr>
            <p:nvPr/>
          </p:nvSpPr>
          <p:spPr bwMode="auto">
            <a:xfrm>
              <a:off x="2032" y="2517"/>
              <a:ext cx="309" cy="196"/>
            </a:xfrm>
            <a:prstGeom prst="rect">
              <a:avLst/>
            </a:prstGeom>
            <a:solidFill>
              <a:srgbClr val="FDE3B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1600" b="1"/>
                <a:t>CO</a:t>
              </a:r>
            </a:p>
          </p:txBody>
        </p:sp>
        <p:sp>
          <p:nvSpPr>
            <p:cNvPr id="30843" name="Oval 3417"/>
            <p:cNvSpPr>
              <a:spLocks noChangeArrowheads="1"/>
            </p:cNvSpPr>
            <p:nvPr/>
          </p:nvSpPr>
          <p:spPr bwMode="auto">
            <a:xfrm>
              <a:off x="2069" y="2963"/>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44" name="Group 3418"/>
            <p:cNvGrpSpPr>
              <a:grpSpLocks/>
            </p:cNvGrpSpPr>
            <p:nvPr/>
          </p:nvGrpSpPr>
          <p:grpSpPr bwMode="auto">
            <a:xfrm>
              <a:off x="2112" y="3042"/>
              <a:ext cx="241" cy="163"/>
              <a:chOff x="2112" y="3240"/>
              <a:chExt cx="241" cy="163"/>
            </a:xfrm>
          </p:grpSpPr>
          <p:grpSp>
            <p:nvGrpSpPr>
              <p:cNvPr id="31000" name="Group 3419"/>
              <p:cNvGrpSpPr>
                <a:grpSpLocks/>
              </p:cNvGrpSpPr>
              <p:nvPr/>
            </p:nvGrpSpPr>
            <p:grpSpPr bwMode="auto">
              <a:xfrm>
                <a:off x="2149" y="3274"/>
                <a:ext cx="174" cy="129"/>
                <a:chOff x="2149" y="3274"/>
                <a:chExt cx="174" cy="129"/>
              </a:xfrm>
            </p:grpSpPr>
            <p:grpSp>
              <p:nvGrpSpPr>
                <p:cNvPr id="31010" name="Group 3420"/>
                <p:cNvGrpSpPr>
                  <a:grpSpLocks/>
                </p:cNvGrpSpPr>
                <p:nvPr/>
              </p:nvGrpSpPr>
              <p:grpSpPr bwMode="auto">
                <a:xfrm>
                  <a:off x="2197" y="3274"/>
                  <a:ext cx="68" cy="6"/>
                  <a:chOff x="2197" y="3274"/>
                  <a:chExt cx="68" cy="6"/>
                </a:xfrm>
              </p:grpSpPr>
              <p:sp>
                <p:nvSpPr>
                  <p:cNvPr id="31013" name="AutoShape 3421"/>
                  <p:cNvSpPr>
                    <a:spLocks noChangeArrowheads="1"/>
                  </p:cNvSpPr>
                  <p:nvPr/>
                </p:nvSpPr>
                <p:spPr bwMode="auto">
                  <a:xfrm>
                    <a:off x="2262" y="3274"/>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014" name="AutoShape 3422"/>
                  <p:cNvSpPr>
                    <a:spLocks noChangeArrowheads="1"/>
                  </p:cNvSpPr>
                  <p:nvPr/>
                </p:nvSpPr>
                <p:spPr bwMode="auto">
                  <a:xfrm>
                    <a:off x="2197" y="3275"/>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1011" name="Freeform 3423"/>
                <p:cNvSpPr>
                  <a:spLocks/>
                </p:cNvSpPr>
                <p:nvPr/>
              </p:nvSpPr>
              <p:spPr bwMode="auto">
                <a:xfrm>
                  <a:off x="2149" y="3283"/>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12" name="AutoShape 3424"/>
                <p:cNvSpPr>
                  <a:spLocks noChangeArrowheads="1"/>
                </p:cNvSpPr>
                <p:nvPr/>
              </p:nvSpPr>
              <p:spPr bwMode="auto">
                <a:xfrm>
                  <a:off x="2150" y="3340"/>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1001" name="Group 3425"/>
              <p:cNvGrpSpPr>
                <a:grpSpLocks/>
              </p:cNvGrpSpPr>
              <p:nvPr/>
            </p:nvGrpSpPr>
            <p:grpSpPr bwMode="auto">
              <a:xfrm>
                <a:off x="2193" y="3286"/>
                <a:ext cx="89" cy="77"/>
                <a:chOff x="2193" y="3286"/>
                <a:chExt cx="89" cy="77"/>
              </a:xfrm>
            </p:grpSpPr>
            <p:sp>
              <p:nvSpPr>
                <p:cNvPr id="31006" name="Freeform 3426"/>
                <p:cNvSpPr>
                  <a:spLocks/>
                </p:cNvSpPr>
                <p:nvPr/>
              </p:nvSpPr>
              <p:spPr bwMode="auto">
                <a:xfrm>
                  <a:off x="2193" y="3286"/>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07" name="Freeform 3427"/>
                <p:cNvSpPr>
                  <a:spLocks/>
                </p:cNvSpPr>
                <p:nvPr/>
              </p:nvSpPr>
              <p:spPr bwMode="auto">
                <a:xfrm>
                  <a:off x="2193" y="3286"/>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08" name="Freeform 3428"/>
                <p:cNvSpPr>
                  <a:spLocks/>
                </p:cNvSpPr>
                <p:nvPr/>
              </p:nvSpPr>
              <p:spPr bwMode="auto">
                <a:xfrm>
                  <a:off x="2245" y="3286"/>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09" name="Freeform 3429"/>
                <p:cNvSpPr>
                  <a:spLocks/>
                </p:cNvSpPr>
                <p:nvPr/>
              </p:nvSpPr>
              <p:spPr bwMode="auto">
                <a:xfrm>
                  <a:off x="2200" y="3306"/>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002" name="Group 3430"/>
              <p:cNvGrpSpPr>
                <a:grpSpLocks/>
              </p:cNvGrpSpPr>
              <p:nvPr/>
            </p:nvGrpSpPr>
            <p:grpSpPr bwMode="auto">
              <a:xfrm>
                <a:off x="2112" y="3240"/>
                <a:ext cx="241" cy="70"/>
                <a:chOff x="2112" y="3240"/>
                <a:chExt cx="241" cy="70"/>
              </a:xfrm>
            </p:grpSpPr>
            <p:sp>
              <p:nvSpPr>
                <p:cNvPr id="31003" name="Arc 3431"/>
                <p:cNvSpPr>
                  <a:spLocks/>
                </p:cNvSpPr>
                <p:nvPr/>
              </p:nvSpPr>
              <p:spPr bwMode="auto">
                <a:xfrm>
                  <a:off x="2138" y="3240"/>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04" name="Arc 3432"/>
                <p:cNvSpPr>
                  <a:spLocks/>
                </p:cNvSpPr>
                <p:nvPr/>
              </p:nvSpPr>
              <p:spPr bwMode="auto">
                <a:xfrm>
                  <a:off x="2279" y="3255"/>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05" name="Arc 3433"/>
                <p:cNvSpPr>
                  <a:spLocks/>
                </p:cNvSpPr>
                <p:nvPr/>
              </p:nvSpPr>
              <p:spPr bwMode="auto">
                <a:xfrm>
                  <a:off x="2112" y="3255"/>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45" name="Oval 3434"/>
            <p:cNvSpPr>
              <a:spLocks noChangeArrowheads="1"/>
            </p:cNvSpPr>
            <p:nvPr/>
          </p:nvSpPr>
          <p:spPr bwMode="auto">
            <a:xfrm>
              <a:off x="1693" y="2963"/>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46" name="Group 3435"/>
            <p:cNvGrpSpPr>
              <a:grpSpLocks/>
            </p:cNvGrpSpPr>
            <p:nvPr/>
          </p:nvGrpSpPr>
          <p:grpSpPr bwMode="auto">
            <a:xfrm>
              <a:off x="1736" y="3042"/>
              <a:ext cx="241" cy="163"/>
              <a:chOff x="1736" y="3240"/>
              <a:chExt cx="241" cy="163"/>
            </a:xfrm>
          </p:grpSpPr>
          <p:grpSp>
            <p:nvGrpSpPr>
              <p:cNvPr id="30985" name="Group 3436"/>
              <p:cNvGrpSpPr>
                <a:grpSpLocks/>
              </p:cNvGrpSpPr>
              <p:nvPr/>
            </p:nvGrpSpPr>
            <p:grpSpPr bwMode="auto">
              <a:xfrm>
                <a:off x="1773" y="3274"/>
                <a:ext cx="174" cy="129"/>
                <a:chOff x="1773" y="3274"/>
                <a:chExt cx="174" cy="129"/>
              </a:xfrm>
            </p:grpSpPr>
            <p:grpSp>
              <p:nvGrpSpPr>
                <p:cNvPr id="30995" name="Group 3437"/>
                <p:cNvGrpSpPr>
                  <a:grpSpLocks/>
                </p:cNvGrpSpPr>
                <p:nvPr/>
              </p:nvGrpSpPr>
              <p:grpSpPr bwMode="auto">
                <a:xfrm>
                  <a:off x="1821" y="3274"/>
                  <a:ext cx="68" cy="6"/>
                  <a:chOff x="1821" y="3274"/>
                  <a:chExt cx="68" cy="6"/>
                </a:xfrm>
              </p:grpSpPr>
              <p:sp>
                <p:nvSpPr>
                  <p:cNvPr id="30998" name="AutoShape 3438"/>
                  <p:cNvSpPr>
                    <a:spLocks noChangeArrowheads="1"/>
                  </p:cNvSpPr>
                  <p:nvPr/>
                </p:nvSpPr>
                <p:spPr bwMode="auto">
                  <a:xfrm>
                    <a:off x="1886" y="3274"/>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99" name="AutoShape 3439"/>
                  <p:cNvSpPr>
                    <a:spLocks noChangeArrowheads="1"/>
                  </p:cNvSpPr>
                  <p:nvPr/>
                </p:nvSpPr>
                <p:spPr bwMode="auto">
                  <a:xfrm>
                    <a:off x="1821" y="3275"/>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0996" name="Freeform 3440"/>
                <p:cNvSpPr>
                  <a:spLocks/>
                </p:cNvSpPr>
                <p:nvPr/>
              </p:nvSpPr>
              <p:spPr bwMode="auto">
                <a:xfrm>
                  <a:off x="1773" y="3283"/>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97" name="AutoShape 3441"/>
                <p:cNvSpPr>
                  <a:spLocks noChangeArrowheads="1"/>
                </p:cNvSpPr>
                <p:nvPr/>
              </p:nvSpPr>
              <p:spPr bwMode="auto">
                <a:xfrm>
                  <a:off x="1774" y="3340"/>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986" name="Group 3442"/>
              <p:cNvGrpSpPr>
                <a:grpSpLocks/>
              </p:cNvGrpSpPr>
              <p:nvPr/>
            </p:nvGrpSpPr>
            <p:grpSpPr bwMode="auto">
              <a:xfrm>
                <a:off x="1817" y="3286"/>
                <a:ext cx="89" cy="77"/>
                <a:chOff x="1817" y="3286"/>
                <a:chExt cx="89" cy="77"/>
              </a:xfrm>
            </p:grpSpPr>
            <p:sp>
              <p:nvSpPr>
                <p:cNvPr id="30991" name="Freeform 3443"/>
                <p:cNvSpPr>
                  <a:spLocks/>
                </p:cNvSpPr>
                <p:nvPr/>
              </p:nvSpPr>
              <p:spPr bwMode="auto">
                <a:xfrm>
                  <a:off x="1817" y="3286"/>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92" name="Freeform 3444"/>
                <p:cNvSpPr>
                  <a:spLocks/>
                </p:cNvSpPr>
                <p:nvPr/>
              </p:nvSpPr>
              <p:spPr bwMode="auto">
                <a:xfrm>
                  <a:off x="1817" y="3286"/>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93" name="Freeform 3445"/>
                <p:cNvSpPr>
                  <a:spLocks/>
                </p:cNvSpPr>
                <p:nvPr/>
              </p:nvSpPr>
              <p:spPr bwMode="auto">
                <a:xfrm>
                  <a:off x="1869" y="3286"/>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94" name="Freeform 3446"/>
                <p:cNvSpPr>
                  <a:spLocks/>
                </p:cNvSpPr>
                <p:nvPr/>
              </p:nvSpPr>
              <p:spPr bwMode="auto">
                <a:xfrm>
                  <a:off x="1824" y="3306"/>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987" name="Group 3447"/>
              <p:cNvGrpSpPr>
                <a:grpSpLocks/>
              </p:cNvGrpSpPr>
              <p:nvPr/>
            </p:nvGrpSpPr>
            <p:grpSpPr bwMode="auto">
              <a:xfrm>
                <a:off x="1736" y="3240"/>
                <a:ext cx="241" cy="70"/>
                <a:chOff x="1736" y="3240"/>
                <a:chExt cx="241" cy="70"/>
              </a:xfrm>
            </p:grpSpPr>
            <p:sp>
              <p:nvSpPr>
                <p:cNvPr id="30988" name="Arc 3448"/>
                <p:cNvSpPr>
                  <a:spLocks/>
                </p:cNvSpPr>
                <p:nvPr/>
              </p:nvSpPr>
              <p:spPr bwMode="auto">
                <a:xfrm>
                  <a:off x="1762" y="3240"/>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89" name="Arc 3449"/>
                <p:cNvSpPr>
                  <a:spLocks/>
                </p:cNvSpPr>
                <p:nvPr/>
              </p:nvSpPr>
              <p:spPr bwMode="auto">
                <a:xfrm>
                  <a:off x="1903" y="3255"/>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0" name="Arc 3450"/>
                <p:cNvSpPr>
                  <a:spLocks/>
                </p:cNvSpPr>
                <p:nvPr/>
              </p:nvSpPr>
              <p:spPr bwMode="auto">
                <a:xfrm>
                  <a:off x="1736" y="3255"/>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847" name="Oval 3451"/>
            <p:cNvSpPr>
              <a:spLocks noChangeArrowheads="1"/>
            </p:cNvSpPr>
            <p:nvPr/>
          </p:nvSpPr>
          <p:spPr bwMode="auto">
            <a:xfrm>
              <a:off x="2461" y="2963"/>
              <a:ext cx="326" cy="319"/>
            </a:xfrm>
            <a:prstGeom prst="ellipse">
              <a:avLst/>
            </a:prstGeom>
            <a:solidFill>
              <a:srgbClr val="FDE3B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0848" name="Group 3452"/>
            <p:cNvGrpSpPr>
              <a:grpSpLocks/>
            </p:cNvGrpSpPr>
            <p:nvPr/>
          </p:nvGrpSpPr>
          <p:grpSpPr bwMode="auto">
            <a:xfrm>
              <a:off x="2504" y="3042"/>
              <a:ext cx="241" cy="163"/>
              <a:chOff x="2504" y="3240"/>
              <a:chExt cx="241" cy="163"/>
            </a:xfrm>
          </p:grpSpPr>
          <p:grpSp>
            <p:nvGrpSpPr>
              <p:cNvPr id="30970" name="Group 3453"/>
              <p:cNvGrpSpPr>
                <a:grpSpLocks/>
              </p:cNvGrpSpPr>
              <p:nvPr/>
            </p:nvGrpSpPr>
            <p:grpSpPr bwMode="auto">
              <a:xfrm>
                <a:off x="2541" y="3274"/>
                <a:ext cx="174" cy="129"/>
                <a:chOff x="2541" y="3274"/>
                <a:chExt cx="174" cy="129"/>
              </a:xfrm>
            </p:grpSpPr>
            <p:grpSp>
              <p:nvGrpSpPr>
                <p:cNvPr id="30980" name="Group 3454"/>
                <p:cNvGrpSpPr>
                  <a:grpSpLocks/>
                </p:cNvGrpSpPr>
                <p:nvPr/>
              </p:nvGrpSpPr>
              <p:grpSpPr bwMode="auto">
                <a:xfrm>
                  <a:off x="2589" y="3274"/>
                  <a:ext cx="68" cy="6"/>
                  <a:chOff x="2589" y="3274"/>
                  <a:chExt cx="68" cy="6"/>
                </a:xfrm>
              </p:grpSpPr>
              <p:sp>
                <p:nvSpPr>
                  <p:cNvPr id="30983" name="AutoShape 3455"/>
                  <p:cNvSpPr>
                    <a:spLocks noChangeArrowheads="1"/>
                  </p:cNvSpPr>
                  <p:nvPr/>
                </p:nvSpPr>
                <p:spPr bwMode="auto">
                  <a:xfrm>
                    <a:off x="2654" y="3274"/>
                    <a:ext cx="3" cy="6"/>
                  </a:xfrm>
                  <a:prstGeom prst="roundRect">
                    <a:avLst>
                      <a:gd name="adj" fmla="val 45449"/>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84" name="AutoShape 3456"/>
                  <p:cNvSpPr>
                    <a:spLocks noChangeArrowheads="1"/>
                  </p:cNvSpPr>
                  <p:nvPr/>
                </p:nvSpPr>
                <p:spPr bwMode="auto">
                  <a:xfrm>
                    <a:off x="2589" y="3275"/>
                    <a:ext cx="5" cy="5"/>
                  </a:xfrm>
                  <a:prstGeom prst="roundRect">
                    <a:avLst>
                      <a:gd name="adj" fmla="val 46148"/>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0981" name="Freeform 3457"/>
                <p:cNvSpPr>
                  <a:spLocks/>
                </p:cNvSpPr>
                <p:nvPr/>
              </p:nvSpPr>
              <p:spPr bwMode="auto">
                <a:xfrm>
                  <a:off x="2541" y="3283"/>
                  <a:ext cx="174" cy="58"/>
                </a:xfrm>
                <a:custGeom>
                  <a:avLst/>
                  <a:gdLst>
                    <a:gd name="T0" fmla="*/ 40 w 174"/>
                    <a:gd name="T1" fmla="*/ 0 h 58"/>
                    <a:gd name="T2" fmla="*/ 133 w 174"/>
                    <a:gd name="T3" fmla="*/ 0 h 58"/>
                    <a:gd name="T4" fmla="*/ 173 w 174"/>
                    <a:gd name="T5" fmla="*/ 57 h 58"/>
                    <a:gd name="T6" fmla="*/ 0 w 174"/>
                    <a:gd name="T7" fmla="*/ 57 h 58"/>
                    <a:gd name="T8" fmla="*/ 40 w 174"/>
                    <a:gd name="T9" fmla="*/ 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58">
                      <a:moveTo>
                        <a:pt x="40" y="0"/>
                      </a:moveTo>
                      <a:lnTo>
                        <a:pt x="133" y="0"/>
                      </a:lnTo>
                      <a:lnTo>
                        <a:pt x="173" y="57"/>
                      </a:lnTo>
                      <a:lnTo>
                        <a:pt x="0" y="57"/>
                      </a:lnTo>
                      <a:lnTo>
                        <a:pt x="4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82" name="AutoShape 3458"/>
                <p:cNvSpPr>
                  <a:spLocks noChangeArrowheads="1"/>
                </p:cNvSpPr>
                <p:nvPr/>
              </p:nvSpPr>
              <p:spPr bwMode="auto">
                <a:xfrm>
                  <a:off x="2542" y="3340"/>
                  <a:ext cx="164" cy="63"/>
                </a:xfrm>
                <a:prstGeom prst="roundRect">
                  <a:avLst>
                    <a:gd name="adj" fmla="val 12653"/>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971" name="Group 3459"/>
              <p:cNvGrpSpPr>
                <a:grpSpLocks/>
              </p:cNvGrpSpPr>
              <p:nvPr/>
            </p:nvGrpSpPr>
            <p:grpSpPr bwMode="auto">
              <a:xfrm>
                <a:off x="2585" y="3286"/>
                <a:ext cx="89" cy="77"/>
                <a:chOff x="2585" y="3286"/>
                <a:chExt cx="89" cy="77"/>
              </a:xfrm>
            </p:grpSpPr>
            <p:sp>
              <p:nvSpPr>
                <p:cNvPr id="30976" name="Freeform 3460"/>
                <p:cNvSpPr>
                  <a:spLocks/>
                </p:cNvSpPr>
                <p:nvPr/>
              </p:nvSpPr>
              <p:spPr bwMode="auto">
                <a:xfrm>
                  <a:off x="2585" y="3286"/>
                  <a:ext cx="89" cy="77"/>
                </a:xfrm>
                <a:custGeom>
                  <a:avLst/>
                  <a:gdLst>
                    <a:gd name="T0" fmla="*/ 18 w 89"/>
                    <a:gd name="T1" fmla="*/ 0 h 77"/>
                    <a:gd name="T2" fmla="*/ 0 w 89"/>
                    <a:gd name="T3" fmla="*/ 76 h 77"/>
                    <a:gd name="T4" fmla="*/ 88 w 89"/>
                    <a:gd name="T5" fmla="*/ 76 h 77"/>
                    <a:gd name="T6" fmla="*/ 69 w 89"/>
                    <a:gd name="T7" fmla="*/ 0 h 77"/>
                    <a:gd name="T8" fmla="*/ 18 w 89"/>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77">
                      <a:moveTo>
                        <a:pt x="18" y="0"/>
                      </a:moveTo>
                      <a:lnTo>
                        <a:pt x="0" y="76"/>
                      </a:lnTo>
                      <a:lnTo>
                        <a:pt x="88" y="76"/>
                      </a:lnTo>
                      <a:lnTo>
                        <a:pt x="69"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77" name="Freeform 3461"/>
                <p:cNvSpPr>
                  <a:spLocks/>
                </p:cNvSpPr>
                <p:nvPr/>
              </p:nvSpPr>
              <p:spPr bwMode="auto">
                <a:xfrm>
                  <a:off x="2585" y="3286"/>
                  <a:ext cx="35" cy="77"/>
                </a:xfrm>
                <a:custGeom>
                  <a:avLst/>
                  <a:gdLst>
                    <a:gd name="T0" fmla="*/ 18 w 35"/>
                    <a:gd name="T1" fmla="*/ 0 h 77"/>
                    <a:gd name="T2" fmla="*/ 0 w 35"/>
                    <a:gd name="T3" fmla="*/ 76 h 77"/>
                    <a:gd name="T4" fmla="*/ 29 w 35"/>
                    <a:gd name="T5" fmla="*/ 76 h 77"/>
                    <a:gd name="T6" fmla="*/ 34 w 35"/>
                    <a:gd name="T7" fmla="*/ 0 h 77"/>
                    <a:gd name="T8" fmla="*/ 18 w 35"/>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77">
                      <a:moveTo>
                        <a:pt x="18" y="0"/>
                      </a:moveTo>
                      <a:lnTo>
                        <a:pt x="0" y="76"/>
                      </a:lnTo>
                      <a:lnTo>
                        <a:pt x="29" y="76"/>
                      </a:lnTo>
                      <a:lnTo>
                        <a:pt x="34" y="0"/>
                      </a:lnTo>
                      <a:lnTo>
                        <a:pt x="18"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78" name="Freeform 3462"/>
                <p:cNvSpPr>
                  <a:spLocks/>
                </p:cNvSpPr>
                <p:nvPr/>
              </p:nvSpPr>
              <p:spPr bwMode="auto">
                <a:xfrm>
                  <a:off x="2637" y="3286"/>
                  <a:ext cx="36" cy="77"/>
                </a:xfrm>
                <a:custGeom>
                  <a:avLst/>
                  <a:gdLst>
                    <a:gd name="T0" fmla="*/ 17 w 36"/>
                    <a:gd name="T1" fmla="*/ 0 h 77"/>
                    <a:gd name="T2" fmla="*/ 35 w 36"/>
                    <a:gd name="T3" fmla="*/ 76 h 77"/>
                    <a:gd name="T4" fmla="*/ 5 w 36"/>
                    <a:gd name="T5" fmla="*/ 76 h 77"/>
                    <a:gd name="T6" fmla="*/ 0 w 36"/>
                    <a:gd name="T7" fmla="*/ 0 h 77"/>
                    <a:gd name="T8" fmla="*/ 17 w 36"/>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77">
                      <a:moveTo>
                        <a:pt x="17" y="0"/>
                      </a:moveTo>
                      <a:lnTo>
                        <a:pt x="35" y="76"/>
                      </a:lnTo>
                      <a:lnTo>
                        <a:pt x="5" y="76"/>
                      </a:lnTo>
                      <a:lnTo>
                        <a:pt x="0" y="0"/>
                      </a:lnTo>
                      <a:lnTo>
                        <a:pt x="1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79" name="Freeform 3463"/>
                <p:cNvSpPr>
                  <a:spLocks/>
                </p:cNvSpPr>
                <p:nvPr/>
              </p:nvSpPr>
              <p:spPr bwMode="auto">
                <a:xfrm>
                  <a:off x="2592" y="3306"/>
                  <a:ext cx="74" cy="26"/>
                </a:xfrm>
                <a:custGeom>
                  <a:avLst/>
                  <a:gdLst>
                    <a:gd name="T0" fmla="*/ 6 w 74"/>
                    <a:gd name="T1" fmla="*/ 1 h 26"/>
                    <a:gd name="T2" fmla="*/ 0 w 74"/>
                    <a:gd name="T3" fmla="*/ 25 h 26"/>
                    <a:gd name="T4" fmla="*/ 73 w 74"/>
                    <a:gd name="T5" fmla="*/ 25 h 26"/>
                    <a:gd name="T6" fmla="*/ 67 w 74"/>
                    <a:gd name="T7" fmla="*/ 0 h 26"/>
                    <a:gd name="T8" fmla="*/ 6 w 74"/>
                    <a:gd name="T9" fmla="*/ 1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26">
                      <a:moveTo>
                        <a:pt x="6" y="1"/>
                      </a:moveTo>
                      <a:lnTo>
                        <a:pt x="0" y="25"/>
                      </a:lnTo>
                      <a:lnTo>
                        <a:pt x="73" y="25"/>
                      </a:lnTo>
                      <a:lnTo>
                        <a:pt x="67" y="0"/>
                      </a:lnTo>
                      <a:lnTo>
                        <a:pt x="6"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972" name="Group 3464"/>
              <p:cNvGrpSpPr>
                <a:grpSpLocks/>
              </p:cNvGrpSpPr>
              <p:nvPr/>
            </p:nvGrpSpPr>
            <p:grpSpPr bwMode="auto">
              <a:xfrm>
                <a:off x="2504" y="3240"/>
                <a:ext cx="241" cy="70"/>
                <a:chOff x="2504" y="3240"/>
                <a:chExt cx="241" cy="70"/>
              </a:xfrm>
            </p:grpSpPr>
            <p:sp>
              <p:nvSpPr>
                <p:cNvPr id="30973" name="Arc 3465"/>
                <p:cNvSpPr>
                  <a:spLocks/>
                </p:cNvSpPr>
                <p:nvPr/>
              </p:nvSpPr>
              <p:spPr bwMode="auto">
                <a:xfrm>
                  <a:off x="2530" y="3240"/>
                  <a:ext cx="188" cy="37"/>
                </a:xfrm>
                <a:custGeom>
                  <a:avLst/>
                  <a:gdLst>
                    <a:gd name="T0" fmla="*/ 0 w 42595"/>
                    <a:gd name="T1" fmla="*/ 0 h 21600"/>
                    <a:gd name="T2" fmla="*/ 1 w 42595"/>
                    <a:gd name="T3" fmla="*/ 0 h 21600"/>
                    <a:gd name="T4" fmla="*/ 0 w 42595"/>
                    <a:gd name="T5" fmla="*/ 0 h 21600"/>
                    <a:gd name="T6" fmla="*/ 0 60000 65536"/>
                    <a:gd name="T7" fmla="*/ 0 60000 65536"/>
                    <a:gd name="T8" fmla="*/ 0 60000 65536"/>
                  </a:gdLst>
                  <a:ahLst/>
                  <a:cxnLst>
                    <a:cxn ang="T6">
                      <a:pos x="T0" y="T1"/>
                    </a:cxn>
                    <a:cxn ang="T7">
                      <a:pos x="T2" y="T3"/>
                    </a:cxn>
                    <a:cxn ang="T8">
                      <a:pos x="T4" y="T5"/>
                    </a:cxn>
                  </a:cxnLst>
                  <a:rect l="0" t="0" r="r" b="b"/>
                  <a:pathLst>
                    <a:path w="42595" h="21600" fill="none" extrusionOk="0">
                      <a:moveTo>
                        <a:pt x="-1" y="18682"/>
                      </a:moveTo>
                      <a:cubicBezTo>
                        <a:pt x="1458" y="7979"/>
                        <a:pt x="10599" y="0"/>
                        <a:pt x="21402" y="0"/>
                      </a:cubicBezTo>
                      <a:cubicBezTo>
                        <a:pt x="31722" y="0"/>
                        <a:pt x="40600" y="7300"/>
                        <a:pt x="42594" y="17426"/>
                      </a:cubicBezTo>
                    </a:path>
                    <a:path w="42595" h="21600" stroke="0" extrusionOk="0">
                      <a:moveTo>
                        <a:pt x="-1" y="18682"/>
                      </a:moveTo>
                      <a:cubicBezTo>
                        <a:pt x="1458" y="7979"/>
                        <a:pt x="10599" y="0"/>
                        <a:pt x="21402" y="0"/>
                      </a:cubicBezTo>
                      <a:cubicBezTo>
                        <a:pt x="31722" y="0"/>
                        <a:pt x="40600" y="7300"/>
                        <a:pt x="42594" y="17426"/>
                      </a:cubicBezTo>
                      <a:lnTo>
                        <a:pt x="21402" y="21600"/>
                      </a:lnTo>
                      <a:lnTo>
                        <a:pt x="-1" y="18682"/>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74" name="Arc 3466"/>
                <p:cNvSpPr>
                  <a:spLocks/>
                </p:cNvSpPr>
                <p:nvPr/>
              </p:nvSpPr>
              <p:spPr bwMode="auto">
                <a:xfrm>
                  <a:off x="2671" y="3255"/>
                  <a:ext cx="74" cy="55"/>
                </a:xfrm>
                <a:custGeom>
                  <a:avLst/>
                  <a:gdLst>
                    <a:gd name="T0" fmla="*/ 0 w 21600"/>
                    <a:gd name="T1" fmla="*/ 0 h 33800"/>
                    <a:gd name="T2" fmla="*/ 0 w 21600"/>
                    <a:gd name="T3" fmla="*/ 0 h 33800"/>
                    <a:gd name="T4" fmla="*/ 0 w 21600"/>
                    <a:gd name="T5" fmla="*/ 0 h 33800"/>
                    <a:gd name="T6" fmla="*/ 0 60000 65536"/>
                    <a:gd name="T7" fmla="*/ 0 60000 65536"/>
                    <a:gd name="T8" fmla="*/ 0 60000 65536"/>
                  </a:gdLst>
                  <a:ahLst/>
                  <a:cxnLst>
                    <a:cxn ang="T6">
                      <a:pos x="T0" y="T1"/>
                    </a:cxn>
                    <a:cxn ang="T7">
                      <a:pos x="T2" y="T3"/>
                    </a:cxn>
                    <a:cxn ang="T8">
                      <a:pos x="T4" y="T5"/>
                    </a:cxn>
                  </a:cxnLst>
                  <a:rect l="0" t="0" r="r" b="b"/>
                  <a:pathLst>
                    <a:path w="21600" h="33800" fill="none" extrusionOk="0">
                      <a:moveTo>
                        <a:pt x="7795" y="-1"/>
                      </a:moveTo>
                      <a:cubicBezTo>
                        <a:pt x="16115" y="3219"/>
                        <a:pt x="21600" y="11222"/>
                        <a:pt x="21600" y="20144"/>
                      </a:cubicBezTo>
                      <a:cubicBezTo>
                        <a:pt x="21600" y="25120"/>
                        <a:pt x="19881" y="29944"/>
                        <a:pt x="16735" y="33800"/>
                      </a:cubicBezTo>
                    </a:path>
                    <a:path w="21600" h="33800" stroke="0" extrusionOk="0">
                      <a:moveTo>
                        <a:pt x="7795" y="-1"/>
                      </a:moveTo>
                      <a:cubicBezTo>
                        <a:pt x="16115" y="3219"/>
                        <a:pt x="21600" y="11222"/>
                        <a:pt x="21600" y="20144"/>
                      </a:cubicBezTo>
                      <a:cubicBezTo>
                        <a:pt x="21600" y="25120"/>
                        <a:pt x="19881" y="29944"/>
                        <a:pt x="16735" y="33800"/>
                      </a:cubicBezTo>
                      <a:lnTo>
                        <a:pt x="0" y="20144"/>
                      </a:lnTo>
                      <a:lnTo>
                        <a:pt x="7795" y="-1"/>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75" name="Arc 3467"/>
                <p:cNvSpPr>
                  <a:spLocks/>
                </p:cNvSpPr>
                <p:nvPr/>
              </p:nvSpPr>
              <p:spPr bwMode="auto">
                <a:xfrm>
                  <a:off x="2504" y="3255"/>
                  <a:ext cx="74" cy="54"/>
                </a:xfrm>
                <a:custGeom>
                  <a:avLst/>
                  <a:gdLst>
                    <a:gd name="T0" fmla="*/ 0 w 21600"/>
                    <a:gd name="T1" fmla="*/ 0 h 33460"/>
                    <a:gd name="T2" fmla="*/ 0 w 21600"/>
                    <a:gd name="T3" fmla="*/ 0 h 33460"/>
                    <a:gd name="T4" fmla="*/ 0 w 21600"/>
                    <a:gd name="T5" fmla="*/ 0 h 33460"/>
                    <a:gd name="T6" fmla="*/ 0 60000 65536"/>
                    <a:gd name="T7" fmla="*/ 0 60000 65536"/>
                    <a:gd name="T8" fmla="*/ 0 60000 65536"/>
                  </a:gdLst>
                  <a:ahLst/>
                  <a:cxnLst>
                    <a:cxn ang="T6">
                      <a:pos x="T0" y="T1"/>
                    </a:cxn>
                    <a:cxn ang="T7">
                      <a:pos x="T2" y="T3"/>
                    </a:cxn>
                    <a:cxn ang="T8">
                      <a:pos x="T4" y="T5"/>
                    </a:cxn>
                  </a:cxnLst>
                  <a:rect l="0" t="0" r="r" b="b"/>
                  <a:pathLst>
                    <a:path w="21600" h="33460" fill="none" extrusionOk="0">
                      <a:moveTo>
                        <a:pt x="4749" y="33459"/>
                      </a:moveTo>
                      <a:cubicBezTo>
                        <a:pt x="1675" y="29626"/>
                        <a:pt x="0" y="24859"/>
                        <a:pt x="0" y="19946"/>
                      </a:cubicBezTo>
                      <a:cubicBezTo>
                        <a:pt x="0" y="11219"/>
                        <a:pt x="5251" y="3349"/>
                        <a:pt x="13310" y="0"/>
                      </a:cubicBezTo>
                    </a:path>
                    <a:path w="21600" h="33460" stroke="0" extrusionOk="0">
                      <a:moveTo>
                        <a:pt x="4749" y="33459"/>
                      </a:moveTo>
                      <a:cubicBezTo>
                        <a:pt x="1675" y="29626"/>
                        <a:pt x="0" y="24859"/>
                        <a:pt x="0" y="19946"/>
                      </a:cubicBezTo>
                      <a:cubicBezTo>
                        <a:pt x="0" y="11219"/>
                        <a:pt x="5251" y="3349"/>
                        <a:pt x="13310" y="0"/>
                      </a:cubicBezTo>
                      <a:lnTo>
                        <a:pt x="21600" y="19946"/>
                      </a:lnTo>
                      <a:lnTo>
                        <a:pt x="4749" y="33459"/>
                      </a:lnTo>
                      <a:close/>
                    </a:path>
                  </a:pathLst>
                </a:custGeom>
                <a:solidFill>
                  <a:srgbClr val="000000"/>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0849" name="Group 3468"/>
            <p:cNvGrpSpPr>
              <a:grpSpLocks/>
            </p:cNvGrpSpPr>
            <p:nvPr/>
          </p:nvGrpSpPr>
          <p:grpSpPr bwMode="auto">
            <a:xfrm>
              <a:off x="2064" y="2010"/>
              <a:ext cx="271" cy="398"/>
              <a:chOff x="1282" y="1680"/>
              <a:chExt cx="271" cy="398"/>
            </a:xfrm>
          </p:grpSpPr>
          <p:grpSp>
            <p:nvGrpSpPr>
              <p:cNvPr id="30934" name="Group 3469"/>
              <p:cNvGrpSpPr>
                <a:grpSpLocks/>
              </p:cNvGrpSpPr>
              <p:nvPr/>
            </p:nvGrpSpPr>
            <p:grpSpPr bwMode="auto">
              <a:xfrm>
                <a:off x="1379" y="1914"/>
                <a:ext cx="11" cy="53"/>
                <a:chOff x="1379" y="1914"/>
                <a:chExt cx="11" cy="53"/>
              </a:xfrm>
            </p:grpSpPr>
            <p:sp>
              <p:nvSpPr>
                <p:cNvPr id="30968" name="Freeform 3470"/>
                <p:cNvSpPr>
                  <a:spLocks/>
                </p:cNvSpPr>
                <p:nvPr/>
              </p:nvSpPr>
              <p:spPr bwMode="auto">
                <a:xfrm>
                  <a:off x="1379" y="1914"/>
                  <a:ext cx="11" cy="53"/>
                </a:xfrm>
                <a:custGeom>
                  <a:avLst/>
                  <a:gdLst>
                    <a:gd name="T0" fmla="*/ 10 w 11"/>
                    <a:gd name="T1" fmla="*/ 0 h 53"/>
                    <a:gd name="T2" fmla="*/ 10 w 11"/>
                    <a:gd name="T3" fmla="*/ 52 h 53"/>
                    <a:gd name="T4" fmla="*/ 0 w 11"/>
                    <a:gd name="T5" fmla="*/ 52 h 53"/>
                    <a:gd name="T6" fmla="*/ 0 w 11"/>
                    <a:gd name="T7" fmla="*/ 0 h 53"/>
                    <a:gd name="T8" fmla="*/ 10 w 11"/>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3">
                      <a:moveTo>
                        <a:pt x="10" y="0"/>
                      </a:moveTo>
                      <a:lnTo>
                        <a:pt x="10" y="52"/>
                      </a:lnTo>
                      <a:lnTo>
                        <a:pt x="0" y="52"/>
                      </a:lnTo>
                      <a:lnTo>
                        <a:pt x="0" y="0"/>
                      </a:lnTo>
                      <a:lnTo>
                        <a:pt x="10"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69" name="Line 3471"/>
                <p:cNvSpPr>
                  <a:spLocks noChangeShapeType="1"/>
                </p:cNvSpPr>
                <p:nvPr/>
              </p:nvSpPr>
              <p:spPr bwMode="auto">
                <a:xfrm>
                  <a:off x="1383" y="1918"/>
                  <a:ext cx="0"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935" name="Freeform 3472"/>
              <p:cNvSpPr>
                <a:spLocks/>
              </p:cNvSpPr>
              <p:nvPr/>
            </p:nvSpPr>
            <p:spPr bwMode="auto">
              <a:xfrm>
                <a:off x="1338" y="1882"/>
                <a:ext cx="32" cy="83"/>
              </a:xfrm>
              <a:custGeom>
                <a:avLst/>
                <a:gdLst>
                  <a:gd name="T0" fmla="*/ 0 w 32"/>
                  <a:gd name="T1" fmla="*/ 0 h 83"/>
                  <a:gd name="T2" fmla="*/ 31 w 32"/>
                  <a:gd name="T3" fmla="*/ 0 h 83"/>
                  <a:gd name="T4" fmla="*/ 31 w 32"/>
                  <a:gd name="T5" fmla="*/ 82 h 83"/>
                  <a:gd name="T6" fmla="*/ 0 w 32"/>
                  <a:gd name="T7" fmla="*/ 82 h 83"/>
                  <a:gd name="T8" fmla="*/ 0 w 32"/>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83">
                    <a:moveTo>
                      <a:pt x="0" y="0"/>
                    </a:moveTo>
                    <a:lnTo>
                      <a:pt x="31" y="0"/>
                    </a:lnTo>
                    <a:lnTo>
                      <a:pt x="31" y="82"/>
                    </a:lnTo>
                    <a:lnTo>
                      <a:pt x="0" y="82"/>
                    </a:lnTo>
                    <a:lnTo>
                      <a:pt x="0"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6" name="Freeform 3473"/>
              <p:cNvSpPr>
                <a:spLocks/>
              </p:cNvSpPr>
              <p:nvPr/>
            </p:nvSpPr>
            <p:spPr bwMode="auto">
              <a:xfrm>
                <a:off x="1447" y="1899"/>
                <a:ext cx="20" cy="18"/>
              </a:xfrm>
              <a:custGeom>
                <a:avLst/>
                <a:gdLst>
                  <a:gd name="T0" fmla="*/ 0 w 20"/>
                  <a:gd name="T1" fmla="*/ 0 h 18"/>
                  <a:gd name="T2" fmla="*/ 0 w 20"/>
                  <a:gd name="T3" fmla="*/ 17 h 18"/>
                  <a:gd name="T4" fmla="*/ 19 w 20"/>
                  <a:gd name="T5" fmla="*/ 17 h 18"/>
                  <a:gd name="T6" fmla="*/ 19 w 20"/>
                  <a:gd name="T7" fmla="*/ 4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0" y="17"/>
                    </a:lnTo>
                    <a:lnTo>
                      <a:pt x="19" y="17"/>
                    </a:lnTo>
                    <a:lnTo>
                      <a:pt x="19" y="4"/>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7" name="Freeform 3474"/>
              <p:cNvSpPr>
                <a:spLocks/>
              </p:cNvSpPr>
              <p:nvPr/>
            </p:nvSpPr>
            <p:spPr bwMode="auto">
              <a:xfrm>
                <a:off x="1407" y="1867"/>
                <a:ext cx="15" cy="17"/>
              </a:xfrm>
              <a:custGeom>
                <a:avLst/>
                <a:gdLst>
                  <a:gd name="T0" fmla="*/ 8 w 15"/>
                  <a:gd name="T1" fmla="*/ 0 h 17"/>
                  <a:gd name="T2" fmla="*/ 0 w 15"/>
                  <a:gd name="T3" fmla="*/ 16 h 17"/>
                  <a:gd name="T4" fmla="*/ 11 w 15"/>
                  <a:gd name="T5" fmla="*/ 15 h 17"/>
                  <a:gd name="T6" fmla="*/ 14 w 15"/>
                  <a:gd name="T7" fmla="*/ 4 h 17"/>
                  <a:gd name="T8" fmla="*/ 8 w 1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7">
                    <a:moveTo>
                      <a:pt x="8" y="0"/>
                    </a:moveTo>
                    <a:lnTo>
                      <a:pt x="0" y="16"/>
                    </a:lnTo>
                    <a:lnTo>
                      <a:pt x="11" y="15"/>
                    </a:lnTo>
                    <a:lnTo>
                      <a:pt x="14" y="4"/>
                    </a:lnTo>
                    <a:lnTo>
                      <a:pt x="8"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8" name="Freeform 3475"/>
              <p:cNvSpPr>
                <a:spLocks/>
              </p:cNvSpPr>
              <p:nvPr/>
            </p:nvSpPr>
            <p:spPr bwMode="auto">
              <a:xfrm>
                <a:off x="1385" y="1971"/>
                <a:ext cx="62" cy="6"/>
              </a:xfrm>
              <a:custGeom>
                <a:avLst/>
                <a:gdLst>
                  <a:gd name="T0" fmla="*/ 0 w 62"/>
                  <a:gd name="T1" fmla="*/ 0 h 6"/>
                  <a:gd name="T2" fmla="*/ 61 w 62"/>
                  <a:gd name="T3" fmla="*/ 0 h 6"/>
                  <a:gd name="T4" fmla="*/ 61 w 62"/>
                  <a:gd name="T5" fmla="*/ 5 h 6"/>
                  <a:gd name="T6" fmla="*/ 1 w 62"/>
                  <a:gd name="T7" fmla="*/ 5 h 6"/>
                  <a:gd name="T8" fmla="*/ 0 w 62"/>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
                    <a:moveTo>
                      <a:pt x="0" y="0"/>
                    </a:moveTo>
                    <a:lnTo>
                      <a:pt x="61" y="0"/>
                    </a:lnTo>
                    <a:lnTo>
                      <a:pt x="61" y="5"/>
                    </a:lnTo>
                    <a:lnTo>
                      <a:pt x="1" y="5"/>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9" name="Freeform 3476"/>
              <p:cNvSpPr>
                <a:spLocks/>
              </p:cNvSpPr>
              <p:nvPr/>
            </p:nvSpPr>
            <p:spPr bwMode="auto">
              <a:xfrm>
                <a:off x="1338" y="1767"/>
                <a:ext cx="27" cy="34"/>
              </a:xfrm>
              <a:custGeom>
                <a:avLst/>
                <a:gdLst>
                  <a:gd name="T0" fmla="*/ 25 w 27"/>
                  <a:gd name="T1" fmla="*/ 0 h 34"/>
                  <a:gd name="T2" fmla="*/ 0 w 27"/>
                  <a:gd name="T3" fmla="*/ 24 h 34"/>
                  <a:gd name="T4" fmla="*/ 0 w 27"/>
                  <a:gd name="T5" fmla="*/ 33 h 34"/>
                  <a:gd name="T6" fmla="*/ 26 w 27"/>
                  <a:gd name="T7" fmla="*/ 11 h 34"/>
                  <a:gd name="T8" fmla="*/ 25 w 2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4">
                    <a:moveTo>
                      <a:pt x="25" y="0"/>
                    </a:moveTo>
                    <a:lnTo>
                      <a:pt x="0" y="24"/>
                    </a:lnTo>
                    <a:lnTo>
                      <a:pt x="0" y="33"/>
                    </a:lnTo>
                    <a:lnTo>
                      <a:pt x="26" y="11"/>
                    </a:lnTo>
                    <a:lnTo>
                      <a:pt x="25"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0" name="Freeform 3477"/>
              <p:cNvSpPr>
                <a:spLocks/>
              </p:cNvSpPr>
              <p:nvPr/>
            </p:nvSpPr>
            <p:spPr bwMode="auto">
              <a:xfrm>
                <a:off x="1332" y="1680"/>
                <a:ext cx="39" cy="285"/>
              </a:xfrm>
              <a:custGeom>
                <a:avLst/>
                <a:gdLst>
                  <a:gd name="T0" fmla="*/ 38 w 39"/>
                  <a:gd name="T1" fmla="*/ 0 h 285"/>
                  <a:gd name="T2" fmla="*/ 0 w 39"/>
                  <a:gd name="T3" fmla="*/ 16 h 285"/>
                  <a:gd name="T4" fmla="*/ 0 w 39"/>
                  <a:gd name="T5" fmla="*/ 284 h 285"/>
                  <a:gd name="T6" fmla="*/ 7 w 39"/>
                  <a:gd name="T7" fmla="*/ 284 h 285"/>
                  <a:gd name="T8" fmla="*/ 7 w 39"/>
                  <a:gd name="T9" fmla="*/ 41 h 285"/>
                  <a:gd name="T10" fmla="*/ 38 w 39"/>
                  <a:gd name="T11" fmla="*/ 27 h 285"/>
                  <a:gd name="T12" fmla="*/ 38 w 39"/>
                  <a:gd name="T13" fmla="*/ 0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285">
                    <a:moveTo>
                      <a:pt x="38" y="0"/>
                    </a:moveTo>
                    <a:lnTo>
                      <a:pt x="0" y="16"/>
                    </a:lnTo>
                    <a:lnTo>
                      <a:pt x="0" y="284"/>
                    </a:lnTo>
                    <a:lnTo>
                      <a:pt x="7" y="284"/>
                    </a:lnTo>
                    <a:lnTo>
                      <a:pt x="7" y="41"/>
                    </a:lnTo>
                    <a:lnTo>
                      <a:pt x="38" y="27"/>
                    </a:lnTo>
                    <a:lnTo>
                      <a:pt x="38"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1" name="Freeform 3478"/>
              <p:cNvSpPr>
                <a:spLocks/>
              </p:cNvSpPr>
              <p:nvPr/>
            </p:nvSpPr>
            <p:spPr bwMode="auto">
              <a:xfrm>
                <a:off x="1330" y="1964"/>
                <a:ext cx="223" cy="63"/>
              </a:xfrm>
              <a:custGeom>
                <a:avLst/>
                <a:gdLst>
                  <a:gd name="T0" fmla="*/ 0 w 223"/>
                  <a:gd name="T1" fmla="*/ 62 h 63"/>
                  <a:gd name="T2" fmla="*/ 0 w 223"/>
                  <a:gd name="T3" fmla="*/ 0 h 63"/>
                  <a:gd name="T4" fmla="*/ 49 w 223"/>
                  <a:gd name="T5" fmla="*/ 0 h 63"/>
                  <a:gd name="T6" fmla="*/ 58 w 223"/>
                  <a:gd name="T7" fmla="*/ 10 h 63"/>
                  <a:gd name="T8" fmla="*/ 87 w 223"/>
                  <a:gd name="T9" fmla="*/ 10 h 63"/>
                  <a:gd name="T10" fmla="*/ 96 w 223"/>
                  <a:gd name="T11" fmla="*/ 21 h 63"/>
                  <a:gd name="T12" fmla="*/ 193 w 223"/>
                  <a:gd name="T13" fmla="*/ 21 h 63"/>
                  <a:gd name="T14" fmla="*/ 193 w 223"/>
                  <a:gd name="T15" fmla="*/ 42 h 63"/>
                  <a:gd name="T16" fmla="*/ 222 w 223"/>
                  <a:gd name="T17" fmla="*/ 42 h 63"/>
                  <a:gd name="T18" fmla="*/ 222 w 223"/>
                  <a:gd name="T19" fmla="*/ 62 h 63"/>
                  <a:gd name="T20" fmla="*/ 0 w 223"/>
                  <a:gd name="T21" fmla="*/ 62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3" h="63">
                    <a:moveTo>
                      <a:pt x="0" y="62"/>
                    </a:moveTo>
                    <a:lnTo>
                      <a:pt x="0" y="0"/>
                    </a:lnTo>
                    <a:lnTo>
                      <a:pt x="49" y="0"/>
                    </a:lnTo>
                    <a:lnTo>
                      <a:pt x="58" y="10"/>
                    </a:lnTo>
                    <a:lnTo>
                      <a:pt x="87" y="10"/>
                    </a:lnTo>
                    <a:lnTo>
                      <a:pt x="96" y="21"/>
                    </a:lnTo>
                    <a:lnTo>
                      <a:pt x="193" y="21"/>
                    </a:lnTo>
                    <a:lnTo>
                      <a:pt x="193" y="42"/>
                    </a:lnTo>
                    <a:lnTo>
                      <a:pt x="222" y="42"/>
                    </a:lnTo>
                    <a:lnTo>
                      <a:pt x="222" y="62"/>
                    </a:lnTo>
                    <a:lnTo>
                      <a:pt x="0" y="62"/>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2" name="Freeform 3479"/>
              <p:cNvSpPr>
                <a:spLocks/>
              </p:cNvSpPr>
              <p:nvPr/>
            </p:nvSpPr>
            <p:spPr bwMode="auto">
              <a:xfrm>
                <a:off x="1330" y="2006"/>
                <a:ext cx="165" cy="21"/>
              </a:xfrm>
              <a:custGeom>
                <a:avLst/>
                <a:gdLst>
                  <a:gd name="T0" fmla="*/ 0 w 165"/>
                  <a:gd name="T1" fmla="*/ 20 h 21"/>
                  <a:gd name="T2" fmla="*/ 164 w 165"/>
                  <a:gd name="T3" fmla="*/ 20 h 21"/>
                  <a:gd name="T4" fmla="*/ 164 w 165"/>
                  <a:gd name="T5" fmla="*/ 0 h 21"/>
                  <a:gd name="T6" fmla="*/ 0 w 165"/>
                  <a:gd name="T7" fmla="*/ 0 h 21"/>
                  <a:gd name="T8" fmla="*/ 0 w 165"/>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21">
                    <a:moveTo>
                      <a:pt x="0" y="20"/>
                    </a:moveTo>
                    <a:lnTo>
                      <a:pt x="164" y="20"/>
                    </a:lnTo>
                    <a:lnTo>
                      <a:pt x="164" y="0"/>
                    </a:lnTo>
                    <a:lnTo>
                      <a:pt x="0" y="0"/>
                    </a:lnTo>
                    <a:lnTo>
                      <a:pt x="0" y="2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3" name="Line 3480"/>
              <p:cNvSpPr>
                <a:spLocks noChangeShapeType="1"/>
              </p:cNvSpPr>
              <p:nvPr/>
            </p:nvSpPr>
            <p:spPr bwMode="auto">
              <a:xfrm>
                <a:off x="1323" y="1882"/>
                <a:ext cx="0"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44" name="Freeform 3481"/>
              <p:cNvSpPr>
                <a:spLocks/>
              </p:cNvSpPr>
              <p:nvPr/>
            </p:nvSpPr>
            <p:spPr bwMode="auto">
              <a:xfrm>
                <a:off x="1317" y="1914"/>
                <a:ext cx="16" cy="19"/>
              </a:xfrm>
              <a:custGeom>
                <a:avLst/>
                <a:gdLst>
                  <a:gd name="T0" fmla="*/ 0 w 16"/>
                  <a:gd name="T1" fmla="*/ 18 h 19"/>
                  <a:gd name="T2" fmla="*/ 0 w 16"/>
                  <a:gd name="T3" fmla="*/ 0 h 19"/>
                  <a:gd name="T4" fmla="*/ 15 w 16"/>
                  <a:gd name="T5" fmla="*/ 0 h 19"/>
                  <a:gd name="T6" fmla="*/ 15 w 16"/>
                  <a:gd name="T7" fmla="*/ 6 h 19"/>
                  <a:gd name="T8" fmla="*/ 5 w 16"/>
                  <a:gd name="T9" fmla="*/ 6 h 19"/>
                  <a:gd name="T10" fmla="*/ 5 w 16"/>
                  <a:gd name="T11" fmla="*/ 18 h 19"/>
                  <a:gd name="T12" fmla="*/ 0 w 16"/>
                  <a:gd name="T13" fmla="*/ 18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19">
                    <a:moveTo>
                      <a:pt x="0" y="18"/>
                    </a:moveTo>
                    <a:lnTo>
                      <a:pt x="0" y="0"/>
                    </a:lnTo>
                    <a:lnTo>
                      <a:pt x="15" y="0"/>
                    </a:lnTo>
                    <a:lnTo>
                      <a:pt x="15" y="6"/>
                    </a:lnTo>
                    <a:lnTo>
                      <a:pt x="5" y="6"/>
                    </a:lnTo>
                    <a:lnTo>
                      <a:pt x="5" y="18"/>
                    </a:lnTo>
                    <a:lnTo>
                      <a:pt x="0" y="1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5" name="Freeform 3482"/>
              <p:cNvSpPr>
                <a:spLocks/>
              </p:cNvSpPr>
              <p:nvPr/>
            </p:nvSpPr>
            <p:spPr bwMode="auto">
              <a:xfrm>
                <a:off x="1398" y="1901"/>
                <a:ext cx="50" cy="76"/>
              </a:xfrm>
              <a:custGeom>
                <a:avLst/>
                <a:gdLst>
                  <a:gd name="T0" fmla="*/ 0 w 50"/>
                  <a:gd name="T1" fmla="*/ 0 h 76"/>
                  <a:gd name="T2" fmla="*/ 49 w 50"/>
                  <a:gd name="T3" fmla="*/ 75 h 76"/>
                  <a:gd name="T4" fmla="*/ 42 w 50"/>
                  <a:gd name="T5" fmla="*/ 74 h 76"/>
                  <a:gd name="T6" fmla="*/ 0 w 50"/>
                  <a:gd name="T7" fmla="*/ 11 h 76"/>
                  <a:gd name="T8" fmla="*/ 0 w 50"/>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76">
                    <a:moveTo>
                      <a:pt x="0" y="0"/>
                    </a:moveTo>
                    <a:lnTo>
                      <a:pt x="49" y="75"/>
                    </a:lnTo>
                    <a:lnTo>
                      <a:pt x="42" y="74"/>
                    </a:lnTo>
                    <a:lnTo>
                      <a:pt x="0" y="11"/>
                    </a:lnTo>
                    <a:lnTo>
                      <a:pt x="0"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6" name="Freeform 3483"/>
              <p:cNvSpPr>
                <a:spLocks/>
              </p:cNvSpPr>
              <p:nvPr/>
            </p:nvSpPr>
            <p:spPr bwMode="auto">
              <a:xfrm>
                <a:off x="1292" y="1944"/>
                <a:ext cx="39" cy="83"/>
              </a:xfrm>
              <a:custGeom>
                <a:avLst/>
                <a:gdLst>
                  <a:gd name="T0" fmla="*/ 28 w 39"/>
                  <a:gd name="T1" fmla="*/ 0 h 83"/>
                  <a:gd name="T2" fmla="*/ 0 w 39"/>
                  <a:gd name="T3" fmla="*/ 31 h 83"/>
                  <a:gd name="T4" fmla="*/ 0 w 39"/>
                  <a:gd name="T5" fmla="*/ 82 h 83"/>
                  <a:gd name="T6" fmla="*/ 38 w 39"/>
                  <a:gd name="T7" fmla="*/ 82 h 83"/>
                  <a:gd name="T8" fmla="*/ 38 w 39"/>
                  <a:gd name="T9" fmla="*/ 21 h 83"/>
                  <a:gd name="T10" fmla="*/ 28 w 39"/>
                  <a:gd name="T11" fmla="*/ 0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83">
                    <a:moveTo>
                      <a:pt x="28" y="0"/>
                    </a:moveTo>
                    <a:lnTo>
                      <a:pt x="0" y="31"/>
                    </a:lnTo>
                    <a:lnTo>
                      <a:pt x="0" y="82"/>
                    </a:lnTo>
                    <a:lnTo>
                      <a:pt x="38" y="82"/>
                    </a:lnTo>
                    <a:lnTo>
                      <a:pt x="38" y="21"/>
                    </a:lnTo>
                    <a:lnTo>
                      <a:pt x="28"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7" name="Freeform 3484"/>
              <p:cNvSpPr>
                <a:spLocks/>
              </p:cNvSpPr>
              <p:nvPr/>
            </p:nvSpPr>
            <p:spPr bwMode="auto">
              <a:xfrm>
                <a:off x="1282" y="2066"/>
                <a:ext cx="270" cy="12"/>
              </a:xfrm>
              <a:custGeom>
                <a:avLst/>
                <a:gdLst>
                  <a:gd name="T0" fmla="*/ 0 w 270"/>
                  <a:gd name="T1" fmla="*/ 11 h 12"/>
                  <a:gd name="T2" fmla="*/ 269 w 270"/>
                  <a:gd name="T3" fmla="*/ 11 h 12"/>
                  <a:gd name="T4" fmla="*/ 269 w 270"/>
                  <a:gd name="T5" fmla="*/ 0 h 12"/>
                  <a:gd name="T6" fmla="*/ 0 w 270"/>
                  <a:gd name="T7" fmla="*/ 0 h 12"/>
                  <a:gd name="T8" fmla="*/ 0 w 270"/>
                  <a:gd name="T9" fmla="*/ 1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12">
                    <a:moveTo>
                      <a:pt x="0" y="11"/>
                    </a:moveTo>
                    <a:lnTo>
                      <a:pt x="269" y="11"/>
                    </a:lnTo>
                    <a:lnTo>
                      <a:pt x="269" y="0"/>
                    </a:lnTo>
                    <a:lnTo>
                      <a:pt x="0" y="0"/>
                    </a:lnTo>
                    <a:lnTo>
                      <a:pt x="0" y="11"/>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8" name="Freeform 3485"/>
              <p:cNvSpPr>
                <a:spLocks/>
              </p:cNvSpPr>
              <p:nvPr/>
            </p:nvSpPr>
            <p:spPr bwMode="auto">
              <a:xfrm>
                <a:off x="1282" y="2046"/>
                <a:ext cx="270" cy="20"/>
              </a:xfrm>
              <a:custGeom>
                <a:avLst/>
                <a:gdLst>
                  <a:gd name="T0" fmla="*/ 0 w 270"/>
                  <a:gd name="T1" fmla="*/ 19 h 20"/>
                  <a:gd name="T2" fmla="*/ 269 w 270"/>
                  <a:gd name="T3" fmla="*/ 19 h 20"/>
                  <a:gd name="T4" fmla="*/ 269 w 270"/>
                  <a:gd name="T5" fmla="*/ 0 h 20"/>
                  <a:gd name="T6" fmla="*/ 0 w 270"/>
                  <a:gd name="T7" fmla="*/ 0 h 20"/>
                  <a:gd name="T8" fmla="*/ 0 w 270"/>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20">
                    <a:moveTo>
                      <a:pt x="0" y="19"/>
                    </a:moveTo>
                    <a:lnTo>
                      <a:pt x="269" y="19"/>
                    </a:lnTo>
                    <a:lnTo>
                      <a:pt x="269" y="0"/>
                    </a:lnTo>
                    <a:lnTo>
                      <a:pt x="0" y="0"/>
                    </a:lnTo>
                    <a:lnTo>
                      <a:pt x="0" y="19"/>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9" name="Freeform 3486"/>
              <p:cNvSpPr>
                <a:spLocks/>
              </p:cNvSpPr>
              <p:nvPr/>
            </p:nvSpPr>
            <p:spPr bwMode="auto">
              <a:xfrm>
                <a:off x="1282" y="2026"/>
                <a:ext cx="270" cy="21"/>
              </a:xfrm>
              <a:custGeom>
                <a:avLst/>
                <a:gdLst>
                  <a:gd name="T0" fmla="*/ 0 w 270"/>
                  <a:gd name="T1" fmla="*/ 20 h 21"/>
                  <a:gd name="T2" fmla="*/ 269 w 270"/>
                  <a:gd name="T3" fmla="*/ 20 h 21"/>
                  <a:gd name="T4" fmla="*/ 269 w 270"/>
                  <a:gd name="T5" fmla="*/ 0 h 21"/>
                  <a:gd name="T6" fmla="*/ 0 w 270"/>
                  <a:gd name="T7" fmla="*/ 0 h 21"/>
                  <a:gd name="T8" fmla="*/ 0 w 270"/>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21">
                    <a:moveTo>
                      <a:pt x="0" y="20"/>
                    </a:moveTo>
                    <a:lnTo>
                      <a:pt x="269" y="20"/>
                    </a:lnTo>
                    <a:lnTo>
                      <a:pt x="269" y="0"/>
                    </a:lnTo>
                    <a:lnTo>
                      <a:pt x="0" y="0"/>
                    </a:lnTo>
                    <a:lnTo>
                      <a:pt x="0" y="2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0" name="Freeform 3487"/>
              <p:cNvSpPr>
                <a:spLocks/>
              </p:cNvSpPr>
              <p:nvPr/>
            </p:nvSpPr>
            <p:spPr bwMode="auto">
              <a:xfrm>
                <a:off x="1515" y="2011"/>
                <a:ext cx="30" cy="11"/>
              </a:xfrm>
              <a:custGeom>
                <a:avLst/>
                <a:gdLst>
                  <a:gd name="T0" fmla="*/ 0 w 30"/>
                  <a:gd name="T1" fmla="*/ 0 h 11"/>
                  <a:gd name="T2" fmla="*/ 29 w 30"/>
                  <a:gd name="T3" fmla="*/ 0 h 11"/>
                  <a:gd name="T4" fmla="*/ 29 w 30"/>
                  <a:gd name="T5" fmla="*/ 10 h 11"/>
                  <a:gd name="T6" fmla="*/ 0 w 30"/>
                  <a:gd name="T7" fmla="*/ 10 h 11"/>
                  <a:gd name="T8" fmla="*/ 0 w 30"/>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1">
                    <a:moveTo>
                      <a:pt x="0" y="0"/>
                    </a:moveTo>
                    <a:lnTo>
                      <a:pt x="29" y="0"/>
                    </a:lnTo>
                    <a:lnTo>
                      <a:pt x="29" y="10"/>
                    </a:lnTo>
                    <a:lnTo>
                      <a:pt x="0" y="10"/>
                    </a:lnTo>
                    <a:lnTo>
                      <a:pt x="0"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1" name="Oval 3488"/>
              <p:cNvSpPr>
                <a:spLocks noChangeArrowheads="1"/>
              </p:cNvSpPr>
              <p:nvPr/>
            </p:nvSpPr>
            <p:spPr bwMode="auto">
              <a:xfrm>
                <a:off x="1315" y="1936"/>
                <a:ext cx="7" cy="9"/>
              </a:xfrm>
              <a:prstGeom prst="ellipse">
                <a:avLst/>
              </a:prstGeom>
              <a:solidFill>
                <a:srgbClr val="9F9F9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52" name="Freeform 3489"/>
              <p:cNvSpPr>
                <a:spLocks/>
              </p:cNvSpPr>
              <p:nvPr/>
            </p:nvSpPr>
            <p:spPr bwMode="auto">
              <a:xfrm>
                <a:off x="1379" y="1892"/>
                <a:ext cx="20" cy="22"/>
              </a:xfrm>
              <a:custGeom>
                <a:avLst/>
                <a:gdLst>
                  <a:gd name="T0" fmla="*/ 19 w 20"/>
                  <a:gd name="T1" fmla="*/ 0 h 22"/>
                  <a:gd name="T2" fmla="*/ 19 w 20"/>
                  <a:gd name="T3" fmla="*/ 21 h 22"/>
                  <a:gd name="T4" fmla="*/ 0 w 20"/>
                  <a:gd name="T5" fmla="*/ 21 h 22"/>
                  <a:gd name="T6" fmla="*/ 0 w 20"/>
                  <a:gd name="T7" fmla="*/ 0 h 22"/>
                  <a:gd name="T8" fmla="*/ 19 w 20"/>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2">
                    <a:moveTo>
                      <a:pt x="19" y="0"/>
                    </a:moveTo>
                    <a:lnTo>
                      <a:pt x="19" y="21"/>
                    </a:lnTo>
                    <a:lnTo>
                      <a:pt x="0" y="21"/>
                    </a:lnTo>
                    <a:lnTo>
                      <a:pt x="0" y="0"/>
                    </a:lnTo>
                    <a:lnTo>
                      <a:pt x="19"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3" name="Freeform 3490"/>
              <p:cNvSpPr>
                <a:spLocks/>
              </p:cNvSpPr>
              <p:nvPr/>
            </p:nvSpPr>
            <p:spPr bwMode="auto">
              <a:xfrm>
                <a:off x="1369" y="1882"/>
                <a:ext cx="78" cy="83"/>
              </a:xfrm>
              <a:custGeom>
                <a:avLst/>
                <a:gdLst>
                  <a:gd name="T0" fmla="*/ 10 w 78"/>
                  <a:gd name="T1" fmla="*/ 82 h 83"/>
                  <a:gd name="T2" fmla="*/ 10 w 78"/>
                  <a:gd name="T3" fmla="*/ 11 h 83"/>
                  <a:gd name="T4" fmla="*/ 77 w 78"/>
                  <a:gd name="T5" fmla="*/ 11 h 83"/>
                  <a:gd name="T6" fmla="*/ 77 w 78"/>
                  <a:gd name="T7" fmla="*/ 0 h 83"/>
                  <a:gd name="T8" fmla="*/ 0 w 78"/>
                  <a:gd name="T9" fmla="*/ 0 h 83"/>
                  <a:gd name="T10" fmla="*/ 0 w 78"/>
                  <a:gd name="T11" fmla="*/ 82 h 83"/>
                  <a:gd name="T12" fmla="*/ 10 w 78"/>
                  <a:gd name="T13" fmla="*/ 82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 h="83">
                    <a:moveTo>
                      <a:pt x="10" y="82"/>
                    </a:moveTo>
                    <a:lnTo>
                      <a:pt x="10" y="11"/>
                    </a:lnTo>
                    <a:lnTo>
                      <a:pt x="77" y="11"/>
                    </a:lnTo>
                    <a:lnTo>
                      <a:pt x="77" y="0"/>
                    </a:lnTo>
                    <a:lnTo>
                      <a:pt x="0" y="0"/>
                    </a:lnTo>
                    <a:lnTo>
                      <a:pt x="0" y="82"/>
                    </a:lnTo>
                    <a:lnTo>
                      <a:pt x="10" y="82"/>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954" name="Group 3491"/>
              <p:cNvGrpSpPr>
                <a:grpSpLocks/>
              </p:cNvGrpSpPr>
              <p:nvPr/>
            </p:nvGrpSpPr>
            <p:grpSpPr bwMode="auto">
              <a:xfrm>
                <a:off x="1309" y="1807"/>
                <a:ext cx="74" cy="71"/>
                <a:chOff x="1309" y="1807"/>
                <a:chExt cx="74" cy="71"/>
              </a:xfrm>
            </p:grpSpPr>
            <p:sp>
              <p:nvSpPr>
                <p:cNvPr id="30966" name="Oval 3492"/>
                <p:cNvSpPr>
                  <a:spLocks noChangeArrowheads="1"/>
                </p:cNvSpPr>
                <p:nvPr/>
              </p:nvSpPr>
              <p:spPr bwMode="auto">
                <a:xfrm>
                  <a:off x="1317" y="1807"/>
                  <a:ext cx="66" cy="7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67" name="Oval 3493"/>
                <p:cNvSpPr>
                  <a:spLocks noChangeArrowheads="1"/>
                </p:cNvSpPr>
                <p:nvPr/>
              </p:nvSpPr>
              <p:spPr bwMode="auto">
                <a:xfrm>
                  <a:off x="1309" y="1807"/>
                  <a:ext cx="67" cy="7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955" name="Group 3494"/>
              <p:cNvGrpSpPr>
                <a:grpSpLocks/>
              </p:cNvGrpSpPr>
              <p:nvPr/>
            </p:nvGrpSpPr>
            <p:grpSpPr bwMode="auto">
              <a:xfrm>
                <a:off x="1340" y="1964"/>
                <a:ext cx="30" cy="83"/>
                <a:chOff x="1340" y="1964"/>
                <a:chExt cx="30" cy="83"/>
              </a:xfrm>
            </p:grpSpPr>
            <p:sp>
              <p:nvSpPr>
                <p:cNvPr id="30957" name="Freeform 3495"/>
                <p:cNvSpPr>
                  <a:spLocks/>
                </p:cNvSpPr>
                <p:nvPr/>
              </p:nvSpPr>
              <p:spPr bwMode="auto">
                <a:xfrm>
                  <a:off x="1340" y="1964"/>
                  <a:ext cx="30" cy="83"/>
                </a:xfrm>
                <a:custGeom>
                  <a:avLst/>
                  <a:gdLst>
                    <a:gd name="T0" fmla="*/ 0 w 30"/>
                    <a:gd name="T1" fmla="*/ 0 h 83"/>
                    <a:gd name="T2" fmla="*/ 29 w 30"/>
                    <a:gd name="T3" fmla="*/ 0 h 83"/>
                    <a:gd name="T4" fmla="*/ 29 w 30"/>
                    <a:gd name="T5" fmla="*/ 82 h 83"/>
                    <a:gd name="T6" fmla="*/ 0 w 30"/>
                    <a:gd name="T7" fmla="*/ 82 h 83"/>
                    <a:gd name="T8" fmla="*/ 0 w 30"/>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83">
                      <a:moveTo>
                        <a:pt x="0" y="0"/>
                      </a:moveTo>
                      <a:lnTo>
                        <a:pt x="29" y="0"/>
                      </a:lnTo>
                      <a:lnTo>
                        <a:pt x="29" y="82"/>
                      </a:lnTo>
                      <a:lnTo>
                        <a:pt x="0" y="82"/>
                      </a:lnTo>
                      <a:lnTo>
                        <a:pt x="0"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958" name="Group 3496"/>
                <p:cNvGrpSpPr>
                  <a:grpSpLocks/>
                </p:cNvGrpSpPr>
                <p:nvPr/>
              </p:nvGrpSpPr>
              <p:grpSpPr bwMode="auto">
                <a:xfrm>
                  <a:off x="1344" y="1974"/>
                  <a:ext cx="21" cy="62"/>
                  <a:chOff x="1344" y="1974"/>
                  <a:chExt cx="21" cy="62"/>
                </a:xfrm>
              </p:grpSpPr>
              <p:sp>
                <p:nvSpPr>
                  <p:cNvPr id="30959" name="Line 3497"/>
                  <p:cNvSpPr>
                    <a:spLocks noChangeShapeType="1"/>
                  </p:cNvSpPr>
                  <p:nvPr/>
                </p:nvSpPr>
                <p:spPr bwMode="auto">
                  <a:xfrm>
                    <a:off x="1344" y="1985"/>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0" name="Line 3498"/>
                  <p:cNvSpPr>
                    <a:spLocks noChangeShapeType="1"/>
                  </p:cNvSpPr>
                  <p:nvPr/>
                </p:nvSpPr>
                <p:spPr bwMode="auto">
                  <a:xfrm>
                    <a:off x="1344" y="2016"/>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1" name="Line 3499"/>
                  <p:cNvSpPr>
                    <a:spLocks noChangeShapeType="1"/>
                  </p:cNvSpPr>
                  <p:nvPr/>
                </p:nvSpPr>
                <p:spPr bwMode="auto">
                  <a:xfrm>
                    <a:off x="1344" y="2006"/>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2" name="Line 3500"/>
                  <p:cNvSpPr>
                    <a:spLocks noChangeShapeType="1"/>
                  </p:cNvSpPr>
                  <p:nvPr/>
                </p:nvSpPr>
                <p:spPr bwMode="auto">
                  <a:xfrm>
                    <a:off x="1344" y="1995"/>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3" name="Line 3501"/>
                  <p:cNvSpPr>
                    <a:spLocks noChangeShapeType="1"/>
                  </p:cNvSpPr>
                  <p:nvPr/>
                </p:nvSpPr>
                <p:spPr bwMode="auto">
                  <a:xfrm>
                    <a:off x="1344" y="1974"/>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4" name="Line 3502"/>
                  <p:cNvSpPr>
                    <a:spLocks noChangeShapeType="1"/>
                  </p:cNvSpPr>
                  <p:nvPr/>
                </p:nvSpPr>
                <p:spPr bwMode="auto">
                  <a:xfrm>
                    <a:off x="1344" y="2026"/>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5" name="Line 3503"/>
                  <p:cNvSpPr>
                    <a:spLocks noChangeShapeType="1"/>
                  </p:cNvSpPr>
                  <p:nvPr/>
                </p:nvSpPr>
                <p:spPr bwMode="auto">
                  <a:xfrm>
                    <a:off x="1344" y="2036"/>
                    <a:ext cx="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956" name="Freeform 3504"/>
              <p:cNvSpPr>
                <a:spLocks/>
              </p:cNvSpPr>
              <p:nvPr/>
            </p:nvSpPr>
            <p:spPr bwMode="auto">
              <a:xfrm>
                <a:off x="1523" y="1985"/>
                <a:ext cx="11" cy="22"/>
              </a:xfrm>
              <a:custGeom>
                <a:avLst/>
                <a:gdLst>
                  <a:gd name="T0" fmla="*/ 0 w 11"/>
                  <a:gd name="T1" fmla="*/ 0 h 22"/>
                  <a:gd name="T2" fmla="*/ 10 w 11"/>
                  <a:gd name="T3" fmla="*/ 0 h 22"/>
                  <a:gd name="T4" fmla="*/ 10 w 11"/>
                  <a:gd name="T5" fmla="*/ 21 h 22"/>
                  <a:gd name="T6" fmla="*/ 0 w 11"/>
                  <a:gd name="T7" fmla="*/ 21 h 22"/>
                  <a:gd name="T8" fmla="*/ 0 w 11"/>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2">
                    <a:moveTo>
                      <a:pt x="0" y="0"/>
                    </a:moveTo>
                    <a:lnTo>
                      <a:pt x="10" y="0"/>
                    </a:lnTo>
                    <a:lnTo>
                      <a:pt x="10" y="21"/>
                    </a:lnTo>
                    <a:lnTo>
                      <a:pt x="0" y="21"/>
                    </a:lnTo>
                    <a:lnTo>
                      <a:pt x="0"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0" name="Group 3505"/>
            <p:cNvGrpSpPr>
              <a:grpSpLocks/>
            </p:cNvGrpSpPr>
            <p:nvPr/>
          </p:nvGrpSpPr>
          <p:grpSpPr bwMode="auto">
            <a:xfrm>
              <a:off x="2208" y="2106"/>
              <a:ext cx="50" cy="58"/>
              <a:chOff x="1443" y="1757"/>
              <a:chExt cx="50" cy="58"/>
            </a:xfrm>
          </p:grpSpPr>
          <p:sp>
            <p:nvSpPr>
              <p:cNvPr id="30932" name="Freeform 3506"/>
              <p:cNvSpPr>
                <a:spLocks/>
              </p:cNvSpPr>
              <p:nvPr/>
            </p:nvSpPr>
            <p:spPr bwMode="auto">
              <a:xfrm>
                <a:off x="1470" y="1774"/>
                <a:ext cx="23" cy="41"/>
              </a:xfrm>
              <a:custGeom>
                <a:avLst/>
                <a:gdLst>
                  <a:gd name="T0" fmla="*/ 19 w 23"/>
                  <a:gd name="T1" fmla="*/ 0 h 41"/>
                  <a:gd name="T2" fmla="*/ 0 w 23"/>
                  <a:gd name="T3" fmla="*/ 34 h 41"/>
                  <a:gd name="T4" fmla="*/ 4 w 23"/>
                  <a:gd name="T5" fmla="*/ 40 h 41"/>
                  <a:gd name="T6" fmla="*/ 22 w 23"/>
                  <a:gd name="T7" fmla="*/ 1 h 41"/>
                  <a:gd name="T8" fmla="*/ 19 w 23"/>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1">
                    <a:moveTo>
                      <a:pt x="19" y="0"/>
                    </a:moveTo>
                    <a:lnTo>
                      <a:pt x="0" y="34"/>
                    </a:lnTo>
                    <a:lnTo>
                      <a:pt x="4" y="40"/>
                    </a:lnTo>
                    <a:lnTo>
                      <a:pt x="22" y="1"/>
                    </a:lnTo>
                    <a:lnTo>
                      <a:pt x="19"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3" name="Freeform 3507"/>
              <p:cNvSpPr>
                <a:spLocks/>
              </p:cNvSpPr>
              <p:nvPr/>
            </p:nvSpPr>
            <p:spPr bwMode="auto">
              <a:xfrm>
                <a:off x="1443" y="1757"/>
                <a:ext cx="44" cy="13"/>
              </a:xfrm>
              <a:custGeom>
                <a:avLst/>
                <a:gdLst>
                  <a:gd name="T0" fmla="*/ 42 w 44"/>
                  <a:gd name="T1" fmla="*/ 0 h 13"/>
                  <a:gd name="T2" fmla="*/ 0 w 44"/>
                  <a:gd name="T3" fmla="*/ 6 h 13"/>
                  <a:gd name="T4" fmla="*/ 6 w 44"/>
                  <a:gd name="T5" fmla="*/ 12 h 13"/>
                  <a:gd name="T6" fmla="*/ 43 w 44"/>
                  <a:gd name="T7" fmla="*/ 4 h 13"/>
                  <a:gd name="T8" fmla="*/ 42 w 44"/>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3">
                    <a:moveTo>
                      <a:pt x="42" y="0"/>
                    </a:moveTo>
                    <a:lnTo>
                      <a:pt x="0" y="6"/>
                    </a:lnTo>
                    <a:lnTo>
                      <a:pt x="6" y="12"/>
                    </a:lnTo>
                    <a:lnTo>
                      <a:pt x="43" y="4"/>
                    </a:lnTo>
                    <a:lnTo>
                      <a:pt x="42"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1" name="Group 3508"/>
            <p:cNvGrpSpPr>
              <a:grpSpLocks/>
            </p:cNvGrpSpPr>
            <p:nvPr/>
          </p:nvGrpSpPr>
          <p:grpSpPr bwMode="auto">
            <a:xfrm>
              <a:off x="2112" y="2058"/>
              <a:ext cx="159" cy="267"/>
              <a:chOff x="1348" y="1664"/>
              <a:chExt cx="159" cy="267"/>
            </a:xfrm>
          </p:grpSpPr>
          <p:sp>
            <p:nvSpPr>
              <p:cNvPr id="30930" name="Freeform 3509"/>
              <p:cNvSpPr>
                <a:spLocks/>
              </p:cNvSpPr>
              <p:nvPr/>
            </p:nvSpPr>
            <p:spPr bwMode="auto">
              <a:xfrm>
                <a:off x="1348" y="1665"/>
                <a:ext cx="159" cy="266"/>
              </a:xfrm>
              <a:custGeom>
                <a:avLst/>
                <a:gdLst>
                  <a:gd name="T0" fmla="*/ 5 w 159"/>
                  <a:gd name="T1" fmla="*/ 10 h 266"/>
                  <a:gd name="T2" fmla="*/ 3 w 159"/>
                  <a:gd name="T3" fmla="*/ 18 h 266"/>
                  <a:gd name="T4" fmla="*/ 1 w 159"/>
                  <a:gd name="T5" fmla="*/ 27 h 266"/>
                  <a:gd name="T6" fmla="*/ 0 w 159"/>
                  <a:gd name="T7" fmla="*/ 38 h 266"/>
                  <a:gd name="T8" fmla="*/ 0 w 159"/>
                  <a:gd name="T9" fmla="*/ 48 h 266"/>
                  <a:gd name="T10" fmla="*/ 2 w 159"/>
                  <a:gd name="T11" fmla="*/ 61 h 266"/>
                  <a:gd name="T12" fmla="*/ 4 w 159"/>
                  <a:gd name="T13" fmla="*/ 78 h 266"/>
                  <a:gd name="T14" fmla="*/ 7 w 159"/>
                  <a:gd name="T15" fmla="*/ 96 h 266"/>
                  <a:gd name="T16" fmla="*/ 13 w 159"/>
                  <a:gd name="T17" fmla="*/ 118 h 266"/>
                  <a:gd name="T18" fmla="*/ 23 w 159"/>
                  <a:gd name="T19" fmla="*/ 138 h 266"/>
                  <a:gd name="T20" fmla="*/ 37 w 159"/>
                  <a:gd name="T21" fmla="*/ 163 h 266"/>
                  <a:gd name="T22" fmla="*/ 51 w 159"/>
                  <a:gd name="T23" fmla="*/ 186 h 266"/>
                  <a:gd name="T24" fmla="*/ 63 w 159"/>
                  <a:gd name="T25" fmla="*/ 202 h 266"/>
                  <a:gd name="T26" fmla="*/ 80 w 159"/>
                  <a:gd name="T27" fmla="*/ 220 h 266"/>
                  <a:gd name="T28" fmla="*/ 98 w 159"/>
                  <a:gd name="T29" fmla="*/ 235 h 266"/>
                  <a:gd name="T30" fmla="*/ 114 w 159"/>
                  <a:gd name="T31" fmla="*/ 248 h 266"/>
                  <a:gd name="T32" fmla="*/ 125 w 159"/>
                  <a:gd name="T33" fmla="*/ 255 h 266"/>
                  <a:gd name="T34" fmla="*/ 136 w 159"/>
                  <a:gd name="T35" fmla="*/ 261 h 266"/>
                  <a:gd name="T36" fmla="*/ 145 w 159"/>
                  <a:gd name="T37" fmla="*/ 265 h 266"/>
                  <a:gd name="T38" fmla="*/ 153 w 159"/>
                  <a:gd name="T39" fmla="*/ 265 h 266"/>
                  <a:gd name="T40" fmla="*/ 158 w 159"/>
                  <a:gd name="T41" fmla="*/ 261 h 266"/>
                  <a:gd name="T42" fmla="*/ 11 w 159"/>
                  <a:gd name="T43" fmla="*/ 0 h 266"/>
                  <a:gd name="T44" fmla="*/ 5 w 159"/>
                  <a:gd name="T45" fmla="*/ 10 h 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9" h="266">
                    <a:moveTo>
                      <a:pt x="5" y="10"/>
                    </a:moveTo>
                    <a:lnTo>
                      <a:pt x="3" y="18"/>
                    </a:lnTo>
                    <a:lnTo>
                      <a:pt x="1" y="27"/>
                    </a:lnTo>
                    <a:lnTo>
                      <a:pt x="0" y="38"/>
                    </a:lnTo>
                    <a:lnTo>
                      <a:pt x="0" y="48"/>
                    </a:lnTo>
                    <a:lnTo>
                      <a:pt x="2" y="61"/>
                    </a:lnTo>
                    <a:lnTo>
                      <a:pt x="4" y="78"/>
                    </a:lnTo>
                    <a:lnTo>
                      <a:pt x="7" y="96"/>
                    </a:lnTo>
                    <a:lnTo>
                      <a:pt x="13" y="118"/>
                    </a:lnTo>
                    <a:lnTo>
                      <a:pt x="23" y="138"/>
                    </a:lnTo>
                    <a:lnTo>
                      <a:pt x="37" y="163"/>
                    </a:lnTo>
                    <a:lnTo>
                      <a:pt x="51" y="186"/>
                    </a:lnTo>
                    <a:lnTo>
                      <a:pt x="63" y="202"/>
                    </a:lnTo>
                    <a:lnTo>
                      <a:pt x="80" y="220"/>
                    </a:lnTo>
                    <a:lnTo>
                      <a:pt x="98" y="235"/>
                    </a:lnTo>
                    <a:lnTo>
                      <a:pt x="114" y="248"/>
                    </a:lnTo>
                    <a:lnTo>
                      <a:pt x="125" y="255"/>
                    </a:lnTo>
                    <a:lnTo>
                      <a:pt x="136" y="261"/>
                    </a:lnTo>
                    <a:lnTo>
                      <a:pt x="145" y="265"/>
                    </a:lnTo>
                    <a:lnTo>
                      <a:pt x="153" y="265"/>
                    </a:lnTo>
                    <a:lnTo>
                      <a:pt x="158" y="261"/>
                    </a:lnTo>
                    <a:lnTo>
                      <a:pt x="11" y="0"/>
                    </a:lnTo>
                    <a:lnTo>
                      <a:pt x="5" y="1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1" name="Freeform 3510"/>
              <p:cNvSpPr>
                <a:spLocks/>
              </p:cNvSpPr>
              <p:nvPr/>
            </p:nvSpPr>
            <p:spPr bwMode="auto">
              <a:xfrm>
                <a:off x="1357" y="1664"/>
                <a:ext cx="150" cy="263"/>
              </a:xfrm>
              <a:custGeom>
                <a:avLst/>
                <a:gdLst>
                  <a:gd name="T0" fmla="*/ 1 w 150"/>
                  <a:gd name="T1" fmla="*/ 0 h 263"/>
                  <a:gd name="T2" fmla="*/ 0 w 150"/>
                  <a:gd name="T3" fmla="*/ 6 h 263"/>
                  <a:gd name="T4" fmla="*/ 0 w 150"/>
                  <a:gd name="T5" fmla="*/ 17 h 263"/>
                  <a:gd name="T6" fmla="*/ 1 w 150"/>
                  <a:gd name="T7" fmla="*/ 31 h 263"/>
                  <a:gd name="T8" fmla="*/ 2 w 150"/>
                  <a:gd name="T9" fmla="*/ 41 h 263"/>
                  <a:gd name="T10" fmla="*/ 3 w 150"/>
                  <a:gd name="T11" fmla="*/ 56 h 263"/>
                  <a:gd name="T12" fmla="*/ 6 w 150"/>
                  <a:gd name="T13" fmla="*/ 72 h 263"/>
                  <a:gd name="T14" fmla="*/ 9 w 150"/>
                  <a:gd name="T15" fmla="*/ 90 h 263"/>
                  <a:gd name="T16" fmla="*/ 17 w 150"/>
                  <a:gd name="T17" fmla="*/ 112 h 263"/>
                  <a:gd name="T18" fmla="*/ 28 w 150"/>
                  <a:gd name="T19" fmla="*/ 137 h 263"/>
                  <a:gd name="T20" fmla="*/ 40 w 150"/>
                  <a:gd name="T21" fmla="*/ 157 h 263"/>
                  <a:gd name="T22" fmla="*/ 54 w 150"/>
                  <a:gd name="T23" fmla="*/ 179 h 263"/>
                  <a:gd name="T24" fmla="*/ 67 w 150"/>
                  <a:gd name="T25" fmla="*/ 196 h 263"/>
                  <a:gd name="T26" fmla="*/ 78 w 150"/>
                  <a:gd name="T27" fmla="*/ 207 h 263"/>
                  <a:gd name="T28" fmla="*/ 87 w 150"/>
                  <a:gd name="T29" fmla="*/ 217 h 263"/>
                  <a:gd name="T30" fmla="*/ 98 w 150"/>
                  <a:gd name="T31" fmla="*/ 228 h 263"/>
                  <a:gd name="T32" fmla="*/ 109 w 150"/>
                  <a:gd name="T33" fmla="*/ 238 h 263"/>
                  <a:gd name="T34" fmla="*/ 117 w 150"/>
                  <a:gd name="T35" fmla="*/ 244 h 263"/>
                  <a:gd name="T36" fmla="*/ 125 w 150"/>
                  <a:gd name="T37" fmla="*/ 250 h 263"/>
                  <a:gd name="T38" fmla="*/ 134 w 150"/>
                  <a:gd name="T39" fmla="*/ 256 h 263"/>
                  <a:gd name="T40" fmla="*/ 142 w 150"/>
                  <a:gd name="T41" fmla="*/ 261 h 263"/>
                  <a:gd name="T42" fmla="*/ 147 w 150"/>
                  <a:gd name="T43" fmla="*/ 262 h 263"/>
                  <a:gd name="T44" fmla="*/ 149 w 150"/>
                  <a:gd name="T45" fmla="*/ 258 h 263"/>
                  <a:gd name="T46" fmla="*/ 148 w 150"/>
                  <a:gd name="T47" fmla="*/ 253 h 263"/>
                  <a:gd name="T48" fmla="*/ 148 w 150"/>
                  <a:gd name="T49" fmla="*/ 247 h 263"/>
                  <a:gd name="T50" fmla="*/ 146 w 150"/>
                  <a:gd name="T51" fmla="*/ 236 h 263"/>
                  <a:gd name="T52" fmla="*/ 143 w 150"/>
                  <a:gd name="T53" fmla="*/ 221 h 263"/>
                  <a:gd name="T54" fmla="*/ 140 w 150"/>
                  <a:gd name="T55" fmla="*/ 209 h 263"/>
                  <a:gd name="T56" fmla="*/ 136 w 150"/>
                  <a:gd name="T57" fmla="*/ 193 h 263"/>
                  <a:gd name="T58" fmla="*/ 132 w 150"/>
                  <a:gd name="T59" fmla="*/ 177 h 263"/>
                  <a:gd name="T60" fmla="*/ 126 w 150"/>
                  <a:gd name="T61" fmla="*/ 163 h 263"/>
                  <a:gd name="T62" fmla="*/ 122 w 150"/>
                  <a:gd name="T63" fmla="*/ 152 h 263"/>
                  <a:gd name="T64" fmla="*/ 114 w 150"/>
                  <a:gd name="T65" fmla="*/ 137 h 263"/>
                  <a:gd name="T66" fmla="*/ 108 w 150"/>
                  <a:gd name="T67" fmla="*/ 124 h 263"/>
                  <a:gd name="T68" fmla="*/ 100 w 150"/>
                  <a:gd name="T69" fmla="*/ 110 h 263"/>
                  <a:gd name="T70" fmla="*/ 86 w 150"/>
                  <a:gd name="T71" fmla="*/ 91 h 263"/>
                  <a:gd name="T72" fmla="*/ 78 w 150"/>
                  <a:gd name="T73" fmla="*/ 78 h 263"/>
                  <a:gd name="T74" fmla="*/ 65 w 150"/>
                  <a:gd name="T75" fmla="*/ 61 h 263"/>
                  <a:gd name="T76" fmla="*/ 53 w 150"/>
                  <a:gd name="T77" fmla="*/ 48 h 263"/>
                  <a:gd name="T78" fmla="*/ 41 w 150"/>
                  <a:gd name="T79" fmla="*/ 36 h 263"/>
                  <a:gd name="T80" fmla="*/ 31 w 150"/>
                  <a:gd name="T81" fmla="*/ 26 h 263"/>
                  <a:gd name="T82" fmla="*/ 22 w 150"/>
                  <a:gd name="T83" fmla="*/ 16 h 263"/>
                  <a:gd name="T84" fmla="*/ 15 w 150"/>
                  <a:gd name="T85" fmla="*/ 9 h 263"/>
                  <a:gd name="T86" fmla="*/ 7 w 150"/>
                  <a:gd name="T87" fmla="*/ 3 h 263"/>
                  <a:gd name="T88" fmla="*/ 1 w 150"/>
                  <a:gd name="T89" fmla="*/ 0 h 2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0" h="263">
                    <a:moveTo>
                      <a:pt x="1" y="0"/>
                    </a:moveTo>
                    <a:lnTo>
                      <a:pt x="0" y="6"/>
                    </a:lnTo>
                    <a:lnTo>
                      <a:pt x="0" y="17"/>
                    </a:lnTo>
                    <a:lnTo>
                      <a:pt x="1" y="31"/>
                    </a:lnTo>
                    <a:lnTo>
                      <a:pt x="2" y="41"/>
                    </a:lnTo>
                    <a:lnTo>
                      <a:pt x="3" y="56"/>
                    </a:lnTo>
                    <a:lnTo>
                      <a:pt x="6" y="72"/>
                    </a:lnTo>
                    <a:lnTo>
                      <a:pt x="9" y="90"/>
                    </a:lnTo>
                    <a:lnTo>
                      <a:pt x="17" y="112"/>
                    </a:lnTo>
                    <a:lnTo>
                      <a:pt x="28" y="137"/>
                    </a:lnTo>
                    <a:lnTo>
                      <a:pt x="40" y="157"/>
                    </a:lnTo>
                    <a:lnTo>
                      <a:pt x="54" y="179"/>
                    </a:lnTo>
                    <a:lnTo>
                      <a:pt x="67" y="196"/>
                    </a:lnTo>
                    <a:lnTo>
                      <a:pt x="78" y="207"/>
                    </a:lnTo>
                    <a:lnTo>
                      <a:pt x="87" y="217"/>
                    </a:lnTo>
                    <a:lnTo>
                      <a:pt x="98" y="228"/>
                    </a:lnTo>
                    <a:lnTo>
                      <a:pt x="109" y="238"/>
                    </a:lnTo>
                    <a:lnTo>
                      <a:pt x="117" y="244"/>
                    </a:lnTo>
                    <a:lnTo>
                      <a:pt x="125" y="250"/>
                    </a:lnTo>
                    <a:lnTo>
                      <a:pt x="134" y="256"/>
                    </a:lnTo>
                    <a:lnTo>
                      <a:pt x="142" y="261"/>
                    </a:lnTo>
                    <a:lnTo>
                      <a:pt x="147" y="262"/>
                    </a:lnTo>
                    <a:lnTo>
                      <a:pt x="149" y="258"/>
                    </a:lnTo>
                    <a:lnTo>
                      <a:pt x="148" y="253"/>
                    </a:lnTo>
                    <a:lnTo>
                      <a:pt x="148" y="247"/>
                    </a:lnTo>
                    <a:lnTo>
                      <a:pt x="146" y="236"/>
                    </a:lnTo>
                    <a:lnTo>
                      <a:pt x="143" y="221"/>
                    </a:lnTo>
                    <a:lnTo>
                      <a:pt x="140" y="209"/>
                    </a:lnTo>
                    <a:lnTo>
                      <a:pt x="136" y="193"/>
                    </a:lnTo>
                    <a:lnTo>
                      <a:pt x="132" y="177"/>
                    </a:lnTo>
                    <a:lnTo>
                      <a:pt x="126" y="163"/>
                    </a:lnTo>
                    <a:lnTo>
                      <a:pt x="122" y="152"/>
                    </a:lnTo>
                    <a:lnTo>
                      <a:pt x="114" y="137"/>
                    </a:lnTo>
                    <a:lnTo>
                      <a:pt x="108" y="124"/>
                    </a:lnTo>
                    <a:lnTo>
                      <a:pt x="100" y="110"/>
                    </a:lnTo>
                    <a:lnTo>
                      <a:pt x="86" y="91"/>
                    </a:lnTo>
                    <a:lnTo>
                      <a:pt x="78" y="78"/>
                    </a:lnTo>
                    <a:lnTo>
                      <a:pt x="65" y="61"/>
                    </a:lnTo>
                    <a:lnTo>
                      <a:pt x="53" y="48"/>
                    </a:lnTo>
                    <a:lnTo>
                      <a:pt x="41" y="36"/>
                    </a:lnTo>
                    <a:lnTo>
                      <a:pt x="31" y="26"/>
                    </a:lnTo>
                    <a:lnTo>
                      <a:pt x="22" y="16"/>
                    </a:lnTo>
                    <a:lnTo>
                      <a:pt x="15" y="9"/>
                    </a:lnTo>
                    <a:lnTo>
                      <a:pt x="7" y="3"/>
                    </a:lnTo>
                    <a:lnTo>
                      <a:pt x="1"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2" name="Group 3511"/>
            <p:cNvGrpSpPr>
              <a:grpSpLocks/>
            </p:cNvGrpSpPr>
            <p:nvPr/>
          </p:nvGrpSpPr>
          <p:grpSpPr bwMode="auto">
            <a:xfrm>
              <a:off x="2064" y="2202"/>
              <a:ext cx="154" cy="173"/>
              <a:chOff x="1362" y="1731"/>
              <a:chExt cx="154" cy="173"/>
            </a:xfrm>
          </p:grpSpPr>
          <p:sp>
            <p:nvSpPr>
              <p:cNvPr id="30928" name="Freeform 3512"/>
              <p:cNvSpPr>
                <a:spLocks/>
              </p:cNvSpPr>
              <p:nvPr/>
            </p:nvSpPr>
            <p:spPr bwMode="auto">
              <a:xfrm>
                <a:off x="1362" y="1731"/>
                <a:ext cx="147" cy="12"/>
              </a:xfrm>
              <a:custGeom>
                <a:avLst/>
                <a:gdLst>
                  <a:gd name="T0" fmla="*/ 0 w 147"/>
                  <a:gd name="T1" fmla="*/ 0 h 12"/>
                  <a:gd name="T2" fmla="*/ 146 w 147"/>
                  <a:gd name="T3" fmla="*/ 6 h 12"/>
                  <a:gd name="T4" fmla="*/ 145 w 147"/>
                  <a:gd name="T5" fmla="*/ 11 h 12"/>
                  <a:gd name="T6" fmla="*/ 1 w 147"/>
                  <a:gd name="T7" fmla="*/ 5 h 12"/>
                  <a:gd name="T8" fmla="*/ 0 w 14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12">
                    <a:moveTo>
                      <a:pt x="0" y="0"/>
                    </a:moveTo>
                    <a:lnTo>
                      <a:pt x="146" y="6"/>
                    </a:lnTo>
                    <a:lnTo>
                      <a:pt x="145" y="11"/>
                    </a:lnTo>
                    <a:lnTo>
                      <a:pt x="1" y="5"/>
                    </a:lnTo>
                    <a:lnTo>
                      <a:pt x="0" y="0"/>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9" name="Freeform 3513"/>
              <p:cNvSpPr>
                <a:spLocks/>
              </p:cNvSpPr>
              <p:nvPr/>
            </p:nvSpPr>
            <p:spPr bwMode="auto">
              <a:xfrm>
                <a:off x="1462" y="1766"/>
                <a:ext cx="54" cy="138"/>
              </a:xfrm>
              <a:custGeom>
                <a:avLst/>
                <a:gdLst>
                  <a:gd name="T0" fmla="*/ 46 w 54"/>
                  <a:gd name="T1" fmla="*/ 3 h 138"/>
                  <a:gd name="T2" fmla="*/ 0 w 54"/>
                  <a:gd name="T3" fmla="*/ 134 h 138"/>
                  <a:gd name="T4" fmla="*/ 5 w 54"/>
                  <a:gd name="T5" fmla="*/ 137 h 138"/>
                  <a:gd name="T6" fmla="*/ 53 w 54"/>
                  <a:gd name="T7" fmla="*/ 0 h 138"/>
                  <a:gd name="T8" fmla="*/ 46 w 54"/>
                  <a:gd name="T9" fmla="*/ 3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38">
                    <a:moveTo>
                      <a:pt x="46" y="3"/>
                    </a:moveTo>
                    <a:lnTo>
                      <a:pt x="0" y="134"/>
                    </a:lnTo>
                    <a:lnTo>
                      <a:pt x="5" y="137"/>
                    </a:lnTo>
                    <a:lnTo>
                      <a:pt x="53" y="0"/>
                    </a:lnTo>
                    <a:lnTo>
                      <a:pt x="46" y="3"/>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3" name="Group 3514"/>
            <p:cNvGrpSpPr>
              <a:grpSpLocks/>
            </p:cNvGrpSpPr>
            <p:nvPr/>
          </p:nvGrpSpPr>
          <p:grpSpPr bwMode="auto">
            <a:xfrm>
              <a:off x="2160" y="2106"/>
              <a:ext cx="61" cy="43"/>
              <a:chOff x="1481" y="1735"/>
              <a:chExt cx="61" cy="43"/>
            </a:xfrm>
          </p:grpSpPr>
          <p:sp>
            <p:nvSpPr>
              <p:cNvPr id="30923" name="Freeform 3515"/>
              <p:cNvSpPr>
                <a:spLocks/>
              </p:cNvSpPr>
              <p:nvPr/>
            </p:nvSpPr>
            <p:spPr bwMode="auto">
              <a:xfrm>
                <a:off x="1481" y="1740"/>
                <a:ext cx="43" cy="38"/>
              </a:xfrm>
              <a:custGeom>
                <a:avLst/>
                <a:gdLst>
                  <a:gd name="T0" fmla="*/ 32 w 43"/>
                  <a:gd name="T1" fmla="*/ 0 h 38"/>
                  <a:gd name="T2" fmla="*/ 1 w 43"/>
                  <a:gd name="T3" fmla="*/ 11 h 38"/>
                  <a:gd name="T4" fmla="*/ 0 w 43"/>
                  <a:gd name="T5" fmla="*/ 13 h 38"/>
                  <a:gd name="T6" fmla="*/ 0 w 43"/>
                  <a:gd name="T7" fmla="*/ 17 h 38"/>
                  <a:gd name="T8" fmla="*/ 0 w 43"/>
                  <a:gd name="T9" fmla="*/ 22 h 38"/>
                  <a:gd name="T10" fmla="*/ 1 w 43"/>
                  <a:gd name="T11" fmla="*/ 26 h 38"/>
                  <a:gd name="T12" fmla="*/ 2 w 43"/>
                  <a:gd name="T13" fmla="*/ 31 h 38"/>
                  <a:gd name="T14" fmla="*/ 5 w 43"/>
                  <a:gd name="T15" fmla="*/ 34 h 38"/>
                  <a:gd name="T16" fmla="*/ 9 w 43"/>
                  <a:gd name="T17" fmla="*/ 36 h 38"/>
                  <a:gd name="T18" fmla="*/ 12 w 43"/>
                  <a:gd name="T19" fmla="*/ 37 h 38"/>
                  <a:gd name="T20" fmla="*/ 14 w 43"/>
                  <a:gd name="T21" fmla="*/ 37 h 38"/>
                  <a:gd name="T22" fmla="*/ 42 w 43"/>
                  <a:gd name="T23" fmla="*/ 23 h 38"/>
                  <a:gd name="T24" fmla="*/ 37 w 43"/>
                  <a:gd name="T25" fmla="*/ 19 h 38"/>
                  <a:gd name="T26" fmla="*/ 33 w 43"/>
                  <a:gd name="T27" fmla="*/ 14 h 38"/>
                  <a:gd name="T28" fmla="*/ 32 w 43"/>
                  <a:gd name="T29" fmla="*/ 0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38">
                    <a:moveTo>
                      <a:pt x="32" y="0"/>
                    </a:moveTo>
                    <a:lnTo>
                      <a:pt x="1" y="11"/>
                    </a:lnTo>
                    <a:lnTo>
                      <a:pt x="0" y="13"/>
                    </a:lnTo>
                    <a:lnTo>
                      <a:pt x="0" y="17"/>
                    </a:lnTo>
                    <a:lnTo>
                      <a:pt x="0" y="22"/>
                    </a:lnTo>
                    <a:lnTo>
                      <a:pt x="1" y="26"/>
                    </a:lnTo>
                    <a:lnTo>
                      <a:pt x="2" y="31"/>
                    </a:lnTo>
                    <a:lnTo>
                      <a:pt x="5" y="34"/>
                    </a:lnTo>
                    <a:lnTo>
                      <a:pt x="9" y="36"/>
                    </a:lnTo>
                    <a:lnTo>
                      <a:pt x="12" y="37"/>
                    </a:lnTo>
                    <a:lnTo>
                      <a:pt x="14" y="37"/>
                    </a:lnTo>
                    <a:lnTo>
                      <a:pt x="42" y="23"/>
                    </a:lnTo>
                    <a:lnTo>
                      <a:pt x="37" y="19"/>
                    </a:lnTo>
                    <a:lnTo>
                      <a:pt x="33" y="14"/>
                    </a:lnTo>
                    <a:lnTo>
                      <a:pt x="32"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4" name="Freeform 3516"/>
              <p:cNvSpPr>
                <a:spLocks/>
              </p:cNvSpPr>
              <p:nvPr/>
            </p:nvSpPr>
            <p:spPr bwMode="auto">
              <a:xfrm>
                <a:off x="1506" y="1735"/>
                <a:ext cx="24" cy="36"/>
              </a:xfrm>
              <a:custGeom>
                <a:avLst/>
                <a:gdLst>
                  <a:gd name="T0" fmla="*/ 13 w 24"/>
                  <a:gd name="T1" fmla="*/ 5 h 36"/>
                  <a:gd name="T2" fmla="*/ 12 w 24"/>
                  <a:gd name="T3" fmla="*/ 3 h 36"/>
                  <a:gd name="T4" fmla="*/ 10 w 24"/>
                  <a:gd name="T5" fmla="*/ 1 h 36"/>
                  <a:gd name="T6" fmla="*/ 6 w 24"/>
                  <a:gd name="T7" fmla="*/ 0 h 36"/>
                  <a:gd name="T8" fmla="*/ 4 w 24"/>
                  <a:gd name="T9" fmla="*/ 0 h 36"/>
                  <a:gd name="T10" fmla="*/ 2 w 24"/>
                  <a:gd name="T11" fmla="*/ 2 h 36"/>
                  <a:gd name="T12" fmla="*/ 1 w 24"/>
                  <a:gd name="T13" fmla="*/ 5 h 36"/>
                  <a:gd name="T14" fmla="*/ 0 w 24"/>
                  <a:gd name="T15" fmla="*/ 9 h 36"/>
                  <a:gd name="T16" fmla="*/ 0 w 24"/>
                  <a:gd name="T17" fmla="*/ 11 h 36"/>
                  <a:gd name="T18" fmla="*/ 1 w 24"/>
                  <a:gd name="T19" fmla="*/ 15 h 36"/>
                  <a:gd name="T20" fmla="*/ 1 w 24"/>
                  <a:gd name="T21" fmla="*/ 19 h 36"/>
                  <a:gd name="T22" fmla="*/ 3 w 24"/>
                  <a:gd name="T23" fmla="*/ 24 h 36"/>
                  <a:gd name="T24" fmla="*/ 5 w 24"/>
                  <a:gd name="T25" fmla="*/ 26 h 36"/>
                  <a:gd name="T26" fmla="*/ 7 w 24"/>
                  <a:gd name="T27" fmla="*/ 30 h 36"/>
                  <a:gd name="T28" fmla="*/ 10 w 24"/>
                  <a:gd name="T29" fmla="*/ 32 h 36"/>
                  <a:gd name="T30" fmla="*/ 13 w 24"/>
                  <a:gd name="T31" fmla="*/ 34 h 36"/>
                  <a:gd name="T32" fmla="*/ 16 w 24"/>
                  <a:gd name="T33" fmla="*/ 35 h 36"/>
                  <a:gd name="T34" fmla="*/ 19 w 24"/>
                  <a:gd name="T35" fmla="*/ 35 h 36"/>
                  <a:gd name="T36" fmla="*/ 22 w 24"/>
                  <a:gd name="T37" fmla="*/ 34 h 36"/>
                  <a:gd name="T38" fmla="*/ 23 w 24"/>
                  <a:gd name="T39" fmla="*/ 31 h 36"/>
                  <a:gd name="T40" fmla="*/ 23 w 24"/>
                  <a:gd name="T41" fmla="*/ 26 h 36"/>
                  <a:gd name="T42" fmla="*/ 22 w 24"/>
                  <a:gd name="T43" fmla="*/ 22 h 36"/>
                  <a:gd name="T44" fmla="*/ 20 w 24"/>
                  <a:gd name="T45" fmla="*/ 16 h 36"/>
                  <a:gd name="T46" fmla="*/ 17 w 24"/>
                  <a:gd name="T47" fmla="*/ 9 h 36"/>
                  <a:gd name="T48" fmla="*/ 13 w 24"/>
                  <a:gd name="T49" fmla="*/ 5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36">
                    <a:moveTo>
                      <a:pt x="13" y="5"/>
                    </a:moveTo>
                    <a:lnTo>
                      <a:pt x="12" y="3"/>
                    </a:lnTo>
                    <a:lnTo>
                      <a:pt x="10" y="1"/>
                    </a:lnTo>
                    <a:lnTo>
                      <a:pt x="6" y="0"/>
                    </a:lnTo>
                    <a:lnTo>
                      <a:pt x="4" y="0"/>
                    </a:lnTo>
                    <a:lnTo>
                      <a:pt x="2" y="2"/>
                    </a:lnTo>
                    <a:lnTo>
                      <a:pt x="1" y="5"/>
                    </a:lnTo>
                    <a:lnTo>
                      <a:pt x="0" y="9"/>
                    </a:lnTo>
                    <a:lnTo>
                      <a:pt x="0" y="11"/>
                    </a:lnTo>
                    <a:lnTo>
                      <a:pt x="1" y="15"/>
                    </a:lnTo>
                    <a:lnTo>
                      <a:pt x="1" y="19"/>
                    </a:lnTo>
                    <a:lnTo>
                      <a:pt x="3" y="24"/>
                    </a:lnTo>
                    <a:lnTo>
                      <a:pt x="5" y="26"/>
                    </a:lnTo>
                    <a:lnTo>
                      <a:pt x="7" y="30"/>
                    </a:lnTo>
                    <a:lnTo>
                      <a:pt x="10" y="32"/>
                    </a:lnTo>
                    <a:lnTo>
                      <a:pt x="13" y="34"/>
                    </a:lnTo>
                    <a:lnTo>
                      <a:pt x="16" y="35"/>
                    </a:lnTo>
                    <a:lnTo>
                      <a:pt x="19" y="35"/>
                    </a:lnTo>
                    <a:lnTo>
                      <a:pt x="22" y="34"/>
                    </a:lnTo>
                    <a:lnTo>
                      <a:pt x="23" y="31"/>
                    </a:lnTo>
                    <a:lnTo>
                      <a:pt x="23" y="26"/>
                    </a:lnTo>
                    <a:lnTo>
                      <a:pt x="22" y="22"/>
                    </a:lnTo>
                    <a:lnTo>
                      <a:pt x="20" y="16"/>
                    </a:lnTo>
                    <a:lnTo>
                      <a:pt x="17" y="9"/>
                    </a:lnTo>
                    <a:lnTo>
                      <a:pt x="13" y="5"/>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5" name="Freeform 3517"/>
              <p:cNvSpPr>
                <a:spLocks/>
              </p:cNvSpPr>
              <p:nvPr/>
            </p:nvSpPr>
            <p:spPr bwMode="auto">
              <a:xfrm>
                <a:off x="1512" y="1736"/>
                <a:ext cx="30" cy="26"/>
              </a:xfrm>
              <a:custGeom>
                <a:avLst/>
                <a:gdLst>
                  <a:gd name="T0" fmla="*/ 2 w 30"/>
                  <a:gd name="T1" fmla="*/ 6 h 26"/>
                  <a:gd name="T2" fmla="*/ 20 w 30"/>
                  <a:gd name="T3" fmla="*/ 1 h 26"/>
                  <a:gd name="T4" fmla="*/ 25 w 30"/>
                  <a:gd name="T5" fmla="*/ 0 h 26"/>
                  <a:gd name="T6" fmla="*/ 28 w 30"/>
                  <a:gd name="T7" fmla="*/ 1 h 26"/>
                  <a:gd name="T8" fmla="*/ 29 w 30"/>
                  <a:gd name="T9" fmla="*/ 2 h 26"/>
                  <a:gd name="T10" fmla="*/ 29 w 30"/>
                  <a:gd name="T11" fmla="*/ 5 h 26"/>
                  <a:gd name="T12" fmla="*/ 28 w 30"/>
                  <a:gd name="T13" fmla="*/ 9 h 26"/>
                  <a:gd name="T14" fmla="*/ 11 w 30"/>
                  <a:gd name="T15" fmla="*/ 25 h 26"/>
                  <a:gd name="T16" fmla="*/ 9 w 30"/>
                  <a:gd name="T17" fmla="*/ 25 h 26"/>
                  <a:gd name="T18" fmla="*/ 6 w 30"/>
                  <a:gd name="T19" fmla="*/ 24 h 26"/>
                  <a:gd name="T20" fmla="*/ 4 w 30"/>
                  <a:gd name="T21" fmla="*/ 22 h 26"/>
                  <a:gd name="T22" fmla="*/ 1 w 30"/>
                  <a:gd name="T23" fmla="*/ 19 h 26"/>
                  <a:gd name="T24" fmla="*/ 0 w 30"/>
                  <a:gd name="T25" fmla="*/ 16 h 26"/>
                  <a:gd name="T26" fmla="*/ 0 w 30"/>
                  <a:gd name="T27" fmla="*/ 12 h 26"/>
                  <a:gd name="T28" fmla="*/ 1 w 30"/>
                  <a:gd name="T29" fmla="*/ 9 h 26"/>
                  <a:gd name="T30" fmla="*/ 2 w 30"/>
                  <a:gd name="T31" fmla="*/ 6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 h="26">
                    <a:moveTo>
                      <a:pt x="2" y="6"/>
                    </a:moveTo>
                    <a:lnTo>
                      <a:pt x="20" y="1"/>
                    </a:lnTo>
                    <a:lnTo>
                      <a:pt x="25" y="0"/>
                    </a:lnTo>
                    <a:lnTo>
                      <a:pt x="28" y="1"/>
                    </a:lnTo>
                    <a:lnTo>
                      <a:pt x="29" y="2"/>
                    </a:lnTo>
                    <a:lnTo>
                      <a:pt x="29" y="5"/>
                    </a:lnTo>
                    <a:lnTo>
                      <a:pt x="28" y="9"/>
                    </a:lnTo>
                    <a:lnTo>
                      <a:pt x="11" y="25"/>
                    </a:lnTo>
                    <a:lnTo>
                      <a:pt x="9" y="25"/>
                    </a:lnTo>
                    <a:lnTo>
                      <a:pt x="6" y="24"/>
                    </a:lnTo>
                    <a:lnTo>
                      <a:pt x="4" y="22"/>
                    </a:lnTo>
                    <a:lnTo>
                      <a:pt x="1" y="19"/>
                    </a:lnTo>
                    <a:lnTo>
                      <a:pt x="0" y="16"/>
                    </a:lnTo>
                    <a:lnTo>
                      <a:pt x="0" y="12"/>
                    </a:lnTo>
                    <a:lnTo>
                      <a:pt x="1" y="9"/>
                    </a:lnTo>
                    <a:lnTo>
                      <a:pt x="2" y="6"/>
                    </a:lnTo>
                  </a:path>
                </a:pathLst>
              </a:custGeom>
              <a:solidFill>
                <a:srgbClr val="9F9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6" name="Freeform 3518"/>
              <p:cNvSpPr>
                <a:spLocks/>
              </p:cNvSpPr>
              <p:nvPr/>
            </p:nvSpPr>
            <p:spPr bwMode="auto">
              <a:xfrm>
                <a:off x="1490" y="1748"/>
                <a:ext cx="13" cy="27"/>
              </a:xfrm>
              <a:custGeom>
                <a:avLst/>
                <a:gdLst>
                  <a:gd name="T0" fmla="*/ 1 w 13"/>
                  <a:gd name="T1" fmla="*/ 0 h 27"/>
                  <a:gd name="T2" fmla="*/ 0 w 13"/>
                  <a:gd name="T3" fmla="*/ 4 h 27"/>
                  <a:gd name="T4" fmla="*/ 0 w 13"/>
                  <a:gd name="T5" fmla="*/ 8 h 27"/>
                  <a:gd name="T6" fmla="*/ 1 w 13"/>
                  <a:gd name="T7" fmla="*/ 13 h 27"/>
                  <a:gd name="T8" fmla="*/ 2 w 13"/>
                  <a:gd name="T9" fmla="*/ 17 h 27"/>
                  <a:gd name="T10" fmla="*/ 4 w 13"/>
                  <a:gd name="T11" fmla="*/ 20 h 27"/>
                  <a:gd name="T12" fmla="*/ 7 w 13"/>
                  <a:gd name="T13" fmla="*/ 22 h 27"/>
                  <a:gd name="T14" fmla="*/ 8 w 13"/>
                  <a:gd name="T15" fmla="*/ 24 h 27"/>
                  <a:gd name="T16" fmla="*/ 10 w 13"/>
                  <a:gd name="T17" fmla="*/ 25 h 27"/>
                  <a:gd name="T18" fmla="*/ 12 w 13"/>
                  <a:gd name="T19" fmla="*/ 26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7">
                    <a:moveTo>
                      <a:pt x="1" y="0"/>
                    </a:moveTo>
                    <a:lnTo>
                      <a:pt x="0" y="4"/>
                    </a:lnTo>
                    <a:lnTo>
                      <a:pt x="0" y="8"/>
                    </a:lnTo>
                    <a:lnTo>
                      <a:pt x="1" y="13"/>
                    </a:lnTo>
                    <a:lnTo>
                      <a:pt x="2" y="17"/>
                    </a:lnTo>
                    <a:lnTo>
                      <a:pt x="4" y="20"/>
                    </a:lnTo>
                    <a:lnTo>
                      <a:pt x="7" y="22"/>
                    </a:lnTo>
                    <a:lnTo>
                      <a:pt x="8" y="24"/>
                    </a:lnTo>
                    <a:lnTo>
                      <a:pt x="10" y="25"/>
                    </a:lnTo>
                    <a:lnTo>
                      <a:pt x="12" y="2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7" name="Freeform 3519"/>
              <p:cNvSpPr>
                <a:spLocks/>
              </p:cNvSpPr>
              <p:nvPr/>
            </p:nvSpPr>
            <p:spPr bwMode="auto">
              <a:xfrm>
                <a:off x="1498" y="1745"/>
                <a:ext cx="13" cy="26"/>
              </a:xfrm>
              <a:custGeom>
                <a:avLst/>
                <a:gdLst>
                  <a:gd name="T0" fmla="*/ 1 w 13"/>
                  <a:gd name="T1" fmla="*/ 0 h 26"/>
                  <a:gd name="T2" fmla="*/ 0 w 13"/>
                  <a:gd name="T3" fmla="*/ 4 h 26"/>
                  <a:gd name="T4" fmla="*/ 0 w 13"/>
                  <a:gd name="T5" fmla="*/ 7 h 26"/>
                  <a:gd name="T6" fmla="*/ 1 w 13"/>
                  <a:gd name="T7" fmla="*/ 12 h 26"/>
                  <a:gd name="T8" fmla="*/ 2 w 13"/>
                  <a:gd name="T9" fmla="*/ 16 h 26"/>
                  <a:gd name="T10" fmla="*/ 4 w 13"/>
                  <a:gd name="T11" fmla="*/ 19 h 26"/>
                  <a:gd name="T12" fmla="*/ 6 w 13"/>
                  <a:gd name="T13" fmla="*/ 22 h 26"/>
                  <a:gd name="T14" fmla="*/ 8 w 13"/>
                  <a:gd name="T15" fmla="*/ 23 h 26"/>
                  <a:gd name="T16" fmla="*/ 10 w 13"/>
                  <a:gd name="T17" fmla="*/ 24 h 26"/>
                  <a:gd name="T18" fmla="*/ 12 w 13"/>
                  <a:gd name="T19" fmla="*/ 25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6">
                    <a:moveTo>
                      <a:pt x="1" y="0"/>
                    </a:moveTo>
                    <a:lnTo>
                      <a:pt x="0" y="4"/>
                    </a:lnTo>
                    <a:lnTo>
                      <a:pt x="0" y="7"/>
                    </a:lnTo>
                    <a:lnTo>
                      <a:pt x="1" y="12"/>
                    </a:lnTo>
                    <a:lnTo>
                      <a:pt x="2" y="16"/>
                    </a:lnTo>
                    <a:lnTo>
                      <a:pt x="4" y="19"/>
                    </a:lnTo>
                    <a:lnTo>
                      <a:pt x="6" y="22"/>
                    </a:lnTo>
                    <a:lnTo>
                      <a:pt x="8" y="23"/>
                    </a:lnTo>
                    <a:lnTo>
                      <a:pt x="10" y="24"/>
                    </a:lnTo>
                    <a:lnTo>
                      <a:pt x="12"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4" name="Group 3520"/>
            <p:cNvGrpSpPr>
              <a:grpSpLocks/>
            </p:cNvGrpSpPr>
            <p:nvPr/>
          </p:nvGrpSpPr>
          <p:grpSpPr bwMode="auto">
            <a:xfrm>
              <a:off x="3840" y="1914"/>
              <a:ext cx="249" cy="344"/>
              <a:chOff x="4512" y="1878"/>
              <a:chExt cx="249" cy="344"/>
            </a:xfrm>
          </p:grpSpPr>
          <p:grpSp>
            <p:nvGrpSpPr>
              <p:cNvPr id="30887" name="Group 3521"/>
              <p:cNvGrpSpPr>
                <a:grpSpLocks/>
              </p:cNvGrpSpPr>
              <p:nvPr/>
            </p:nvGrpSpPr>
            <p:grpSpPr bwMode="auto">
              <a:xfrm>
                <a:off x="4662" y="2080"/>
                <a:ext cx="10" cy="46"/>
                <a:chOff x="4662" y="2080"/>
                <a:chExt cx="10" cy="46"/>
              </a:xfrm>
            </p:grpSpPr>
            <p:sp>
              <p:nvSpPr>
                <p:cNvPr id="30921" name="Freeform 3522"/>
                <p:cNvSpPr>
                  <a:spLocks/>
                </p:cNvSpPr>
                <p:nvPr/>
              </p:nvSpPr>
              <p:spPr bwMode="auto">
                <a:xfrm>
                  <a:off x="4662" y="2080"/>
                  <a:ext cx="10" cy="46"/>
                </a:xfrm>
                <a:custGeom>
                  <a:avLst/>
                  <a:gdLst>
                    <a:gd name="T0" fmla="*/ 0 w 10"/>
                    <a:gd name="T1" fmla="*/ 0 h 46"/>
                    <a:gd name="T2" fmla="*/ 0 w 10"/>
                    <a:gd name="T3" fmla="*/ 45 h 46"/>
                    <a:gd name="T4" fmla="*/ 9 w 10"/>
                    <a:gd name="T5" fmla="*/ 45 h 46"/>
                    <a:gd name="T6" fmla="*/ 9 w 10"/>
                    <a:gd name="T7" fmla="*/ 0 h 46"/>
                    <a:gd name="T8" fmla="*/ 0 w 10"/>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46">
                      <a:moveTo>
                        <a:pt x="0" y="0"/>
                      </a:moveTo>
                      <a:lnTo>
                        <a:pt x="0" y="45"/>
                      </a:lnTo>
                      <a:lnTo>
                        <a:pt x="9" y="45"/>
                      </a:lnTo>
                      <a:lnTo>
                        <a:pt x="9" y="0"/>
                      </a:lnTo>
                      <a:lnTo>
                        <a:pt x="0"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2" name="Line 3523"/>
                <p:cNvSpPr>
                  <a:spLocks noChangeShapeType="1"/>
                </p:cNvSpPr>
                <p:nvPr/>
              </p:nvSpPr>
              <p:spPr bwMode="auto">
                <a:xfrm>
                  <a:off x="4667" y="2084"/>
                  <a:ext cx="0"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88" name="Freeform 3524"/>
              <p:cNvSpPr>
                <a:spLocks/>
              </p:cNvSpPr>
              <p:nvPr/>
            </p:nvSpPr>
            <p:spPr bwMode="auto">
              <a:xfrm>
                <a:off x="4680" y="2052"/>
                <a:ext cx="29" cy="73"/>
              </a:xfrm>
              <a:custGeom>
                <a:avLst/>
                <a:gdLst>
                  <a:gd name="T0" fmla="*/ 28 w 29"/>
                  <a:gd name="T1" fmla="*/ 0 h 73"/>
                  <a:gd name="T2" fmla="*/ 0 w 29"/>
                  <a:gd name="T3" fmla="*/ 0 h 73"/>
                  <a:gd name="T4" fmla="*/ 0 w 29"/>
                  <a:gd name="T5" fmla="*/ 72 h 73"/>
                  <a:gd name="T6" fmla="*/ 28 w 29"/>
                  <a:gd name="T7" fmla="*/ 72 h 73"/>
                  <a:gd name="T8" fmla="*/ 28 w 29"/>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3">
                    <a:moveTo>
                      <a:pt x="28" y="0"/>
                    </a:moveTo>
                    <a:lnTo>
                      <a:pt x="0" y="0"/>
                    </a:lnTo>
                    <a:lnTo>
                      <a:pt x="0" y="72"/>
                    </a:lnTo>
                    <a:lnTo>
                      <a:pt x="28" y="72"/>
                    </a:lnTo>
                    <a:lnTo>
                      <a:pt x="28"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9" name="Freeform 3525"/>
              <p:cNvSpPr>
                <a:spLocks/>
              </p:cNvSpPr>
              <p:nvPr/>
            </p:nvSpPr>
            <p:spPr bwMode="auto">
              <a:xfrm>
                <a:off x="4591" y="2067"/>
                <a:ext cx="18" cy="16"/>
              </a:xfrm>
              <a:custGeom>
                <a:avLst/>
                <a:gdLst>
                  <a:gd name="T0" fmla="*/ 17 w 18"/>
                  <a:gd name="T1" fmla="*/ 0 h 16"/>
                  <a:gd name="T2" fmla="*/ 17 w 18"/>
                  <a:gd name="T3" fmla="*/ 15 h 16"/>
                  <a:gd name="T4" fmla="*/ 0 w 18"/>
                  <a:gd name="T5" fmla="*/ 15 h 16"/>
                  <a:gd name="T6" fmla="*/ 0 w 18"/>
                  <a:gd name="T7" fmla="*/ 3 h 16"/>
                  <a:gd name="T8" fmla="*/ 17 w 18"/>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6">
                    <a:moveTo>
                      <a:pt x="17" y="0"/>
                    </a:moveTo>
                    <a:lnTo>
                      <a:pt x="17" y="15"/>
                    </a:lnTo>
                    <a:lnTo>
                      <a:pt x="0" y="15"/>
                    </a:lnTo>
                    <a:lnTo>
                      <a:pt x="0" y="3"/>
                    </a:lnTo>
                    <a:lnTo>
                      <a:pt x="1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0" name="Freeform 3526"/>
              <p:cNvSpPr>
                <a:spLocks/>
              </p:cNvSpPr>
              <p:nvPr/>
            </p:nvSpPr>
            <p:spPr bwMode="auto">
              <a:xfrm>
                <a:off x="4633" y="2040"/>
                <a:ext cx="13" cy="14"/>
              </a:xfrm>
              <a:custGeom>
                <a:avLst/>
                <a:gdLst>
                  <a:gd name="T0" fmla="*/ 5 w 13"/>
                  <a:gd name="T1" fmla="*/ 0 h 14"/>
                  <a:gd name="T2" fmla="*/ 12 w 13"/>
                  <a:gd name="T3" fmla="*/ 13 h 14"/>
                  <a:gd name="T4" fmla="*/ 3 w 13"/>
                  <a:gd name="T5" fmla="*/ 12 h 14"/>
                  <a:gd name="T6" fmla="*/ 0 w 13"/>
                  <a:gd name="T7" fmla="*/ 4 h 14"/>
                  <a:gd name="T8" fmla="*/ 5 w 13"/>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4">
                    <a:moveTo>
                      <a:pt x="5" y="0"/>
                    </a:moveTo>
                    <a:lnTo>
                      <a:pt x="12" y="13"/>
                    </a:lnTo>
                    <a:lnTo>
                      <a:pt x="3" y="12"/>
                    </a:lnTo>
                    <a:lnTo>
                      <a:pt x="0" y="4"/>
                    </a:lnTo>
                    <a:lnTo>
                      <a:pt x="5"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1" name="Freeform 3527"/>
              <p:cNvSpPr>
                <a:spLocks/>
              </p:cNvSpPr>
              <p:nvPr/>
            </p:nvSpPr>
            <p:spPr bwMode="auto">
              <a:xfrm>
                <a:off x="4609" y="2129"/>
                <a:ext cx="58" cy="5"/>
              </a:xfrm>
              <a:custGeom>
                <a:avLst/>
                <a:gdLst>
                  <a:gd name="T0" fmla="*/ 57 w 58"/>
                  <a:gd name="T1" fmla="*/ 0 h 5"/>
                  <a:gd name="T2" fmla="*/ 0 w 58"/>
                  <a:gd name="T3" fmla="*/ 0 h 5"/>
                  <a:gd name="T4" fmla="*/ 0 w 58"/>
                  <a:gd name="T5" fmla="*/ 4 h 5"/>
                  <a:gd name="T6" fmla="*/ 56 w 58"/>
                  <a:gd name="T7" fmla="*/ 4 h 5"/>
                  <a:gd name="T8" fmla="*/ 57 w 58"/>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
                    <a:moveTo>
                      <a:pt x="57" y="0"/>
                    </a:moveTo>
                    <a:lnTo>
                      <a:pt x="0" y="0"/>
                    </a:lnTo>
                    <a:lnTo>
                      <a:pt x="0" y="4"/>
                    </a:lnTo>
                    <a:lnTo>
                      <a:pt x="56" y="4"/>
                    </a:lnTo>
                    <a:lnTo>
                      <a:pt x="57"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2" name="Freeform 3528"/>
              <p:cNvSpPr>
                <a:spLocks/>
              </p:cNvSpPr>
              <p:nvPr/>
            </p:nvSpPr>
            <p:spPr bwMode="auto">
              <a:xfrm>
                <a:off x="4685" y="1953"/>
                <a:ext cx="24" cy="30"/>
              </a:xfrm>
              <a:custGeom>
                <a:avLst/>
                <a:gdLst>
                  <a:gd name="T0" fmla="*/ 1 w 24"/>
                  <a:gd name="T1" fmla="*/ 0 h 30"/>
                  <a:gd name="T2" fmla="*/ 23 w 24"/>
                  <a:gd name="T3" fmla="*/ 21 h 30"/>
                  <a:gd name="T4" fmla="*/ 23 w 24"/>
                  <a:gd name="T5" fmla="*/ 29 h 30"/>
                  <a:gd name="T6" fmla="*/ 0 w 24"/>
                  <a:gd name="T7" fmla="*/ 9 h 30"/>
                  <a:gd name="T8" fmla="*/ 1 w 24"/>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0">
                    <a:moveTo>
                      <a:pt x="1" y="0"/>
                    </a:moveTo>
                    <a:lnTo>
                      <a:pt x="23" y="21"/>
                    </a:lnTo>
                    <a:lnTo>
                      <a:pt x="23" y="29"/>
                    </a:lnTo>
                    <a:lnTo>
                      <a:pt x="0" y="9"/>
                    </a:lnTo>
                    <a:lnTo>
                      <a:pt x="1"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3" name="Freeform 3529"/>
              <p:cNvSpPr>
                <a:spLocks/>
              </p:cNvSpPr>
              <p:nvPr/>
            </p:nvSpPr>
            <p:spPr bwMode="auto">
              <a:xfrm>
                <a:off x="4679" y="1878"/>
                <a:ext cx="36" cy="247"/>
              </a:xfrm>
              <a:custGeom>
                <a:avLst/>
                <a:gdLst>
                  <a:gd name="T0" fmla="*/ 0 w 36"/>
                  <a:gd name="T1" fmla="*/ 0 h 247"/>
                  <a:gd name="T2" fmla="*/ 35 w 36"/>
                  <a:gd name="T3" fmla="*/ 14 h 247"/>
                  <a:gd name="T4" fmla="*/ 35 w 36"/>
                  <a:gd name="T5" fmla="*/ 246 h 247"/>
                  <a:gd name="T6" fmla="*/ 29 w 36"/>
                  <a:gd name="T7" fmla="*/ 246 h 247"/>
                  <a:gd name="T8" fmla="*/ 29 w 36"/>
                  <a:gd name="T9" fmla="*/ 36 h 247"/>
                  <a:gd name="T10" fmla="*/ 0 w 36"/>
                  <a:gd name="T11" fmla="*/ 23 h 247"/>
                  <a:gd name="T12" fmla="*/ 0 w 36"/>
                  <a:gd name="T13" fmla="*/ 0 h 2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247">
                    <a:moveTo>
                      <a:pt x="0" y="0"/>
                    </a:moveTo>
                    <a:lnTo>
                      <a:pt x="35" y="14"/>
                    </a:lnTo>
                    <a:lnTo>
                      <a:pt x="35" y="246"/>
                    </a:lnTo>
                    <a:lnTo>
                      <a:pt x="29" y="246"/>
                    </a:lnTo>
                    <a:lnTo>
                      <a:pt x="29" y="36"/>
                    </a:lnTo>
                    <a:lnTo>
                      <a:pt x="0" y="23"/>
                    </a:lnTo>
                    <a:lnTo>
                      <a:pt x="0"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4" name="Freeform 3530"/>
              <p:cNvSpPr>
                <a:spLocks/>
              </p:cNvSpPr>
              <p:nvPr/>
            </p:nvSpPr>
            <p:spPr bwMode="auto">
              <a:xfrm>
                <a:off x="4512" y="2124"/>
                <a:ext cx="205" cy="54"/>
              </a:xfrm>
              <a:custGeom>
                <a:avLst/>
                <a:gdLst>
                  <a:gd name="T0" fmla="*/ 204 w 205"/>
                  <a:gd name="T1" fmla="*/ 53 h 54"/>
                  <a:gd name="T2" fmla="*/ 204 w 205"/>
                  <a:gd name="T3" fmla="*/ 0 h 54"/>
                  <a:gd name="T4" fmla="*/ 159 w 205"/>
                  <a:gd name="T5" fmla="*/ 0 h 54"/>
                  <a:gd name="T6" fmla="*/ 151 w 205"/>
                  <a:gd name="T7" fmla="*/ 9 h 54"/>
                  <a:gd name="T8" fmla="*/ 124 w 205"/>
                  <a:gd name="T9" fmla="*/ 9 h 54"/>
                  <a:gd name="T10" fmla="*/ 115 w 205"/>
                  <a:gd name="T11" fmla="*/ 18 h 54"/>
                  <a:gd name="T12" fmla="*/ 27 w 205"/>
                  <a:gd name="T13" fmla="*/ 18 h 54"/>
                  <a:gd name="T14" fmla="*/ 27 w 205"/>
                  <a:gd name="T15" fmla="*/ 36 h 54"/>
                  <a:gd name="T16" fmla="*/ 0 w 205"/>
                  <a:gd name="T17" fmla="*/ 36 h 54"/>
                  <a:gd name="T18" fmla="*/ 0 w 205"/>
                  <a:gd name="T19" fmla="*/ 53 h 54"/>
                  <a:gd name="T20" fmla="*/ 204 w 205"/>
                  <a:gd name="T21" fmla="*/ 53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4">
                    <a:moveTo>
                      <a:pt x="204" y="53"/>
                    </a:moveTo>
                    <a:lnTo>
                      <a:pt x="204" y="0"/>
                    </a:lnTo>
                    <a:lnTo>
                      <a:pt x="159" y="0"/>
                    </a:lnTo>
                    <a:lnTo>
                      <a:pt x="151" y="9"/>
                    </a:lnTo>
                    <a:lnTo>
                      <a:pt x="124" y="9"/>
                    </a:lnTo>
                    <a:lnTo>
                      <a:pt x="115" y="18"/>
                    </a:lnTo>
                    <a:lnTo>
                      <a:pt x="27" y="18"/>
                    </a:lnTo>
                    <a:lnTo>
                      <a:pt x="27" y="36"/>
                    </a:lnTo>
                    <a:lnTo>
                      <a:pt x="0" y="36"/>
                    </a:lnTo>
                    <a:lnTo>
                      <a:pt x="0" y="53"/>
                    </a:lnTo>
                    <a:lnTo>
                      <a:pt x="204" y="5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5" name="Freeform 3531"/>
              <p:cNvSpPr>
                <a:spLocks/>
              </p:cNvSpPr>
              <p:nvPr/>
            </p:nvSpPr>
            <p:spPr bwMode="auto">
              <a:xfrm>
                <a:off x="4565" y="2159"/>
                <a:ext cx="152" cy="19"/>
              </a:xfrm>
              <a:custGeom>
                <a:avLst/>
                <a:gdLst>
                  <a:gd name="T0" fmla="*/ 151 w 152"/>
                  <a:gd name="T1" fmla="*/ 18 h 19"/>
                  <a:gd name="T2" fmla="*/ 0 w 152"/>
                  <a:gd name="T3" fmla="*/ 18 h 19"/>
                  <a:gd name="T4" fmla="*/ 0 w 152"/>
                  <a:gd name="T5" fmla="*/ 0 h 19"/>
                  <a:gd name="T6" fmla="*/ 151 w 152"/>
                  <a:gd name="T7" fmla="*/ 0 h 19"/>
                  <a:gd name="T8" fmla="*/ 151 w 152"/>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9">
                    <a:moveTo>
                      <a:pt x="151" y="18"/>
                    </a:moveTo>
                    <a:lnTo>
                      <a:pt x="0" y="18"/>
                    </a:lnTo>
                    <a:lnTo>
                      <a:pt x="0" y="0"/>
                    </a:lnTo>
                    <a:lnTo>
                      <a:pt x="151" y="0"/>
                    </a:lnTo>
                    <a:lnTo>
                      <a:pt x="151" y="18"/>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6" name="Line 3532"/>
              <p:cNvSpPr>
                <a:spLocks noChangeShapeType="1"/>
              </p:cNvSpPr>
              <p:nvPr/>
            </p:nvSpPr>
            <p:spPr bwMode="auto">
              <a:xfrm>
                <a:off x="4722" y="2053"/>
                <a:ext cx="0" cy="2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97" name="Freeform 3533"/>
              <p:cNvSpPr>
                <a:spLocks/>
              </p:cNvSpPr>
              <p:nvPr/>
            </p:nvSpPr>
            <p:spPr bwMode="auto">
              <a:xfrm>
                <a:off x="4714" y="2080"/>
                <a:ext cx="15" cy="17"/>
              </a:xfrm>
              <a:custGeom>
                <a:avLst/>
                <a:gdLst>
                  <a:gd name="T0" fmla="*/ 14 w 15"/>
                  <a:gd name="T1" fmla="*/ 16 h 17"/>
                  <a:gd name="T2" fmla="*/ 14 w 15"/>
                  <a:gd name="T3" fmla="*/ 0 h 17"/>
                  <a:gd name="T4" fmla="*/ 0 w 15"/>
                  <a:gd name="T5" fmla="*/ 0 h 17"/>
                  <a:gd name="T6" fmla="*/ 0 w 15"/>
                  <a:gd name="T7" fmla="*/ 6 h 17"/>
                  <a:gd name="T8" fmla="*/ 10 w 15"/>
                  <a:gd name="T9" fmla="*/ 6 h 17"/>
                  <a:gd name="T10" fmla="*/ 10 w 15"/>
                  <a:gd name="T11" fmla="*/ 16 h 17"/>
                  <a:gd name="T12" fmla="*/ 14 w 15"/>
                  <a:gd name="T13" fmla="*/ 16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17">
                    <a:moveTo>
                      <a:pt x="14" y="16"/>
                    </a:moveTo>
                    <a:lnTo>
                      <a:pt x="14" y="0"/>
                    </a:lnTo>
                    <a:lnTo>
                      <a:pt x="0" y="0"/>
                    </a:lnTo>
                    <a:lnTo>
                      <a:pt x="0" y="6"/>
                    </a:lnTo>
                    <a:lnTo>
                      <a:pt x="10" y="6"/>
                    </a:lnTo>
                    <a:lnTo>
                      <a:pt x="10" y="16"/>
                    </a:lnTo>
                    <a:lnTo>
                      <a:pt x="14" y="16"/>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8" name="Freeform 3534"/>
              <p:cNvSpPr>
                <a:spLocks/>
              </p:cNvSpPr>
              <p:nvPr/>
            </p:nvSpPr>
            <p:spPr bwMode="auto">
              <a:xfrm>
                <a:off x="4608" y="2069"/>
                <a:ext cx="46" cy="65"/>
              </a:xfrm>
              <a:custGeom>
                <a:avLst/>
                <a:gdLst>
                  <a:gd name="T0" fmla="*/ 45 w 46"/>
                  <a:gd name="T1" fmla="*/ 0 h 65"/>
                  <a:gd name="T2" fmla="*/ 0 w 46"/>
                  <a:gd name="T3" fmla="*/ 64 h 65"/>
                  <a:gd name="T4" fmla="*/ 7 w 46"/>
                  <a:gd name="T5" fmla="*/ 63 h 65"/>
                  <a:gd name="T6" fmla="*/ 45 w 46"/>
                  <a:gd name="T7" fmla="*/ 9 h 65"/>
                  <a:gd name="T8" fmla="*/ 45 w 46"/>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65">
                    <a:moveTo>
                      <a:pt x="45" y="0"/>
                    </a:moveTo>
                    <a:lnTo>
                      <a:pt x="0" y="64"/>
                    </a:lnTo>
                    <a:lnTo>
                      <a:pt x="7" y="63"/>
                    </a:lnTo>
                    <a:lnTo>
                      <a:pt x="45" y="9"/>
                    </a:lnTo>
                    <a:lnTo>
                      <a:pt x="45"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99" name="Freeform 3535"/>
              <p:cNvSpPr>
                <a:spLocks/>
              </p:cNvSpPr>
              <p:nvPr/>
            </p:nvSpPr>
            <p:spPr bwMode="auto">
              <a:xfrm>
                <a:off x="4716" y="2106"/>
                <a:ext cx="36" cy="72"/>
              </a:xfrm>
              <a:custGeom>
                <a:avLst/>
                <a:gdLst>
                  <a:gd name="T0" fmla="*/ 9 w 36"/>
                  <a:gd name="T1" fmla="*/ 0 h 72"/>
                  <a:gd name="T2" fmla="*/ 35 w 36"/>
                  <a:gd name="T3" fmla="*/ 27 h 72"/>
                  <a:gd name="T4" fmla="*/ 35 w 36"/>
                  <a:gd name="T5" fmla="*/ 71 h 72"/>
                  <a:gd name="T6" fmla="*/ 0 w 36"/>
                  <a:gd name="T7" fmla="*/ 71 h 72"/>
                  <a:gd name="T8" fmla="*/ 0 w 36"/>
                  <a:gd name="T9" fmla="*/ 18 h 72"/>
                  <a:gd name="T10" fmla="*/ 9 w 36"/>
                  <a:gd name="T11" fmla="*/ 0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72">
                    <a:moveTo>
                      <a:pt x="9" y="0"/>
                    </a:moveTo>
                    <a:lnTo>
                      <a:pt x="35" y="27"/>
                    </a:lnTo>
                    <a:lnTo>
                      <a:pt x="35" y="71"/>
                    </a:lnTo>
                    <a:lnTo>
                      <a:pt x="0" y="71"/>
                    </a:lnTo>
                    <a:lnTo>
                      <a:pt x="0" y="18"/>
                    </a:lnTo>
                    <a:lnTo>
                      <a:pt x="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0" name="Freeform 3536"/>
              <p:cNvSpPr>
                <a:spLocks/>
              </p:cNvSpPr>
              <p:nvPr/>
            </p:nvSpPr>
            <p:spPr bwMode="auto">
              <a:xfrm>
                <a:off x="4513" y="2211"/>
                <a:ext cx="248" cy="11"/>
              </a:xfrm>
              <a:custGeom>
                <a:avLst/>
                <a:gdLst>
                  <a:gd name="T0" fmla="*/ 247 w 248"/>
                  <a:gd name="T1" fmla="*/ 10 h 11"/>
                  <a:gd name="T2" fmla="*/ 0 w 248"/>
                  <a:gd name="T3" fmla="*/ 10 h 11"/>
                  <a:gd name="T4" fmla="*/ 0 w 248"/>
                  <a:gd name="T5" fmla="*/ 0 h 11"/>
                  <a:gd name="T6" fmla="*/ 247 w 248"/>
                  <a:gd name="T7" fmla="*/ 0 h 11"/>
                  <a:gd name="T8" fmla="*/ 247 w 248"/>
                  <a:gd name="T9" fmla="*/ 1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
                    <a:moveTo>
                      <a:pt x="247" y="10"/>
                    </a:moveTo>
                    <a:lnTo>
                      <a:pt x="0" y="10"/>
                    </a:lnTo>
                    <a:lnTo>
                      <a:pt x="0" y="0"/>
                    </a:lnTo>
                    <a:lnTo>
                      <a:pt x="247" y="0"/>
                    </a:lnTo>
                    <a:lnTo>
                      <a:pt x="247" y="1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1" name="Freeform 3537"/>
              <p:cNvSpPr>
                <a:spLocks/>
              </p:cNvSpPr>
              <p:nvPr/>
            </p:nvSpPr>
            <p:spPr bwMode="auto">
              <a:xfrm>
                <a:off x="4513" y="2194"/>
                <a:ext cx="248" cy="18"/>
              </a:xfrm>
              <a:custGeom>
                <a:avLst/>
                <a:gdLst>
                  <a:gd name="T0" fmla="*/ 247 w 248"/>
                  <a:gd name="T1" fmla="*/ 17 h 18"/>
                  <a:gd name="T2" fmla="*/ 0 w 248"/>
                  <a:gd name="T3" fmla="*/ 17 h 18"/>
                  <a:gd name="T4" fmla="*/ 0 w 248"/>
                  <a:gd name="T5" fmla="*/ 0 h 18"/>
                  <a:gd name="T6" fmla="*/ 247 w 248"/>
                  <a:gd name="T7" fmla="*/ 0 h 18"/>
                  <a:gd name="T8" fmla="*/ 247 w 24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8">
                    <a:moveTo>
                      <a:pt x="247" y="17"/>
                    </a:moveTo>
                    <a:lnTo>
                      <a:pt x="0" y="17"/>
                    </a:lnTo>
                    <a:lnTo>
                      <a:pt x="0" y="0"/>
                    </a:lnTo>
                    <a:lnTo>
                      <a:pt x="247" y="0"/>
                    </a:lnTo>
                    <a:lnTo>
                      <a:pt x="247" y="17"/>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2" name="Freeform 3538"/>
              <p:cNvSpPr>
                <a:spLocks/>
              </p:cNvSpPr>
              <p:nvPr/>
            </p:nvSpPr>
            <p:spPr bwMode="auto">
              <a:xfrm>
                <a:off x="4513" y="2177"/>
                <a:ext cx="248" cy="18"/>
              </a:xfrm>
              <a:custGeom>
                <a:avLst/>
                <a:gdLst>
                  <a:gd name="T0" fmla="*/ 247 w 248"/>
                  <a:gd name="T1" fmla="*/ 17 h 18"/>
                  <a:gd name="T2" fmla="*/ 0 w 248"/>
                  <a:gd name="T3" fmla="*/ 17 h 18"/>
                  <a:gd name="T4" fmla="*/ 0 w 248"/>
                  <a:gd name="T5" fmla="*/ 0 h 18"/>
                  <a:gd name="T6" fmla="*/ 247 w 248"/>
                  <a:gd name="T7" fmla="*/ 0 h 18"/>
                  <a:gd name="T8" fmla="*/ 247 w 248"/>
                  <a:gd name="T9" fmla="*/ 1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8">
                    <a:moveTo>
                      <a:pt x="247" y="17"/>
                    </a:moveTo>
                    <a:lnTo>
                      <a:pt x="0" y="17"/>
                    </a:lnTo>
                    <a:lnTo>
                      <a:pt x="0" y="0"/>
                    </a:lnTo>
                    <a:lnTo>
                      <a:pt x="247" y="0"/>
                    </a:lnTo>
                    <a:lnTo>
                      <a:pt x="247" y="17"/>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3" name="Freeform 3539"/>
              <p:cNvSpPr>
                <a:spLocks/>
              </p:cNvSpPr>
              <p:nvPr/>
            </p:nvSpPr>
            <p:spPr bwMode="auto">
              <a:xfrm>
                <a:off x="4519" y="2164"/>
                <a:ext cx="28" cy="9"/>
              </a:xfrm>
              <a:custGeom>
                <a:avLst/>
                <a:gdLst>
                  <a:gd name="T0" fmla="*/ 27 w 28"/>
                  <a:gd name="T1" fmla="*/ 0 h 9"/>
                  <a:gd name="T2" fmla="*/ 0 w 28"/>
                  <a:gd name="T3" fmla="*/ 0 h 9"/>
                  <a:gd name="T4" fmla="*/ 0 w 28"/>
                  <a:gd name="T5" fmla="*/ 8 h 9"/>
                  <a:gd name="T6" fmla="*/ 27 w 28"/>
                  <a:gd name="T7" fmla="*/ 8 h 9"/>
                  <a:gd name="T8" fmla="*/ 27 w 28"/>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9">
                    <a:moveTo>
                      <a:pt x="27" y="0"/>
                    </a:moveTo>
                    <a:lnTo>
                      <a:pt x="0" y="0"/>
                    </a:lnTo>
                    <a:lnTo>
                      <a:pt x="0" y="8"/>
                    </a:lnTo>
                    <a:lnTo>
                      <a:pt x="27" y="8"/>
                    </a:lnTo>
                    <a:lnTo>
                      <a:pt x="27" y="0"/>
                    </a:lnTo>
                  </a:path>
                </a:pathLst>
              </a:custGeom>
              <a:solidFill>
                <a:srgbClr val="9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4" name="Oval 3540"/>
              <p:cNvSpPr>
                <a:spLocks noChangeArrowheads="1"/>
              </p:cNvSpPr>
              <p:nvPr/>
            </p:nvSpPr>
            <p:spPr bwMode="auto">
              <a:xfrm>
                <a:off x="4724" y="2100"/>
                <a:ext cx="6" cy="6"/>
              </a:xfrm>
              <a:prstGeom prst="ellipse">
                <a:avLst/>
              </a:prstGeom>
              <a:solidFill>
                <a:srgbClr val="9F9F9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05" name="Freeform 3541"/>
              <p:cNvSpPr>
                <a:spLocks/>
              </p:cNvSpPr>
              <p:nvPr/>
            </p:nvSpPr>
            <p:spPr bwMode="auto">
              <a:xfrm>
                <a:off x="4653" y="2061"/>
                <a:ext cx="19" cy="19"/>
              </a:xfrm>
              <a:custGeom>
                <a:avLst/>
                <a:gdLst>
                  <a:gd name="T0" fmla="*/ 0 w 19"/>
                  <a:gd name="T1" fmla="*/ 0 h 19"/>
                  <a:gd name="T2" fmla="*/ 0 w 19"/>
                  <a:gd name="T3" fmla="*/ 18 h 19"/>
                  <a:gd name="T4" fmla="*/ 18 w 19"/>
                  <a:gd name="T5" fmla="*/ 18 h 19"/>
                  <a:gd name="T6" fmla="*/ 18 w 19"/>
                  <a:gd name="T7" fmla="*/ 0 h 19"/>
                  <a:gd name="T8" fmla="*/ 0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0" y="0"/>
                    </a:moveTo>
                    <a:lnTo>
                      <a:pt x="0" y="18"/>
                    </a:lnTo>
                    <a:lnTo>
                      <a:pt x="18" y="18"/>
                    </a:lnTo>
                    <a:lnTo>
                      <a:pt x="18" y="0"/>
                    </a:lnTo>
                    <a:lnTo>
                      <a:pt x="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06" name="Freeform 3542"/>
              <p:cNvSpPr>
                <a:spLocks/>
              </p:cNvSpPr>
              <p:nvPr/>
            </p:nvSpPr>
            <p:spPr bwMode="auto">
              <a:xfrm>
                <a:off x="4609" y="2052"/>
                <a:ext cx="72" cy="73"/>
              </a:xfrm>
              <a:custGeom>
                <a:avLst/>
                <a:gdLst>
                  <a:gd name="T0" fmla="*/ 62 w 72"/>
                  <a:gd name="T1" fmla="*/ 72 h 73"/>
                  <a:gd name="T2" fmla="*/ 62 w 72"/>
                  <a:gd name="T3" fmla="*/ 9 h 73"/>
                  <a:gd name="T4" fmla="*/ 0 w 72"/>
                  <a:gd name="T5" fmla="*/ 9 h 73"/>
                  <a:gd name="T6" fmla="*/ 0 w 72"/>
                  <a:gd name="T7" fmla="*/ 0 h 73"/>
                  <a:gd name="T8" fmla="*/ 71 w 72"/>
                  <a:gd name="T9" fmla="*/ 0 h 73"/>
                  <a:gd name="T10" fmla="*/ 71 w 72"/>
                  <a:gd name="T11" fmla="*/ 72 h 73"/>
                  <a:gd name="T12" fmla="*/ 62 w 72"/>
                  <a:gd name="T13" fmla="*/ 7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73">
                    <a:moveTo>
                      <a:pt x="62" y="72"/>
                    </a:moveTo>
                    <a:lnTo>
                      <a:pt x="62" y="9"/>
                    </a:lnTo>
                    <a:lnTo>
                      <a:pt x="0" y="9"/>
                    </a:lnTo>
                    <a:lnTo>
                      <a:pt x="0" y="0"/>
                    </a:lnTo>
                    <a:lnTo>
                      <a:pt x="71" y="0"/>
                    </a:lnTo>
                    <a:lnTo>
                      <a:pt x="71" y="72"/>
                    </a:lnTo>
                    <a:lnTo>
                      <a:pt x="62" y="72"/>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907" name="Group 3543"/>
              <p:cNvGrpSpPr>
                <a:grpSpLocks/>
              </p:cNvGrpSpPr>
              <p:nvPr/>
            </p:nvGrpSpPr>
            <p:grpSpPr bwMode="auto">
              <a:xfrm>
                <a:off x="4667" y="1988"/>
                <a:ext cx="68" cy="61"/>
                <a:chOff x="4667" y="1988"/>
                <a:chExt cx="68" cy="61"/>
              </a:xfrm>
            </p:grpSpPr>
            <p:sp>
              <p:nvSpPr>
                <p:cNvPr id="30919" name="Oval 3544"/>
                <p:cNvSpPr>
                  <a:spLocks noChangeArrowheads="1"/>
                </p:cNvSpPr>
                <p:nvPr/>
              </p:nvSpPr>
              <p:spPr bwMode="auto">
                <a:xfrm>
                  <a:off x="4667" y="1988"/>
                  <a:ext cx="60" cy="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920" name="Oval 3545"/>
                <p:cNvSpPr>
                  <a:spLocks noChangeArrowheads="1"/>
                </p:cNvSpPr>
                <p:nvPr/>
              </p:nvSpPr>
              <p:spPr bwMode="auto">
                <a:xfrm>
                  <a:off x="4674" y="1988"/>
                  <a:ext cx="61" cy="61"/>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0908" name="Group 3546"/>
              <p:cNvGrpSpPr>
                <a:grpSpLocks/>
              </p:cNvGrpSpPr>
              <p:nvPr/>
            </p:nvGrpSpPr>
            <p:grpSpPr bwMode="auto">
              <a:xfrm>
                <a:off x="4676" y="2124"/>
                <a:ext cx="35" cy="71"/>
                <a:chOff x="4676" y="2124"/>
                <a:chExt cx="35" cy="71"/>
              </a:xfrm>
            </p:grpSpPr>
            <p:sp>
              <p:nvSpPr>
                <p:cNvPr id="30910" name="Freeform 3547"/>
                <p:cNvSpPr>
                  <a:spLocks/>
                </p:cNvSpPr>
                <p:nvPr/>
              </p:nvSpPr>
              <p:spPr bwMode="auto">
                <a:xfrm>
                  <a:off x="4680" y="2124"/>
                  <a:ext cx="28" cy="71"/>
                </a:xfrm>
                <a:custGeom>
                  <a:avLst/>
                  <a:gdLst>
                    <a:gd name="T0" fmla="*/ 27 w 28"/>
                    <a:gd name="T1" fmla="*/ 0 h 71"/>
                    <a:gd name="T2" fmla="*/ 0 w 28"/>
                    <a:gd name="T3" fmla="*/ 0 h 71"/>
                    <a:gd name="T4" fmla="*/ 0 w 28"/>
                    <a:gd name="T5" fmla="*/ 70 h 71"/>
                    <a:gd name="T6" fmla="*/ 27 w 28"/>
                    <a:gd name="T7" fmla="*/ 70 h 71"/>
                    <a:gd name="T8" fmla="*/ 27 w 28"/>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71">
                      <a:moveTo>
                        <a:pt x="27" y="0"/>
                      </a:moveTo>
                      <a:lnTo>
                        <a:pt x="0" y="0"/>
                      </a:lnTo>
                      <a:lnTo>
                        <a:pt x="0" y="70"/>
                      </a:lnTo>
                      <a:lnTo>
                        <a:pt x="27" y="70"/>
                      </a:lnTo>
                      <a:lnTo>
                        <a:pt x="27"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911" name="Group 3548"/>
                <p:cNvGrpSpPr>
                  <a:grpSpLocks/>
                </p:cNvGrpSpPr>
                <p:nvPr/>
              </p:nvGrpSpPr>
              <p:grpSpPr bwMode="auto">
                <a:xfrm>
                  <a:off x="4676" y="2132"/>
                  <a:ext cx="35" cy="54"/>
                  <a:chOff x="4676" y="2132"/>
                  <a:chExt cx="35" cy="54"/>
                </a:xfrm>
              </p:grpSpPr>
              <p:sp>
                <p:nvSpPr>
                  <p:cNvPr id="30912" name="Line 3549"/>
                  <p:cNvSpPr>
                    <a:spLocks noChangeShapeType="1"/>
                  </p:cNvSpPr>
                  <p:nvPr/>
                </p:nvSpPr>
                <p:spPr bwMode="auto">
                  <a:xfrm flipH="1">
                    <a:off x="4676" y="2141"/>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3" name="Line 3550"/>
                  <p:cNvSpPr>
                    <a:spLocks noChangeShapeType="1"/>
                  </p:cNvSpPr>
                  <p:nvPr/>
                </p:nvSpPr>
                <p:spPr bwMode="auto">
                  <a:xfrm flipH="1">
                    <a:off x="4676" y="2168"/>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4" name="Line 3551"/>
                  <p:cNvSpPr>
                    <a:spLocks noChangeShapeType="1"/>
                  </p:cNvSpPr>
                  <p:nvPr/>
                </p:nvSpPr>
                <p:spPr bwMode="auto">
                  <a:xfrm flipH="1">
                    <a:off x="4676" y="2159"/>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5" name="Line 3552"/>
                  <p:cNvSpPr>
                    <a:spLocks noChangeShapeType="1"/>
                  </p:cNvSpPr>
                  <p:nvPr/>
                </p:nvSpPr>
                <p:spPr bwMode="auto">
                  <a:xfrm flipH="1">
                    <a:off x="4676" y="2150"/>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6" name="Line 3553"/>
                  <p:cNvSpPr>
                    <a:spLocks noChangeShapeType="1"/>
                  </p:cNvSpPr>
                  <p:nvPr/>
                </p:nvSpPr>
                <p:spPr bwMode="auto">
                  <a:xfrm flipH="1">
                    <a:off x="4676" y="2132"/>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7" name="Line 3554"/>
                  <p:cNvSpPr>
                    <a:spLocks noChangeShapeType="1"/>
                  </p:cNvSpPr>
                  <p:nvPr/>
                </p:nvSpPr>
                <p:spPr bwMode="auto">
                  <a:xfrm flipH="1">
                    <a:off x="4676" y="2177"/>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8" name="Line 3555"/>
                  <p:cNvSpPr>
                    <a:spLocks noChangeShapeType="1"/>
                  </p:cNvSpPr>
                  <p:nvPr/>
                </p:nvSpPr>
                <p:spPr bwMode="auto">
                  <a:xfrm flipH="1">
                    <a:off x="4676" y="2186"/>
                    <a:ext cx="3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909" name="Freeform 3556"/>
              <p:cNvSpPr>
                <a:spLocks/>
              </p:cNvSpPr>
              <p:nvPr/>
            </p:nvSpPr>
            <p:spPr bwMode="auto">
              <a:xfrm>
                <a:off x="4530" y="2141"/>
                <a:ext cx="10" cy="19"/>
              </a:xfrm>
              <a:custGeom>
                <a:avLst/>
                <a:gdLst>
                  <a:gd name="T0" fmla="*/ 9 w 10"/>
                  <a:gd name="T1" fmla="*/ 0 h 19"/>
                  <a:gd name="T2" fmla="*/ 0 w 10"/>
                  <a:gd name="T3" fmla="*/ 0 h 19"/>
                  <a:gd name="T4" fmla="*/ 0 w 10"/>
                  <a:gd name="T5" fmla="*/ 18 h 19"/>
                  <a:gd name="T6" fmla="*/ 9 w 10"/>
                  <a:gd name="T7" fmla="*/ 18 h 19"/>
                  <a:gd name="T8" fmla="*/ 9 w 10"/>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9">
                    <a:moveTo>
                      <a:pt x="9" y="0"/>
                    </a:moveTo>
                    <a:lnTo>
                      <a:pt x="0" y="0"/>
                    </a:lnTo>
                    <a:lnTo>
                      <a:pt x="0" y="18"/>
                    </a:lnTo>
                    <a:lnTo>
                      <a:pt x="9" y="18"/>
                    </a:lnTo>
                    <a:lnTo>
                      <a:pt x="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5" name="Group 3557"/>
            <p:cNvGrpSpPr>
              <a:grpSpLocks/>
            </p:cNvGrpSpPr>
            <p:nvPr/>
          </p:nvGrpSpPr>
          <p:grpSpPr bwMode="auto">
            <a:xfrm>
              <a:off x="3888" y="1866"/>
              <a:ext cx="46" cy="50"/>
              <a:chOff x="4567" y="1944"/>
              <a:chExt cx="46" cy="50"/>
            </a:xfrm>
          </p:grpSpPr>
          <p:sp>
            <p:nvSpPr>
              <p:cNvPr id="30885" name="Freeform 3558"/>
              <p:cNvSpPr>
                <a:spLocks/>
              </p:cNvSpPr>
              <p:nvPr/>
            </p:nvSpPr>
            <p:spPr bwMode="auto">
              <a:xfrm>
                <a:off x="4567" y="1959"/>
                <a:ext cx="22" cy="35"/>
              </a:xfrm>
              <a:custGeom>
                <a:avLst/>
                <a:gdLst>
                  <a:gd name="T0" fmla="*/ 3 w 22"/>
                  <a:gd name="T1" fmla="*/ 0 h 35"/>
                  <a:gd name="T2" fmla="*/ 21 w 22"/>
                  <a:gd name="T3" fmla="*/ 29 h 35"/>
                  <a:gd name="T4" fmla="*/ 17 w 22"/>
                  <a:gd name="T5" fmla="*/ 34 h 35"/>
                  <a:gd name="T6" fmla="*/ 0 w 22"/>
                  <a:gd name="T7" fmla="*/ 1 h 35"/>
                  <a:gd name="T8" fmla="*/ 3 w 2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5">
                    <a:moveTo>
                      <a:pt x="3" y="0"/>
                    </a:moveTo>
                    <a:lnTo>
                      <a:pt x="21" y="29"/>
                    </a:lnTo>
                    <a:lnTo>
                      <a:pt x="17" y="34"/>
                    </a:lnTo>
                    <a:lnTo>
                      <a:pt x="0" y="1"/>
                    </a:lnTo>
                    <a:lnTo>
                      <a:pt x="3"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6" name="Freeform 3559"/>
              <p:cNvSpPr>
                <a:spLocks/>
              </p:cNvSpPr>
              <p:nvPr/>
            </p:nvSpPr>
            <p:spPr bwMode="auto">
              <a:xfrm>
                <a:off x="4573" y="1944"/>
                <a:ext cx="40" cy="12"/>
              </a:xfrm>
              <a:custGeom>
                <a:avLst/>
                <a:gdLst>
                  <a:gd name="T0" fmla="*/ 1 w 40"/>
                  <a:gd name="T1" fmla="*/ 0 h 12"/>
                  <a:gd name="T2" fmla="*/ 39 w 40"/>
                  <a:gd name="T3" fmla="*/ 6 h 12"/>
                  <a:gd name="T4" fmla="*/ 34 w 40"/>
                  <a:gd name="T5" fmla="*/ 11 h 12"/>
                  <a:gd name="T6" fmla="*/ 0 w 40"/>
                  <a:gd name="T7" fmla="*/ 4 h 12"/>
                  <a:gd name="T8" fmla="*/ 1 w 4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2">
                    <a:moveTo>
                      <a:pt x="1" y="0"/>
                    </a:moveTo>
                    <a:lnTo>
                      <a:pt x="39" y="6"/>
                    </a:lnTo>
                    <a:lnTo>
                      <a:pt x="34" y="11"/>
                    </a:lnTo>
                    <a:lnTo>
                      <a:pt x="0" y="4"/>
                    </a:lnTo>
                    <a:lnTo>
                      <a:pt x="1"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6" name="Group 3560"/>
            <p:cNvGrpSpPr>
              <a:grpSpLocks/>
            </p:cNvGrpSpPr>
            <p:nvPr/>
          </p:nvGrpSpPr>
          <p:grpSpPr bwMode="auto">
            <a:xfrm>
              <a:off x="3840" y="1914"/>
              <a:ext cx="146" cy="231"/>
              <a:chOff x="4555" y="1864"/>
              <a:chExt cx="146" cy="231"/>
            </a:xfrm>
          </p:grpSpPr>
          <p:sp>
            <p:nvSpPr>
              <p:cNvPr id="30883" name="Freeform 3561"/>
              <p:cNvSpPr>
                <a:spLocks/>
              </p:cNvSpPr>
              <p:nvPr/>
            </p:nvSpPr>
            <p:spPr bwMode="auto">
              <a:xfrm>
                <a:off x="4555" y="1865"/>
                <a:ext cx="146" cy="230"/>
              </a:xfrm>
              <a:custGeom>
                <a:avLst/>
                <a:gdLst>
                  <a:gd name="T0" fmla="*/ 140 w 146"/>
                  <a:gd name="T1" fmla="*/ 9 h 230"/>
                  <a:gd name="T2" fmla="*/ 143 w 146"/>
                  <a:gd name="T3" fmla="*/ 15 h 230"/>
                  <a:gd name="T4" fmla="*/ 144 w 146"/>
                  <a:gd name="T5" fmla="*/ 23 h 230"/>
                  <a:gd name="T6" fmla="*/ 145 w 146"/>
                  <a:gd name="T7" fmla="*/ 33 h 230"/>
                  <a:gd name="T8" fmla="*/ 145 w 146"/>
                  <a:gd name="T9" fmla="*/ 41 h 230"/>
                  <a:gd name="T10" fmla="*/ 143 w 146"/>
                  <a:gd name="T11" fmla="*/ 53 h 230"/>
                  <a:gd name="T12" fmla="*/ 141 w 146"/>
                  <a:gd name="T13" fmla="*/ 67 h 230"/>
                  <a:gd name="T14" fmla="*/ 138 w 146"/>
                  <a:gd name="T15" fmla="*/ 83 h 230"/>
                  <a:gd name="T16" fmla="*/ 133 w 146"/>
                  <a:gd name="T17" fmla="*/ 102 h 230"/>
                  <a:gd name="T18" fmla="*/ 124 w 146"/>
                  <a:gd name="T19" fmla="*/ 119 h 230"/>
                  <a:gd name="T20" fmla="*/ 111 w 146"/>
                  <a:gd name="T21" fmla="*/ 141 h 230"/>
                  <a:gd name="T22" fmla="*/ 98 w 146"/>
                  <a:gd name="T23" fmla="*/ 161 h 230"/>
                  <a:gd name="T24" fmla="*/ 87 w 146"/>
                  <a:gd name="T25" fmla="*/ 174 h 230"/>
                  <a:gd name="T26" fmla="*/ 71 w 146"/>
                  <a:gd name="T27" fmla="*/ 190 h 230"/>
                  <a:gd name="T28" fmla="*/ 55 w 146"/>
                  <a:gd name="T29" fmla="*/ 203 h 230"/>
                  <a:gd name="T30" fmla="*/ 41 w 146"/>
                  <a:gd name="T31" fmla="*/ 214 h 230"/>
                  <a:gd name="T32" fmla="*/ 30 w 146"/>
                  <a:gd name="T33" fmla="*/ 220 h 230"/>
                  <a:gd name="T34" fmla="*/ 20 w 146"/>
                  <a:gd name="T35" fmla="*/ 226 h 230"/>
                  <a:gd name="T36" fmla="*/ 12 w 146"/>
                  <a:gd name="T37" fmla="*/ 229 h 230"/>
                  <a:gd name="T38" fmla="*/ 5 w 146"/>
                  <a:gd name="T39" fmla="*/ 229 h 230"/>
                  <a:gd name="T40" fmla="*/ 0 w 146"/>
                  <a:gd name="T41" fmla="*/ 226 h 230"/>
                  <a:gd name="T42" fmla="*/ 135 w 146"/>
                  <a:gd name="T43" fmla="*/ 0 h 230"/>
                  <a:gd name="T44" fmla="*/ 140 w 146"/>
                  <a:gd name="T45" fmla="*/ 9 h 2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6" h="230">
                    <a:moveTo>
                      <a:pt x="140" y="9"/>
                    </a:moveTo>
                    <a:lnTo>
                      <a:pt x="143" y="15"/>
                    </a:lnTo>
                    <a:lnTo>
                      <a:pt x="144" y="23"/>
                    </a:lnTo>
                    <a:lnTo>
                      <a:pt x="145" y="33"/>
                    </a:lnTo>
                    <a:lnTo>
                      <a:pt x="145" y="41"/>
                    </a:lnTo>
                    <a:lnTo>
                      <a:pt x="143" y="53"/>
                    </a:lnTo>
                    <a:lnTo>
                      <a:pt x="141" y="67"/>
                    </a:lnTo>
                    <a:lnTo>
                      <a:pt x="138" y="83"/>
                    </a:lnTo>
                    <a:lnTo>
                      <a:pt x="133" y="102"/>
                    </a:lnTo>
                    <a:lnTo>
                      <a:pt x="124" y="119"/>
                    </a:lnTo>
                    <a:lnTo>
                      <a:pt x="111" y="141"/>
                    </a:lnTo>
                    <a:lnTo>
                      <a:pt x="98" y="161"/>
                    </a:lnTo>
                    <a:lnTo>
                      <a:pt x="87" y="174"/>
                    </a:lnTo>
                    <a:lnTo>
                      <a:pt x="71" y="190"/>
                    </a:lnTo>
                    <a:lnTo>
                      <a:pt x="55" y="203"/>
                    </a:lnTo>
                    <a:lnTo>
                      <a:pt x="41" y="214"/>
                    </a:lnTo>
                    <a:lnTo>
                      <a:pt x="30" y="220"/>
                    </a:lnTo>
                    <a:lnTo>
                      <a:pt x="20" y="226"/>
                    </a:lnTo>
                    <a:lnTo>
                      <a:pt x="12" y="229"/>
                    </a:lnTo>
                    <a:lnTo>
                      <a:pt x="5" y="229"/>
                    </a:lnTo>
                    <a:lnTo>
                      <a:pt x="0" y="226"/>
                    </a:lnTo>
                    <a:lnTo>
                      <a:pt x="135" y="0"/>
                    </a:lnTo>
                    <a:lnTo>
                      <a:pt x="140" y="9"/>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4" name="Freeform 3562"/>
              <p:cNvSpPr>
                <a:spLocks/>
              </p:cNvSpPr>
              <p:nvPr/>
            </p:nvSpPr>
            <p:spPr bwMode="auto">
              <a:xfrm>
                <a:off x="4555" y="1864"/>
                <a:ext cx="137" cy="228"/>
              </a:xfrm>
              <a:custGeom>
                <a:avLst/>
                <a:gdLst>
                  <a:gd name="T0" fmla="*/ 135 w 137"/>
                  <a:gd name="T1" fmla="*/ 0 h 228"/>
                  <a:gd name="T2" fmla="*/ 136 w 137"/>
                  <a:gd name="T3" fmla="*/ 5 h 228"/>
                  <a:gd name="T4" fmla="*/ 136 w 137"/>
                  <a:gd name="T5" fmla="*/ 15 h 228"/>
                  <a:gd name="T6" fmla="*/ 135 w 137"/>
                  <a:gd name="T7" fmla="*/ 27 h 228"/>
                  <a:gd name="T8" fmla="*/ 134 w 137"/>
                  <a:gd name="T9" fmla="*/ 36 h 228"/>
                  <a:gd name="T10" fmla="*/ 133 w 137"/>
                  <a:gd name="T11" fmla="*/ 48 h 228"/>
                  <a:gd name="T12" fmla="*/ 131 w 137"/>
                  <a:gd name="T13" fmla="*/ 62 h 228"/>
                  <a:gd name="T14" fmla="*/ 128 w 137"/>
                  <a:gd name="T15" fmla="*/ 78 h 228"/>
                  <a:gd name="T16" fmla="*/ 121 w 137"/>
                  <a:gd name="T17" fmla="*/ 97 h 228"/>
                  <a:gd name="T18" fmla="*/ 111 w 137"/>
                  <a:gd name="T19" fmla="*/ 118 h 228"/>
                  <a:gd name="T20" fmla="*/ 100 w 137"/>
                  <a:gd name="T21" fmla="*/ 136 h 228"/>
                  <a:gd name="T22" fmla="*/ 87 w 137"/>
                  <a:gd name="T23" fmla="*/ 155 h 228"/>
                  <a:gd name="T24" fmla="*/ 75 w 137"/>
                  <a:gd name="T25" fmla="*/ 170 h 228"/>
                  <a:gd name="T26" fmla="*/ 65 w 137"/>
                  <a:gd name="T27" fmla="*/ 180 h 228"/>
                  <a:gd name="T28" fmla="*/ 56 w 137"/>
                  <a:gd name="T29" fmla="*/ 188 h 228"/>
                  <a:gd name="T30" fmla="*/ 47 w 137"/>
                  <a:gd name="T31" fmla="*/ 197 h 228"/>
                  <a:gd name="T32" fmla="*/ 36 w 137"/>
                  <a:gd name="T33" fmla="*/ 206 h 228"/>
                  <a:gd name="T34" fmla="*/ 29 w 137"/>
                  <a:gd name="T35" fmla="*/ 212 h 228"/>
                  <a:gd name="T36" fmla="*/ 22 w 137"/>
                  <a:gd name="T37" fmla="*/ 217 h 228"/>
                  <a:gd name="T38" fmla="*/ 13 w 137"/>
                  <a:gd name="T39" fmla="*/ 221 h 228"/>
                  <a:gd name="T40" fmla="*/ 6 w 137"/>
                  <a:gd name="T41" fmla="*/ 226 h 228"/>
                  <a:gd name="T42" fmla="*/ 2 w 137"/>
                  <a:gd name="T43" fmla="*/ 227 h 228"/>
                  <a:gd name="T44" fmla="*/ 0 w 137"/>
                  <a:gd name="T45" fmla="*/ 224 h 228"/>
                  <a:gd name="T46" fmla="*/ 1 w 137"/>
                  <a:gd name="T47" fmla="*/ 219 h 228"/>
                  <a:gd name="T48" fmla="*/ 1 w 137"/>
                  <a:gd name="T49" fmla="*/ 214 h 228"/>
                  <a:gd name="T50" fmla="*/ 3 w 137"/>
                  <a:gd name="T51" fmla="*/ 204 h 228"/>
                  <a:gd name="T52" fmla="*/ 5 w 137"/>
                  <a:gd name="T53" fmla="*/ 192 h 228"/>
                  <a:gd name="T54" fmla="*/ 9 w 137"/>
                  <a:gd name="T55" fmla="*/ 181 h 228"/>
                  <a:gd name="T56" fmla="*/ 12 w 137"/>
                  <a:gd name="T57" fmla="*/ 167 h 228"/>
                  <a:gd name="T58" fmla="*/ 16 w 137"/>
                  <a:gd name="T59" fmla="*/ 153 h 228"/>
                  <a:gd name="T60" fmla="*/ 21 w 137"/>
                  <a:gd name="T61" fmla="*/ 141 h 228"/>
                  <a:gd name="T62" fmla="*/ 25 w 137"/>
                  <a:gd name="T63" fmla="*/ 131 h 228"/>
                  <a:gd name="T64" fmla="*/ 32 w 137"/>
                  <a:gd name="T65" fmla="*/ 118 h 228"/>
                  <a:gd name="T66" fmla="*/ 38 w 137"/>
                  <a:gd name="T67" fmla="*/ 107 h 228"/>
                  <a:gd name="T68" fmla="*/ 45 w 137"/>
                  <a:gd name="T69" fmla="*/ 95 h 228"/>
                  <a:gd name="T70" fmla="*/ 57 w 137"/>
                  <a:gd name="T71" fmla="*/ 79 h 228"/>
                  <a:gd name="T72" fmla="*/ 65 w 137"/>
                  <a:gd name="T73" fmla="*/ 68 h 228"/>
                  <a:gd name="T74" fmla="*/ 77 w 137"/>
                  <a:gd name="T75" fmla="*/ 53 h 228"/>
                  <a:gd name="T76" fmla="*/ 88 w 137"/>
                  <a:gd name="T77" fmla="*/ 42 h 228"/>
                  <a:gd name="T78" fmla="*/ 99 w 137"/>
                  <a:gd name="T79" fmla="*/ 31 h 228"/>
                  <a:gd name="T80" fmla="*/ 107 w 137"/>
                  <a:gd name="T81" fmla="*/ 22 h 228"/>
                  <a:gd name="T82" fmla="*/ 116 w 137"/>
                  <a:gd name="T83" fmla="*/ 14 h 228"/>
                  <a:gd name="T84" fmla="*/ 123 w 137"/>
                  <a:gd name="T85" fmla="*/ 8 h 228"/>
                  <a:gd name="T86" fmla="*/ 129 w 137"/>
                  <a:gd name="T87" fmla="*/ 2 h 228"/>
                  <a:gd name="T88" fmla="*/ 135 w 137"/>
                  <a:gd name="T89" fmla="*/ 0 h 2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37" h="228">
                    <a:moveTo>
                      <a:pt x="135" y="0"/>
                    </a:moveTo>
                    <a:lnTo>
                      <a:pt x="136" y="5"/>
                    </a:lnTo>
                    <a:lnTo>
                      <a:pt x="136" y="15"/>
                    </a:lnTo>
                    <a:lnTo>
                      <a:pt x="135" y="27"/>
                    </a:lnTo>
                    <a:lnTo>
                      <a:pt x="134" y="36"/>
                    </a:lnTo>
                    <a:lnTo>
                      <a:pt x="133" y="48"/>
                    </a:lnTo>
                    <a:lnTo>
                      <a:pt x="131" y="62"/>
                    </a:lnTo>
                    <a:lnTo>
                      <a:pt x="128" y="78"/>
                    </a:lnTo>
                    <a:lnTo>
                      <a:pt x="121" y="97"/>
                    </a:lnTo>
                    <a:lnTo>
                      <a:pt x="111" y="118"/>
                    </a:lnTo>
                    <a:lnTo>
                      <a:pt x="100" y="136"/>
                    </a:lnTo>
                    <a:lnTo>
                      <a:pt x="87" y="155"/>
                    </a:lnTo>
                    <a:lnTo>
                      <a:pt x="75" y="170"/>
                    </a:lnTo>
                    <a:lnTo>
                      <a:pt x="65" y="180"/>
                    </a:lnTo>
                    <a:lnTo>
                      <a:pt x="56" y="188"/>
                    </a:lnTo>
                    <a:lnTo>
                      <a:pt x="47" y="197"/>
                    </a:lnTo>
                    <a:lnTo>
                      <a:pt x="36" y="206"/>
                    </a:lnTo>
                    <a:lnTo>
                      <a:pt x="29" y="212"/>
                    </a:lnTo>
                    <a:lnTo>
                      <a:pt x="22" y="217"/>
                    </a:lnTo>
                    <a:lnTo>
                      <a:pt x="13" y="221"/>
                    </a:lnTo>
                    <a:lnTo>
                      <a:pt x="6" y="226"/>
                    </a:lnTo>
                    <a:lnTo>
                      <a:pt x="2" y="227"/>
                    </a:lnTo>
                    <a:lnTo>
                      <a:pt x="0" y="224"/>
                    </a:lnTo>
                    <a:lnTo>
                      <a:pt x="1" y="219"/>
                    </a:lnTo>
                    <a:lnTo>
                      <a:pt x="1" y="214"/>
                    </a:lnTo>
                    <a:lnTo>
                      <a:pt x="3" y="204"/>
                    </a:lnTo>
                    <a:lnTo>
                      <a:pt x="5" y="192"/>
                    </a:lnTo>
                    <a:lnTo>
                      <a:pt x="9" y="181"/>
                    </a:lnTo>
                    <a:lnTo>
                      <a:pt x="12" y="167"/>
                    </a:lnTo>
                    <a:lnTo>
                      <a:pt x="16" y="153"/>
                    </a:lnTo>
                    <a:lnTo>
                      <a:pt x="21" y="141"/>
                    </a:lnTo>
                    <a:lnTo>
                      <a:pt x="25" y="131"/>
                    </a:lnTo>
                    <a:lnTo>
                      <a:pt x="32" y="118"/>
                    </a:lnTo>
                    <a:lnTo>
                      <a:pt x="38" y="107"/>
                    </a:lnTo>
                    <a:lnTo>
                      <a:pt x="45" y="95"/>
                    </a:lnTo>
                    <a:lnTo>
                      <a:pt x="57" y="79"/>
                    </a:lnTo>
                    <a:lnTo>
                      <a:pt x="65" y="68"/>
                    </a:lnTo>
                    <a:lnTo>
                      <a:pt x="77" y="53"/>
                    </a:lnTo>
                    <a:lnTo>
                      <a:pt x="88" y="42"/>
                    </a:lnTo>
                    <a:lnTo>
                      <a:pt x="99" y="31"/>
                    </a:lnTo>
                    <a:lnTo>
                      <a:pt x="107" y="22"/>
                    </a:lnTo>
                    <a:lnTo>
                      <a:pt x="116" y="14"/>
                    </a:lnTo>
                    <a:lnTo>
                      <a:pt x="123" y="8"/>
                    </a:lnTo>
                    <a:lnTo>
                      <a:pt x="129" y="2"/>
                    </a:lnTo>
                    <a:lnTo>
                      <a:pt x="135"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7" name="Group 3563"/>
            <p:cNvGrpSpPr>
              <a:grpSpLocks/>
            </p:cNvGrpSpPr>
            <p:nvPr/>
          </p:nvGrpSpPr>
          <p:grpSpPr bwMode="auto">
            <a:xfrm>
              <a:off x="3840" y="2010"/>
              <a:ext cx="141" cy="150"/>
              <a:chOff x="4546" y="1922"/>
              <a:chExt cx="141" cy="150"/>
            </a:xfrm>
          </p:grpSpPr>
          <p:sp>
            <p:nvSpPr>
              <p:cNvPr id="30881" name="Freeform 3564"/>
              <p:cNvSpPr>
                <a:spLocks/>
              </p:cNvSpPr>
              <p:nvPr/>
            </p:nvSpPr>
            <p:spPr bwMode="auto">
              <a:xfrm>
                <a:off x="4552" y="1922"/>
                <a:ext cx="135" cy="11"/>
              </a:xfrm>
              <a:custGeom>
                <a:avLst/>
                <a:gdLst>
                  <a:gd name="T0" fmla="*/ 134 w 135"/>
                  <a:gd name="T1" fmla="*/ 0 h 11"/>
                  <a:gd name="T2" fmla="*/ 0 w 135"/>
                  <a:gd name="T3" fmla="*/ 6 h 11"/>
                  <a:gd name="T4" fmla="*/ 1 w 135"/>
                  <a:gd name="T5" fmla="*/ 10 h 11"/>
                  <a:gd name="T6" fmla="*/ 133 w 135"/>
                  <a:gd name="T7" fmla="*/ 4 h 11"/>
                  <a:gd name="T8" fmla="*/ 134 w 13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11">
                    <a:moveTo>
                      <a:pt x="134" y="0"/>
                    </a:moveTo>
                    <a:lnTo>
                      <a:pt x="0" y="6"/>
                    </a:lnTo>
                    <a:lnTo>
                      <a:pt x="1" y="10"/>
                    </a:lnTo>
                    <a:lnTo>
                      <a:pt x="133" y="4"/>
                    </a:lnTo>
                    <a:lnTo>
                      <a:pt x="134" y="0"/>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2" name="Freeform 3565"/>
              <p:cNvSpPr>
                <a:spLocks/>
              </p:cNvSpPr>
              <p:nvPr/>
            </p:nvSpPr>
            <p:spPr bwMode="auto">
              <a:xfrm>
                <a:off x="4546" y="1952"/>
                <a:ext cx="49" cy="120"/>
              </a:xfrm>
              <a:custGeom>
                <a:avLst/>
                <a:gdLst>
                  <a:gd name="T0" fmla="*/ 6 w 49"/>
                  <a:gd name="T1" fmla="*/ 2 h 120"/>
                  <a:gd name="T2" fmla="*/ 48 w 49"/>
                  <a:gd name="T3" fmla="*/ 117 h 120"/>
                  <a:gd name="T4" fmla="*/ 44 w 49"/>
                  <a:gd name="T5" fmla="*/ 119 h 120"/>
                  <a:gd name="T6" fmla="*/ 0 w 49"/>
                  <a:gd name="T7" fmla="*/ 0 h 120"/>
                  <a:gd name="T8" fmla="*/ 6 w 49"/>
                  <a:gd name="T9" fmla="*/ 2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120">
                    <a:moveTo>
                      <a:pt x="6" y="2"/>
                    </a:moveTo>
                    <a:lnTo>
                      <a:pt x="48" y="117"/>
                    </a:lnTo>
                    <a:lnTo>
                      <a:pt x="44" y="119"/>
                    </a:lnTo>
                    <a:lnTo>
                      <a:pt x="0" y="0"/>
                    </a:lnTo>
                    <a:lnTo>
                      <a:pt x="6" y="2"/>
                    </a:lnTo>
                  </a:path>
                </a:pathLst>
              </a:custGeom>
              <a:solidFill>
                <a:srgbClr val="DFD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858" name="Group 3566"/>
            <p:cNvGrpSpPr>
              <a:grpSpLocks/>
            </p:cNvGrpSpPr>
            <p:nvPr/>
          </p:nvGrpSpPr>
          <p:grpSpPr bwMode="auto">
            <a:xfrm>
              <a:off x="3888" y="1962"/>
              <a:ext cx="56" cy="37"/>
              <a:chOff x="4522" y="1925"/>
              <a:chExt cx="56" cy="37"/>
            </a:xfrm>
          </p:grpSpPr>
          <p:sp>
            <p:nvSpPr>
              <p:cNvPr id="30876" name="Freeform 3567"/>
              <p:cNvSpPr>
                <a:spLocks/>
              </p:cNvSpPr>
              <p:nvPr/>
            </p:nvSpPr>
            <p:spPr bwMode="auto">
              <a:xfrm>
                <a:off x="4538" y="1929"/>
                <a:ext cx="40" cy="33"/>
              </a:xfrm>
              <a:custGeom>
                <a:avLst/>
                <a:gdLst>
                  <a:gd name="T0" fmla="*/ 10 w 40"/>
                  <a:gd name="T1" fmla="*/ 0 h 33"/>
                  <a:gd name="T2" fmla="*/ 38 w 40"/>
                  <a:gd name="T3" fmla="*/ 10 h 33"/>
                  <a:gd name="T4" fmla="*/ 39 w 40"/>
                  <a:gd name="T5" fmla="*/ 11 h 33"/>
                  <a:gd name="T6" fmla="*/ 39 w 40"/>
                  <a:gd name="T7" fmla="*/ 15 h 33"/>
                  <a:gd name="T8" fmla="*/ 39 w 40"/>
                  <a:gd name="T9" fmla="*/ 19 h 33"/>
                  <a:gd name="T10" fmla="*/ 38 w 40"/>
                  <a:gd name="T11" fmla="*/ 22 h 33"/>
                  <a:gd name="T12" fmla="*/ 37 w 40"/>
                  <a:gd name="T13" fmla="*/ 26 h 33"/>
                  <a:gd name="T14" fmla="*/ 34 w 40"/>
                  <a:gd name="T15" fmla="*/ 30 h 33"/>
                  <a:gd name="T16" fmla="*/ 30 w 40"/>
                  <a:gd name="T17" fmla="*/ 31 h 33"/>
                  <a:gd name="T18" fmla="*/ 28 w 40"/>
                  <a:gd name="T19" fmla="*/ 32 h 33"/>
                  <a:gd name="T20" fmla="*/ 26 w 40"/>
                  <a:gd name="T21" fmla="*/ 32 h 33"/>
                  <a:gd name="T22" fmla="*/ 0 w 40"/>
                  <a:gd name="T23" fmla="*/ 20 h 33"/>
                  <a:gd name="T24" fmla="*/ 5 w 40"/>
                  <a:gd name="T25" fmla="*/ 16 h 33"/>
                  <a:gd name="T26" fmla="*/ 8 w 40"/>
                  <a:gd name="T27" fmla="*/ 12 h 33"/>
                  <a:gd name="T28" fmla="*/ 10 w 40"/>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33">
                    <a:moveTo>
                      <a:pt x="10" y="0"/>
                    </a:moveTo>
                    <a:lnTo>
                      <a:pt x="38" y="10"/>
                    </a:lnTo>
                    <a:lnTo>
                      <a:pt x="39" y="11"/>
                    </a:lnTo>
                    <a:lnTo>
                      <a:pt x="39" y="15"/>
                    </a:lnTo>
                    <a:lnTo>
                      <a:pt x="39" y="19"/>
                    </a:lnTo>
                    <a:lnTo>
                      <a:pt x="38" y="22"/>
                    </a:lnTo>
                    <a:lnTo>
                      <a:pt x="37" y="26"/>
                    </a:lnTo>
                    <a:lnTo>
                      <a:pt x="34" y="30"/>
                    </a:lnTo>
                    <a:lnTo>
                      <a:pt x="30" y="31"/>
                    </a:lnTo>
                    <a:lnTo>
                      <a:pt x="28" y="32"/>
                    </a:lnTo>
                    <a:lnTo>
                      <a:pt x="26" y="32"/>
                    </a:lnTo>
                    <a:lnTo>
                      <a:pt x="0" y="20"/>
                    </a:lnTo>
                    <a:lnTo>
                      <a:pt x="5" y="16"/>
                    </a:lnTo>
                    <a:lnTo>
                      <a:pt x="8" y="12"/>
                    </a:lnTo>
                    <a:lnTo>
                      <a:pt x="10" y="0"/>
                    </a:lnTo>
                  </a:path>
                </a:pathLst>
              </a:custGeom>
              <a:solidFill>
                <a:srgbClr val="BFB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7" name="Freeform 3568"/>
              <p:cNvSpPr>
                <a:spLocks/>
              </p:cNvSpPr>
              <p:nvPr/>
            </p:nvSpPr>
            <p:spPr bwMode="auto">
              <a:xfrm>
                <a:off x="4533" y="1925"/>
                <a:ext cx="23" cy="31"/>
              </a:xfrm>
              <a:custGeom>
                <a:avLst/>
                <a:gdLst>
                  <a:gd name="T0" fmla="*/ 9 w 23"/>
                  <a:gd name="T1" fmla="*/ 4 h 31"/>
                  <a:gd name="T2" fmla="*/ 10 w 23"/>
                  <a:gd name="T3" fmla="*/ 2 h 31"/>
                  <a:gd name="T4" fmla="*/ 12 w 23"/>
                  <a:gd name="T5" fmla="*/ 1 h 31"/>
                  <a:gd name="T6" fmla="*/ 17 w 23"/>
                  <a:gd name="T7" fmla="*/ 0 h 31"/>
                  <a:gd name="T8" fmla="*/ 18 w 23"/>
                  <a:gd name="T9" fmla="*/ 0 h 31"/>
                  <a:gd name="T10" fmla="*/ 20 w 23"/>
                  <a:gd name="T11" fmla="*/ 2 h 31"/>
                  <a:gd name="T12" fmla="*/ 21 w 23"/>
                  <a:gd name="T13" fmla="*/ 4 h 31"/>
                  <a:gd name="T14" fmla="*/ 22 w 23"/>
                  <a:gd name="T15" fmla="*/ 8 h 31"/>
                  <a:gd name="T16" fmla="*/ 22 w 23"/>
                  <a:gd name="T17" fmla="*/ 10 h 31"/>
                  <a:gd name="T18" fmla="*/ 21 w 23"/>
                  <a:gd name="T19" fmla="*/ 13 h 31"/>
                  <a:gd name="T20" fmla="*/ 21 w 23"/>
                  <a:gd name="T21" fmla="*/ 17 h 31"/>
                  <a:gd name="T22" fmla="*/ 19 w 23"/>
                  <a:gd name="T23" fmla="*/ 20 h 31"/>
                  <a:gd name="T24" fmla="*/ 17 w 23"/>
                  <a:gd name="T25" fmla="*/ 23 h 31"/>
                  <a:gd name="T26" fmla="*/ 15 w 23"/>
                  <a:gd name="T27" fmla="*/ 26 h 31"/>
                  <a:gd name="T28" fmla="*/ 13 w 23"/>
                  <a:gd name="T29" fmla="*/ 28 h 31"/>
                  <a:gd name="T30" fmla="*/ 10 w 23"/>
                  <a:gd name="T31" fmla="*/ 29 h 31"/>
                  <a:gd name="T32" fmla="*/ 7 w 23"/>
                  <a:gd name="T33" fmla="*/ 30 h 31"/>
                  <a:gd name="T34" fmla="*/ 4 w 23"/>
                  <a:gd name="T35" fmla="*/ 30 h 31"/>
                  <a:gd name="T36" fmla="*/ 1 w 23"/>
                  <a:gd name="T37" fmla="*/ 29 h 31"/>
                  <a:gd name="T38" fmla="*/ 0 w 23"/>
                  <a:gd name="T39" fmla="*/ 26 h 31"/>
                  <a:gd name="T40" fmla="*/ 0 w 23"/>
                  <a:gd name="T41" fmla="*/ 23 h 31"/>
                  <a:gd name="T42" fmla="*/ 1 w 23"/>
                  <a:gd name="T43" fmla="*/ 19 h 31"/>
                  <a:gd name="T44" fmla="*/ 2 w 23"/>
                  <a:gd name="T45" fmla="*/ 14 h 31"/>
                  <a:gd name="T46" fmla="*/ 6 w 23"/>
                  <a:gd name="T47" fmla="*/ 8 h 31"/>
                  <a:gd name="T48" fmla="*/ 9 w 23"/>
                  <a:gd name="T49" fmla="*/ 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 h="31">
                    <a:moveTo>
                      <a:pt x="9" y="4"/>
                    </a:moveTo>
                    <a:lnTo>
                      <a:pt x="10" y="2"/>
                    </a:lnTo>
                    <a:lnTo>
                      <a:pt x="12" y="1"/>
                    </a:lnTo>
                    <a:lnTo>
                      <a:pt x="17" y="0"/>
                    </a:lnTo>
                    <a:lnTo>
                      <a:pt x="18" y="0"/>
                    </a:lnTo>
                    <a:lnTo>
                      <a:pt x="20" y="2"/>
                    </a:lnTo>
                    <a:lnTo>
                      <a:pt x="21" y="4"/>
                    </a:lnTo>
                    <a:lnTo>
                      <a:pt x="22" y="8"/>
                    </a:lnTo>
                    <a:lnTo>
                      <a:pt x="22" y="10"/>
                    </a:lnTo>
                    <a:lnTo>
                      <a:pt x="21" y="13"/>
                    </a:lnTo>
                    <a:lnTo>
                      <a:pt x="21" y="17"/>
                    </a:lnTo>
                    <a:lnTo>
                      <a:pt x="19" y="20"/>
                    </a:lnTo>
                    <a:lnTo>
                      <a:pt x="17" y="23"/>
                    </a:lnTo>
                    <a:lnTo>
                      <a:pt x="15" y="26"/>
                    </a:lnTo>
                    <a:lnTo>
                      <a:pt x="13" y="28"/>
                    </a:lnTo>
                    <a:lnTo>
                      <a:pt x="10" y="29"/>
                    </a:lnTo>
                    <a:lnTo>
                      <a:pt x="7" y="30"/>
                    </a:lnTo>
                    <a:lnTo>
                      <a:pt x="4" y="30"/>
                    </a:lnTo>
                    <a:lnTo>
                      <a:pt x="1" y="29"/>
                    </a:lnTo>
                    <a:lnTo>
                      <a:pt x="0" y="26"/>
                    </a:lnTo>
                    <a:lnTo>
                      <a:pt x="0" y="23"/>
                    </a:lnTo>
                    <a:lnTo>
                      <a:pt x="1" y="19"/>
                    </a:lnTo>
                    <a:lnTo>
                      <a:pt x="2" y="14"/>
                    </a:lnTo>
                    <a:lnTo>
                      <a:pt x="6" y="8"/>
                    </a:lnTo>
                    <a:lnTo>
                      <a:pt x="9" y="4"/>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8" name="Freeform 3569"/>
              <p:cNvSpPr>
                <a:spLocks/>
              </p:cNvSpPr>
              <p:nvPr/>
            </p:nvSpPr>
            <p:spPr bwMode="auto">
              <a:xfrm>
                <a:off x="4522" y="1926"/>
                <a:ext cx="28" cy="23"/>
              </a:xfrm>
              <a:custGeom>
                <a:avLst/>
                <a:gdLst>
                  <a:gd name="T0" fmla="*/ 25 w 28"/>
                  <a:gd name="T1" fmla="*/ 5 h 23"/>
                  <a:gd name="T2" fmla="*/ 8 w 28"/>
                  <a:gd name="T3" fmla="*/ 1 h 23"/>
                  <a:gd name="T4" fmla="*/ 4 w 28"/>
                  <a:gd name="T5" fmla="*/ 0 h 23"/>
                  <a:gd name="T6" fmla="*/ 1 w 28"/>
                  <a:gd name="T7" fmla="*/ 1 h 23"/>
                  <a:gd name="T8" fmla="*/ 0 w 28"/>
                  <a:gd name="T9" fmla="*/ 2 h 23"/>
                  <a:gd name="T10" fmla="*/ 0 w 28"/>
                  <a:gd name="T11" fmla="*/ 4 h 23"/>
                  <a:gd name="T12" fmla="*/ 1 w 28"/>
                  <a:gd name="T13" fmla="*/ 8 h 23"/>
                  <a:gd name="T14" fmla="*/ 17 w 28"/>
                  <a:gd name="T15" fmla="*/ 22 h 23"/>
                  <a:gd name="T16" fmla="*/ 19 w 28"/>
                  <a:gd name="T17" fmla="*/ 22 h 23"/>
                  <a:gd name="T18" fmla="*/ 21 w 28"/>
                  <a:gd name="T19" fmla="*/ 21 h 23"/>
                  <a:gd name="T20" fmla="*/ 23 w 28"/>
                  <a:gd name="T21" fmla="*/ 19 h 23"/>
                  <a:gd name="T22" fmla="*/ 26 w 28"/>
                  <a:gd name="T23" fmla="*/ 16 h 23"/>
                  <a:gd name="T24" fmla="*/ 27 w 28"/>
                  <a:gd name="T25" fmla="*/ 14 h 23"/>
                  <a:gd name="T26" fmla="*/ 27 w 28"/>
                  <a:gd name="T27" fmla="*/ 11 h 23"/>
                  <a:gd name="T28" fmla="*/ 26 w 28"/>
                  <a:gd name="T29" fmla="*/ 8 h 23"/>
                  <a:gd name="T30" fmla="*/ 25 w 28"/>
                  <a:gd name="T31" fmla="*/ 5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 h="23">
                    <a:moveTo>
                      <a:pt x="25" y="5"/>
                    </a:moveTo>
                    <a:lnTo>
                      <a:pt x="8" y="1"/>
                    </a:lnTo>
                    <a:lnTo>
                      <a:pt x="4" y="0"/>
                    </a:lnTo>
                    <a:lnTo>
                      <a:pt x="1" y="1"/>
                    </a:lnTo>
                    <a:lnTo>
                      <a:pt x="0" y="2"/>
                    </a:lnTo>
                    <a:lnTo>
                      <a:pt x="0" y="4"/>
                    </a:lnTo>
                    <a:lnTo>
                      <a:pt x="1" y="8"/>
                    </a:lnTo>
                    <a:lnTo>
                      <a:pt x="17" y="22"/>
                    </a:lnTo>
                    <a:lnTo>
                      <a:pt x="19" y="22"/>
                    </a:lnTo>
                    <a:lnTo>
                      <a:pt x="21" y="21"/>
                    </a:lnTo>
                    <a:lnTo>
                      <a:pt x="23" y="19"/>
                    </a:lnTo>
                    <a:lnTo>
                      <a:pt x="26" y="16"/>
                    </a:lnTo>
                    <a:lnTo>
                      <a:pt x="27" y="14"/>
                    </a:lnTo>
                    <a:lnTo>
                      <a:pt x="27" y="11"/>
                    </a:lnTo>
                    <a:lnTo>
                      <a:pt x="26" y="8"/>
                    </a:lnTo>
                    <a:lnTo>
                      <a:pt x="25" y="5"/>
                    </a:lnTo>
                  </a:path>
                </a:pathLst>
              </a:custGeom>
              <a:solidFill>
                <a:srgbClr val="9F9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9" name="Freeform 3570"/>
              <p:cNvSpPr>
                <a:spLocks/>
              </p:cNvSpPr>
              <p:nvPr/>
            </p:nvSpPr>
            <p:spPr bwMode="auto">
              <a:xfrm>
                <a:off x="4558" y="1937"/>
                <a:ext cx="12" cy="23"/>
              </a:xfrm>
              <a:custGeom>
                <a:avLst/>
                <a:gdLst>
                  <a:gd name="T0" fmla="*/ 10 w 12"/>
                  <a:gd name="T1" fmla="*/ 0 h 23"/>
                  <a:gd name="T2" fmla="*/ 11 w 12"/>
                  <a:gd name="T3" fmla="*/ 4 h 23"/>
                  <a:gd name="T4" fmla="*/ 11 w 12"/>
                  <a:gd name="T5" fmla="*/ 7 h 23"/>
                  <a:gd name="T6" fmla="*/ 10 w 12"/>
                  <a:gd name="T7" fmla="*/ 11 h 23"/>
                  <a:gd name="T8" fmla="*/ 9 w 12"/>
                  <a:gd name="T9" fmla="*/ 14 h 23"/>
                  <a:gd name="T10" fmla="*/ 7 w 12"/>
                  <a:gd name="T11" fmla="*/ 17 h 23"/>
                  <a:gd name="T12" fmla="*/ 5 w 12"/>
                  <a:gd name="T13" fmla="*/ 19 h 23"/>
                  <a:gd name="T14" fmla="*/ 3 w 12"/>
                  <a:gd name="T15" fmla="*/ 20 h 23"/>
                  <a:gd name="T16" fmla="*/ 2 w 12"/>
                  <a:gd name="T17" fmla="*/ 21 h 23"/>
                  <a:gd name="T18" fmla="*/ 0 w 12"/>
                  <a:gd name="T19" fmla="*/ 2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3">
                    <a:moveTo>
                      <a:pt x="10" y="0"/>
                    </a:moveTo>
                    <a:lnTo>
                      <a:pt x="11" y="4"/>
                    </a:lnTo>
                    <a:lnTo>
                      <a:pt x="11" y="7"/>
                    </a:lnTo>
                    <a:lnTo>
                      <a:pt x="10" y="11"/>
                    </a:lnTo>
                    <a:lnTo>
                      <a:pt x="9" y="14"/>
                    </a:lnTo>
                    <a:lnTo>
                      <a:pt x="7" y="17"/>
                    </a:lnTo>
                    <a:lnTo>
                      <a:pt x="5" y="19"/>
                    </a:lnTo>
                    <a:lnTo>
                      <a:pt x="3" y="20"/>
                    </a:lnTo>
                    <a:lnTo>
                      <a:pt x="2" y="21"/>
                    </a:lnTo>
                    <a:lnTo>
                      <a:pt x="0" y="2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0" name="Freeform 3571"/>
              <p:cNvSpPr>
                <a:spLocks/>
              </p:cNvSpPr>
              <p:nvPr/>
            </p:nvSpPr>
            <p:spPr bwMode="auto">
              <a:xfrm>
                <a:off x="4550" y="1934"/>
                <a:ext cx="13" cy="23"/>
              </a:xfrm>
              <a:custGeom>
                <a:avLst/>
                <a:gdLst>
                  <a:gd name="T0" fmla="*/ 11 w 13"/>
                  <a:gd name="T1" fmla="*/ 0 h 23"/>
                  <a:gd name="T2" fmla="*/ 12 w 13"/>
                  <a:gd name="T3" fmla="*/ 3 h 23"/>
                  <a:gd name="T4" fmla="*/ 12 w 13"/>
                  <a:gd name="T5" fmla="*/ 6 h 23"/>
                  <a:gd name="T6" fmla="*/ 11 w 13"/>
                  <a:gd name="T7" fmla="*/ 11 h 23"/>
                  <a:gd name="T8" fmla="*/ 10 w 13"/>
                  <a:gd name="T9" fmla="*/ 14 h 23"/>
                  <a:gd name="T10" fmla="*/ 8 w 13"/>
                  <a:gd name="T11" fmla="*/ 17 h 23"/>
                  <a:gd name="T12" fmla="*/ 6 w 13"/>
                  <a:gd name="T13" fmla="*/ 19 h 23"/>
                  <a:gd name="T14" fmla="*/ 4 w 13"/>
                  <a:gd name="T15" fmla="*/ 20 h 23"/>
                  <a:gd name="T16" fmla="*/ 2 w 13"/>
                  <a:gd name="T17" fmla="*/ 21 h 23"/>
                  <a:gd name="T18" fmla="*/ 0 w 13"/>
                  <a:gd name="T19" fmla="*/ 2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3">
                    <a:moveTo>
                      <a:pt x="11" y="0"/>
                    </a:moveTo>
                    <a:lnTo>
                      <a:pt x="12" y="3"/>
                    </a:lnTo>
                    <a:lnTo>
                      <a:pt x="12" y="6"/>
                    </a:lnTo>
                    <a:lnTo>
                      <a:pt x="11" y="11"/>
                    </a:lnTo>
                    <a:lnTo>
                      <a:pt x="10" y="14"/>
                    </a:lnTo>
                    <a:lnTo>
                      <a:pt x="8" y="17"/>
                    </a:lnTo>
                    <a:lnTo>
                      <a:pt x="6" y="19"/>
                    </a:lnTo>
                    <a:lnTo>
                      <a:pt x="4" y="20"/>
                    </a:lnTo>
                    <a:lnTo>
                      <a:pt x="2" y="21"/>
                    </a:lnTo>
                    <a:lnTo>
                      <a:pt x="0" y="2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59" name="Text Box 3572"/>
            <p:cNvSpPr txBox="1">
              <a:spLocks noChangeArrowheads="1"/>
            </p:cNvSpPr>
            <p:nvPr/>
          </p:nvSpPr>
          <p:spPr bwMode="auto">
            <a:xfrm>
              <a:off x="198" y="953"/>
              <a:ext cx="676" cy="2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latin typeface="Times New Roman" panose="02020603050405020304" pitchFamily="18" charset="0"/>
                </a:rPr>
                <a:t>6234567</a:t>
              </a:r>
            </a:p>
          </p:txBody>
        </p:sp>
        <p:sp>
          <p:nvSpPr>
            <p:cNvPr id="30860" name="Text Box 3573"/>
            <p:cNvSpPr txBox="1">
              <a:spLocks noChangeArrowheads="1"/>
            </p:cNvSpPr>
            <p:nvPr/>
          </p:nvSpPr>
          <p:spPr bwMode="auto">
            <a:xfrm>
              <a:off x="1718" y="3577"/>
              <a:ext cx="676" cy="2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latin typeface="Times New Roman" panose="02020603050405020304" pitchFamily="18" charset="0"/>
                </a:rPr>
                <a:t>6292905</a:t>
              </a:r>
            </a:p>
          </p:txBody>
        </p:sp>
        <p:sp>
          <p:nvSpPr>
            <p:cNvPr id="30861" name="Text Box 3574"/>
            <p:cNvSpPr txBox="1">
              <a:spLocks noChangeArrowheads="1"/>
            </p:cNvSpPr>
            <p:nvPr/>
          </p:nvSpPr>
          <p:spPr bwMode="auto">
            <a:xfrm>
              <a:off x="3880" y="3578"/>
              <a:ext cx="676" cy="2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latin typeface="Times New Roman" panose="02020603050405020304" pitchFamily="18" charset="0"/>
                </a:rPr>
                <a:t>6433180</a:t>
              </a:r>
            </a:p>
          </p:txBody>
        </p:sp>
        <p:sp>
          <p:nvSpPr>
            <p:cNvPr id="30862" name="Text Box 3575"/>
            <p:cNvSpPr txBox="1">
              <a:spLocks noChangeArrowheads="1"/>
            </p:cNvSpPr>
            <p:nvPr/>
          </p:nvSpPr>
          <p:spPr bwMode="auto">
            <a:xfrm>
              <a:off x="4883" y="532"/>
              <a:ext cx="676" cy="2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latin typeface="Times New Roman" panose="02020603050405020304" pitchFamily="18" charset="0"/>
                </a:rPr>
                <a:t>4776970</a:t>
              </a:r>
            </a:p>
          </p:txBody>
        </p:sp>
        <p:sp>
          <p:nvSpPr>
            <p:cNvPr id="30863" name="Text Box 3576"/>
            <p:cNvSpPr txBox="1">
              <a:spLocks noChangeArrowheads="1"/>
            </p:cNvSpPr>
            <p:nvPr/>
          </p:nvSpPr>
          <p:spPr bwMode="auto">
            <a:xfrm>
              <a:off x="2496" y="2682"/>
              <a:ext cx="676" cy="2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latin typeface="Times New Roman" panose="02020603050405020304" pitchFamily="18" charset="0"/>
                </a:rPr>
                <a:t>6736476</a:t>
              </a:r>
            </a:p>
          </p:txBody>
        </p:sp>
        <p:graphicFrame>
          <p:nvGraphicFramePr>
            <p:cNvPr id="30864" name="Object 3577"/>
            <p:cNvGraphicFramePr>
              <a:graphicFrameLocks noChangeAspect="1"/>
            </p:cNvGraphicFramePr>
            <p:nvPr/>
          </p:nvGraphicFramePr>
          <p:xfrm>
            <a:off x="0" y="1207"/>
            <a:ext cx="331" cy="433"/>
          </p:xfrm>
          <a:graphic>
            <a:graphicData uri="http://schemas.openxmlformats.org/presentationml/2006/ole">
              <mc:AlternateContent xmlns:mc="http://schemas.openxmlformats.org/markup-compatibility/2006">
                <mc:Choice xmlns:v="urn:schemas-microsoft-com:vml" Requires="v">
                  <p:oleObj spid="_x0000_s7192" name="Photo Editor Photo" r:id="rId8" imgW="4571429" imgH="1428949" progId="MSPhotoEd.3">
                    <p:embed/>
                  </p:oleObj>
                </mc:Choice>
                <mc:Fallback>
                  <p:oleObj name="Photo Editor Photo" r:id="rId8" imgW="4571429" imgH="1428949"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r="67609" b="14078"/>
                        <a:stretch>
                          <a:fillRect/>
                        </a:stretch>
                      </p:blipFill>
                      <p:spPr bwMode="auto">
                        <a:xfrm>
                          <a:off x="0" y="1207"/>
                          <a:ext cx="331" cy="433"/>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865" name="Picture 3578" descr="inb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6" y="536"/>
              <a:ext cx="1488"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6" name="Text Box 3579"/>
            <p:cNvSpPr txBox="1">
              <a:spLocks noChangeArrowheads="1"/>
            </p:cNvSpPr>
            <p:nvPr/>
          </p:nvSpPr>
          <p:spPr bwMode="auto">
            <a:xfrm>
              <a:off x="2878" y="1757"/>
              <a:ext cx="3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CO</a:t>
              </a:r>
            </a:p>
          </p:txBody>
        </p:sp>
        <p:sp>
          <p:nvSpPr>
            <p:cNvPr id="30867" name="Text Box 3580"/>
            <p:cNvSpPr txBox="1">
              <a:spLocks noChangeArrowheads="1"/>
            </p:cNvSpPr>
            <p:nvPr/>
          </p:nvSpPr>
          <p:spPr bwMode="auto">
            <a:xfrm>
              <a:off x="3792" y="239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30868" name="Text Box 3581"/>
            <p:cNvSpPr txBox="1">
              <a:spLocks noChangeArrowheads="1"/>
            </p:cNvSpPr>
            <p:nvPr/>
          </p:nvSpPr>
          <p:spPr bwMode="auto">
            <a:xfrm>
              <a:off x="3792" y="2442"/>
              <a:ext cx="3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CO</a:t>
              </a:r>
            </a:p>
          </p:txBody>
        </p:sp>
        <p:graphicFrame>
          <p:nvGraphicFramePr>
            <p:cNvPr id="30869" name="Object 3582"/>
            <p:cNvGraphicFramePr>
              <a:graphicFrameLocks noChangeAspect="1"/>
            </p:cNvGraphicFramePr>
            <p:nvPr/>
          </p:nvGraphicFramePr>
          <p:xfrm>
            <a:off x="720" y="1386"/>
            <a:ext cx="294" cy="302"/>
          </p:xfrm>
          <a:graphic>
            <a:graphicData uri="http://schemas.openxmlformats.org/presentationml/2006/ole">
              <mc:AlternateContent xmlns:mc="http://schemas.openxmlformats.org/markup-compatibility/2006">
                <mc:Choice xmlns:v="urn:schemas-microsoft-com:vml" Requires="v">
                  <p:oleObj spid="_x0000_s7193" name="Photo Editor Photo" r:id="rId11" imgW="1714739" imgH="1523810" progId="MSPhotoEd.3">
                    <p:embed/>
                  </p:oleObj>
                </mc:Choice>
                <mc:Fallback>
                  <p:oleObj name="Photo Editor Photo" r:id="rId11" imgW="1714739" imgH="1523810"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 y="1386"/>
                          <a:ext cx="294" cy="302"/>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70" name="Line 3583"/>
            <p:cNvSpPr>
              <a:spLocks noChangeShapeType="1"/>
            </p:cNvSpPr>
            <p:nvPr/>
          </p:nvSpPr>
          <p:spPr bwMode="auto">
            <a:xfrm flipV="1">
              <a:off x="1344" y="2682"/>
              <a:ext cx="624"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1" name="Line 3584"/>
            <p:cNvSpPr>
              <a:spLocks noChangeShapeType="1"/>
            </p:cNvSpPr>
            <p:nvPr/>
          </p:nvSpPr>
          <p:spPr bwMode="auto">
            <a:xfrm flipV="1">
              <a:off x="3504" y="2682"/>
              <a:ext cx="288"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2" name="Line 3585"/>
            <p:cNvSpPr>
              <a:spLocks noChangeShapeType="1"/>
            </p:cNvSpPr>
            <p:nvPr/>
          </p:nvSpPr>
          <p:spPr bwMode="auto">
            <a:xfrm>
              <a:off x="3312" y="1914"/>
              <a:ext cx="384" cy="528"/>
            </a:xfrm>
            <a:prstGeom prst="line">
              <a:avLst/>
            </a:prstGeom>
            <a:noFill/>
            <a:ln w="5715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3" name="Oval 3587"/>
            <p:cNvSpPr>
              <a:spLocks noChangeArrowheads="1"/>
            </p:cNvSpPr>
            <p:nvPr/>
          </p:nvSpPr>
          <p:spPr bwMode="auto">
            <a:xfrm>
              <a:off x="2544" y="954"/>
              <a:ext cx="608" cy="360"/>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a:t>
              </a:r>
            </a:p>
          </p:txBody>
        </p:sp>
        <p:sp>
          <p:nvSpPr>
            <p:cNvPr id="30874" name="Text Box 3588"/>
            <p:cNvSpPr txBox="1">
              <a:spLocks noChangeArrowheads="1"/>
            </p:cNvSpPr>
            <p:nvPr/>
          </p:nvSpPr>
          <p:spPr bwMode="auto">
            <a:xfrm>
              <a:off x="2736" y="105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RE</a:t>
              </a:r>
            </a:p>
          </p:txBody>
        </p:sp>
        <p:sp>
          <p:nvSpPr>
            <p:cNvPr id="30875" name="Line 3589"/>
            <p:cNvSpPr>
              <a:spLocks noChangeShapeType="1"/>
            </p:cNvSpPr>
            <p:nvPr/>
          </p:nvSpPr>
          <p:spPr bwMode="auto">
            <a:xfrm flipH="1" flipV="1">
              <a:off x="2880" y="1290"/>
              <a:ext cx="96" cy="384"/>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824253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242634"/>
                                        </p:tgtEl>
                                        <p:attrNameLst>
                                          <p:attrName>style.visibility</p:attrName>
                                        </p:attrNameLst>
                                      </p:cBhvr>
                                      <p:to>
                                        <p:strVal val="visible"/>
                                      </p:to>
                                    </p:set>
                                    <p:animEffect transition="in" filter="barn(inVertical)">
                                      <p:cBhvr>
                                        <p:cTn id="7" dur="1000"/>
                                        <p:tgtEl>
                                          <p:spTgt spid="1242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433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1F6435-8A7F-4F22-81B9-25057CD5E36B}" type="slidenum">
              <a:rPr lang="en-US" altLang="en-US" smtClean="0">
                <a:solidFill>
                  <a:schemeClr val="bg1"/>
                </a:solidFill>
              </a:rPr>
              <a:pPr/>
              <a:t>240</a:t>
            </a:fld>
            <a:endParaRPr lang="en-US" altLang="en-US" smtClean="0">
              <a:solidFill>
                <a:schemeClr val="bg1"/>
              </a:solidFill>
            </a:endParaRPr>
          </a:p>
        </p:txBody>
      </p:sp>
      <p:sp>
        <p:nvSpPr>
          <p:cNvPr id="14340" name="Rectangle 2"/>
          <p:cNvSpPr>
            <a:spLocks noGrp="1" noChangeArrowheads="1"/>
          </p:cNvSpPr>
          <p:nvPr>
            <p:ph type="title"/>
          </p:nvPr>
        </p:nvSpPr>
        <p:spPr>
          <a:xfrm>
            <a:off x="1524000" y="188913"/>
            <a:ext cx="4635500" cy="385762"/>
          </a:xfrm>
        </p:spPr>
        <p:txBody>
          <a:bodyPr>
            <a:normAutofit fontScale="90000"/>
          </a:bodyPr>
          <a:lstStyle/>
          <a:p>
            <a:pPr eaLnBrk="1" hangingPunct="1"/>
            <a:r>
              <a:rPr lang="en-US" altLang="en-US" smtClean="0"/>
              <a:t>Local battery Phone</a:t>
            </a:r>
          </a:p>
        </p:txBody>
      </p:sp>
      <p:pic>
        <p:nvPicPr>
          <p:cNvPr id="14341" name="Picture 3" descr="telefoon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5350" y="803275"/>
            <a:ext cx="5138738"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57077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536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1466D3-CF3F-46A6-96D4-AB0F386E521E}" type="slidenum">
              <a:rPr lang="en-US" altLang="en-US" smtClean="0">
                <a:solidFill>
                  <a:schemeClr val="bg1"/>
                </a:solidFill>
              </a:rPr>
              <a:pPr/>
              <a:t>241</a:t>
            </a:fld>
            <a:endParaRPr lang="en-US" altLang="en-US" smtClean="0">
              <a:solidFill>
                <a:schemeClr val="bg1"/>
              </a:solidFill>
            </a:endParaRPr>
          </a:p>
        </p:txBody>
      </p:sp>
      <p:sp>
        <p:nvSpPr>
          <p:cNvPr id="15364" name="Rectangle 2"/>
          <p:cNvSpPr>
            <a:spLocks noGrp="1" noChangeArrowheads="1"/>
          </p:cNvSpPr>
          <p:nvPr>
            <p:ph type="title"/>
          </p:nvPr>
        </p:nvSpPr>
        <p:spPr>
          <a:xfrm>
            <a:off x="1711325" y="188913"/>
            <a:ext cx="3430588" cy="385762"/>
          </a:xfrm>
        </p:spPr>
        <p:txBody>
          <a:bodyPr>
            <a:normAutofit fontScale="90000"/>
          </a:bodyPr>
          <a:lstStyle/>
          <a:p>
            <a:pPr eaLnBrk="1" hangingPunct="1"/>
            <a:r>
              <a:rPr lang="en-US" altLang="en-US" smtClean="0"/>
              <a:t>Rotary Selector</a:t>
            </a:r>
          </a:p>
        </p:txBody>
      </p:sp>
      <p:pic>
        <p:nvPicPr>
          <p:cNvPr id="15365" name="Picture 3" descr="KIEZ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1219200"/>
            <a:ext cx="77660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71253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6387"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0DE931-9F45-4E46-A9F4-925E57C0A861}" type="slidenum">
              <a:rPr lang="en-US" altLang="en-US" smtClean="0">
                <a:solidFill>
                  <a:schemeClr val="bg1"/>
                </a:solidFill>
              </a:rPr>
              <a:pPr/>
              <a:t>242</a:t>
            </a:fld>
            <a:endParaRPr lang="en-US" altLang="en-US" smtClean="0">
              <a:solidFill>
                <a:schemeClr val="bg1"/>
              </a:solidFill>
            </a:endParaRPr>
          </a:p>
        </p:txBody>
      </p:sp>
      <p:pic>
        <p:nvPicPr>
          <p:cNvPr id="16388" name="Picture 2" descr="stchb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754064"/>
            <a:ext cx="80121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3"/>
          <p:cNvSpPr>
            <a:spLocks noChangeArrowheads="1"/>
          </p:cNvSpPr>
          <p:nvPr/>
        </p:nvSpPr>
        <p:spPr bwMode="auto">
          <a:xfrm>
            <a:off x="1711325" y="188913"/>
            <a:ext cx="3430588" cy="385762"/>
          </a:xfrm>
          <a:prstGeom prst="rect">
            <a:avLst/>
          </a:prstGeom>
          <a:noFill/>
          <a:ln>
            <a:noFill/>
          </a:ln>
          <a:effectLst/>
          <a:extLst>
            <a:ext uri="{909E8E84-426E-40DD-AFC4-6F175D3DCCD1}">
              <a14:hiddenFill xmlns:a14="http://schemas.microsoft.com/office/drawing/2010/main">
                <a:solidFill>
                  <a:srgbClr val="C4EB9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5760"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chemeClr val="tx2"/>
                </a:solidFill>
                <a:latin typeface="Verdana" panose="020B0604030504040204" pitchFamily="34" charset="0"/>
              </a:rPr>
              <a:t>Manual Exchange</a:t>
            </a:r>
          </a:p>
        </p:txBody>
      </p:sp>
    </p:spTree>
    <p:extLst>
      <p:ext uri="{BB962C8B-B14F-4D97-AF65-F5344CB8AC3E}">
        <p14:creationId xmlns:p14="http://schemas.microsoft.com/office/powerpoint/2010/main" val="383675289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741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5028DD-D8A9-4BE7-882F-46E77975575D}" type="slidenum">
              <a:rPr lang="en-US" altLang="en-US" smtClean="0">
                <a:solidFill>
                  <a:schemeClr val="bg1"/>
                </a:solidFill>
              </a:rPr>
              <a:pPr/>
              <a:t>243</a:t>
            </a:fld>
            <a:endParaRPr lang="en-US" altLang="en-US" smtClean="0">
              <a:solidFill>
                <a:schemeClr val="bg1"/>
              </a:solidFill>
            </a:endParaRPr>
          </a:p>
        </p:txBody>
      </p:sp>
      <p:sp>
        <p:nvSpPr>
          <p:cNvPr id="17412" name="Rectangle 2"/>
          <p:cNvSpPr>
            <a:spLocks noGrp="1" noChangeArrowheads="1"/>
          </p:cNvSpPr>
          <p:nvPr>
            <p:ph type="title"/>
          </p:nvPr>
        </p:nvSpPr>
        <p:spPr>
          <a:xfrm>
            <a:off x="1708150" y="85726"/>
            <a:ext cx="3151188" cy="1257267"/>
          </a:xfrm>
          <a:noFill/>
          <a:extLst>
            <a:ext uri="{91240B29-F687-4F45-9708-019B960494DF}">
              <a14:hiddenLine xmlns:a14="http://schemas.microsoft.com/office/drawing/2010/main" w="12700">
                <a:solidFill>
                  <a:schemeClr val="tx1"/>
                </a:solidFill>
                <a:miter lim="800000"/>
                <a:headEnd/>
                <a:tailEnd/>
              </a14:hiddenLine>
            </a:ext>
          </a:extLst>
        </p:spPr>
        <p:txBody>
          <a:bodyPr vert="horz" lIns="47625" tIns="19050" rIns="47625" bIns="19050" rtlCol="0" anchor="t">
            <a:spAutoFit/>
          </a:bodyPr>
          <a:lstStyle/>
          <a:p>
            <a:pPr eaLnBrk="1" hangingPunct="1"/>
            <a:r>
              <a:rPr lang="en-US" altLang="en-US" smtClean="0"/>
              <a:t>Shannon’s Theorem</a:t>
            </a:r>
          </a:p>
        </p:txBody>
      </p:sp>
      <p:sp>
        <p:nvSpPr>
          <p:cNvPr id="17413" name="Rectangle 3"/>
          <p:cNvSpPr>
            <a:spLocks noChangeArrowheads="1"/>
          </p:cNvSpPr>
          <p:nvPr/>
        </p:nvSpPr>
        <p:spPr bwMode="auto">
          <a:xfrm>
            <a:off x="2822575" y="1476376"/>
            <a:ext cx="5148846" cy="422167"/>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400" b="1">
                <a:solidFill>
                  <a:srgbClr val="FF5008"/>
                </a:solidFill>
                <a:latin typeface="Verdana" panose="020B0604030504040204" pitchFamily="34" charset="0"/>
              </a:rPr>
              <a:t>DataRate &lt;= B.Log</a:t>
            </a:r>
            <a:r>
              <a:rPr lang="en-US" altLang="en-US" sz="2400" b="1" baseline="-25000">
                <a:solidFill>
                  <a:srgbClr val="FF5008"/>
                </a:solidFill>
                <a:latin typeface="Verdana" panose="020B0604030504040204" pitchFamily="34" charset="0"/>
              </a:rPr>
              <a:t>2</a:t>
            </a:r>
            <a:r>
              <a:rPr lang="en-US" altLang="en-US" sz="2400" b="1">
                <a:solidFill>
                  <a:srgbClr val="FF5008"/>
                </a:solidFill>
                <a:latin typeface="Verdana" panose="020B0604030504040204" pitchFamily="34" charset="0"/>
              </a:rPr>
              <a:t>(1+S/N)</a:t>
            </a:r>
          </a:p>
        </p:txBody>
      </p:sp>
      <p:sp>
        <p:nvSpPr>
          <p:cNvPr id="17414" name="Rectangle 4"/>
          <p:cNvSpPr>
            <a:spLocks noChangeArrowheads="1"/>
          </p:cNvSpPr>
          <p:nvPr/>
        </p:nvSpPr>
        <p:spPr bwMode="auto">
          <a:xfrm>
            <a:off x="3813175" y="2473325"/>
            <a:ext cx="4169412" cy="643766"/>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000" b="1">
                <a:solidFill>
                  <a:srgbClr val="FFA27C"/>
                </a:solidFill>
              </a:rPr>
              <a:t>B : Channel Bandwidth (in Hertz)</a:t>
            </a:r>
          </a:p>
          <a:p>
            <a:pPr>
              <a:lnSpc>
                <a:spcPct val="90000"/>
              </a:lnSpc>
            </a:pPr>
            <a:r>
              <a:rPr lang="en-US" altLang="en-US" sz="2000" b="1">
                <a:solidFill>
                  <a:srgbClr val="FFA27C"/>
                </a:solidFill>
              </a:rPr>
              <a:t>S/N : Signal to Noise ratio</a:t>
            </a:r>
          </a:p>
        </p:txBody>
      </p:sp>
      <p:grpSp>
        <p:nvGrpSpPr>
          <p:cNvPr id="17415" name="Group 5"/>
          <p:cNvGrpSpPr>
            <a:grpSpLocks/>
          </p:cNvGrpSpPr>
          <p:nvPr/>
        </p:nvGrpSpPr>
        <p:grpSpPr bwMode="auto">
          <a:xfrm>
            <a:off x="6383338" y="3819526"/>
            <a:ext cx="4083049" cy="2420938"/>
            <a:chOff x="2765" y="2414"/>
            <a:chExt cx="2572" cy="1525"/>
          </a:xfrm>
        </p:grpSpPr>
        <p:sp>
          <p:nvSpPr>
            <p:cNvPr id="17419" name="Rectangle 6"/>
            <p:cNvSpPr>
              <a:spLocks noChangeArrowheads="1"/>
            </p:cNvSpPr>
            <p:nvPr/>
          </p:nvSpPr>
          <p:spPr bwMode="auto">
            <a:xfrm>
              <a:off x="2898" y="2414"/>
              <a:ext cx="2281" cy="789"/>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05000"/>
                </a:lnSpc>
              </a:pPr>
              <a:r>
                <a:rPr lang="en-US" altLang="en-US" sz="2400" b="1"/>
                <a:t>Example:</a:t>
              </a:r>
            </a:p>
            <a:p>
              <a:pPr algn="ctr">
                <a:lnSpc>
                  <a:spcPct val="105000"/>
                </a:lnSpc>
              </a:pPr>
              <a:r>
                <a:rPr lang="en-US" altLang="en-US" sz="2400" b="1"/>
                <a:t>Telephone channel, </a:t>
              </a:r>
            </a:p>
            <a:p>
              <a:pPr algn="ctr">
                <a:lnSpc>
                  <a:spcPct val="105000"/>
                </a:lnSpc>
              </a:pPr>
              <a:r>
                <a:rPr lang="en-US" altLang="en-US" sz="2400" b="1"/>
                <a:t>B = 3000 Hz, S/N = 1000</a:t>
              </a:r>
            </a:p>
          </p:txBody>
        </p:sp>
        <p:sp>
          <p:nvSpPr>
            <p:cNvPr id="17420" name="Rectangle 7"/>
            <p:cNvSpPr>
              <a:spLocks noChangeArrowheads="1"/>
            </p:cNvSpPr>
            <p:nvPr/>
          </p:nvSpPr>
          <p:spPr bwMode="auto">
            <a:xfrm>
              <a:off x="2765" y="3638"/>
              <a:ext cx="2572" cy="30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en-US" altLang="en-US" sz="2800" b="1"/>
                <a:t>DataRate &lt;= 30 000 b/s</a:t>
              </a:r>
              <a:endParaRPr lang="en-US" altLang="en-US" sz="3200" b="1"/>
            </a:p>
          </p:txBody>
        </p:sp>
      </p:grpSp>
      <p:grpSp>
        <p:nvGrpSpPr>
          <p:cNvPr id="17416" name="Group 8"/>
          <p:cNvGrpSpPr>
            <a:grpSpLocks/>
          </p:cNvGrpSpPr>
          <p:nvPr/>
        </p:nvGrpSpPr>
        <p:grpSpPr bwMode="auto">
          <a:xfrm>
            <a:off x="1881188" y="3535363"/>
            <a:ext cx="4070350" cy="2679700"/>
            <a:chOff x="768" y="1008"/>
            <a:chExt cx="4224" cy="2946"/>
          </a:xfrm>
        </p:grpSpPr>
        <p:pic>
          <p:nvPicPr>
            <p:cNvPr id="17417" name="Picture 9" descr="Shan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008"/>
              <a:ext cx="4218" cy="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Rectangle 10"/>
            <p:cNvSpPr>
              <a:spLocks noChangeArrowheads="1"/>
            </p:cNvSpPr>
            <p:nvPr/>
          </p:nvSpPr>
          <p:spPr bwMode="auto">
            <a:xfrm>
              <a:off x="768" y="1008"/>
              <a:ext cx="4224" cy="2928"/>
            </a:xfrm>
            <a:prstGeom prst="rect">
              <a:avLst/>
            </a:prstGeom>
            <a:noFill/>
            <a:ln w="76200">
              <a:solidFill>
                <a:srgbClr val="FAFD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28014929"/>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843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4F89B3-1877-4729-B30A-4483F928B423}" type="slidenum">
              <a:rPr lang="en-US" altLang="en-US" smtClean="0">
                <a:solidFill>
                  <a:schemeClr val="bg1"/>
                </a:solidFill>
              </a:rPr>
              <a:pPr/>
              <a:t>244</a:t>
            </a:fld>
            <a:endParaRPr lang="en-US" altLang="en-US" smtClean="0">
              <a:solidFill>
                <a:schemeClr val="bg1"/>
              </a:solidFill>
            </a:endParaRPr>
          </a:p>
        </p:txBody>
      </p:sp>
      <p:sp>
        <p:nvSpPr>
          <p:cNvPr id="18436" name="Rectangle 2"/>
          <p:cNvSpPr>
            <a:spLocks noGrp="1" noChangeArrowheads="1"/>
          </p:cNvSpPr>
          <p:nvPr>
            <p:ph type="title"/>
          </p:nvPr>
        </p:nvSpPr>
        <p:spPr/>
        <p:txBody>
          <a:bodyPr/>
          <a:lstStyle/>
          <a:p>
            <a:pPr eaLnBrk="1" hangingPunct="1"/>
            <a:r>
              <a:rPr lang="en-US" altLang="en-US" smtClean="0"/>
              <a:t>Fourier</a:t>
            </a:r>
          </a:p>
        </p:txBody>
      </p:sp>
      <p:pic>
        <p:nvPicPr>
          <p:cNvPr id="18437" name="Picture 3" descr="freqdomcom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768351"/>
            <a:ext cx="79248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351" y="4122738"/>
            <a:ext cx="19272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9" name="Text Box 5"/>
          <p:cNvSpPr txBox="1">
            <a:spLocks noChangeArrowheads="1"/>
          </p:cNvSpPr>
          <p:nvPr/>
        </p:nvSpPr>
        <p:spPr bwMode="auto">
          <a:xfrm>
            <a:off x="7439026" y="5710238"/>
            <a:ext cx="177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Fourier</a:t>
            </a:r>
          </a:p>
        </p:txBody>
      </p:sp>
      <p:pic>
        <p:nvPicPr>
          <p:cNvPr id="184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5305425"/>
            <a:ext cx="4789488"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47080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945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E0B39C-E16B-45C0-8CE5-AF211A9578E4}" type="slidenum">
              <a:rPr lang="en-US" altLang="en-US" smtClean="0">
                <a:solidFill>
                  <a:schemeClr val="bg1"/>
                </a:solidFill>
              </a:rPr>
              <a:pPr/>
              <a:t>245</a:t>
            </a:fld>
            <a:endParaRPr lang="en-US" altLang="en-US" smtClean="0">
              <a:solidFill>
                <a:schemeClr val="bg1"/>
              </a:solidFill>
            </a:endParaRPr>
          </a:p>
        </p:txBody>
      </p:sp>
      <p:sp>
        <p:nvSpPr>
          <p:cNvPr id="19460" name="Rectangle 11"/>
          <p:cNvSpPr>
            <a:spLocks noGrp="1" noChangeArrowheads="1"/>
          </p:cNvSpPr>
          <p:nvPr>
            <p:ph type="title"/>
          </p:nvPr>
        </p:nvSpPr>
        <p:spPr/>
        <p:txBody>
          <a:bodyPr/>
          <a:lstStyle/>
          <a:p>
            <a:pPr eaLnBrk="1" hangingPunct="1"/>
            <a:r>
              <a:rPr lang="en-US" altLang="en-US" smtClean="0"/>
              <a:t>Computer Network: NUTS and BOLTS</a:t>
            </a:r>
          </a:p>
        </p:txBody>
      </p:sp>
      <p:pic>
        <p:nvPicPr>
          <p:cNvPr id="194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9" y="2066925"/>
            <a:ext cx="32480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4267200"/>
            <a:ext cx="25812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95801"/>
            <a:ext cx="31432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2514600"/>
            <a:ext cx="25527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133600"/>
            <a:ext cx="2209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6"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1" y="3733801"/>
            <a:ext cx="28860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12484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048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94531-748D-4470-985E-58CACB705FA7}" type="slidenum">
              <a:rPr lang="en-US" altLang="en-US" smtClean="0">
                <a:solidFill>
                  <a:schemeClr val="bg1"/>
                </a:solidFill>
              </a:rPr>
              <a:pPr/>
              <a:t>246</a:t>
            </a:fld>
            <a:endParaRPr lang="en-US" altLang="en-US" smtClean="0">
              <a:solidFill>
                <a:schemeClr val="bg1"/>
              </a:solidFill>
            </a:endParaRPr>
          </a:p>
        </p:txBody>
      </p:sp>
      <p:sp>
        <p:nvSpPr>
          <p:cNvPr id="20484" name="Rectangle 2"/>
          <p:cNvSpPr>
            <a:spLocks noGrp="1" noChangeArrowheads="1"/>
          </p:cNvSpPr>
          <p:nvPr>
            <p:ph type="title"/>
          </p:nvPr>
        </p:nvSpPr>
        <p:spPr/>
        <p:txBody>
          <a:bodyPr/>
          <a:lstStyle/>
          <a:p>
            <a:pPr eaLnBrk="1" hangingPunct="1"/>
            <a:r>
              <a:rPr lang="en-US" altLang="en-US" smtClean="0"/>
              <a:t>Hubs, Switches, Access Point</a:t>
            </a:r>
          </a:p>
        </p:txBody>
      </p:sp>
      <p:pic>
        <p:nvPicPr>
          <p:cNvPr id="20485" name="Picture 3" descr="1u-left-switch"/>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648450" y="1012826"/>
            <a:ext cx="3208338" cy="2430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6" name="Picture 4" descr="300px-4_port_netgear_ethernet_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962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5" descr="Planet_WAP-4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094164"/>
            <a:ext cx="35052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8233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150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2CEC01-E921-4338-9211-C4EB4DD6F2B1}" type="slidenum">
              <a:rPr lang="en-US" altLang="en-US" smtClean="0">
                <a:solidFill>
                  <a:schemeClr val="bg1"/>
                </a:solidFill>
              </a:rPr>
              <a:pPr/>
              <a:t>247</a:t>
            </a:fld>
            <a:endParaRPr lang="en-US" altLang="en-US" smtClean="0">
              <a:solidFill>
                <a:schemeClr val="bg1"/>
              </a:solidFill>
            </a:endParaRPr>
          </a:p>
        </p:txBody>
      </p:sp>
      <p:sp>
        <p:nvSpPr>
          <p:cNvPr id="21508" name="Rectangle 2"/>
          <p:cNvSpPr>
            <a:spLocks noGrp="1" noChangeArrowheads="1"/>
          </p:cNvSpPr>
          <p:nvPr>
            <p:ph type="title"/>
          </p:nvPr>
        </p:nvSpPr>
        <p:spPr/>
        <p:txBody>
          <a:bodyPr/>
          <a:lstStyle/>
          <a:p>
            <a:pPr eaLnBrk="1" hangingPunct="1"/>
            <a:r>
              <a:rPr lang="en-US" altLang="en-US" smtClean="0"/>
              <a:t>Internet USA structure</a:t>
            </a:r>
          </a:p>
        </p:txBody>
      </p:sp>
      <p:pic>
        <p:nvPicPr>
          <p:cNvPr id="2150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196342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253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73254D-51DD-4982-B35D-5264E7C77203}" type="slidenum">
              <a:rPr lang="en-US" altLang="en-US" smtClean="0">
                <a:solidFill>
                  <a:schemeClr val="bg1"/>
                </a:solidFill>
              </a:rPr>
              <a:pPr/>
              <a:t>248</a:t>
            </a:fld>
            <a:endParaRPr lang="en-US" altLang="en-US" smtClean="0">
              <a:solidFill>
                <a:schemeClr val="bg1"/>
              </a:solidFill>
            </a:endParaRPr>
          </a:p>
        </p:txBody>
      </p:sp>
      <p:sp>
        <p:nvSpPr>
          <p:cNvPr id="22532" name="Rectangle 2"/>
          <p:cNvSpPr>
            <a:spLocks noGrp="1" noChangeArrowheads="1"/>
          </p:cNvSpPr>
          <p:nvPr>
            <p:ph type="title"/>
          </p:nvPr>
        </p:nvSpPr>
        <p:spPr>
          <a:xfrm>
            <a:off x="1549401" y="0"/>
            <a:ext cx="6824663" cy="541338"/>
          </a:xfrm>
        </p:spPr>
        <p:txBody>
          <a:bodyPr>
            <a:normAutofit fontScale="90000"/>
          </a:bodyPr>
          <a:lstStyle/>
          <a:p>
            <a:pPr eaLnBrk="1" hangingPunct="1"/>
            <a:r>
              <a:rPr lang="en-US" altLang="en-US" smtClean="0"/>
              <a:t>Satellite Communication : Quick Journey</a:t>
            </a:r>
          </a:p>
        </p:txBody>
      </p:sp>
      <p:pic>
        <p:nvPicPr>
          <p:cNvPr id="22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6" y="854075"/>
            <a:ext cx="4760913" cy="167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2811463"/>
            <a:ext cx="5638800"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20471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355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8DBB90-E59A-486B-BF60-1AC7752BBE73}" type="slidenum">
              <a:rPr lang="en-US" altLang="en-US" smtClean="0">
                <a:solidFill>
                  <a:schemeClr val="bg1"/>
                </a:solidFill>
              </a:rPr>
              <a:pPr/>
              <a:t>249</a:t>
            </a:fld>
            <a:endParaRPr lang="en-US" altLang="en-US" smtClean="0">
              <a:solidFill>
                <a:schemeClr val="bg1"/>
              </a:solidFill>
            </a:endParaRPr>
          </a:p>
        </p:txBody>
      </p:sp>
      <p:sp>
        <p:nvSpPr>
          <p:cNvPr id="23556" name="Rectangle 2"/>
          <p:cNvSpPr>
            <a:spLocks noGrp="1" noChangeArrowheads="1"/>
          </p:cNvSpPr>
          <p:nvPr>
            <p:ph type="title"/>
          </p:nvPr>
        </p:nvSpPr>
        <p:spPr>
          <a:xfrm>
            <a:off x="1549400" y="1"/>
            <a:ext cx="6680200" cy="512763"/>
          </a:xfrm>
        </p:spPr>
        <p:txBody>
          <a:bodyPr>
            <a:normAutofit fontScale="90000"/>
          </a:bodyPr>
          <a:lstStyle/>
          <a:p>
            <a:pPr eaLnBrk="1" hangingPunct="1"/>
            <a:r>
              <a:rPr lang="de-DE" altLang="en-US" smtClean="0"/>
              <a:t>History of satellite communications	</a:t>
            </a:r>
          </a:p>
        </p:txBody>
      </p:sp>
      <p:sp>
        <p:nvSpPr>
          <p:cNvPr id="23557" name="Rectangle 3"/>
          <p:cNvSpPr>
            <a:spLocks noGrp="1" noChangeArrowheads="1"/>
          </p:cNvSpPr>
          <p:nvPr>
            <p:ph type="body" idx="1"/>
          </p:nvPr>
        </p:nvSpPr>
        <p:spPr/>
        <p:txBody>
          <a:bodyPr>
            <a:normAutofit fontScale="85000" lnSpcReduction="20000"/>
          </a:bodyPr>
          <a:lstStyle/>
          <a:p>
            <a:pPr eaLnBrk="1" hangingPunct="1"/>
            <a:r>
              <a:rPr lang="en-US" altLang="en-US" smtClean="0"/>
              <a:t>1945: Arthur C. Clarke publishes an essay about „Extra 		Terrestrial Relays“</a:t>
            </a:r>
          </a:p>
          <a:p>
            <a:pPr eaLnBrk="1" hangingPunct="1"/>
            <a:endParaRPr lang="en-US" altLang="en-US" smtClean="0"/>
          </a:p>
          <a:p>
            <a:pPr eaLnBrk="1" hangingPunct="1"/>
            <a:r>
              <a:rPr lang="en-US" altLang="en-US" smtClean="0"/>
              <a:t>1957: first satellite SPUTNIK</a:t>
            </a:r>
          </a:p>
          <a:p>
            <a:pPr eaLnBrk="1" hangingPunct="1"/>
            <a:endParaRPr lang="en-US" altLang="en-US" smtClean="0"/>
          </a:p>
          <a:p>
            <a:pPr eaLnBrk="1" hangingPunct="1"/>
            <a:r>
              <a:rPr lang="en-US" altLang="en-US" smtClean="0"/>
              <a:t>1960: first reflecting communication satellite ECHO</a:t>
            </a:r>
          </a:p>
          <a:p>
            <a:pPr eaLnBrk="1" hangingPunct="1"/>
            <a:endParaRPr lang="en-US" altLang="en-US" smtClean="0"/>
          </a:p>
          <a:p>
            <a:pPr eaLnBrk="1" hangingPunct="1"/>
            <a:r>
              <a:rPr lang="en-US" altLang="en-US" smtClean="0"/>
              <a:t>1963: first geostationary satellite SYNCOM</a:t>
            </a:r>
          </a:p>
          <a:p>
            <a:pPr eaLnBrk="1" hangingPunct="1"/>
            <a:endParaRPr lang="en-US" altLang="en-US" smtClean="0"/>
          </a:p>
          <a:p>
            <a:pPr eaLnBrk="1" hangingPunct="1"/>
            <a:r>
              <a:rPr lang="en-US" altLang="en-US" smtClean="0"/>
              <a:t>1965: first commercial geostationary satellite “Early Bird“ 	   </a:t>
            </a:r>
          </a:p>
          <a:p>
            <a:pPr eaLnBrk="1" hangingPunct="1"/>
            <a:r>
              <a:rPr lang="en-US" altLang="en-US" smtClean="0"/>
              <a:t>(INTELSAT I): 240 duplex telephone channels or 1 TV 		channel, 1.5 years lifetime  </a:t>
            </a:r>
          </a:p>
          <a:p>
            <a:pPr eaLnBrk="1" hangingPunct="1"/>
            <a:endParaRPr lang="en-US" altLang="en-US" smtClean="0"/>
          </a:p>
        </p:txBody>
      </p:sp>
      <p:graphicFrame>
        <p:nvGraphicFramePr>
          <p:cNvPr id="23558" name="Object 4"/>
          <p:cNvGraphicFramePr>
            <a:graphicFrameLocks noChangeAspect="1"/>
          </p:cNvGraphicFramePr>
          <p:nvPr/>
        </p:nvGraphicFramePr>
        <p:xfrm>
          <a:off x="8077201" y="609600"/>
          <a:ext cx="2405063" cy="2224088"/>
        </p:xfrm>
        <a:graphic>
          <a:graphicData uri="http://schemas.openxmlformats.org/presentationml/2006/ole">
            <mc:AlternateContent xmlns:mc="http://schemas.openxmlformats.org/markup-compatibility/2006">
              <mc:Choice xmlns:v="urn:schemas-microsoft-com:vml" Requires="v">
                <p:oleObj spid="_x0000_s28679" name="Clip" r:id="rId3" imgW="3286125" imgH="3038475" progId="MS_ClipArt_Gallery.2">
                  <p:embed/>
                </p:oleObj>
              </mc:Choice>
              <mc:Fallback>
                <p:oleObj name="Clip" r:id="rId3" imgW="3286125" imgH="3038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1" y="609600"/>
                        <a:ext cx="2405063" cy="222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3037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27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A6EF19-145B-44AC-A6F5-2C982CA68927}" type="slidenum">
              <a:rPr lang="en-US" altLang="en-US" smtClean="0">
                <a:solidFill>
                  <a:schemeClr val="bg1"/>
                </a:solidFill>
              </a:rPr>
              <a:pPr/>
              <a:t>25</a:t>
            </a:fld>
            <a:endParaRPr lang="en-US" altLang="en-US" smtClean="0">
              <a:solidFill>
                <a:schemeClr val="bg1"/>
              </a:solidFill>
            </a:endParaRPr>
          </a:p>
        </p:txBody>
      </p:sp>
      <p:sp>
        <p:nvSpPr>
          <p:cNvPr id="1338381" name="Rectangle 13"/>
          <p:cNvSpPr>
            <a:spLocks noGrp="1" noChangeArrowheads="1"/>
          </p:cNvSpPr>
          <p:nvPr>
            <p:ph type="body" idx="1"/>
          </p:nvPr>
        </p:nvSpPr>
        <p:spPr/>
        <p:txBody>
          <a:bodyPr>
            <a:normAutofit fontScale="85000" lnSpcReduction="20000"/>
          </a:bodyPr>
          <a:lstStyle/>
          <a:p>
            <a:pPr eaLnBrk="1" hangingPunct="1"/>
            <a:r>
              <a:rPr lang="en-US" altLang="en-US" smtClean="0"/>
              <a:t>Each subscriber has address (telephone number)</a:t>
            </a:r>
          </a:p>
          <a:p>
            <a:pPr lvl="1" eaLnBrk="1" hangingPunct="1"/>
            <a:r>
              <a:rPr lang="en-US" altLang="en-US" smtClean="0"/>
              <a:t>Hierarchical addresses</a:t>
            </a:r>
          </a:p>
          <a:p>
            <a:pPr lvl="1" eaLnBrk="1" hangingPunct="1"/>
            <a:endParaRPr lang="en-US" altLang="en-US" smtClean="0"/>
          </a:p>
          <a:p>
            <a:pPr lvl="1" eaLnBrk="1" hangingPunct="1"/>
            <a:endParaRPr lang="en-US" altLang="en-US" smtClean="0"/>
          </a:p>
          <a:p>
            <a:pPr lvl="1"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r>
              <a:rPr lang="en-US" altLang="en-US" smtClean="0"/>
              <a:t>Telephone address used for setting up route from caller to callee</a:t>
            </a:r>
          </a:p>
        </p:txBody>
      </p:sp>
      <p:sp>
        <p:nvSpPr>
          <p:cNvPr id="32773" name="Rectangle 12"/>
          <p:cNvSpPr>
            <a:spLocks noGrp="1" noChangeArrowheads="1"/>
          </p:cNvSpPr>
          <p:nvPr>
            <p:ph type="title"/>
          </p:nvPr>
        </p:nvSpPr>
        <p:spPr/>
        <p:txBody>
          <a:bodyPr/>
          <a:lstStyle/>
          <a:p>
            <a:pPr eaLnBrk="1" hangingPunct="1"/>
            <a:r>
              <a:rPr lang="en-US" altLang="en-US" smtClean="0"/>
              <a:t>Addressing and Routing</a:t>
            </a:r>
          </a:p>
        </p:txBody>
      </p:sp>
      <p:grpSp>
        <p:nvGrpSpPr>
          <p:cNvPr id="1338382" name="Group 14"/>
          <p:cNvGrpSpPr>
            <a:grpSpLocks/>
          </p:cNvGrpSpPr>
          <p:nvPr/>
        </p:nvGrpSpPr>
        <p:grpSpPr bwMode="auto">
          <a:xfrm>
            <a:off x="3063876" y="2368551"/>
            <a:ext cx="4556125" cy="1501775"/>
            <a:chOff x="970" y="1492"/>
            <a:chExt cx="2870" cy="946"/>
          </a:xfrm>
        </p:grpSpPr>
        <p:sp>
          <p:nvSpPr>
            <p:cNvPr id="32775" name="Rectangle 4"/>
            <p:cNvSpPr>
              <a:spLocks noChangeArrowheads="1"/>
            </p:cNvSpPr>
            <p:nvPr/>
          </p:nvSpPr>
          <p:spPr bwMode="auto">
            <a:xfrm>
              <a:off x="1033" y="1498"/>
              <a:ext cx="456" cy="315"/>
            </a:xfrm>
            <a:prstGeom prst="rect">
              <a:avLst/>
            </a:prstGeom>
            <a:solidFill>
              <a:srgbClr val="99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99FF"/>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rgbClr val="FFFF00"/>
                  </a:solidFill>
                  <a:latin typeface="Comic Sans MS" panose="030F0702030302020204" pitchFamily="66" charset="0"/>
                </a:rPr>
                <a:t>091</a:t>
              </a:r>
            </a:p>
          </p:txBody>
        </p:sp>
        <p:sp>
          <p:nvSpPr>
            <p:cNvPr id="32776" name="Rectangle 5"/>
            <p:cNvSpPr>
              <a:spLocks noChangeArrowheads="1"/>
            </p:cNvSpPr>
            <p:nvPr/>
          </p:nvSpPr>
          <p:spPr bwMode="auto">
            <a:xfrm>
              <a:off x="1498" y="1496"/>
              <a:ext cx="727" cy="315"/>
            </a:xfrm>
            <a:prstGeom prst="rect">
              <a:avLst/>
            </a:prstGeom>
            <a:solidFill>
              <a:srgbClr val="00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9900"/>
              </a:extrusionClr>
              <a:contourClr>
                <a:srgbClr val="00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rgbClr val="FFFF00"/>
                  </a:solidFill>
                  <a:latin typeface="Comic Sans MS" panose="030F0702030302020204" pitchFamily="66" charset="0"/>
                </a:rPr>
                <a:t>020</a:t>
              </a:r>
            </a:p>
          </p:txBody>
        </p:sp>
        <p:sp>
          <p:nvSpPr>
            <p:cNvPr id="32777" name="Rectangle 6"/>
            <p:cNvSpPr>
              <a:spLocks noChangeArrowheads="1"/>
            </p:cNvSpPr>
            <p:nvPr/>
          </p:nvSpPr>
          <p:spPr bwMode="auto">
            <a:xfrm>
              <a:off x="2225" y="1495"/>
              <a:ext cx="771" cy="315"/>
            </a:xfrm>
            <a:prstGeom prst="rect">
              <a:avLst/>
            </a:prstGeom>
            <a:solidFill>
              <a:srgbClr val="CC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9900"/>
              </a:extrusionClr>
              <a:contourClr>
                <a:srgbClr val="CC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rgbClr val="FFFF00"/>
                  </a:solidFill>
                  <a:latin typeface="Comic Sans MS" panose="030F0702030302020204" pitchFamily="66" charset="0"/>
                </a:rPr>
                <a:t>253</a:t>
              </a:r>
            </a:p>
          </p:txBody>
        </p:sp>
        <p:sp>
          <p:nvSpPr>
            <p:cNvPr id="32778" name="Rectangle 7"/>
            <p:cNvSpPr>
              <a:spLocks noChangeArrowheads="1"/>
            </p:cNvSpPr>
            <p:nvPr/>
          </p:nvSpPr>
          <p:spPr bwMode="auto">
            <a:xfrm>
              <a:off x="3003" y="1492"/>
              <a:ext cx="836" cy="315"/>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solidFill>
                    <a:srgbClr val="FFFF00"/>
                  </a:solidFill>
                  <a:latin typeface="Comic Sans MS" panose="030F0702030302020204" pitchFamily="66" charset="0"/>
                </a:rPr>
                <a:t>66689</a:t>
              </a:r>
            </a:p>
          </p:txBody>
        </p:sp>
        <p:sp>
          <p:nvSpPr>
            <p:cNvPr id="32779" name="Text Box 8"/>
            <p:cNvSpPr txBox="1">
              <a:spLocks noChangeArrowheads="1"/>
            </p:cNvSpPr>
            <p:nvPr/>
          </p:nvSpPr>
          <p:spPr bwMode="auto">
            <a:xfrm>
              <a:off x="970" y="1934"/>
              <a:ext cx="61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omic Sans MS" panose="030F0702030302020204" pitchFamily="66" charset="0"/>
                </a:rPr>
                <a:t>country </a:t>
              </a:r>
            </a:p>
            <a:p>
              <a:pPr algn="ctr"/>
              <a:r>
                <a:rPr lang="en-US" altLang="en-US" sz="1600">
                  <a:latin typeface="Comic Sans MS" panose="030F0702030302020204" pitchFamily="66" charset="0"/>
                </a:rPr>
                <a:t>code</a:t>
              </a:r>
            </a:p>
          </p:txBody>
        </p:sp>
        <p:sp>
          <p:nvSpPr>
            <p:cNvPr id="32780" name="Text Box 9"/>
            <p:cNvSpPr txBox="1">
              <a:spLocks noChangeArrowheads="1"/>
            </p:cNvSpPr>
            <p:nvPr/>
          </p:nvSpPr>
          <p:spPr bwMode="auto">
            <a:xfrm>
              <a:off x="1513" y="1942"/>
              <a:ext cx="68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omic Sans MS" panose="030F0702030302020204" pitchFamily="66" charset="0"/>
                </a:rPr>
                <a:t>City/area</a:t>
              </a:r>
            </a:p>
            <a:p>
              <a:pPr algn="ctr"/>
              <a:r>
                <a:rPr lang="en-US" altLang="en-US" sz="1600">
                  <a:latin typeface="Comic Sans MS" panose="030F0702030302020204" pitchFamily="66" charset="0"/>
                </a:rPr>
                <a:t>code</a:t>
              </a:r>
            </a:p>
          </p:txBody>
        </p:sp>
        <p:sp>
          <p:nvSpPr>
            <p:cNvPr id="32781" name="Text Box 10"/>
            <p:cNvSpPr txBox="1">
              <a:spLocks noChangeArrowheads="1"/>
            </p:cNvSpPr>
            <p:nvPr/>
          </p:nvSpPr>
          <p:spPr bwMode="auto">
            <a:xfrm>
              <a:off x="2231" y="1918"/>
              <a:ext cx="727"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omic Sans MS" panose="030F0702030302020204" pitchFamily="66" charset="0"/>
                </a:rPr>
                <a:t>number of</a:t>
              </a:r>
            </a:p>
            <a:p>
              <a:pPr algn="ctr"/>
              <a:r>
                <a:rPr lang="en-US" altLang="en-US" sz="1600">
                  <a:latin typeface="Comic Sans MS" panose="030F0702030302020204" pitchFamily="66" charset="0"/>
                </a:rPr>
                <a:t>local</a:t>
              </a:r>
            </a:p>
            <a:p>
              <a:pPr algn="ctr"/>
              <a:r>
                <a:rPr lang="en-US" altLang="en-US" sz="1600">
                  <a:latin typeface="Comic Sans MS" panose="030F0702030302020204" pitchFamily="66" charset="0"/>
                </a:rPr>
                <a:t>exchange</a:t>
              </a:r>
            </a:p>
          </p:txBody>
        </p:sp>
        <p:sp>
          <p:nvSpPr>
            <p:cNvPr id="32782" name="Text Box 11"/>
            <p:cNvSpPr txBox="1">
              <a:spLocks noChangeArrowheads="1"/>
            </p:cNvSpPr>
            <p:nvPr/>
          </p:nvSpPr>
          <p:spPr bwMode="auto">
            <a:xfrm>
              <a:off x="3085" y="1918"/>
              <a:ext cx="75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Comic Sans MS" panose="030F0702030302020204" pitchFamily="66" charset="0"/>
                </a:rPr>
                <a:t>subscriber</a:t>
              </a:r>
            </a:p>
            <a:p>
              <a:pPr algn="ctr"/>
              <a:r>
                <a:rPr lang="en-US" altLang="en-US" sz="1600">
                  <a:latin typeface="Comic Sans MS" panose="030F0702030302020204" pitchFamily="66" charset="0"/>
                </a:rPr>
                <a:t>number</a:t>
              </a:r>
            </a:p>
          </p:txBody>
        </p:sp>
      </p:grpSp>
    </p:spTree>
    <p:extLst>
      <p:ext uri="{BB962C8B-B14F-4D97-AF65-F5344CB8AC3E}">
        <p14:creationId xmlns:p14="http://schemas.microsoft.com/office/powerpoint/2010/main" val="2906520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338381">
                                            <p:txEl>
                                              <p:pRg st="0" end="0"/>
                                            </p:txEl>
                                          </p:spTgt>
                                        </p:tgtEl>
                                        <p:attrNameLst>
                                          <p:attrName>style.visibility</p:attrName>
                                        </p:attrNameLst>
                                      </p:cBhvr>
                                      <p:to>
                                        <p:strVal val="visible"/>
                                      </p:to>
                                    </p:set>
                                    <p:anim calcmode="lin" valueType="num">
                                      <p:cBhvr additive="base">
                                        <p:cTn id="7" dur="1000" fill="hold"/>
                                        <p:tgtEl>
                                          <p:spTgt spid="133838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33838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nodeType="afterEffect">
                                  <p:stCondLst>
                                    <p:cond delay="0"/>
                                  </p:stCondLst>
                                  <p:childTnLst>
                                    <p:set>
                                      <p:cBhvr>
                                        <p:cTn id="11" dur="1" fill="hold">
                                          <p:stCondLst>
                                            <p:cond delay="0"/>
                                          </p:stCondLst>
                                        </p:cTn>
                                        <p:tgtEl>
                                          <p:spTgt spid="1338381">
                                            <p:txEl>
                                              <p:pRg st="1" end="1"/>
                                            </p:txEl>
                                          </p:spTgt>
                                        </p:tgtEl>
                                        <p:attrNameLst>
                                          <p:attrName>style.visibility</p:attrName>
                                        </p:attrNameLst>
                                      </p:cBhvr>
                                      <p:to>
                                        <p:strVal val="visible"/>
                                      </p:to>
                                    </p:set>
                                    <p:anim calcmode="lin" valueType="num">
                                      <p:cBhvr additive="base">
                                        <p:cTn id="12" dur="1000" fill="hold"/>
                                        <p:tgtEl>
                                          <p:spTgt spid="1338381">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1338381">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9" presetClass="entr" presetSubtype="0" fill="hold" nodeType="afterEffect">
                                  <p:stCondLst>
                                    <p:cond delay="0"/>
                                  </p:stCondLst>
                                  <p:childTnLst>
                                    <p:set>
                                      <p:cBhvr>
                                        <p:cTn id="16" dur="1" fill="hold">
                                          <p:stCondLst>
                                            <p:cond delay="0"/>
                                          </p:stCondLst>
                                        </p:cTn>
                                        <p:tgtEl>
                                          <p:spTgt spid="1338382"/>
                                        </p:tgtEl>
                                        <p:attrNameLst>
                                          <p:attrName>style.visibility</p:attrName>
                                        </p:attrNameLst>
                                      </p:cBhvr>
                                      <p:to>
                                        <p:strVal val="visible"/>
                                      </p:to>
                                    </p:set>
                                    <p:animEffect transition="in" filter="dissolve">
                                      <p:cBhvr>
                                        <p:cTn id="17" dur="1000"/>
                                        <p:tgtEl>
                                          <p:spTgt spid="1338382"/>
                                        </p:tgtEl>
                                      </p:cBhvr>
                                    </p:animEffect>
                                  </p:childTnLst>
                                </p:cTn>
                              </p:par>
                            </p:childTnLst>
                          </p:cTn>
                        </p:par>
                        <p:par>
                          <p:cTn id="18" fill="hold" nodeType="afterGroup">
                            <p:stCondLst>
                              <p:cond delay="3000"/>
                            </p:stCondLst>
                            <p:childTnLst>
                              <p:par>
                                <p:cTn id="19" presetID="2" presetClass="entr" presetSubtype="8" fill="hold" nodeType="afterEffect">
                                  <p:stCondLst>
                                    <p:cond delay="0"/>
                                  </p:stCondLst>
                                  <p:childTnLst>
                                    <p:set>
                                      <p:cBhvr>
                                        <p:cTn id="20" dur="1" fill="hold">
                                          <p:stCondLst>
                                            <p:cond delay="0"/>
                                          </p:stCondLst>
                                        </p:cTn>
                                        <p:tgtEl>
                                          <p:spTgt spid="1338381">
                                            <p:txEl>
                                              <p:pRg st="11" end="11"/>
                                            </p:txEl>
                                          </p:spTgt>
                                        </p:tgtEl>
                                        <p:attrNameLst>
                                          <p:attrName>style.visibility</p:attrName>
                                        </p:attrNameLst>
                                      </p:cBhvr>
                                      <p:to>
                                        <p:strVal val="visible"/>
                                      </p:to>
                                    </p:set>
                                    <p:anim calcmode="lin" valueType="num">
                                      <p:cBhvr additive="base">
                                        <p:cTn id="21" dur="1000" fill="hold"/>
                                        <p:tgtEl>
                                          <p:spTgt spid="1338381">
                                            <p:txEl>
                                              <p:pRg st="11" end="11"/>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1338381">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457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95634E-4682-4012-A5AC-8B31812C31E6}" type="slidenum">
              <a:rPr lang="en-US" altLang="en-US" smtClean="0">
                <a:solidFill>
                  <a:schemeClr val="bg1"/>
                </a:solidFill>
              </a:rPr>
              <a:pPr/>
              <a:t>250</a:t>
            </a:fld>
            <a:endParaRPr lang="en-US" altLang="en-US" smtClean="0">
              <a:solidFill>
                <a:schemeClr val="bg1"/>
              </a:solidFill>
            </a:endParaRPr>
          </a:p>
        </p:txBody>
      </p:sp>
      <p:sp>
        <p:nvSpPr>
          <p:cNvPr id="24580" name="Rectangle 2"/>
          <p:cNvSpPr>
            <a:spLocks noGrp="1" noChangeArrowheads="1"/>
          </p:cNvSpPr>
          <p:nvPr>
            <p:ph type="title"/>
          </p:nvPr>
        </p:nvSpPr>
        <p:spPr>
          <a:xfrm>
            <a:off x="1549400" y="0"/>
            <a:ext cx="6680200" cy="482600"/>
          </a:xfrm>
        </p:spPr>
        <p:txBody>
          <a:bodyPr>
            <a:normAutofit fontScale="90000"/>
          </a:bodyPr>
          <a:lstStyle/>
          <a:p>
            <a:pPr eaLnBrk="1" hangingPunct="1"/>
            <a:r>
              <a:rPr lang="de-DE" altLang="en-US" smtClean="0"/>
              <a:t>History of satellite communications</a:t>
            </a:r>
            <a:endParaRPr lang="en-US" altLang="en-US" smtClean="0"/>
          </a:p>
        </p:txBody>
      </p:sp>
      <p:sp>
        <p:nvSpPr>
          <p:cNvPr id="24581" name="Rectangle 3"/>
          <p:cNvSpPr>
            <a:spLocks noGrp="1" noChangeArrowheads="1"/>
          </p:cNvSpPr>
          <p:nvPr>
            <p:ph type="body" idx="1"/>
          </p:nvPr>
        </p:nvSpPr>
        <p:spPr/>
        <p:txBody>
          <a:bodyPr>
            <a:normAutofit fontScale="92500" lnSpcReduction="10000"/>
          </a:bodyPr>
          <a:lstStyle/>
          <a:p>
            <a:pPr eaLnBrk="1" hangingPunct="1"/>
            <a:r>
              <a:rPr lang="en-US" altLang="en-US" smtClean="0"/>
              <a:t>1976	: three MARISAT satellites for maritime communication</a:t>
            </a:r>
          </a:p>
          <a:p>
            <a:pPr eaLnBrk="1" hangingPunct="1"/>
            <a:endParaRPr lang="en-US" altLang="en-US" smtClean="0"/>
          </a:p>
          <a:p>
            <a:pPr eaLnBrk="1" hangingPunct="1"/>
            <a:r>
              <a:rPr lang="en-US" altLang="en-US" smtClean="0"/>
              <a:t>1982: first mobile satellite telephone system INMARSAT-A</a:t>
            </a:r>
          </a:p>
          <a:p>
            <a:pPr eaLnBrk="1" hangingPunct="1"/>
            <a:endParaRPr lang="en-US" altLang="en-US" smtClean="0"/>
          </a:p>
          <a:p>
            <a:pPr eaLnBrk="1" hangingPunct="1"/>
            <a:r>
              <a:rPr lang="en-US" altLang="en-US" smtClean="0"/>
              <a:t>1988: first satellite system for mobile phones and data communication INMARSAT-C</a:t>
            </a:r>
          </a:p>
          <a:p>
            <a:pPr eaLnBrk="1" hangingPunct="1"/>
            <a:endParaRPr lang="en-US" altLang="en-US" smtClean="0"/>
          </a:p>
          <a:p>
            <a:pPr eaLnBrk="1" hangingPunct="1"/>
            <a:r>
              <a:rPr lang="en-US" altLang="en-US" smtClean="0"/>
              <a:t>1993: first digital satellite telephone system </a:t>
            </a:r>
          </a:p>
          <a:p>
            <a:pPr eaLnBrk="1" hangingPunct="1"/>
            <a:endParaRPr lang="en-US" altLang="en-US" smtClean="0"/>
          </a:p>
          <a:p>
            <a:pPr eaLnBrk="1" hangingPunct="1"/>
            <a:r>
              <a:rPr lang="en-US" altLang="en-US" smtClean="0"/>
              <a:t>1998: global satellite systems for small mobile phones</a:t>
            </a:r>
          </a:p>
        </p:txBody>
      </p:sp>
      <p:graphicFrame>
        <p:nvGraphicFramePr>
          <p:cNvPr id="24582" name="Object 4"/>
          <p:cNvGraphicFramePr>
            <a:graphicFrameLocks noChangeAspect="1"/>
          </p:cNvGraphicFramePr>
          <p:nvPr/>
        </p:nvGraphicFramePr>
        <p:xfrm>
          <a:off x="8915401" y="2438400"/>
          <a:ext cx="1058863" cy="1651000"/>
        </p:xfrm>
        <a:graphic>
          <a:graphicData uri="http://schemas.openxmlformats.org/presentationml/2006/ole">
            <mc:AlternateContent xmlns:mc="http://schemas.openxmlformats.org/markup-compatibility/2006">
              <mc:Choice xmlns:v="urn:schemas-microsoft-com:vml" Requires="v">
                <p:oleObj spid="_x0000_s29703" name="Clip" r:id="rId3" imgW="1631133" imgH="2542515" progId="MS_ClipArt_Gallery.2">
                  <p:embed/>
                </p:oleObj>
              </mc:Choice>
              <mc:Fallback>
                <p:oleObj name="Clip" r:id="rId3" imgW="1631133" imgH="254251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1" y="2438400"/>
                        <a:ext cx="1058863"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589413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5603"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B4D53A-B545-44C9-A147-8FA23B81C1A8}" type="slidenum">
              <a:rPr lang="en-US" altLang="en-US" smtClean="0">
                <a:solidFill>
                  <a:schemeClr val="bg1"/>
                </a:solidFill>
              </a:rPr>
              <a:pPr/>
              <a:t>251</a:t>
            </a:fld>
            <a:endParaRPr lang="en-US" altLang="en-US" smtClean="0">
              <a:solidFill>
                <a:schemeClr val="bg1"/>
              </a:solidFill>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838200"/>
            <a:ext cx="5303838" cy="530383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Text Box 3"/>
          <p:cNvSpPr txBox="1">
            <a:spLocks noChangeArrowheads="1"/>
          </p:cNvSpPr>
          <p:nvPr/>
        </p:nvSpPr>
        <p:spPr bwMode="auto">
          <a:xfrm>
            <a:off x="2727325" y="115888"/>
            <a:ext cx="184150" cy="45720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p>
        </p:txBody>
      </p:sp>
      <p:sp>
        <p:nvSpPr>
          <p:cNvPr id="25606" name="Text Box 4"/>
          <p:cNvSpPr txBox="1">
            <a:spLocks noChangeArrowheads="1"/>
          </p:cNvSpPr>
          <p:nvPr/>
        </p:nvSpPr>
        <p:spPr bwMode="auto">
          <a:xfrm>
            <a:off x="1752600" y="5257801"/>
            <a:ext cx="1828800" cy="581025"/>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INTELSAT 806 satellite</a:t>
            </a:r>
          </a:p>
        </p:txBody>
      </p:sp>
      <p:sp>
        <p:nvSpPr>
          <p:cNvPr id="25607" name="Text Box 5"/>
          <p:cNvSpPr txBox="1">
            <a:spLocks noChangeArrowheads="1"/>
          </p:cNvSpPr>
          <p:nvPr/>
        </p:nvSpPr>
        <p:spPr bwMode="auto">
          <a:xfrm>
            <a:off x="1524001" y="0"/>
            <a:ext cx="6811963" cy="45720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Verdana" panose="020B0604030504040204" pitchFamily="34" charset="0"/>
              </a:rPr>
              <a:t>Special purpose communication satellites</a:t>
            </a:r>
          </a:p>
        </p:txBody>
      </p:sp>
      <p:sp>
        <p:nvSpPr>
          <p:cNvPr id="25608" name="Text Box 6"/>
          <p:cNvSpPr txBox="1">
            <a:spLocks noChangeArrowheads="1"/>
          </p:cNvSpPr>
          <p:nvPr/>
        </p:nvSpPr>
        <p:spPr bwMode="auto">
          <a:xfrm>
            <a:off x="7772400" y="6161088"/>
            <a:ext cx="1582738"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Ref: INTELSAT</a:t>
            </a:r>
          </a:p>
        </p:txBody>
      </p:sp>
    </p:spTree>
    <p:extLst>
      <p:ext uri="{BB962C8B-B14F-4D97-AF65-F5344CB8AC3E}">
        <p14:creationId xmlns:p14="http://schemas.microsoft.com/office/powerpoint/2010/main" val="13113629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662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7C067C-8DDD-4FD6-8E74-3002645A5D8E}" type="slidenum">
              <a:rPr lang="en-US" altLang="en-US" smtClean="0">
                <a:solidFill>
                  <a:schemeClr val="bg1"/>
                </a:solidFill>
              </a:rPr>
              <a:pPr/>
              <a:t>252</a:t>
            </a:fld>
            <a:endParaRPr lang="en-US" altLang="en-US" smtClean="0">
              <a:solidFill>
                <a:schemeClr val="bg1"/>
              </a:solidFill>
            </a:endParaRPr>
          </a:p>
        </p:txBody>
      </p:sp>
      <p:sp>
        <p:nvSpPr>
          <p:cNvPr id="26628" name="Rectangle 2"/>
          <p:cNvSpPr>
            <a:spLocks noGrp="1" noChangeArrowheads="1"/>
          </p:cNvSpPr>
          <p:nvPr>
            <p:ph type="title"/>
          </p:nvPr>
        </p:nvSpPr>
        <p:spPr/>
        <p:txBody>
          <a:bodyPr/>
          <a:lstStyle/>
          <a:p>
            <a:pPr eaLnBrk="1" hangingPunct="1"/>
            <a:r>
              <a:rPr lang="en-US" altLang="en-US" smtClean="0"/>
              <a:t>GPS and Iridium</a:t>
            </a:r>
          </a:p>
        </p:txBody>
      </p:sp>
      <p:pic>
        <p:nvPicPr>
          <p:cNvPr id="266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820738"/>
            <a:ext cx="383222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8068" name="Rectangle 4"/>
          <p:cNvSpPr>
            <a:spLocks noChangeArrowheads="1"/>
          </p:cNvSpPr>
          <p:nvPr/>
        </p:nvSpPr>
        <p:spPr bwMode="auto">
          <a:xfrm>
            <a:off x="6934200" y="911225"/>
            <a:ext cx="2895600" cy="19748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1200"/>
              </a:spcBef>
              <a:spcAft>
                <a:spcPts val="1000"/>
              </a:spcAft>
            </a:pPr>
            <a:r>
              <a:rPr lang="en-US" altLang="en-US" sz="2400" b="1" i="1">
                <a:latin typeface="Times New Roman" panose="02020603050405020304" pitchFamily="18" charset="0"/>
              </a:rPr>
              <a:t>The Iridium system has 66 satellites in six LEO orbits, each at an </a:t>
            </a:r>
            <a:br>
              <a:rPr lang="en-US" altLang="en-US" sz="2400" b="1" i="1">
                <a:latin typeface="Times New Roman" panose="02020603050405020304" pitchFamily="18" charset="0"/>
              </a:rPr>
            </a:br>
            <a:r>
              <a:rPr lang="en-US" altLang="en-US" sz="2400" b="1" i="1">
                <a:latin typeface="Times New Roman" panose="02020603050405020304" pitchFamily="18" charset="0"/>
              </a:rPr>
              <a:t>altitude of 750 km.</a:t>
            </a:r>
          </a:p>
        </p:txBody>
      </p:sp>
      <p:sp>
        <p:nvSpPr>
          <p:cNvPr id="1368069" name="Rectangle 5"/>
          <p:cNvSpPr>
            <a:spLocks noChangeArrowheads="1"/>
          </p:cNvSpPr>
          <p:nvPr/>
        </p:nvSpPr>
        <p:spPr bwMode="auto">
          <a:xfrm>
            <a:off x="6858000" y="2954338"/>
            <a:ext cx="3048000" cy="34353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1200"/>
              </a:spcBef>
              <a:spcAft>
                <a:spcPts val="1000"/>
              </a:spcAft>
            </a:pPr>
            <a:r>
              <a:rPr lang="en-US" altLang="en-US" sz="2400" b="1" i="1">
                <a:latin typeface="Times New Roman" panose="02020603050405020304" pitchFamily="18" charset="0"/>
              </a:rPr>
              <a:t>Iridium is designed to provide direct worldwide voice and data communication using handheld terminals, a service similar to cellular telephony but on a global scale.</a:t>
            </a:r>
          </a:p>
        </p:txBody>
      </p:sp>
    </p:spTree>
    <p:extLst>
      <p:ext uri="{BB962C8B-B14F-4D97-AF65-F5344CB8AC3E}">
        <p14:creationId xmlns:p14="http://schemas.microsoft.com/office/powerpoint/2010/main" val="35884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6806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368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8068" grpId="0" animBg="1" autoUpdateAnimBg="0"/>
      <p:bldP spid="1368069" grpId="0" animBg="1"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765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7F8DBF-D1AF-49B7-BE71-915EF5C7CB6B}" type="slidenum">
              <a:rPr lang="en-US" altLang="en-US" smtClean="0">
                <a:solidFill>
                  <a:schemeClr val="bg1"/>
                </a:solidFill>
              </a:rPr>
              <a:pPr/>
              <a:t>253</a:t>
            </a:fld>
            <a:endParaRPr lang="en-US" altLang="en-US" smtClean="0">
              <a:solidFill>
                <a:schemeClr val="bg1"/>
              </a:solidFill>
            </a:endParaRPr>
          </a:p>
        </p:txBody>
      </p:sp>
      <p:sp>
        <p:nvSpPr>
          <p:cNvPr id="27652" name="Rectangle 2"/>
          <p:cNvSpPr>
            <a:spLocks noGrp="1" noChangeArrowheads="1"/>
          </p:cNvSpPr>
          <p:nvPr>
            <p:ph type="title"/>
          </p:nvPr>
        </p:nvSpPr>
        <p:spPr/>
        <p:txBody>
          <a:bodyPr/>
          <a:lstStyle/>
          <a:p>
            <a:pPr eaLnBrk="1" hangingPunct="1"/>
            <a:r>
              <a:rPr lang="en-US" altLang="en-US" smtClean="0"/>
              <a:t>TELEDESIC system</a:t>
            </a:r>
          </a:p>
        </p:txBody>
      </p:sp>
      <p:pic>
        <p:nvPicPr>
          <p:cNvPr id="2765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417889" y="685800"/>
            <a:ext cx="5049837" cy="5638800"/>
          </a:xfrm>
          <a:noFill/>
        </p:spPr>
      </p:pic>
      <p:sp>
        <p:nvSpPr>
          <p:cNvPr id="1369092" name="Rectangle 4"/>
          <p:cNvSpPr>
            <a:spLocks noChangeArrowheads="1"/>
          </p:cNvSpPr>
          <p:nvPr/>
        </p:nvSpPr>
        <p:spPr bwMode="auto">
          <a:xfrm>
            <a:off x="2324100" y="3124201"/>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ts val="1200"/>
              </a:spcBef>
              <a:spcAft>
                <a:spcPts val="1000"/>
              </a:spcAft>
            </a:pPr>
            <a:r>
              <a:rPr lang="en-US" altLang="en-US" sz="3600" b="1" i="1">
                <a:latin typeface="Times New Roman" panose="02020603050405020304" pitchFamily="18" charset="0"/>
              </a:rPr>
              <a:t>Teledesic has 288 satellites in 12 LEO orbits, each at an altitude of 1350 km.</a:t>
            </a:r>
          </a:p>
        </p:txBody>
      </p:sp>
    </p:spTree>
    <p:extLst>
      <p:ext uri="{BB962C8B-B14F-4D97-AF65-F5344CB8AC3E}">
        <p14:creationId xmlns:p14="http://schemas.microsoft.com/office/powerpoint/2010/main" val="260215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69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9092" grpId="0" animBg="1"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867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0BBB000-22B2-4F5C-88BC-8A73C63CD110}" type="slidenum">
              <a:rPr lang="en-US" altLang="en-US" smtClean="0">
                <a:solidFill>
                  <a:schemeClr val="bg1"/>
                </a:solidFill>
              </a:rPr>
              <a:pPr/>
              <a:t>254</a:t>
            </a:fld>
            <a:endParaRPr lang="en-US" altLang="en-US" smtClean="0">
              <a:solidFill>
                <a:schemeClr val="bg1"/>
              </a:solidFill>
            </a:endParaRPr>
          </a:p>
        </p:txBody>
      </p:sp>
      <p:sp>
        <p:nvSpPr>
          <p:cNvPr id="28676" name="Rectangle 2"/>
          <p:cNvSpPr>
            <a:spLocks noGrp="1" noChangeArrowheads="1"/>
          </p:cNvSpPr>
          <p:nvPr>
            <p:ph type="title"/>
          </p:nvPr>
        </p:nvSpPr>
        <p:spPr/>
        <p:txBody>
          <a:bodyPr/>
          <a:lstStyle/>
          <a:p>
            <a:pPr eaLnBrk="1" hangingPunct="1"/>
            <a:r>
              <a:rPr lang="en-US" altLang="en-US" smtClean="0"/>
              <a:t>Comparison of Satellite Network</a:t>
            </a:r>
          </a:p>
        </p:txBody>
      </p:sp>
      <p:graphicFrame>
        <p:nvGraphicFramePr>
          <p:cNvPr id="28677" name="Object 3"/>
          <p:cNvGraphicFramePr>
            <a:graphicFrameLocks noChangeAspect="1"/>
          </p:cNvGraphicFramePr>
          <p:nvPr/>
        </p:nvGraphicFramePr>
        <p:xfrm>
          <a:off x="1752600" y="990601"/>
          <a:ext cx="8059738" cy="5426075"/>
        </p:xfrm>
        <a:graphic>
          <a:graphicData uri="http://schemas.openxmlformats.org/presentationml/2006/ole">
            <mc:AlternateContent xmlns:mc="http://schemas.openxmlformats.org/markup-compatibility/2006">
              <mc:Choice xmlns:v="urn:schemas-microsoft-com:vml" Requires="v">
                <p:oleObj spid="_x0000_s30727" name="Dokument" r:id="rId3" imgW="8055864" imgH="5600700" progId="Word.Document.8">
                  <p:embed/>
                </p:oleObj>
              </mc:Choice>
              <mc:Fallback>
                <p:oleObj name="Dokument" r:id="rId3" imgW="8055864" imgH="56007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1"/>
                        <a:ext cx="8059738" cy="5426075"/>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12347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969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CF2397-D504-4914-B2AA-8A8CEA79C159}" type="slidenum">
              <a:rPr lang="en-US" altLang="en-US" smtClean="0">
                <a:solidFill>
                  <a:schemeClr val="bg1"/>
                </a:solidFill>
              </a:rPr>
              <a:pPr/>
              <a:t>255</a:t>
            </a:fld>
            <a:endParaRPr lang="en-US" altLang="en-US" smtClean="0">
              <a:solidFill>
                <a:schemeClr val="bg1"/>
              </a:solidFill>
            </a:endParaRPr>
          </a:p>
        </p:txBody>
      </p:sp>
      <p:sp>
        <p:nvSpPr>
          <p:cNvPr id="29700" name="Rectangle 2"/>
          <p:cNvSpPr>
            <a:spLocks noGrp="1" noChangeArrowheads="1"/>
          </p:cNvSpPr>
          <p:nvPr>
            <p:ph type="title"/>
          </p:nvPr>
        </p:nvSpPr>
        <p:spPr>
          <a:xfrm>
            <a:off x="1524000" y="0"/>
            <a:ext cx="7772400" cy="558800"/>
          </a:xfrm>
        </p:spPr>
        <p:txBody>
          <a:bodyPr>
            <a:normAutofit fontScale="90000"/>
          </a:bodyPr>
          <a:lstStyle/>
          <a:p>
            <a:pPr eaLnBrk="1" hangingPunct="1"/>
            <a:r>
              <a:rPr lang="en-US" altLang="en-US" smtClean="0"/>
              <a:t>A Mobile Station</a:t>
            </a:r>
          </a:p>
        </p:txBody>
      </p:sp>
      <p:sp>
        <p:nvSpPr>
          <p:cNvPr id="29701" name="Rectangle 3"/>
          <p:cNvSpPr>
            <a:spLocks noGrp="1" noChangeArrowheads="1"/>
          </p:cNvSpPr>
          <p:nvPr>
            <p:ph type="body" idx="1"/>
          </p:nvPr>
        </p:nvSpPr>
        <p:spPr>
          <a:xfrm>
            <a:off x="2209800" y="990600"/>
            <a:ext cx="7772400" cy="5105400"/>
          </a:xfrm>
          <a:noFill/>
        </p:spPr>
        <p:txBody>
          <a:bodyPr/>
          <a:lstStyle/>
          <a:p>
            <a:pPr eaLnBrk="1" hangingPunct="1"/>
            <a:r>
              <a:rPr lang="en-US" altLang="en-US" smtClean="0"/>
              <a:t> Front of Circuit board                          Back of Circuit board </a:t>
            </a:r>
          </a:p>
        </p:txBody>
      </p:sp>
      <p:pic>
        <p:nvPicPr>
          <p:cNvPr id="297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6" y="1676400"/>
            <a:ext cx="1546225" cy="422910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1" y="1676400"/>
            <a:ext cx="1603375" cy="419100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359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072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99CA54-BA10-473C-9613-4FA56F4436EE}" type="slidenum">
              <a:rPr lang="en-US" altLang="en-US" smtClean="0">
                <a:solidFill>
                  <a:schemeClr val="bg1"/>
                </a:solidFill>
              </a:rPr>
              <a:pPr/>
              <a:t>256</a:t>
            </a:fld>
            <a:endParaRPr lang="en-US" altLang="en-US" smtClean="0">
              <a:solidFill>
                <a:schemeClr val="bg1"/>
              </a:solidFill>
            </a:endParaRPr>
          </a:p>
        </p:txBody>
      </p:sp>
      <p:sp>
        <p:nvSpPr>
          <p:cNvPr id="30724" name="Rectangle 2"/>
          <p:cNvSpPr>
            <a:spLocks noGrp="1" noChangeArrowheads="1"/>
          </p:cNvSpPr>
          <p:nvPr>
            <p:ph type="title"/>
          </p:nvPr>
        </p:nvSpPr>
        <p:spPr>
          <a:xfrm>
            <a:off x="1524000" y="0"/>
            <a:ext cx="7772400" cy="603250"/>
          </a:xfrm>
        </p:spPr>
        <p:txBody>
          <a:bodyPr>
            <a:normAutofit fontScale="90000"/>
          </a:bodyPr>
          <a:lstStyle/>
          <a:p>
            <a:pPr eaLnBrk="1" hangingPunct="1"/>
            <a:r>
              <a:rPr lang="en-US" altLang="en-US" smtClean="0"/>
              <a:t>A Mobile Station</a:t>
            </a:r>
          </a:p>
        </p:txBody>
      </p:sp>
      <p:sp>
        <p:nvSpPr>
          <p:cNvPr id="30725" name="Rectangle 3"/>
          <p:cNvSpPr>
            <a:spLocks noGrp="1" noChangeArrowheads="1"/>
          </p:cNvSpPr>
          <p:nvPr>
            <p:ph type="body" idx="1"/>
          </p:nvPr>
        </p:nvSpPr>
        <p:spPr>
          <a:xfrm>
            <a:off x="2209800" y="990600"/>
            <a:ext cx="7772400" cy="5105400"/>
          </a:xfrm>
          <a:noFill/>
        </p:spPr>
        <p:txBody>
          <a:bodyPr>
            <a:normAutofit lnSpcReduction="10000"/>
          </a:bodyPr>
          <a:lstStyle/>
          <a:p>
            <a:pPr marL="342900" lvl="3" indent="0">
              <a:spcAft>
                <a:spcPts val="500"/>
              </a:spcAft>
              <a:buNone/>
            </a:pPr>
            <a:r>
              <a:rPr lang="en-US" altLang="en-US" sz="2000"/>
              <a:t>Circuit board containing the brains of the phone </a:t>
            </a:r>
          </a:p>
          <a:p>
            <a:pPr marL="1981200" lvl="4">
              <a:spcAft>
                <a:spcPts val="500"/>
              </a:spcAft>
              <a:buNone/>
            </a:pPr>
            <a:r>
              <a:rPr lang="en-US" altLang="en-US"/>
              <a:t>Microprocessor  </a:t>
            </a:r>
          </a:p>
          <a:p>
            <a:pPr marL="1981200" lvl="4">
              <a:spcAft>
                <a:spcPts val="500"/>
              </a:spcAft>
              <a:buNone/>
            </a:pPr>
            <a:r>
              <a:rPr lang="en-US" altLang="en-US"/>
              <a:t>DSP</a:t>
            </a:r>
          </a:p>
          <a:p>
            <a:pPr marL="1981200" lvl="4">
              <a:spcAft>
                <a:spcPts val="500"/>
              </a:spcAft>
              <a:buNone/>
            </a:pPr>
            <a:r>
              <a:rPr lang="en-US" altLang="en-US"/>
              <a:t>A to D Converter</a:t>
            </a:r>
          </a:p>
          <a:p>
            <a:pPr marL="1981200" lvl="4">
              <a:spcAft>
                <a:spcPts val="500"/>
              </a:spcAft>
              <a:buNone/>
            </a:pPr>
            <a:r>
              <a:rPr lang="en-US" altLang="en-US"/>
              <a:t>D to A Converter</a:t>
            </a:r>
          </a:p>
          <a:p>
            <a:pPr marL="1981200" lvl="4">
              <a:spcAft>
                <a:spcPts val="500"/>
              </a:spcAft>
              <a:buNone/>
            </a:pPr>
            <a:r>
              <a:rPr lang="en-US" altLang="en-US"/>
              <a:t>Memory </a:t>
            </a:r>
          </a:p>
          <a:p>
            <a:pPr marL="342900" lvl="3" indent="0">
              <a:spcAft>
                <a:spcPts val="500"/>
              </a:spcAft>
              <a:buNone/>
            </a:pPr>
            <a:r>
              <a:rPr lang="en-US" altLang="en-US" sz="2000"/>
              <a:t>Antenna </a:t>
            </a:r>
          </a:p>
          <a:p>
            <a:pPr marL="342900" lvl="3" indent="0">
              <a:spcAft>
                <a:spcPts val="500"/>
              </a:spcAft>
              <a:buNone/>
            </a:pPr>
            <a:r>
              <a:rPr lang="en-US" altLang="en-US" sz="2000"/>
              <a:t>RF &amp; Power sections</a:t>
            </a:r>
          </a:p>
          <a:p>
            <a:pPr marL="342900" lvl="3" indent="0">
              <a:spcAft>
                <a:spcPts val="500"/>
              </a:spcAft>
              <a:buNone/>
            </a:pPr>
            <a:r>
              <a:rPr lang="en-US" altLang="en-US" sz="2000"/>
              <a:t>Liquid Crystal Display </a:t>
            </a:r>
          </a:p>
          <a:p>
            <a:pPr marL="342900" lvl="3" indent="0">
              <a:spcAft>
                <a:spcPts val="500"/>
              </a:spcAft>
              <a:buNone/>
            </a:pPr>
            <a:r>
              <a:rPr lang="en-US" altLang="en-US" sz="2000"/>
              <a:t>Keyboard  </a:t>
            </a:r>
          </a:p>
          <a:p>
            <a:pPr marL="342900" lvl="3" indent="0">
              <a:spcAft>
                <a:spcPts val="500"/>
              </a:spcAft>
              <a:buNone/>
            </a:pPr>
            <a:r>
              <a:rPr lang="en-US" altLang="en-US" sz="2000"/>
              <a:t>Microphone </a:t>
            </a:r>
          </a:p>
          <a:p>
            <a:pPr marL="342900" lvl="3" indent="0">
              <a:spcAft>
                <a:spcPts val="500"/>
              </a:spcAft>
              <a:buNone/>
            </a:pPr>
            <a:r>
              <a:rPr lang="en-US" altLang="en-US" sz="2000"/>
              <a:t>Speaker </a:t>
            </a:r>
          </a:p>
          <a:p>
            <a:pPr marL="342900" lvl="3" indent="0">
              <a:spcAft>
                <a:spcPts val="500"/>
              </a:spcAft>
              <a:buNone/>
            </a:pPr>
            <a:r>
              <a:rPr lang="en-US" altLang="en-US" sz="2000"/>
              <a:t> </a:t>
            </a:r>
          </a:p>
          <a:p>
            <a:pPr marL="0" indent="0"/>
            <a:endParaRPr lang="en-US" altLang="en-US" smtClean="0"/>
          </a:p>
        </p:txBody>
      </p:sp>
      <p:pic>
        <p:nvPicPr>
          <p:cNvPr id="307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676400"/>
            <a:ext cx="3657600" cy="274320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49934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174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0BC3EE-CB9B-4F4D-B861-94E95D63AD7F}" type="slidenum">
              <a:rPr lang="en-US" altLang="en-US" smtClean="0">
                <a:solidFill>
                  <a:schemeClr val="bg1"/>
                </a:solidFill>
              </a:rPr>
              <a:pPr/>
              <a:t>257</a:t>
            </a:fld>
            <a:endParaRPr lang="en-US" altLang="en-US" smtClean="0">
              <a:solidFill>
                <a:schemeClr val="bg1"/>
              </a:solidFill>
            </a:endParaRPr>
          </a:p>
        </p:txBody>
      </p:sp>
      <p:sp>
        <p:nvSpPr>
          <p:cNvPr id="31748" name="Rectangle 2"/>
          <p:cNvSpPr>
            <a:spLocks noChangeArrowheads="1"/>
          </p:cNvSpPr>
          <p:nvPr/>
        </p:nvSpPr>
        <p:spPr bwMode="auto">
          <a:xfrm>
            <a:off x="6159501" y="944563"/>
            <a:ext cx="216217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1749" name="Group 3"/>
          <p:cNvGrpSpPr>
            <a:grpSpLocks/>
          </p:cNvGrpSpPr>
          <p:nvPr/>
        </p:nvGrpSpPr>
        <p:grpSpPr bwMode="auto">
          <a:xfrm>
            <a:off x="3048000" y="1939926"/>
            <a:ext cx="5880100" cy="4156075"/>
            <a:chOff x="1571" y="1776"/>
            <a:chExt cx="3277" cy="2544"/>
          </a:xfrm>
        </p:grpSpPr>
        <p:pic>
          <p:nvPicPr>
            <p:cNvPr id="31761" name="Picture 4" descr="WorldStack_bl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 y="3556"/>
              <a:ext cx="3277"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2" name="Picture 5" descr="WorldStack_w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 y="3556"/>
              <a:ext cx="3277"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Line 6"/>
            <p:cNvSpPr>
              <a:spLocks noChangeShapeType="1"/>
            </p:cNvSpPr>
            <p:nvPr/>
          </p:nvSpPr>
          <p:spPr bwMode="auto">
            <a:xfrm>
              <a:off x="2277" y="3634"/>
              <a:ext cx="555" cy="55"/>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4" name="Line 7"/>
            <p:cNvSpPr>
              <a:spLocks noChangeShapeType="1"/>
            </p:cNvSpPr>
            <p:nvPr/>
          </p:nvSpPr>
          <p:spPr bwMode="auto">
            <a:xfrm flipV="1">
              <a:off x="1958" y="3643"/>
              <a:ext cx="282" cy="92"/>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5" name="Line 8"/>
            <p:cNvSpPr>
              <a:spLocks noChangeShapeType="1"/>
            </p:cNvSpPr>
            <p:nvPr/>
          </p:nvSpPr>
          <p:spPr bwMode="auto">
            <a:xfrm flipV="1">
              <a:off x="1981" y="3713"/>
              <a:ext cx="791" cy="53"/>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6" name="Line 9"/>
            <p:cNvSpPr>
              <a:spLocks noChangeShapeType="1"/>
            </p:cNvSpPr>
            <p:nvPr/>
          </p:nvSpPr>
          <p:spPr bwMode="auto">
            <a:xfrm flipV="1">
              <a:off x="2253" y="3737"/>
              <a:ext cx="563" cy="227"/>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7" name="Line 10"/>
            <p:cNvSpPr>
              <a:spLocks noChangeShapeType="1"/>
            </p:cNvSpPr>
            <p:nvPr/>
          </p:nvSpPr>
          <p:spPr bwMode="auto">
            <a:xfrm>
              <a:off x="2267" y="3997"/>
              <a:ext cx="740" cy="0"/>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8" name="Line 11"/>
            <p:cNvSpPr>
              <a:spLocks noChangeShapeType="1"/>
            </p:cNvSpPr>
            <p:nvPr/>
          </p:nvSpPr>
          <p:spPr bwMode="auto">
            <a:xfrm>
              <a:off x="2859" y="3741"/>
              <a:ext cx="164" cy="210"/>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69" name="Line 12"/>
            <p:cNvSpPr>
              <a:spLocks noChangeShapeType="1"/>
            </p:cNvSpPr>
            <p:nvPr/>
          </p:nvSpPr>
          <p:spPr bwMode="auto">
            <a:xfrm flipV="1">
              <a:off x="2896" y="3695"/>
              <a:ext cx="659" cy="6"/>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0" name="Line 13"/>
            <p:cNvSpPr>
              <a:spLocks noChangeShapeType="1"/>
            </p:cNvSpPr>
            <p:nvPr/>
          </p:nvSpPr>
          <p:spPr bwMode="auto">
            <a:xfrm>
              <a:off x="3093" y="3999"/>
              <a:ext cx="1187" cy="49"/>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1" name="Line 14"/>
            <p:cNvSpPr>
              <a:spLocks noChangeShapeType="1"/>
            </p:cNvSpPr>
            <p:nvPr/>
          </p:nvSpPr>
          <p:spPr bwMode="auto">
            <a:xfrm flipV="1">
              <a:off x="3070" y="3719"/>
              <a:ext cx="525" cy="241"/>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2" name="Line 15"/>
            <p:cNvSpPr>
              <a:spLocks noChangeShapeType="1"/>
            </p:cNvSpPr>
            <p:nvPr/>
          </p:nvSpPr>
          <p:spPr bwMode="auto">
            <a:xfrm>
              <a:off x="3615" y="3701"/>
              <a:ext cx="689" cy="316"/>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3" name="Line 16"/>
            <p:cNvSpPr>
              <a:spLocks noChangeShapeType="1"/>
            </p:cNvSpPr>
            <p:nvPr/>
          </p:nvSpPr>
          <p:spPr bwMode="auto">
            <a:xfrm>
              <a:off x="1931" y="3781"/>
              <a:ext cx="269" cy="192"/>
            </a:xfrm>
            <a:prstGeom prst="line">
              <a:avLst/>
            </a:prstGeom>
            <a:noFill/>
            <a:ln w="31750">
              <a:solidFill>
                <a:srgbClr val="FFFF00"/>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4" name="Line 17"/>
            <p:cNvSpPr>
              <a:spLocks noChangeShapeType="1"/>
            </p:cNvSpPr>
            <p:nvPr/>
          </p:nvSpPr>
          <p:spPr bwMode="auto">
            <a:xfrm flipV="1">
              <a:off x="2278" y="3071"/>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5" name="Line 18"/>
            <p:cNvSpPr>
              <a:spLocks noChangeShapeType="1"/>
            </p:cNvSpPr>
            <p:nvPr/>
          </p:nvSpPr>
          <p:spPr bwMode="auto">
            <a:xfrm flipV="1">
              <a:off x="2238" y="309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6" name="Line 19"/>
            <p:cNvSpPr>
              <a:spLocks noChangeShapeType="1"/>
            </p:cNvSpPr>
            <p:nvPr/>
          </p:nvSpPr>
          <p:spPr bwMode="auto">
            <a:xfrm flipV="1">
              <a:off x="1961" y="315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7" name="Line 20"/>
            <p:cNvSpPr>
              <a:spLocks noChangeShapeType="1"/>
            </p:cNvSpPr>
            <p:nvPr/>
          </p:nvSpPr>
          <p:spPr bwMode="auto">
            <a:xfrm flipV="1">
              <a:off x="2835" y="3126"/>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8" name="Line 21"/>
            <p:cNvSpPr>
              <a:spLocks noChangeShapeType="1"/>
            </p:cNvSpPr>
            <p:nvPr/>
          </p:nvSpPr>
          <p:spPr bwMode="auto">
            <a:xfrm flipV="1">
              <a:off x="2898" y="3142"/>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79" name="Line 22"/>
            <p:cNvSpPr>
              <a:spLocks noChangeShapeType="1"/>
            </p:cNvSpPr>
            <p:nvPr/>
          </p:nvSpPr>
          <p:spPr bwMode="auto">
            <a:xfrm flipV="1">
              <a:off x="3551" y="3142"/>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0" name="Line 23"/>
            <p:cNvSpPr>
              <a:spLocks noChangeShapeType="1"/>
            </p:cNvSpPr>
            <p:nvPr/>
          </p:nvSpPr>
          <p:spPr bwMode="auto">
            <a:xfrm flipV="1">
              <a:off x="3625" y="3145"/>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1" name="Line 24"/>
            <p:cNvSpPr>
              <a:spLocks noChangeShapeType="1"/>
            </p:cNvSpPr>
            <p:nvPr/>
          </p:nvSpPr>
          <p:spPr bwMode="auto">
            <a:xfrm flipV="1">
              <a:off x="4305" y="3459"/>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2" name="Line 25"/>
            <p:cNvSpPr>
              <a:spLocks noChangeShapeType="1"/>
            </p:cNvSpPr>
            <p:nvPr/>
          </p:nvSpPr>
          <p:spPr bwMode="auto">
            <a:xfrm flipV="1">
              <a:off x="1991" y="3206"/>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3" name="Line 26"/>
            <p:cNvSpPr>
              <a:spLocks noChangeShapeType="1"/>
            </p:cNvSpPr>
            <p:nvPr/>
          </p:nvSpPr>
          <p:spPr bwMode="auto">
            <a:xfrm flipV="1">
              <a:off x="1935" y="323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4" name="Line 27"/>
            <p:cNvSpPr>
              <a:spLocks noChangeShapeType="1"/>
            </p:cNvSpPr>
            <p:nvPr/>
          </p:nvSpPr>
          <p:spPr bwMode="auto">
            <a:xfrm flipV="1">
              <a:off x="2771" y="3163"/>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5" name="Line 28"/>
            <p:cNvSpPr>
              <a:spLocks noChangeShapeType="1"/>
            </p:cNvSpPr>
            <p:nvPr/>
          </p:nvSpPr>
          <p:spPr bwMode="auto">
            <a:xfrm flipV="1">
              <a:off x="2811" y="3191"/>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6" name="Line 29"/>
            <p:cNvSpPr>
              <a:spLocks noChangeShapeType="1"/>
            </p:cNvSpPr>
            <p:nvPr/>
          </p:nvSpPr>
          <p:spPr bwMode="auto">
            <a:xfrm flipV="1">
              <a:off x="2861" y="3188"/>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7" name="Line 30"/>
            <p:cNvSpPr>
              <a:spLocks noChangeShapeType="1"/>
            </p:cNvSpPr>
            <p:nvPr/>
          </p:nvSpPr>
          <p:spPr bwMode="auto">
            <a:xfrm flipV="1">
              <a:off x="2265" y="3401"/>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8" name="Line 31"/>
            <p:cNvSpPr>
              <a:spLocks noChangeShapeType="1"/>
            </p:cNvSpPr>
            <p:nvPr/>
          </p:nvSpPr>
          <p:spPr bwMode="auto">
            <a:xfrm flipV="1">
              <a:off x="2201" y="341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89" name="Line 32"/>
            <p:cNvSpPr>
              <a:spLocks noChangeShapeType="1"/>
            </p:cNvSpPr>
            <p:nvPr/>
          </p:nvSpPr>
          <p:spPr bwMode="auto">
            <a:xfrm flipV="1">
              <a:off x="2275" y="345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0" name="Line 33"/>
            <p:cNvSpPr>
              <a:spLocks noChangeShapeType="1"/>
            </p:cNvSpPr>
            <p:nvPr/>
          </p:nvSpPr>
          <p:spPr bwMode="auto">
            <a:xfrm flipV="1">
              <a:off x="3025" y="3386"/>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1" name="Line 34"/>
            <p:cNvSpPr>
              <a:spLocks noChangeShapeType="1"/>
            </p:cNvSpPr>
            <p:nvPr/>
          </p:nvSpPr>
          <p:spPr bwMode="auto">
            <a:xfrm flipV="1">
              <a:off x="3075" y="3395"/>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2" name="Line 35"/>
            <p:cNvSpPr>
              <a:spLocks noChangeShapeType="1"/>
            </p:cNvSpPr>
            <p:nvPr/>
          </p:nvSpPr>
          <p:spPr bwMode="auto">
            <a:xfrm flipV="1">
              <a:off x="3101" y="344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3" name="Line 36"/>
            <p:cNvSpPr>
              <a:spLocks noChangeShapeType="1"/>
            </p:cNvSpPr>
            <p:nvPr/>
          </p:nvSpPr>
          <p:spPr bwMode="auto">
            <a:xfrm flipV="1">
              <a:off x="3008" y="3456"/>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4" name="Line 37"/>
            <p:cNvSpPr>
              <a:spLocks noChangeShapeType="1"/>
            </p:cNvSpPr>
            <p:nvPr/>
          </p:nvSpPr>
          <p:spPr bwMode="auto">
            <a:xfrm flipV="1">
              <a:off x="3591" y="3163"/>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795" name="Line 38"/>
            <p:cNvSpPr>
              <a:spLocks noChangeShapeType="1"/>
            </p:cNvSpPr>
            <p:nvPr/>
          </p:nvSpPr>
          <p:spPr bwMode="auto">
            <a:xfrm flipV="1">
              <a:off x="4265" y="3493"/>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pic>
          <p:nvPicPr>
            <p:cNvPr id="31796" name="Picture 39" descr="WorldStackTiff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 y="2990"/>
              <a:ext cx="327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7" name="AutoShape 40"/>
            <p:cNvSpPr>
              <a:spLocks noChangeArrowheads="1"/>
            </p:cNvSpPr>
            <p:nvPr/>
          </p:nvSpPr>
          <p:spPr bwMode="auto">
            <a:xfrm rot="659107">
              <a:off x="2890" y="3303"/>
              <a:ext cx="340" cy="3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383 h 21600"/>
                <a:gd name="T14" fmla="*/ 16200 w 21600"/>
                <a:gd name="T15" fmla="*/ 16217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798" name="AutoShape 41"/>
            <p:cNvSpPr>
              <a:spLocks noChangeArrowheads="1"/>
            </p:cNvSpPr>
            <p:nvPr/>
          </p:nvSpPr>
          <p:spPr bwMode="auto">
            <a:xfrm rot="659107">
              <a:off x="2670" y="2985"/>
              <a:ext cx="340" cy="31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34 h 21600"/>
                <a:gd name="T14" fmla="*/ 16200 w 21600"/>
                <a:gd name="T15" fmla="*/ 16234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799" name="AutoShape 42"/>
            <p:cNvSpPr>
              <a:spLocks noChangeArrowheads="1"/>
            </p:cNvSpPr>
            <p:nvPr/>
          </p:nvSpPr>
          <p:spPr bwMode="auto">
            <a:xfrm rot="659107">
              <a:off x="2100" y="2908"/>
              <a:ext cx="340" cy="31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34 h 21600"/>
                <a:gd name="T14" fmla="*/ 16200 w 21600"/>
                <a:gd name="T15" fmla="*/ 16234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800" name="AutoShape 43"/>
            <p:cNvSpPr>
              <a:spLocks noChangeArrowheads="1"/>
            </p:cNvSpPr>
            <p:nvPr/>
          </p:nvSpPr>
          <p:spPr bwMode="auto">
            <a:xfrm rot="659107">
              <a:off x="1790" y="3049"/>
              <a:ext cx="340" cy="31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34 h 21600"/>
                <a:gd name="T14" fmla="*/ 16200 w 21600"/>
                <a:gd name="T15" fmla="*/ 16234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801" name="AutoShape 44"/>
            <p:cNvSpPr>
              <a:spLocks noChangeArrowheads="1"/>
            </p:cNvSpPr>
            <p:nvPr/>
          </p:nvSpPr>
          <p:spPr bwMode="auto">
            <a:xfrm rot="659107">
              <a:off x="2070" y="3257"/>
              <a:ext cx="340" cy="3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383 h 21600"/>
                <a:gd name="T14" fmla="*/ 16200 w 21600"/>
                <a:gd name="T15" fmla="*/ 16217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802" name="AutoShape 45"/>
            <p:cNvSpPr>
              <a:spLocks noChangeArrowheads="1"/>
            </p:cNvSpPr>
            <p:nvPr/>
          </p:nvSpPr>
          <p:spPr bwMode="auto">
            <a:xfrm rot="659107">
              <a:off x="3427" y="2976"/>
              <a:ext cx="340" cy="3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383 h 21600"/>
                <a:gd name="T14" fmla="*/ 16200 w 21600"/>
                <a:gd name="T15" fmla="*/ 16217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803" name="AutoShape 46"/>
            <p:cNvSpPr>
              <a:spLocks noChangeArrowheads="1"/>
            </p:cNvSpPr>
            <p:nvPr/>
          </p:nvSpPr>
          <p:spPr bwMode="auto">
            <a:xfrm rot="659107">
              <a:off x="4117" y="3300"/>
              <a:ext cx="340" cy="3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383 h 21600"/>
                <a:gd name="T14" fmla="*/ 16200 w 21600"/>
                <a:gd name="T15" fmla="*/ 16217 h 21600"/>
              </a:gdLst>
              <a:ahLst/>
              <a:cxnLst>
                <a:cxn ang="T8">
                  <a:pos x="T0" y="T1"/>
                </a:cxn>
                <a:cxn ang="T9">
                  <a:pos x="T2" y="T3"/>
                </a:cxn>
                <a:cxn ang="T10">
                  <a:pos x="T4" y="T5"/>
                </a:cxn>
                <a:cxn ang="T11">
                  <a:pos x="T6" y="T7"/>
                </a:cxn>
              </a:cxnLst>
              <a:rect l="T12" t="T13" r="T14" b="T15"/>
              <a:pathLst>
                <a:path w="21600" h="21600">
                  <a:moveTo>
                    <a:pt x="5400" y="5400"/>
                  </a:moveTo>
                  <a:lnTo>
                    <a:pt x="10800" y="5400"/>
                  </a:lnTo>
                  <a:lnTo>
                    <a:pt x="10800" y="4415"/>
                  </a:lnTo>
                  <a:lnTo>
                    <a:pt x="8100" y="4415"/>
                  </a:lnTo>
                  <a:lnTo>
                    <a:pt x="10800" y="0"/>
                  </a:lnTo>
                  <a:lnTo>
                    <a:pt x="13500" y="4415"/>
                  </a:lnTo>
                  <a:lnTo>
                    <a:pt x="10800" y="4415"/>
                  </a:lnTo>
                  <a:lnTo>
                    <a:pt x="10800" y="5400"/>
                  </a:lnTo>
                  <a:lnTo>
                    <a:pt x="16200" y="5400"/>
                  </a:lnTo>
                  <a:lnTo>
                    <a:pt x="16200" y="10800"/>
                  </a:lnTo>
                  <a:lnTo>
                    <a:pt x="17185" y="10800"/>
                  </a:lnTo>
                  <a:lnTo>
                    <a:pt x="17185" y="8100"/>
                  </a:lnTo>
                  <a:lnTo>
                    <a:pt x="21600" y="10800"/>
                  </a:lnTo>
                  <a:lnTo>
                    <a:pt x="17185" y="13500"/>
                  </a:lnTo>
                  <a:lnTo>
                    <a:pt x="17185" y="10800"/>
                  </a:lnTo>
                  <a:lnTo>
                    <a:pt x="16200" y="10800"/>
                  </a:lnTo>
                  <a:lnTo>
                    <a:pt x="16200" y="16200"/>
                  </a:lnTo>
                  <a:lnTo>
                    <a:pt x="10800" y="16200"/>
                  </a:lnTo>
                  <a:lnTo>
                    <a:pt x="10800" y="17185"/>
                  </a:lnTo>
                  <a:lnTo>
                    <a:pt x="13500" y="17185"/>
                  </a:lnTo>
                  <a:lnTo>
                    <a:pt x="10800" y="21600"/>
                  </a:lnTo>
                  <a:lnTo>
                    <a:pt x="8100" y="17185"/>
                  </a:lnTo>
                  <a:lnTo>
                    <a:pt x="10800" y="17185"/>
                  </a:lnTo>
                  <a:lnTo>
                    <a:pt x="10800" y="16200"/>
                  </a:lnTo>
                  <a:lnTo>
                    <a:pt x="5400" y="16200"/>
                  </a:lnTo>
                  <a:lnTo>
                    <a:pt x="5400" y="10800"/>
                  </a:lnTo>
                  <a:lnTo>
                    <a:pt x="4415" y="10800"/>
                  </a:lnTo>
                  <a:lnTo>
                    <a:pt x="4415" y="13500"/>
                  </a:lnTo>
                  <a:lnTo>
                    <a:pt x="0" y="10800"/>
                  </a:lnTo>
                  <a:lnTo>
                    <a:pt x="4415" y="8100"/>
                  </a:lnTo>
                  <a:lnTo>
                    <a:pt x="4415" y="10800"/>
                  </a:lnTo>
                  <a:lnTo>
                    <a:pt x="5400" y="10800"/>
                  </a:lnTo>
                  <a:lnTo>
                    <a:pt x="5400" y="5400"/>
                  </a:lnTo>
                  <a:close/>
                </a:path>
              </a:pathLst>
            </a:custGeom>
            <a:solidFill>
              <a:srgbClr val="9999FF"/>
            </a:solidFill>
            <a:ln w="9525">
              <a:round/>
              <a:headEnd/>
              <a:tailEnd/>
            </a:ln>
            <a:effectLst/>
            <a:scene3d>
              <a:camera prst="legacyObliqueBottom">
                <a:rot lat="19199993" lon="0" rev="0"/>
              </a:camera>
              <a:lightRig rig="legacyFlat3" dir="b"/>
            </a:scene3d>
            <a:sp3d prstMaterial="legacyMatte">
              <a:bevelT w="13500" h="13500" prst="angle"/>
              <a:bevelB w="13500" h="13500" prst="angle"/>
              <a:extrusionClr>
                <a:schemeClr val="bg2"/>
              </a:extrusionClr>
              <a:contourClr>
                <a:srgbClr val="99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31804" name="Oval 47"/>
            <p:cNvSpPr>
              <a:spLocks noChangeArrowheads="1"/>
            </p:cNvSpPr>
            <p:nvPr/>
          </p:nvSpPr>
          <p:spPr bwMode="auto">
            <a:xfrm>
              <a:off x="2081" y="3087"/>
              <a:ext cx="627" cy="168"/>
            </a:xfrm>
            <a:prstGeom prst="ellipse">
              <a:avLst/>
            </a:prstGeom>
            <a:noFill/>
            <a:ln w="38100">
              <a:solidFill>
                <a:srgbClr val="990099"/>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05" name="Oval 48"/>
            <p:cNvSpPr>
              <a:spLocks noChangeArrowheads="1"/>
            </p:cNvSpPr>
            <p:nvPr/>
          </p:nvSpPr>
          <p:spPr bwMode="auto">
            <a:xfrm>
              <a:off x="2205" y="3224"/>
              <a:ext cx="951" cy="251"/>
            </a:xfrm>
            <a:prstGeom prst="ellipse">
              <a:avLst/>
            </a:prstGeom>
            <a:noFill/>
            <a:ln w="38100">
              <a:solidFill>
                <a:srgbClr val="990099"/>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06" name="Oval 49"/>
            <p:cNvSpPr>
              <a:spLocks noChangeArrowheads="1"/>
            </p:cNvSpPr>
            <p:nvPr/>
          </p:nvSpPr>
          <p:spPr bwMode="auto">
            <a:xfrm>
              <a:off x="3085" y="3270"/>
              <a:ext cx="1217" cy="287"/>
            </a:xfrm>
            <a:prstGeom prst="ellipse">
              <a:avLst/>
            </a:prstGeom>
            <a:noFill/>
            <a:ln w="57150">
              <a:solidFill>
                <a:srgbClr val="990099"/>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07" name="Oval 50"/>
            <p:cNvSpPr>
              <a:spLocks noChangeArrowheads="1"/>
            </p:cNvSpPr>
            <p:nvPr/>
          </p:nvSpPr>
          <p:spPr bwMode="auto">
            <a:xfrm>
              <a:off x="2908" y="3114"/>
              <a:ext cx="627" cy="168"/>
            </a:xfrm>
            <a:prstGeom prst="ellipse">
              <a:avLst/>
            </a:prstGeom>
            <a:noFill/>
            <a:ln w="38100">
              <a:solidFill>
                <a:srgbClr val="990099"/>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08" name="Oval 51"/>
            <p:cNvSpPr>
              <a:spLocks noChangeArrowheads="1"/>
            </p:cNvSpPr>
            <p:nvPr/>
          </p:nvSpPr>
          <p:spPr bwMode="auto">
            <a:xfrm>
              <a:off x="1881" y="3264"/>
              <a:ext cx="400" cy="107"/>
            </a:xfrm>
            <a:prstGeom prst="ellipse">
              <a:avLst/>
            </a:prstGeom>
            <a:noFill/>
            <a:ln w="38100">
              <a:solidFill>
                <a:srgbClr val="8C008C"/>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09" name="Oval 52"/>
            <p:cNvSpPr>
              <a:spLocks noChangeArrowheads="1"/>
            </p:cNvSpPr>
            <p:nvPr/>
          </p:nvSpPr>
          <p:spPr bwMode="auto">
            <a:xfrm>
              <a:off x="2031" y="3244"/>
              <a:ext cx="107" cy="41"/>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0" name="Oval 53"/>
            <p:cNvSpPr>
              <a:spLocks noChangeArrowheads="1"/>
            </p:cNvSpPr>
            <p:nvPr/>
          </p:nvSpPr>
          <p:spPr bwMode="auto">
            <a:xfrm>
              <a:off x="2195" y="3335"/>
              <a:ext cx="106" cy="42"/>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1" name="Oval 54"/>
            <p:cNvSpPr>
              <a:spLocks noChangeArrowheads="1"/>
            </p:cNvSpPr>
            <p:nvPr/>
          </p:nvSpPr>
          <p:spPr bwMode="auto">
            <a:xfrm>
              <a:off x="2321" y="3415"/>
              <a:ext cx="107" cy="41"/>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2" name="Oval 55"/>
            <p:cNvSpPr>
              <a:spLocks noChangeArrowheads="1"/>
            </p:cNvSpPr>
            <p:nvPr/>
          </p:nvSpPr>
          <p:spPr bwMode="auto">
            <a:xfrm>
              <a:off x="2901" y="3409"/>
              <a:ext cx="107" cy="41"/>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3" name="Oval 56"/>
            <p:cNvSpPr>
              <a:spLocks noChangeArrowheads="1"/>
            </p:cNvSpPr>
            <p:nvPr/>
          </p:nvSpPr>
          <p:spPr bwMode="auto">
            <a:xfrm>
              <a:off x="3061" y="3384"/>
              <a:ext cx="107" cy="42"/>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4" name="Oval 57"/>
            <p:cNvSpPr>
              <a:spLocks noChangeArrowheads="1"/>
            </p:cNvSpPr>
            <p:nvPr/>
          </p:nvSpPr>
          <p:spPr bwMode="auto">
            <a:xfrm>
              <a:off x="3425" y="3167"/>
              <a:ext cx="106" cy="42"/>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5" name="Oval 58"/>
            <p:cNvSpPr>
              <a:spLocks noChangeArrowheads="1"/>
            </p:cNvSpPr>
            <p:nvPr/>
          </p:nvSpPr>
          <p:spPr bwMode="auto">
            <a:xfrm>
              <a:off x="3598" y="3192"/>
              <a:ext cx="107" cy="41"/>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6" name="Oval 59"/>
            <p:cNvSpPr>
              <a:spLocks noChangeArrowheads="1"/>
            </p:cNvSpPr>
            <p:nvPr/>
          </p:nvSpPr>
          <p:spPr bwMode="auto">
            <a:xfrm>
              <a:off x="4135" y="3442"/>
              <a:ext cx="106" cy="42"/>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17" name="Line 60"/>
            <p:cNvSpPr>
              <a:spLocks noChangeShapeType="1"/>
            </p:cNvSpPr>
            <p:nvPr/>
          </p:nvSpPr>
          <p:spPr bwMode="auto">
            <a:xfrm flipV="1">
              <a:off x="2248" y="2509"/>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18" name="Line 61"/>
            <p:cNvSpPr>
              <a:spLocks noChangeShapeType="1"/>
            </p:cNvSpPr>
            <p:nvPr/>
          </p:nvSpPr>
          <p:spPr bwMode="auto">
            <a:xfrm flipV="1">
              <a:off x="2288" y="2509"/>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19" name="Line 62"/>
            <p:cNvSpPr>
              <a:spLocks noChangeShapeType="1"/>
            </p:cNvSpPr>
            <p:nvPr/>
          </p:nvSpPr>
          <p:spPr bwMode="auto">
            <a:xfrm flipV="1">
              <a:off x="2818" y="258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0" name="Line 63"/>
            <p:cNvSpPr>
              <a:spLocks noChangeShapeType="1"/>
            </p:cNvSpPr>
            <p:nvPr/>
          </p:nvSpPr>
          <p:spPr bwMode="auto">
            <a:xfrm flipV="1">
              <a:off x="2861" y="258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1" name="Line 64"/>
            <p:cNvSpPr>
              <a:spLocks noChangeShapeType="1"/>
            </p:cNvSpPr>
            <p:nvPr/>
          </p:nvSpPr>
          <p:spPr bwMode="auto">
            <a:xfrm flipV="1">
              <a:off x="3575" y="256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2" name="Line 65"/>
            <p:cNvSpPr>
              <a:spLocks noChangeShapeType="1"/>
            </p:cNvSpPr>
            <p:nvPr/>
          </p:nvSpPr>
          <p:spPr bwMode="auto">
            <a:xfrm flipV="1">
              <a:off x="3618" y="256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3" name="Line 66"/>
            <p:cNvSpPr>
              <a:spLocks noChangeShapeType="1"/>
            </p:cNvSpPr>
            <p:nvPr/>
          </p:nvSpPr>
          <p:spPr bwMode="auto">
            <a:xfrm flipV="1">
              <a:off x="1945" y="2638"/>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4" name="Line 67"/>
            <p:cNvSpPr>
              <a:spLocks noChangeShapeType="1"/>
            </p:cNvSpPr>
            <p:nvPr/>
          </p:nvSpPr>
          <p:spPr bwMode="auto">
            <a:xfrm flipV="1">
              <a:off x="1985" y="2638"/>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5" name="Line 68"/>
            <p:cNvSpPr>
              <a:spLocks noChangeShapeType="1"/>
            </p:cNvSpPr>
            <p:nvPr/>
          </p:nvSpPr>
          <p:spPr bwMode="auto">
            <a:xfrm flipV="1">
              <a:off x="2215" y="2842"/>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6" name="Line 69"/>
            <p:cNvSpPr>
              <a:spLocks noChangeShapeType="1"/>
            </p:cNvSpPr>
            <p:nvPr/>
          </p:nvSpPr>
          <p:spPr bwMode="auto">
            <a:xfrm flipV="1">
              <a:off x="2258" y="2842"/>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7" name="Line 70"/>
            <p:cNvSpPr>
              <a:spLocks noChangeShapeType="1"/>
            </p:cNvSpPr>
            <p:nvPr/>
          </p:nvSpPr>
          <p:spPr bwMode="auto">
            <a:xfrm flipV="1">
              <a:off x="3045" y="290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8" name="Line 71"/>
            <p:cNvSpPr>
              <a:spLocks noChangeShapeType="1"/>
            </p:cNvSpPr>
            <p:nvPr/>
          </p:nvSpPr>
          <p:spPr bwMode="auto">
            <a:xfrm flipV="1">
              <a:off x="3088" y="2900"/>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29" name="Line 72"/>
            <p:cNvSpPr>
              <a:spLocks noChangeShapeType="1"/>
            </p:cNvSpPr>
            <p:nvPr/>
          </p:nvSpPr>
          <p:spPr bwMode="auto">
            <a:xfrm flipV="1">
              <a:off x="4268" y="2894"/>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0" name="Line 73"/>
            <p:cNvSpPr>
              <a:spLocks noChangeShapeType="1"/>
            </p:cNvSpPr>
            <p:nvPr/>
          </p:nvSpPr>
          <p:spPr bwMode="auto">
            <a:xfrm flipV="1">
              <a:off x="4311" y="2894"/>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pic>
          <p:nvPicPr>
            <p:cNvPr id="31831" name="Picture 74" descr="WorldStackTiff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 y="2448"/>
              <a:ext cx="327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2" name="Line 75"/>
            <p:cNvSpPr>
              <a:spLocks noChangeShapeType="1"/>
            </p:cNvSpPr>
            <p:nvPr/>
          </p:nvSpPr>
          <p:spPr bwMode="auto">
            <a:xfrm>
              <a:off x="2277" y="2512"/>
              <a:ext cx="555" cy="55"/>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3" name="Line 76"/>
            <p:cNvSpPr>
              <a:spLocks noChangeShapeType="1"/>
            </p:cNvSpPr>
            <p:nvPr/>
          </p:nvSpPr>
          <p:spPr bwMode="auto">
            <a:xfrm flipV="1">
              <a:off x="1958" y="2521"/>
              <a:ext cx="282" cy="93"/>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4" name="Line 77"/>
            <p:cNvSpPr>
              <a:spLocks noChangeShapeType="1"/>
            </p:cNvSpPr>
            <p:nvPr/>
          </p:nvSpPr>
          <p:spPr bwMode="auto">
            <a:xfrm flipV="1">
              <a:off x="1981" y="2592"/>
              <a:ext cx="791" cy="53"/>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5" name="Line 78"/>
            <p:cNvSpPr>
              <a:spLocks noChangeShapeType="1"/>
            </p:cNvSpPr>
            <p:nvPr/>
          </p:nvSpPr>
          <p:spPr bwMode="auto">
            <a:xfrm flipV="1">
              <a:off x="2253" y="2616"/>
              <a:ext cx="563" cy="226"/>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6" name="Line 79"/>
            <p:cNvSpPr>
              <a:spLocks noChangeShapeType="1"/>
            </p:cNvSpPr>
            <p:nvPr/>
          </p:nvSpPr>
          <p:spPr bwMode="auto">
            <a:xfrm>
              <a:off x="2267" y="2876"/>
              <a:ext cx="740" cy="0"/>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7" name="Line 80"/>
            <p:cNvSpPr>
              <a:spLocks noChangeShapeType="1"/>
            </p:cNvSpPr>
            <p:nvPr/>
          </p:nvSpPr>
          <p:spPr bwMode="auto">
            <a:xfrm>
              <a:off x="2859" y="2619"/>
              <a:ext cx="164" cy="211"/>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8" name="Line 81"/>
            <p:cNvSpPr>
              <a:spLocks noChangeShapeType="1"/>
            </p:cNvSpPr>
            <p:nvPr/>
          </p:nvSpPr>
          <p:spPr bwMode="auto">
            <a:xfrm flipV="1">
              <a:off x="2896" y="2573"/>
              <a:ext cx="659" cy="7"/>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39" name="Line 82"/>
            <p:cNvSpPr>
              <a:spLocks noChangeShapeType="1"/>
            </p:cNvSpPr>
            <p:nvPr/>
          </p:nvSpPr>
          <p:spPr bwMode="auto">
            <a:xfrm>
              <a:off x="3093" y="2878"/>
              <a:ext cx="1187" cy="49"/>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40" name="Line 83"/>
            <p:cNvSpPr>
              <a:spLocks noChangeShapeType="1"/>
            </p:cNvSpPr>
            <p:nvPr/>
          </p:nvSpPr>
          <p:spPr bwMode="auto">
            <a:xfrm flipV="1">
              <a:off x="3070" y="2598"/>
              <a:ext cx="525" cy="241"/>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41" name="Line 84"/>
            <p:cNvSpPr>
              <a:spLocks noChangeShapeType="1"/>
            </p:cNvSpPr>
            <p:nvPr/>
          </p:nvSpPr>
          <p:spPr bwMode="auto">
            <a:xfrm>
              <a:off x="3615" y="2580"/>
              <a:ext cx="689" cy="315"/>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42" name="Line 85"/>
            <p:cNvSpPr>
              <a:spLocks noChangeShapeType="1"/>
            </p:cNvSpPr>
            <p:nvPr/>
          </p:nvSpPr>
          <p:spPr bwMode="auto">
            <a:xfrm>
              <a:off x="1931" y="2660"/>
              <a:ext cx="269" cy="191"/>
            </a:xfrm>
            <a:prstGeom prst="line">
              <a:avLst/>
            </a:prstGeom>
            <a:noFill/>
            <a:ln w="31750">
              <a:solidFill>
                <a:srgbClr val="FF99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grpSp>
          <p:nvGrpSpPr>
            <p:cNvPr id="31843" name="Group 86"/>
            <p:cNvGrpSpPr>
              <a:grpSpLocks/>
            </p:cNvGrpSpPr>
            <p:nvPr/>
          </p:nvGrpSpPr>
          <p:grpSpPr bwMode="auto">
            <a:xfrm>
              <a:off x="2125" y="2734"/>
              <a:ext cx="227" cy="124"/>
              <a:chOff x="2073" y="2528"/>
              <a:chExt cx="261" cy="154"/>
            </a:xfrm>
          </p:grpSpPr>
          <p:sp>
            <p:nvSpPr>
              <p:cNvPr id="31889" name="AutoShape 87"/>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90" name="AutoShape 88"/>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4" name="Group 89"/>
            <p:cNvGrpSpPr>
              <a:grpSpLocks/>
            </p:cNvGrpSpPr>
            <p:nvPr/>
          </p:nvGrpSpPr>
          <p:grpSpPr bwMode="auto">
            <a:xfrm>
              <a:off x="2158" y="2447"/>
              <a:ext cx="228" cy="123"/>
              <a:chOff x="2073" y="2528"/>
              <a:chExt cx="261" cy="154"/>
            </a:xfrm>
          </p:grpSpPr>
          <p:sp>
            <p:nvSpPr>
              <p:cNvPr id="31887" name="AutoShape 90"/>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88" name="AutoShape 91"/>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5" name="Group 92"/>
            <p:cNvGrpSpPr>
              <a:grpSpLocks/>
            </p:cNvGrpSpPr>
            <p:nvPr/>
          </p:nvGrpSpPr>
          <p:grpSpPr bwMode="auto">
            <a:xfrm>
              <a:off x="2735" y="2478"/>
              <a:ext cx="227" cy="123"/>
              <a:chOff x="2073" y="2528"/>
              <a:chExt cx="261" cy="154"/>
            </a:xfrm>
          </p:grpSpPr>
          <p:sp>
            <p:nvSpPr>
              <p:cNvPr id="31885" name="AutoShape 93"/>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86" name="AutoShape 94"/>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6" name="Group 95"/>
            <p:cNvGrpSpPr>
              <a:grpSpLocks/>
            </p:cNvGrpSpPr>
            <p:nvPr/>
          </p:nvGrpSpPr>
          <p:grpSpPr bwMode="auto">
            <a:xfrm>
              <a:off x="3478" y="2478"/>
              <a:ext cx="228" cy="123"/>
              <a:chOff x="2073" y="2528"/>
              <a:chExt cx="261" cy="154"/>
            </a:xfrm>
          </p:grpSpPr>
          <p:sp>
            <p:nvSpPr>
              <p:cNvPr id="31883" name="AutoShape 96"/>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84" name="AutoShape 97"/>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7" name="Group 98"/>
            <p:cNvGrpSpPr>
              <a:grpSpLocks/>
            </p:cNvGrpSpPr>
            <p:nvPr/>
          </p:nvGrpSpPr>
          <p:grpSpPr bwMode="auto">
            <a:xfrm>
              <a:off x="1855" y="2554"/>
              <a:ext cx="227" cy="123"/>
              <a:chOff x="2073" y="2528"/>
              <a:chExt cx="261" cy="154"/>
            </a:xfrm>
          </p:grpSpPr>
          <p:sp>
            <p:nvSpPr>
              <p:cNvPr id="31881" name="AutoShape 99"/>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82" name="AutoShape 100"/>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8" name="Group 101"/>
            <p:cNvGrpSpPr>
              <a:grpSpLocks/>
            </p:cNvGrpSpPr>
            <p:nvPr/>
          </p:nvGrpSpPr>
          <p:grpSpPr bwMode="auto">
            <a:xfrm>
              <a:off x="2965" y="2771"/>
              <a:ext cx="227" cy="123"/>
              <a:chOff x="2073" y="2528"/>
              <a:chExt cx="261" cy="154"/>
            </a:xfrm>
          </p:grpSpPr>
          <p:sp>
            <p:nvSpPr>
              <p:cNvPr id="31879" name="AutoShape 102"/>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80" name="AutoShape 103"/>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grpSp>
          <p:nvGrpSpPr>
            <p:cNvPr id="31849" name="Group 104"/>
            <p:cNvGrpSpPr>
              <a:grpSpLocks/>
            </p:cNvGrpSpPr>
            <p:nvPr/>
          </p:nvGrpSpPr>
          <p:grpSpPr bwMode="auto">
            <a:xfrm>
              <a:off x="4178" y="2798"/>
              <a:ext cx="228" cy="124"/>
              <a:chOff x="2073" y="2528"/>
              <a:chExt cx="261" cy="154"/>
            </a:xfrm>
          </p:grpSpPr>
          <p:sp>
            <p:nvSpPr>
              <p:cNvPr id="31877" name="AutoShape 105"/>
              <p:cNvSpPr>
                <a:spLocks noChangeArrowheads="1"/>
              </p:cNvSpPr>
              <p:nvPr/>
            </p:nvSpPr>
            <p:spPr bwMode="auto">
              <a:xfrm rot="403271">
                <a:off x="2073" y="2530"/>
                <a:ext cx="261" cy="152"/>
              </a:xfrm>
              <a:prstGeom prst="parallelogram">
                <a:avLst>
                  <a:gd name="adj" fmla="val 42928"/>
                </a:avLst>
              </a:prstGeom>
              <a:solidFill>
                <a:srgbClr val="3793F9"/>
              </a:solidFill>
              <a:ln w="9525">
                <a:miter lim="800000"/>
                <a:headEnd/>
                <a:tailEnd/>
              </a:ln>
              <a:effectLst/>
              <a:scene3d>
                <a:camera prst="legacyObliqueBottom">
                  <a:rot lat="20099993" lon="0" rev="0"/>
                </a:camera>
                <a:lightRig rig="legacyFlat3" dir="b"/>
              </a:scene3d>
              <a:sp3d extrusionH="74600" prstMaterial="legacyMatte">
                <a:bevelT w="13500" h="13500" prst="angle"/>
                <a:bevelB w="13500" h="13500" prst="angle"/>
                <a:extrusionClr>
                  <a:srgbClr val="3793F9"/>
                </a:extrusionClr>
                <a:contourClr>
                  <a:srgbClr val="3793F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78" name="AutoShape 106"/>
              <p:cNvSpPr>
                <a:spLocks noChangeArrowheads="1"/>
              </p:cNvSpPr>
              <p:nvPr/>
            </p:nvSpPr>
            <p:spPr bwMode="auto">
              <a:xfrm rot="-77237">
                <a:off x="2114" y="2528"/>
                <a:ext cx="177" cy="1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97 w 21600"/>
                  <a:gd name="T13" fmla="*/ 8669 h 21600"/>
                  <a:gd name="T14" fmla="*/ 19403 w 21600"/>
                  <a:gd name="T15" fmla="*/ 12931 h 21600"/>
                </a:gdLst>
                <a:ahLst/>
                <a:cxnLst>
                  <a:cxn ang="T8">
                    <a:pos x="T0" y="T1"/>
                  </a:cxn>
                  <a:cxn ang="T9">
                    <a:pos x="T2" y="T3"/>
                  </a:cxn>
                  <a:cxn ang="T10">
                    <a:pos x="T4" y="T5"/>
                  </a:cxn>
                  <a:cxn ang="T11">
                    <a:pos x="T6" y="T7"/>
                  </a:cxn>
                </a:cxnLst>
                <a:rect l="T12" t="T13" r="T14" b="T15"/>
                <a:pathLst>
                  <a:path w="21600" h="21600">
                    <a:moveTo>
                      <a:pt x="10800" y="0"/>
                    </a:moveTo>
                    <a:lnTo>
                      <a:pt x="6932" y="4138"/>
                    </a:lnTo>
                    <a:lnTo>
                      <a:pt x="8709" y="4138"/>
                    </a:lnTo>
                    <a:lnTo>
                      <a:pt x="8709" y="8709"/>
                    </a:lnTo>
                    <a:lnTo>
                      <a:pt x="4138" y="8709"/>
                    </a:lnTo>
                    <a:lnTo>
                      <a:pt x="4138" y="6932"/>
                    </a:lnTo>
                    <a:lnTo>
                      <a:pt x="0" y="10800"/>
                    </a:lnTo>
                    <a:lnTo>
                      <a:pt x="4138" y="14668"/>
                    </a:lnTo>
                    <a:lnTo>
                      <a:pt x="4138" y="12891"/>
                    </a:lnTo>
                    <a:lnTo>
                      <a:pt x="8709" y="12891"/>
                    </a:lnTo>
                    <a:lnTo>
                      <a:pt x="8709" y="17462"/>
                    </a:lnTo>
                    <a:lnTo>
                      <a:pt x="6932" y="17462"/>
                    </a:lnTo>
                    <a:lnTo>
                      <a:pt x="10800" y="21600"/>
                    </a:lnTo>
                    <a:lnTo>
                      <a:pt x="14668" y="17462"/>
                    </a:lnTo>
                    <a:lnTo>
                      <a:pt x="12891" y="17462"/>
                    </a:lnTo>
                    <a:lnTo>
                      <a:pt x="12891" y="12891"/>
                    </a:lnTo>
                    <a:lnTo>
                      <a:pt x="17462" y="12891"/>
                    </a:lnTo>
                    <a:lnTo>
                      <a:pt x="17462" y="14668"/>
                    </a:lnTo>
                    <a:lnTo>
                      <a:pt x="21600" y="10800"/>
                    </a:lnTo>
                    <a:lnTo>
                      <a:pt x="17462" y="6932"/>
                    </a:lnTo>
                    <a:lnTo>
                      <a:pt x="17462" y="8709"/>
                    </a:lnTo>
                    <a:lnTo>
                      <a:pt x="12891" y="8709"/>
                    </a:lnTo>
                    <a:lnTo>
                      <a:pt x="12891" y="4138"/>
                    </a:lnTo>
                    <a:lnTo>
                      <a:pt x="14668" y="4138"/>
                    </a:lnTo>
                    <a:lnTo>
                      <a:pt x="10800" y="0"/>
                    </a:lnTo>
                    <a:close/>
                  </a:path>
                </a:pathLst>
              </a:custGeom>
              <a:solidFill>
                <a:srgbClr val="FFFFFF"/>
              </a:solidFill>
              <a:ln w="9525">
                <a:round/>
                <a:headEnd/>
                <a:tailEnd/>
              </a:ln>
              <a:effectLst/>
              <a:scene3d>
                <a:camera prst="legacyObliqueTopRight">
                  <a:rot lat="17099992" lon="20999993" rev="0"/>
                </a:camera>
                <a:lightRig rig="legacyFlat3" dir="b"/>
              </a:scene3d>
              <a:sp3d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sp>
          <p:nvSpPr>
            <p:cNvPr id="31850" name="Oval 107"/>
            <p:cNvSpPr>
              <a:spLocks noChangeArrowheads="1"/>
            </p:cNvSpPr>
            <p:nvPr/>
          </p:nvSpPr>
          <p:spPr bwMode="auto">
            <a:xfrm>
              <a:off x="2031" y="3244"/>
              <a:ext cx="107" cy="41"/>
            </a:xfrm>
            <a:prstGeom prst="ellipse">
              <a:avLst/>
            </a:prstGeom>
            <a:gradFill rotWithShape="0">
              <a:gsLst>
                <a:gs pos="0">
                  <a:srgbClr val="410041"/>
                </a:gs>
                <a:gs pos="50000">
                  <a:srgbClr val="8C008C"/>
                </a:gs>
                <a:gs pos="100000">
                  <a:srgbClr val="410041"/>
                </a:gs>
              </a:gsLst>
              <a:lin ang="2700000" scaled="1"/>
            </a:gradFill>
            <a:ln w="9525">
              <a:solidFill>
                <a:srgbClr val="CC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1" name="Oval 108"/>
            <p:cNvSpPr>
              <a:spLocks noChangeArrowheads="1"/>
            </p:cNvSpPr>
            <p:nvPr/>
          </p:nvSpPr>
          <p:spPr bwMode="auto">
            <a:xfrm>
              <a:off x="2185" y="2706"/>
              <a:ext cx="106"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2" name="Oval 109"/>
            <p:cNvSpPr>
              <a:spLocks noChangeArrowheads="1"/>
            </p:cNvSpPr>
            <p:nvPr/>
          </p:nvSpPr>
          <p:spPr bwMode="auto">
            <a:xfrm>
              <a:off x="2321" y="2791"/>
              <a:ext cx="107"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3" name="Oval 110"/>
            <p:cNvSpPr>
              <a:spLocks noChangeArrowheads="1"/>
            </p:cNvSpPr>
            <p:nvPr/>
          </p:nvSpPr>
          <p:spPr bwMode="auto">
            <a:xfrm>
              <a:off x="2901" y="2785"/>
              <a:ext cx="107"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4" name="Oval 111"/>
            <p:cNvSpPr>
              <a:spLocks noChangeArrowheads="1"/>
            </p:cNvSpPr>
            <p:nvPr/>
          </p:nvSpPr>
          <p:spPr bwMode="auto">
            <a:xfrm>
              <a:off x="3095" y="2746"/>
              <a:ext cx="106" cy="41"/>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5" name="Oval 112"/>
            <p:cNvSpPr>
              <a:spLocks noChangeArrowheads="1"/>
            </p:cNvSpPr>
            <p:nvPr/>
          </p:nvSpPr>
          <p:spPr bwMode="auto">
            <a:xfrm>
              <a:off x="3388" y="2568"/>
              <a:ext cx="107"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6" name="Oval 113"/>
            <p:cNvSpPr>
              <a:spLocks noChangeArrowheads="1"/>
            </p:cNvSpPr>
            <p:nvPr/>
          </p:nvSpPr>
          <p:spPr bwMode="auto">
            <a:xfrm>
              <a:off x="3618" y="2596"/>
              <a:ext cx="107"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7" name="Oval 114"/>
            <p:cNvSpPr>
              <a:spLocks noChangeArrowheads="1"/>
            </p:cNvSpPr>
            <p:nvPr/>
          </p:nvSpPr>
          <p:spPr bwMode="auto">
            <a:xfrm>
              <a:off x="4095" y="2831"/>
              <a:ext cx="106"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8" name="Oval 115"/>
            <p:cNvSpPr>
              <a:spLocks noChangeArrowheads="1"/>
            </p:cNvSpPr>
            <p:nvPr/>
          </p:nvSpPr>
          <p:spPr bwMode="auto">
            <a:xfrm>
              <a:off x="2031" y="2620"/>
              <a:ext cx="107" cy="42"/>
            </a:xfrm>
            <a:prstGeom prst="ellipse">
              <a:avLst/>
            </a:prstGeom>
            <a:gradFill rotWithShape="0">
              <a:gsLst>
                <a:gs pos="0">
                  <a:srgbClr val="764700"/>
                </a:gs>
                <a:gs pos="50000">
                  <a:srgbClr val="FF9900"/>
                </a:gs>
                <a:gs pos="100000">
                  <a:srgbClr val="764700"/>
                </a:gs>
              </a:gsLst>
              <a:lin ang="2700000" scaled="1"/>
            </a:gradFill>
            <a:ln w="9525">
              <a:solidFill>
                <a:srgbClr val="F2365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59" name="Line 116"/>
            <p:cNvSpPr>
              <a:spLocks noChangeShapeType="1"/>
            </p:cNvSpPr>
            <p:nvPr/>
          </p:nvSpPr>
          <p:spPr bwMode="auto">
            <a:xfrm flipV="1">
              <a:off x="1968" y="2063"/>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0" name="Line 117"/>
            <p:cNvSpPr>
              <a:spLocks noChangeShapeType="1"/>
            </p:cNvSpPr>
            <p:nvPr/>
          </p:nvSpPr>
          <p:spPr bwMode="auto">
            <a:xfrm flipV="1">
              <a:off x="2851" y="1968"/>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1" name="Line 118"/>
            <p:cNvSpPr>
              <a:spLocks noChangeShapeType="1"/>
            </p:cNvSpPr>
            <p:nvPr/>
          </p:nvSpPr>
          <p:spPr bwMode="auto">
            <a:xfrm flipV="1">
              <a:off x="2271" y="1947"/>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2" name="Line 119"/>
            <p:cNvSpPr>
              <a:spLocks noChangeShapeType="1"/>
            </p:cNvSpPr>
            <p:nvPr/>
          </p:nvSpPr>
          <p:spPr bwMode="auto">
            <a:xfrm flipV="1">
              <a:off x="3591" y="1978"/>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3" name="Line 120"/>
            <p:cNvSpPr>
              <a:spLocks noChangeShapeType="1"/>
            </p:cNvSpPr>
            <p:nvPr/>
          </p:nvSpPr>
          <p:spPr bwMode="auto">
            <a:xfrm flipV="1">
              <a:off x="4295" y="2295"/>
              <a:ext cx="0" cy="563"/>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4" name="Line 121"/>
            <p:cNvSpPr>
              <a:spLocks noChangeShapeType="1"/>
            </p:cNvSpPr>
            <p:nvPr/>
          </p:nvSpPr>
          <p:spPr bwMode="auto">
            <a:xfrm flipV="1">
              <a:off x="3075" y="2268"/>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sp>
          <p:nvSpPr>
            <p:cNvPr id="31865" name="Line 122"/>
            <p:cNvSpPr>
              <a:spLocks noChangeShapeType="1"/>
            </p:cNvSpPr>
            <p:nvPr/>
          </p:nvSpPr>
          <p:spPr bwMode="auto">
            <a:xfrm flipV="1">
              <a:off x="2241" y="2234"/>
              <a:ext cx="0" cy="562"/>
            </a:xfrm>
            <a:prstGeom prst="line">
              <a:avLst/>
            </a:prstGeom>
            <a:noFill/>
            <a:ln w="25400">
              <a:solidFill>
                <a:srgbClr val="B2B2B2"/>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lIns="82124" tIns="41061" rIns="82124" bIns="41061" anchor="ctr" anchorCtr="1"/>
            <a:lstStyle/>
            <a:p>
              <a:endParaRPr lang="en-US"/>
            </a:p>
          </p:txBody>
        </p:sp>
        <p:pic>
          <p:nvPicPr>
            <p:cNvPr id="31866" name="Picture 123" descr="WorldStackTiff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 y="1887"/>
              <a:ext cx="327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67" name="Picture 12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5" y="1808"/>
              <a:ext cx="220" cy="215"/>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68" name="Picture 12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1844"/>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69"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5" y="1832"/>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70" name="Picture 12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8" y="1878"/>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71" name="Picture 12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 y="2162"/>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72" name="Picture 12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 y="2147"/>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73" name="Picture 13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5" y="2125"/>
              <a:ext cx="220" cy="216"/>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874" name="Arc 131"/>
            <p:cNvSpPr>
              <a:spLocks/>
            </p:cNvSpPr>
            <p:nvPr/>
          </p:nvSpPr>
          <p:spPr bwMode="auto">
            <a:xfrm>
              <a:off x="2056" y="1776"/>
              <a:ext cx="2223" cy="400"/>
            </a:xfrm>
            <a:custGeom>
              <a:avLst/>
              <a:gdLst>
                <a:gd name="T0" fmla="*/ 0 w 37467"/>
                <a:gd name="T1" fmla="*/ 0 h 21600"/>
                <a:gd name="T2" fmla="*/ 0 w 37467"/>
                <a:gd name="T3" fmla="*/ 0 h 21600"/>
                <a:gd name="T4" fmla="*/ 0 w 37467"/>
                <a:gd name="T5" fmla="*/ 0 h 21600"/>
                <a:gd name="T6" fmla="*/ 0 60000 65536"/>
                <a:gd name="T7" fmla="*/ 0 60000 65536"/>
                <a:gd name="T8" fmla="*/ 0 60000 65536"/>
              </a:gdLst>
              <a:ahLst/>
              <a:cxnLst>
                <a:cxn ang="T6">
                  <a:pos x="T0" y="T1"/>
                </a:cxn>
                <a:cxn ang="T7">
                  <a:pos x="T2" y="T3"/>
                </a:cxn>
                <a:cxn ang="T8">
                  <a:pos x="T4" y="T5"/>
                </a:cxn>
              </a:cxnLst>
              <a:rect l="0" t="0" r="r" b="b"/>
              <a:pathLst>
                <a:path w="37467" h="21600" fill="none" extrusionOk="0">
                  <a:moveTo>
                    <a:pt x="0" y="6944"/>
                  </a:moveTo>
                  <a:cubicBezTo>
                    <a:pt x="4088" y="2517"/>
                    <a:pt x="9840" y="0"/>
                    <a:pt x="15867" y="0"/>
                  </a:cubicBezTo>
                  <a:cubicBezTo>
                    <a:pt x="27796" y="0"/>
                    <a:pt x="37467" y="9670"/>
                    <a:pt x="37467" y="21600"/>
                  </a:cubicBezTo>
                </a:path>
                <a:path w="37467" h="21600" stroke="0" extrusionOk="0">
                  <a:moveTo>
                    <a:pt x="0" y="6944"/>
                  </a:moveTo>
                  <a:cubicBezTo>
                    <a:pt x="4088" y="2517"/>
                    <a:pt x="9840" y="0"/>
                    <a:pt x="15867" y="0"/>
                  </a:cubicBezTo>
                  <a:cubicBezTo>
                    <a:pt x="27796" y="0"/>
                    <a:pt x="37467" y="9670"/>
                    <a:pt x="37467" y="21600"/>
                  </a:cubicBezTo>
                  <a:lnTo>
                    <a:pt x="15867" y="21600"/>
                  </a:lnTo>
                  <a:lnTo>
                    <a:pt x="0" y="6944"/>
                  </a:lnTo>
                  <a:close/>
                </a:path>
              </a:pathLst>
            </a:custGeom>
            <a:noFill/>
            <a:ln w="25400">
              <a:solidFill>
                <a:srgbClr val="B2B2B2"/>
              </a:solidFill>
              <a:prstDash val="dash"/>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rgbClr val="3333FF"/>
                  </a:solidFill>
                </a14:hiddenFill>
              </a:ext>
            </a:extLst>
          </p:spPr>
          <p:txBody>
            <a:bodyPr wrap="none" lIns="82124" tIns="41061" rIns="82124" bIns="41061" anchor="ctr"/>
            <a:lstStyle/>
            <a:p>
              <a:endParaRPr lang="en-US"/>
            </a:p>
          </p:txBody>
        </p:sp>
        <p:sp>
          <p:nvSpPr>
            <p:cNvPr id="31875" name="Oval 132"/>
            <p:cNvSpPr>
              <a:spLocks noChangeArrowheads="1"/>
            </p:cNvSpPr>
            <p:nvPr/>
          </p:nvSpPr>
          <p:spPr bwMode="auto">
            <a:xfrm>
              <a:off x="4095" y="2153"/>
              <a:ext cx="106" cy="42"/>
            </a:xfrm>
            <a:prstGeom prst="ellipse">
              <a:avLst/>
            </a:prstGeom>
            <a:gradFill rotWithShape="0">
              <a:gsLst>
                <a:gs pos="0">
                  <a:srgbClr val="000000"/>
                </a:gs>
                <a:gs pos="50000">
                  <a:srgbClr val="9B9B9B"/>
                </a:gs>
                <a:gs pos="100000">
                  <a:srgbClr val="000000"/>
                </a:gs>
              </a:gsLst>
              <a:lin ang="27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876" name="Oval 133"/>
            <p:cNvSpPr>
              <a:spLocks noChangeArrowheads="1"/>
            </p:cNvSpPr>
            <p:nvPr/>
          </p:nvSpPr>
          <p:spPr bwMode="auto">
            <a:xfrm>
              <a:off x="2031" y="1942"/>
              <a:ext cx="107" cy="42"/>
            </a:xfrm>
            <a:prstGeom prst="ellipse">
              <a:avLst/>
            </a:prstGeom>
            <a:gradFill rotWithShape="0">
              <a:gsLst>
                <a:gs pos="0">
                  <a:srgbClr val="000000"/>
                </a:gs>
                <a:gs pos="50000">
                  <a:srgbClr val="9B9B9B"/>
                </a:gs>
                <a:gs pos="100000">
                  <a:srgbClr val="000000"/>
                </a:gs>
              </a:gsLst>
              <a:lin ang="27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384582" name="Text Box 134"/>
          <p:cNvSpPr txBox="1">
            <a:spLocks noChangeArrowheads="1"/>
          </p:cNvSpPr>
          <p:nvPr/>
        </p:nvSpPr>
        <p:spPr bwMode="auto">
          <a:xfrm>
            <a:off x="7408864" y="4106863"/>
            <a:ext cx="1366837" cy="336550"/>
          </a:xfrm>
          <a:prstGeom prst="rect">
            <a:avLst/>
          </a:prstGeom>
          <a:solidFill>
            <a:srgbClr val="8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solidFill>
                  <a:srgbClr val="FFFFFF"/>
                </a:solidFill>
              </a:rPr>
              <a:t>SONET/SDH</a:t>
            </a:r>
          </a:p>
        </p:txBody>
      </p:sp>
      <p:sp>
        <p:nvSpPr>
          <p:cNvPr id="1384583" name="Text Box 135"/>
          <p:cNvSpPr txBox="1">
            <a:spLocks noChangeArrowheads="1"/>
          </p:cNvSpPr>
          <p:nvPr/>
        </p:nvSpPr>
        <p:spPr bwMode="auto">
          <a:xfrm>
            <a:off x="7683500" y="4992688"/>
            <a:ext cx="838200" cy="3365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solidFill>
                  <a:srgbClr val="000000"/>
                </a:solidFill>
              </a:rPr>
              <a:t>DWDM</a:t>
            </a:r>
          </a:p>
        </p:txBody>
      </p:sp>
      <p:sp>
        <p:nvSpPr>
          <p:cNvPr id="1384584" name="Text Box 136"/>
          <p:cNvSpPr txBox="1">
            <a:spLocks noChangeArrowheads="1"/>
          </p:cNvSpPr>
          <p:nvPr/>
        </p:nvSpPr>
        <p:spPr bwMode="auto">
          <a:xfrm>
            <a:off x="7732714" y="3148013"/>
            <a:ext cx="623887" cy="336550"/>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solidFill>
                  <a:srgbClr val="FFFFFF"/>
                </a:solidFill>
              </a:rPr>
              <a:t>ATM</a:t>
            </a:r>
          </a:p>
        </p:txBody>
      </p:sp>
      <p:sp>
        <p:nvSpPr>
          <p:cNvPr id="1384585" name="Text Box 137"/>
          <p:cNvSpPr txBox="1">
            <a:spLocks noChangeArrowheads="1"/>
          </p:cNvSpPr>
          <p:nvPr/>
        </p:nvSpPr>
        <p:spPr bwMode="auto">
          <a:xfrm>
            <a:off x="7772401" y="2201863"/>
            <a:ext cx="377825" cy="33655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solidFill>
                  <a:srgbClr val="FFFFFF"/>
                </a:solidFill>
              </a:rPr>
              <a:t>IP</a:t>
            </a:r>
          </a:p>
        </p:txBody>
      </p:sp>
      <p:sp>
        <p:nvSpPr>
          <p:cNvPr id="31754" name="Line 138"/>
          <p:cNvSpPr>
            <a:spLocks noChangeShapeType="1"/>
          </p:cNvSpPr>
          <p:nvPr/>
        </p:nvSpPr>
        <p:spPr bwMode="auto">
          <a:xfrm flipH="1">
            <a:off x="5702300" y="1651000"/>
            <a:ext cx="711200" cy="24130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US"/>
          </a:p>
        </p:txBody>
      </p:sp>
      <p:sp>
        <p:nvSpPr>
          <p:cNvPr id="31755" name="Line 139"/>
          <p:cNvSpPr>
            <a:spLocks noChangeShapeType="1"/>
          </p:cNvSpPr>
          <p:nvPr/>
        </p:nvSpPr>
        <p:spPr bwMode="auto">
          <a:xfrm flipH="1">
            <a:off x="5867400" y="1714500"/>
            <a:ext cx="546100" cy="73660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US"/>
          </a:p>
        </p:txBody>
      </p:sp>
      <p:sp>
        <p:nvSpPr>
          <p:cNvPr id="31756" name="Line 140"/>
          <p:cNvSpPr>
            <a:spLocks noChangeShapeType="1"/>
          </p:cNvSpPr>
          <p:nvPr/>
        </p:nvSpPr>
        <p:spPr bwMode="auto">
          <a:xfrm flipH="1">
            <a:off x="5842000" y="1765300"/>
            <a:ext cx="596900" cy="139700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US"/>
          </a:p>
        </p:txBody>
      </p:sp>
      <p:sp>
        <p:nvSpPr>
          <p:cNvPr id="31757" name="Line 141"/>
          <p:cNvSpPr>
            <a:spLocks noChangeShapeType="1"/>
          </p:cNvSpPr>
          <p:nvPr/>
        </p:nvSpPr>
        <p:spPr bwMode="auto">
          <a:xfrm flipH="1">
            <a:off x="5867400" y="1816100"/>
            <a:ext cx="584200" cy="233680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US"/>
          </a:p>
        </p:txBody>
      </p:sp>
      <p:sp>
        <p:nvSpPr>
          <p:cNvPr id="31758" name="Line 142"/>
          <p:cNvSpPr>
            <a:spLocks noChangeShapeType="1"/>
          </p:cNvSpPr>
          <p:nvPr/>
        </p:nvSpPr>
        <p:spPr bwMode="auto">
          <a:xfrm flipH="1">
            <a:off x="6159500" y="1854200"/>
            <a:ext cx="330200" cy="327660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US"/>
          </a:p>
        </p:txBody>
      </p:sp>
      <p:sp>
        <p:nvSpPr>
          <p:cNvPr id="31759" name="Rectangle 143"/>
          <p:cNvSpPr>
            <a:spLocks noChangeArrowheads="1"/>
          </p:cNvSpPr>
          <p:nvPr/>
        </p:nvSpPr>
        <p:spPr bwMode="auto">
          <a:xfrm>
            <a:off x="6078538" y="965200"/>
            <a:ext cx="2214562" cy="863184"/>
          </a:xfrm>
          <a:prstGeom prst="rect">
            <a:avLst/>
          </a:prstGeom>
          <a:noFill/>
          <a:ln>
            <a:noFill/>
          </a:ln>
          <a:effectLst/>
          <a:extLst>
            <a:ext uri="{909E8E84-426E-40DD-AFC4-6F175D3DCCD1}">
              <a14:hiddenFill xmlns:a14="http://schemas.microsoft.com/office/drawing/2010/main">
                <a:solidFill>
                  <a:srgbClr val="3333FF"/>
                </a:solidFill>
              </a14:hiddenFill>
            </a:ext>
            <a:ext uri="{91240B29-F687-4F45-9708-019B960494DF}">
              <a14:hiddenLine xmlns:a14="http://schemas.microsoft.com/office/drawing/2010/main" w="57150">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lIns="73025" tIns="36512" rIns="73025" bIns="3651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5000"/>
              </a:lnSpc>
              <a:spcBef>
                <a:spcPct val="50000"/>
              </a:spcBef>
              <a:buClr>
                <a:srgbClr val="33CCCC"/>
              </a:buClr>
              <a:buSzPct val="100000"/>
              <a:buFont typeface="Arial" panose="020B0604020202020204" pitchFamily="34" charset="0"/>
              <a:buNone/>
            </a:pPr>
            <a:r>
              <a:rPr lang="en-US" altLang="en-US" b="1">
                <a:solidFill>
                  <a:srgbClr val="000000"/>
                </a:solidFill>
                <a:latin typeface="Times New Roman" panose="02020603050405020304" pitchFamily="18" charset="0"/>
              </a:rPr>
              <a:t>Several distinct, independent control layers</a:t>
            </a:r>
          </a:p>
        </p:txBody>
      </p:sp>
      <p:sp>
        <p:nvSpPr>
          <p:cNvPr id="31760" name="Rectangle 146"/>
          <p:cNvSpPr>
            <a:spLocks noGrp="1" noChangeArrowheads="1"/>
          </p:cNvSpPr>
          <p:nvPr>
            <p:ph type="title"/>
          </p:nvPr>
        </p:nvSpPr>
        <p:spPr>
          <a:noFill/>
        </p:spPr>
        <p:txBody>
          <a:bodyPr/>
          <a:lstStyle/>
          <a:p>
            <a:pPr eaLnBrk="1" hangingPunct="1"/>
            <a:r>
              <a:rPr lang="en-US" altLang="en-US" smtClean="0"/>
              <a:t>Present Network Architectures</a:t>
            </a:r>
          </a:p>
        </p:txBody>
      </p:sp>
    </p:spTree>
    <p:extLst>
      <p:ext uri="{BB962C8B-B14F-4D97-AF65-F5344CB8AC3E}">
        <p14:creationId xmlns:p14="http://schemas.microsoft.com/office/powerpoint/2010/main" val="272012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84583"/>
                                        </p:tgtEl>
                                        <p:attrNameLst>
                                          <p:attrName>style.visibility</p:attrName>
                                        </p:attrNameLst>
                                      </p:cBhvr>
                                      <p:to>
                                        <p:strVal val="visible"/>
                                      </p:to>
                                    </p:set>
                                    <p:anim calcmode="lin" valueType="num">
                                      <p:cBhvr additive="base">
                                        <p:cTn id="7" dur="500" fill="hold"/>
                                        <p:tgtEl>
                                          <p:spTgt spid="1384583"/>
                                        </p:tgtEl>
                                        <p:attrNameLst>
                                          <p:attrName>ppt_x</p:attrName>
                                        </p:attrNameLst>
                                      </p:cBhvr>
                                      <p:tavLst>
                                        <p:tav tm="0">
                                          <p:val>
                                            <p:strVal val="0-#ppt_w/2"/>
                                          </p:val>
                                        </p:tav>
                                        <p:tav tm="100000">
                                          <p:val>
                                            <p:strVal val="#ppt_x"/>
                                          </p:val>
                                        </p:tav>
                                      </p:tavLst>
                                    </p:anim>
                                    <p:anim calcmode="lin" valueType="num">
                                      <p:cBhvr additive="base">
                                        <p:cTn id="8" dur="500" fill="hold"/>
                                        <p:tgtEl>
                                          <p:spTgt spid="13845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84582"/>
                                        </p:tgtEl>
                                        <p:attrNameLst>
                                          <p:attrName>style.visibility</p:attrName>
                                        </p:attrNameLst>
                                      </p:cBhvr>
                                      <p:to>
                                        <p:strVal val="visible"/>
                                      </p:to>
                                    </p:set>
                                    <p:anim calcmode="lin" valueType="num">
                                      <p:cBhvr additive="base">
                                        <p:cTn id="12" dur="500" fill="hold"/>
                                        <p:tgtEl>
                                          <p:spTgt spid="1384582"/>
                                        </p:tgtEl>
                                        <p:attrNameLst>
                                          <p:attrName>ppt_x</p:attrName>
                                        </p:attrNameLst>
                                      </p:cBhvr>
                                      <p:tavLst>
                                        <p:tav tm="0">
                                          <p:val>
                                            <p:strVal val="0-#ppt_w/2"/>
                                          </p:val>
                                        </p:tav>
                                        <p:tav tm="100000">
                                          <p:val>
                                            <p:strVal val="#ppt_x"/>
                                          </p:val>
                                        </p:tav>
                                      </p:tavLst>
                                    </p:anim>
                                    <p:anim calcmode="lin" valueType="num">
                                      <p:cBhvr additive="base">
                                        <p:cTn id="13" dur="500" fill="hold"/>
                                        <p:tgtEl>
                                          <p:spTgt spid="138458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384584"/>
                                        </p:tgtEl>
                                        <p:attrNameLst>
                                          <p:attrName>style.visibility</p:attrName>
                                        </p:attrNameLst>
                                      </p:cBhvr>
                                      <p:to>
                                        <p:strVal val="visible"/>
                                      </p:to>
                                    </p:set>
                                    <p:anim calcmode="lin" valueType="num">
                                      <p:cBhvr additive="base">
                                        <p:cTn id="17" dur="500" fill="hold"/>
                                        <p:tgtEl>
                                          <p:spTgt spid="1384584"/>
                                        </p:tgtEl>
                                        <p:attrNameLst>
                                          <p:attrName>ppt_x</p:attrName>
                                        </p:attrNameLst>
                                      </p:cBhvr>
                                      <p:tavLst>
                                        <p:tav tm="0">
                                          <p:val>
                                            <p:strVal val="0-#ppt_w/2"/>
                                          </p:val>
                                        </p:tav>
                                        <p:tav tm="100000">
                                          <p:val>
                                            <p:strVal val="#ppt_x"/>
                                          </p:val>
                                        </p:tav>
                                      </p:tavLst>
                                    </p:anim>
                                    <p:anim calcmode="lin" valueType="num">
                                      <p:cBhvr additive="base">
                                        <p:cTn id="18" dur="500" fill="hold"/>
                                        <p:tgtEl>
                                          <p:spTgt spid="138458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84585"/>
                                        </p:tgtEl>
                                        <p:attrNameLst>
                                          <p:attrName>style.visibility</p:attrName>
                                        </p:attrNameLst>
                                      </p:cBhvr>
                                      <p:to>
                                        <p:strVal val="visible"/>
                                      </p:to>
                                    </p:set>
                                    <p:anim calcmode="lin" valueType="num">
                                      <p:cBhvr additive="base">
                                        <p:cTn id="22" dur="500" fill="hold"/>
                                        <p:tgtEl>
                                          <p:spTgt spid="1384585"/>
                                        </p:tgtEl>
                                        <p:attrNameLst>
                                          <p:attrName>ppt_x</p:attrName>
                                        </p:attrNameLst>
                                      </p:cBhvr>
                                      <p:tavLst>
                                        <p:tav tm="0">
                                          <p:val>
                                            <p:strVal val="0-#ppt_w/2"/>
                                          </p:val>
                                        </p:tav>
                                        <p:tav tm="100000">
                                          <p:val>
                                            <p:strVal val="#ppt_x"/>
                                          </p:val>
                                        </p:tav>
                                      </p:tavLst>
                                    </p:anim>
                                    <p:anim calcmode="lin" valueType="num">
                                      <p:cBhvr additive="base">
                                        <p:cTn id="23" dur="500" fill="hold"/>
                                        <p:tgtEl>
                                          <p:spTgt spid="13845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582" grpId="0" animBg="1" autoUpdateAnimBg="0"/>
      <p:bldP spid="1384583" grpId="0" animBg="1" autoUpdateAnimBg="0"/>
      <p:bldP spid="1384584" grpId="0" animBg="1" autoUpdateAnimBg="0"/>
      <p:bldP spid="1384585" grpId="0" animBg="1"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2100999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379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EC85A0-BFD4-4F2B-8D8D-70279E7FB2C6}" type="slidenum">
              <a:rPr lang="en-US" altLang="en-US" smtClean="0">
                <a:solidFill>
                  <a:schemeClr val="bg1"/>
                </a:solidFill>
              </a:rPr>
              <a:pPr/>
              <a:t>26</a:t>
            </a:fld>
            <a:endParaRPr lang="en-US" altLang="en-US" smtClean="0">
              <a:solidFill>
                <a:schemeClr val="bg1"/>
              </a:solidFill>
            </a:endParaRPr>
          </a:p>
        </p:txBody>
      </p:sp>
      <p:pic>
        <p:nvPicPr>
          <p:cNvPr id="128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1571625"/>
            <a:ext cx="658495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7" name="Rectangle 8"/>
          <p:cNvSpPr>
            <a:spLocks noGrp="1" noChangeArrowheads="1"/>
          </p:cNvSpPr>
          <p:nvPr>
            <p:ph type="title"/>
          </p:nvPr>
        </p:nvSpPr>
        <p:spPr/>
        <p:txBody>
          <a:bodyPr/>
          <a:lstStyle/>
          <a:p>
            <a:pPr eaLnBrk="1" hangingPunct="1"/>
            <a:r>
              <a:rPr lang="en-US" altLang="en-US" smtClean="0"/>
              <a:t>LATA, LEC and IXC</a:t>
            </a:r>
          </a:p>
        </p:txBody>
      </p:sp>
    </p:spTree>
    <p:extLst>
      <p:ext uri="{BB962C8B-B14F-4D97-AF65-F5344CB8AC3E}">
        <p14:creationId xmlns:p14="http://schemas.microsoft.com/office/powerpoint/2010/main" val="2512280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288195"/>
                                        </p:tgtEl>
                                        <p:attrNameLst>
                                          <p:attrName>style.visibility</p:attrName>
                                        </p:attrNameLst>
                                      </p:cBhvr>
                                      <p:to>
                                        <p:strVal val="visible"/>
                                      </p:to>
                                    </p:set>
                                    <p:animEffect transition="in" filter="slide(fromLeft)">
                                      <p:cBhvr>
                                        <p:cTn id="7" dur="1000"/>
                                        <p:tgtEl>
                                          <p:spTgt spid="128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5"/>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5843" name="Slide Number Placeholder 6"/>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FBF4CE-11AB-420F-A144-C5F517EC6937}" type="slidenum">
              <a:rPr lang="en-US" altLang="en-US" smtClean="0">
                <a:solidFill>
                  <a:schemeClr val="bg1"/>
                </a:solidFill>
              </a:rPr>
              <a:pPr/>
              <a:t>27</a:t>
            </a:fld>
            <a:endParaRPr lang="en-US" altLang="en-US" smtClean="0">
              <a:solidFill>
                <a:schemeClr val="bg1"/>
              </a:solidFill>
            </a:endParaRPr>
          </a:p>
        </p:txBody>
      </p:sp>
      <p:sp>
        <p:nvSpPr>
          <p:cNvPr id="35844" name="Rectangle 59"/>
          <p:cNvSpPr>
            <a:spLocks noGrp="1" noChangeArrowheads="1"/>
          </p:cNvSpPr>
          <p:nvPr>
            <p:ph type="title"/>
          </p:nvPr>
        </p:nvSpPr>
        <p:spPr/>
        <p:txBody>
          <a:bodyPr/>
          <a:lstStyle/>
          <a:p>
            <a:pPr eaLnBrk="1" hangingPunct="1"/>
            <a:r>
              <a:rPr lang="en-US" altLang="en-US" smtClean="0"/>
              <a:t> Introduction</a:t>
            </a:r>
            <a:r>
              <a:rPr lang="th-TH" altLang="en-US" smtClean="0"/>
              <a:t> - Voice Signaling</a:t>
            </a:r>
            <a:endParaRPr lang="en-US" altLang="en-US" smtClean="0"/>
          </a:p>
        </p:txBody>
      </p:sp>
      <p:sp>
        <p:nvSpPr>
          <p:cNvPr id="16444" name="Rectangle 60"/>
          <p:cNvSpPr>
            <a:spLocks noGrp="1" noChangeArrowheads="1"/>
          </p:cNvSpPr>
          <p:nvPr>
            <p:ph type="body" sz="half" idx="1"/>
          </p:nvPr>
        </p:nvSpPr>
        <p:spPr>
          <a:xfrm>
            <a:off x="2316163" y="655638"/>
            <a:ext cx="3498850" cy="5638800"/>
          </a:xfrm>
        </p:spPr>
        <p:txBody>
          <a:bodyPr/>
          <a:lstStyle/>
          <a:p>
            <a:pPr eaLnBrk="1" hangingPunct="1"/>
            <a:r>
              <a:rPr lang="en-US" altLang="en-US" sz="1800" b="1"/>
              <a:t>Signal Name</a:t>
            </a:r>
          </a:p>
          <a:p>
            <a:pPr lvl="1" eaLnBrk="1" hangingPunct="1"/>
            <a:r>
              <a:rPr lang="en-US" altLang="en-US" sz="1600"/>
              <a:t>Off-hook</a:t>
            </a:r>
          </a:p>
          <a:p>
            <a:pPr lvl="1" eaLnBrk="1" hangingPunct="1"/>
            <a:endParaRPr lang="en-US" altLang="en-US" sz="1600"/>
          </a:p>
          <a:p>
            <a:pPr lvl="1" eaLnBrk="1" hangingPunct="1"/>
            <a:r>
              <a:rPr lang="en-US" altLang="en-US" sz="1600"/>
              <a:t>Dial tone</a:t>
            </a:r>
          </a:p>
          <a:p>
            <a:pPr lvl="1" eaLnBrk="1" hangingPunct="1"/>
            <a:endParaRPr lang="en-US" altLang="en-US" sz="1600"/>
          </a:p>
          <a:p>
            <a:pPr lvl="1" eaLnBrk="1" hangingPunct="1"/>
            <a:r>
              <a:rPr lang="en-US" altLang="en-US" sz="1600"/>
              <a:t>Address</a:t>
            </a:r>
          </a:p>
          <a:p>
            <a:pPr lvl="1" eaLnBrk="1" hangingPunct="1"/>
            <a:endParaRPr lang="en-US" altLang="en-US" sz="1600"/>
          </a:p>
          <a:p>
            <a:pPr lvl="1" eaLnBrk="1" hangingPunct="1"/>
            <a:r>
              <a:rPr lang="en-US" altLang="en-US" sz="1600"/>
              <a:t>Ring tone</a:t>
            </a:r>
          </a:p>
          <a:p>
            <a:pPr lvl="1" eaLnBrk="1" hangingPunct="1"/>
            <a:endParaRPr lang="en-US" altLang="en-US" sz="1600"/>
          </a:p>
          <a:p>
            <a:pPr lvl="1" eaLnBrk="1" hangingPunct="1"/>
            <a:endParaRPr lang="en-US" altLang="en-US" sz="1600"/>
          </a:p>
          <a:p>
            <a:pPr lvl="1" eaLnBrk="1" hangingPunct="1"/>
            <a:r>
              <a:rPr lang="en-US" altLang="en-US" sz="1600"/>
              <a:t>Busy Signal</a:t>
            </a:r>
          </a:p>
          <a:p>
            <a:pPr lvl="1" eaLnBrk="1" hangingPunct="1"/>
            <a:endParaRPr lang="en-US" altLang="en-US" sz="1600"/>
          </a:p>
          <a:p>
            <a:pPr lvl="1" eaLnBrk="1" hangingPunct="1"/>
            <a:endParaRPr lang="en-US" altLang="en-US" sz="1600"/>
          </a:p>
          <a:p>
            <a:pPr lvl="1" eaLnBrk="1" hangingPunct="1"/>
            <a:r>
              <a:rPr lang="en-US" altLang="en-US" sz="1600"/>
              <a:t>On-hook</a:t>
            </a:r>
          </a:p>
          <a:p>
            <a:pPr lvl="1" eaLnBrk="1" hangingPunct="1"/>
            <a:endParaRPr lang="en-US" altLang="en-US" sz="1600"/>
          </a:p>
          <a:p>
            <a:pPr lvl="1" eaLnBrk="1" hangingPunct="1"/>
            <a:endParaRPr lang="en-US" altLang="en-US" sz="1600"/>
          </a:p>
          <a:p>
            <a:pPr lvl="1" eaLnBrk="1" hangingPunct="1"/>
            <a:r>
              <a:rPr lang="en-US" altLang="en-US" sz="1600"/>
              <a:t>Supervision</a:t>
            </a:r>
          </a:p>
        </p:txBody>
      </p:sp>
      <p:sp>
        <p:nvSpPr>
          <p:cNvPr id="16445" name="Rectangle 61"/>
          <p:cNvSpPr>
            <a:spLocks noGrp="1" noChangeArrowheads="1"/>
          </p:cNvSpPr>
          <p:nvPr>
            <p:ph type="body" sz="half" idx="2"/>
          </p:nvPr>
        </p:nvSpPr>
        <p:spPr>
          <a:xfrm>
            <a:off x="5149851" y="685801"/>
            <a:ext cx="4308475" cy="5757863"/>
          </a:xfrm>
        </p:spPr>
        <p:txBody>
          <a:bodyPr/>
          <a:lstStyle/>
          <a:p>
            <a:pPr eaLnBrk="1" hangingPunct="1"/>
            <a:r>
              <a:rPr lang="en-US" altLang="en-US" sz="1800" b="1"/>
              <a:t>Function</a:t>
            </a:r>
          </a:p>
          <a:p>
            <a:pPr lvl="1" eaLnBrk="1" hangingPunct="1"/>
            <a:r>
              <a:rPr lang="en-US" altLang="en-US" sz="1600"/>
              <a:t>Informs CO that user want to call</a:t>
            </a:r>
          </a:p>
          <a:p>
            <a:pPr lvl="1" eaLnBrk="1" hangingPunct="1"/>
            <a:endParaRPr lang="en-US" altLang="en-US" sz="1600"/>
          </a:p>
          <a:p>
            <a:pPr lvl="1" eaLnBrk="1" hangingPunct="1"/>
            <a:r>
              <a:rPr lang="en-US" altLang="en-US" sz="1600"/>
              <a:t>Informs user to Dial numbers</a:t>
            </a:r>
          </a:p>
          <a:p>
            <a:pPr lvl="1" eaLnBrk="1" hangingPunct="1"/>
            <a:endParaRPr lang="en-US" altLang="en-US" sz="1600"/>
          </a:p>
          <a:p>
            <a:pPr lvl="1" eaLnBrk="1" hangingPunct="1"/>
            <a:r>
              <a:rPr lang="en-US" altLang="en-US" sz="1600"/>
              <a:t>User Dials Number</a:t>
            </a:r>
          </a:p>
          <a:p>
            <a:pPr lvl="1" eaLnBrk="1" hangingPunct="1"/>
            <a:endParaRPr lang="en-US" altLang="en-US" sz="1600"/>
          </a:p>
          <a:p>
            <a:pPr lvl="1" eaLnBrk="1" hangingPunct="1"/>
            <a:r>
              <a:rPr lang="en-US" altLang="en-US" sz="1600"/>
              <a:t>Informs user that destination phone is ringing</a:t>
            </a:r>
          </a:p>
          <a:p>
            <a:pPr lvl="1" eaLnBrk="1" hangingPunct="1"/>
            <a:endParaRPr lang="en-US" altLang="en-US" sz="1600"/>
          </a:p>
          <a:p>
            <a:pPr lvl="1" eaLnBrk="1" hangingPunct="1"/>
            <a:r>
              <a:rPr lang="en-US" altLang="en-US" sz="1600"/>
              <a:t>Informs the user that destination phone  is in use</a:t>
            </a:r>
          </a:p>
          <a:p>
            <a:pPr lvl="1" eaLnBrk="1" hangingPunct="1"/>
            <a:endParaRPr lang="en-US" altLang="en-US" sz="1600"/>
          </a:p>
          <a:p>
            <a:pPr lvl="1" eaLnBrk="1" hangingPunct="1"/>
            <a:r>
              <a:rPr lang="en-US" altLang="en-US" sz="1600"/>
              <a:t>Informs CO that user has disconnected</a:t>
            </a:r>
          </a:p>
          <a:p>
            <a:pPr lvl="1" eaLnBrk="1" hangingPunct="1"/>
            <a:endParaRPr lang="en-US" altLang="en-US" sz="1600"/>
          </a:p>
          <a:p>
            <a:pPr lvl="1" eaLnBrk="1" hangingPunct="1"/>
            <a:r>
              <a:rPr lang="en-US" altLang="en-US" sz="1600"/>
              <a:t>Supervises the condition of subscriber state</a:t>
            </a:r>
          </a:p>
          <a:p>
            <a:pPr eaLnBrk="1" hangingPunct="1"/>
            <a:endParaRPr lang="en-US" altLang="en-US" sz="1800"/>
          </a:p>
        </p:txBody>
      </p:sp>
    </p:spTree>
    <p:extLst>
      <p:ext uri="{BB962C8B-B14F-4D97-AF65-F5344CB8AC3E}">
        <p14:creationId xmlns:p14="http://schemas.microsoft.com/office/powerpoint/2010/main" val="1681530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444">
                                            <p:txEl>
                                              <p:pRg st="0" end="0"/>
                                            </p:txEl>
                                          </p:spTgt>
                                        </p:tgtEl>
                                        <p:attrNameLst>
                                          <p:attrName>style.visibility</p:attrName>
                                        </p:attrNameLst>
                                      </p:cBhvr>
                                      <p:to>
                                        <p:strVal val="visible"/>
                                      </p:to>
                                    </p:set>
                                    <p:animEffect transition="in" filter="dissolve">
                                      <p:cBhvr>
                                        <p:cTn id="7" dur="1000"/>
                                        <p:tgtEl>
                                          <p:spTgt spid="1644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444">
                                            <p:txEl>
                                              <p:pRg st="1" end="1"/>
                                            </p:txEl>
                                          </p:spTgt>
                                        </p:tgtEl>
                                        <p:attrNameLst>
                                          <p:attrName>style.visibility</p:attrName>
                                        </p:attrNameLst>
                                      </p:cBhvr>
                                      <p:to>
                                        <p:strVal val="visible"/>
                                      </p:to>
                                    </p:set>
                                    <p:animEffect transition="in" filter="dissolve">
                                      <p:cBhvr>
                                        <p:cTn id="10" dur="1000"/>
                                        <p:tgtEl>
                                          <p:spTgt spid="1644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444">
                                            <p:txEl>
                                              <p:pRg st="3" end="3"/>
                                            </p:txEl>
                                          </p:spTgt>
                                        </p:tgtEl>
                                        <p:attrNameLst>
                                          <p:attrName>style.visibility</p:attrName>
                                        </p:attrNameLst>
                                      </p:cBhvr>
                                      <p:to>
                                        <p:strVal val="visible"/>
                                      </p:to>
                                    </p:set>
                                    <p:animEffect transition="in" filter="dissolve">
                                      <p:cBhvr>
                                        <p:cTn id="13" dur="1000"/>
                                        <p:tgtEl>
                                          <p:spTgt spid="16444">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444">
                                            <p:txEl>
                                              <p:pRg st="5" end="5"/>
                                            </p:txEl>
                                          </p:spTgt>
                                        </p:tgtEl>
                                        <p:attrNameLst>
                                          <p:attrName>style.visibility</p:attrName>
                                        </p:attrNameLst>
                                      </p:cBhvr>
                                      <p:to>
                                        <p:strVal val="visible"/>
                                      </p:to>
                                    </p:set>
                                    <p:animEffect transition="in" filter="dissolve">
                                      <p:cBhvr>
                                        <p:cTn id="16" dur="1000"/>
                                        <p:tgtEl>
                                          <p:spTgt spid="16444">
                                            <p:txEl>
                                              <p:pRg st="5" end="5"/>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444">
                                            <p:txEl>
                                              <p:pRg st="7" end="7"/>
                                            </p:txEl>
                                          </p:spTgt>
                                        </p:tgtEl>
                                        <p:attrNameLst>
                                          <p:attrName>style.visibility</p:attrName>
                                        </p:attrNameLst>
                                      </p:cBhvr>
                                      <p:to>
                                        <p:strVal val="visible"/>
                                      </p:to>
                                    </p:set>
                                    <p:animEffect transition="in" filter="dissolve">
                                      <p:cBhvr>
                                        <p:cTn id="19" dur="1000"/>
                                        <p:tgtEl>
                                          <p:spTgt spid="16444">
                                            <p:txEl>
                                              <p:pRg st="7" end="7"/>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444">
                                            <p:txEl>
                                              <p:pRg st="10" end="10"/>
                                            </p:txEl>
                                          </p:spTgt>
                                        </p:tgtEl>
                                        <p:attrNameLst>
                                          <p:attrName>style.visibility</p:attrName>
                                        </p:attrNameLst>
                                      </p:cBhvr>
                                      <p:to>
                                        <p:strVal val="visible"/>
                                      </p:to>
                                    </p:set>
                                    <p:animEffect transition="in" filter="dissolve">
                                      <p:cBhvr>
                                        <p:cTn id="22" dur="1000"/>
                                        <p:tgtEl>
                                          <p:spTgt spid="16444">
                                            <p:txEl>
                                              <p:pRg st="10" end="10"/>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444">
                                            <p:txEl>
                                              <p:pRg st="13" end="13"/>
                                            </p:txEl>
                                          </p:spTgt>
                                        </p:tgtEl>
                                        <p:attrNameLst>
                                          <p:attrName>style.visibility</p:attrName>
                                        </p:attrNameLst>
                                      </p:cBhvr>
                                      <p:to>
                                        <p:strVal val="visible"/>
                                      </p:to>
                                    </p:set>
                                    <p:animEffect transition="in" filter="dissolve">
                                      <p:cBhvr>
                                        <p:cTn id="25" dur="1000"/>
                                        <p:tgtEl>
                                          <p:spTgt spid="16444">
                                            <p:txEl>
                                              <p:pRg st="13" end="1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444">
                                            <p:txEl>
                                              <p:pRg st="16" end="16"/>
                                            </p:txEl>
                                          </p:spTgt>
                                        </p:tgtEl>
                                        <p:attrNameLst>
                                          <p:attrName>style.visibility</p:attrName>
                                        </p:attrNameLst>
                                      </p:cBhvr>
                                      <p:to>
                                        <p:strVal val="visible"/>
                                      </p:to>
                                    </p:set>
                                    <p:animEffect transition="in" filter="dissolve">
                                      <p:cBhvr>
                                        <p:cTn id="28" dur="1000"/>
                                        <p:tgtEl>
                                          <p:spTgt spid="16444">
                                            <p:txEl>
                                              <p:pRg st="16" end="1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445">
                                            <p:txEl>
                                              <p:pRg st="0" end="0"/>
                                            </p:txEl>
                                          </p:spTgt>
                                        </p:tgtEl>
                                        <p:attrNameLst>
                                          <p:attrName>style.visibility</p:attrName>
                                        </p:attrNameLst>
                                      </p:cBhvr>
                                      <p:to>
                                        <p:strVal val="visible"/>
                                      </p:to>
                                    </p:set>
                                    <p:animEffect transition="in" filter="dissolve">
                                      <p:cBhvr>
                                        <p:cTn id="31" dur="1000"/>
                                        <p:tgtEl>
                                          <p:spTgt spid="16445">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445">
                                            <p:txEl>
                                              <p:pRg st="1" end="1"/>
                                            </p:txEl>
                                          </p:spTgt>
                                        </p:tgtEl>
                                        <p:attrNameLst>
                                          <p:attrName>style.visibility</p:attrName>
                                        </p:attrNameLst>
                                      </p:cBhvr>
                                      <p:to>
                                        <p:strVal val="visible"/>
                                      </p:to>
                                    </p:set>
                                    <p:animEffect transition="in" filter="dissolve">
                                      <p:cBhvr>
                                        <p:cTn id="34" dur="1000"/>
                                        <p:tgtEl>
                                          <p:spTgt spid="16445">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445">
                                            <p:txEl>
                                              <p:pRg st="3" end="3"/>
                                            </p:txEl>
                                          </p:spTgt>
                                        </p:tgtEl>
                                        <p:attrNameLst>
                                          <p:attrName>style.visibility</p:attrName>
                                        </p:attrNameLst>
                                      </p:cBhvr>
                                      <p:to>
                                        <p:strVal val="visible"/>
                                      </p:to>
                                    </p:set>
                                    <p:animEffect transition="in" filter="dissolve">
                                      <p:cBhvr>
                                        <p:cTn id="37" dur="1000"/>
                                        <p:tgtEl>
                                          <p:spTgt spid="16445">
                                            <p:txEl>
                                              <p:pRg st="3" end="3"/>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445">
                                            <p:txEl>
                                              <p:pRg st="5" end="5"/>
                                            </p:txEl>
                                          </p:spTgt>
                                        </p:tgtEl>
                                        <p:attrNameLst>
                                          <p:attrName>style.visibility</p:attrName>
                                        </p:attrNameLst>
                                      </p:cBhvr>
                                      <p:to>
                                        <p:strVal val="visible"/>
                                      </p:to>
                                    </p:set>
                                    <p:animEffect transition="in" filter="dissolve">
                                      <p:cBhvr>
                                        <p:cTn id="40" dur="1000"/>
                                        <p:tgtEl>
                                          <p:spTgt spid="16445">
                                            <p:txEl>
                                              <p:pRg st="5" end="5"/>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445">
                                            <p:txEl>
                                              <p:pRg st="7" end="7"/>
                                            </p:txEl>
                                          </p:spTgt>
                                        </p:tgtEl>
                                        <p:attrNameLst>
                                          <p:attrName>style.visibility</p:attrName>
                                        </p:attrNameLst>
                                      </p:cBhvr>
                                      <p:to>
                                        <p:strVal val="visible"/>
                                      </p:to>
                                    </p:set>
                                    <p:animEffect transition="in" filter="dissolve">
                                      <p:cBhvr>
                                        <p:cTn id="43" dur="1000"/>
                                        <p:tgtEl>
                                          <p:spTgt spid="16445">
                                            <p:txEl>
                                              <p:pRg st="7" end="7"/>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445">
                                            <p:txEl>
                                              <p:pRg st="9" end="9"/>
                                            </p:txEl>
                                          </p:spTgt>
                                        </p:tgtEl>
                                        <p:attrNameLst>
                                          <p:attrName>style.visibility</p:attrName>
                                        </p:attrNameLst>
                                      </p:cBhvr>
                                      <p:to>
                                        <p:strVal val="visible"/>
                                      </p:to>
                                    </p:set>
                                    <p:animEffect transition="in" filter="dissolve">
                                      <p:cBhvr>
                                        <p:cTn id="46" dur="1000"/>
                                        <p:tgtEl>
                                          <p:spTgt spid="16445">
                                            <p:txEl>
                                              <p:pRg st="9" end="9"/>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445">
                                            <p:txEl>
                                              <p:pRg st="11" end="11"/>
                                            </p:txEl>
                                          </p:spTgt>
                                        </p:tgtEl>
                                        <p:attrNameLst>
                                          <p:attrName>style.visibility</p:attrName>
                                        </p:attrNameLst>
                                      </p:cBhvr>
                                      <p:to>
                                        <p:strVal val="visible"/>
                                      </p:to>
                                    </p:set>
                                    <p:animEffect transition="in" filter="dissolve">
                                      <p:cBhvr>
                                        <p:cTn id="49" dur="1000"/>
                                        <p:tgtEl>
                                          <p:spTgt spid="16445">
                                            <p:txEl>
                                              <p:pRg st="11" end="11"/>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6445">
                                            <p:txEl>
                                              <p:pRg st="13" end="13"/>
                                            </p:txEl>
                                          </p:spTgt>
                                        </p:tgtEl>
                                        <p:attrNameLst>
                                          <p:attrName>style.visibility</p:attrName>
                                        </p:attrNameLst>
                                      </p:cBhvr>
                                      <p:to>
                                        <p:strVal val="visible"/>
                                      </p:to>
                                    </p:set>
                                    <p:animEffect transition="in" filter="dissolve">
                                      <p:cBhvr>
                                        <p:cTn id="52" dur="1000"/>
                                        <p:tgtEl>
                                          <p:spTgt spid="164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4" grpId="0" build="p"/>
      <p:bldP spid="1644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3686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512AD3-74F6-459D-904B-30AFA6281027}" type="slidenum">
              <a:rPr lang="en-US" altLang="en-US" smtClean="0">
                <a:solidFill>
                  <a:schemeClr val="bg1"/>
                </a:solidFill>
              </a:rPr>
              <a:pPr/>
              <a:t>28</a:t>
            </a:fld>
            <a:endParaRPr lang="en-US" altLang="en-US" smtClean="0">
              <a:solidFill>
                <a:schemeClr val="bg1"/>
              </a:solidFill>
            </a:endParaRPr>
          </a:p>
        </p:txBody>
      </p:sp>
      <p:sp>
        <p:nvSpPr>
          <p:cNvPr id="36868" name="Rectangle 2"/>
          <p:cNvSpPr>
            <a:spLocks noGrp="1" noChangeArrowheads="1"/>
          </p:cNvSpPr>
          <p:nvPr>
            <p:ph type="title"/>
          </p:nvPr>
        </p:nvSpPr>
        <p:spPr/>
        <p:txBody>
          <a:bodyPr/>
          <a:lstStyle/>
          <a:p>
            <a:pPr eaLnBrk="1" hangingPunct="1"/>
            <a:r>
              <a:rPr lang="en-US" altLang="en-US" smtClean="0"/>
              <a:t>Summary</a:t>
            </a:r>
          </a:p>
        </p:txBody>
      </p:sp>
      <p:sp>
        <p:nvSpPr>
          <p:cNvPr id="36869"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Telecom evolution along with typical milestones achieved in the journey of telecom so far </a:t>
            </a:r>
          </a:p>
          <a:p>
            <a:pPr lvl="1" eaLnBrk="1" hangingPunct="1"/>
            <a:r>
              <a:rPr lang="en-US" altLang="en-US" smtClean="0"/>
              <a:t>Typical composition of PSTN network and its topology </a:t>
            </a:r>
          </a:p>
          <a:p>
            <a:pPr lvl="1" eaLnBrk="1" hangingPunct="1"/>
            <a:r>
              <a:rPr lang="en-US" altLang="en-US" smtClean="0"/>
              <a:t>PSTN access network components: Wireline access network and wireless access network</a:t>
            </a:r>
          </a:p>
          <a:p>
            <a:pPr lvl="1" eaLnBrk="1" hangingPunct="1"/>
            <a:r>
              <a:rPr lang="en-US" altLang="en-US" smtClean="0"/>
              <a:t>PSTN terminologies: local loop, signaling , trunk, Central office,  LATA, LEC, IXC</a:t>
            </a:r>
          </a:p>
          <a:p>
            <a:pPr lvl="1" eaLnBrk="1" hangingPunct="1"/>
            <a:r>
              <a:rPr lang="en-US" altLang="en-US" smtClean="0"/>
              <a:t>Telephone addressing and routing scheme</a:t>
            </a:r>
          </a:p>
          <a:p>
            <a:pPr lvl="1" eaLnBrk="1" hangingPunct="1"/>
            <a:r>
              <a:rPr lang="en-US" altLang="en-US" smtClean="0"/>
              <a:t>PSTN signaling classification</a:t>
            </a:r>
          </a:p>
        </p:txBody>
      </p:sp>
    </p:spTree>
    <p:extLst>
      <p:ext uri="{BB962C8B-B14F-4D97-AF65-F5344CB8AC3E}">
        <p14:creationId xmlns:p14="http://schemas.microsoft.com/office/powerpoint/2010/main" val="4120444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3684322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9219" name="Slide Number Placeholder 5"/>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D088EA64-CBD8-4AA2-83D6-7539428CA67E}" type="slidenum">
              <a:rPr lang="en-US" altLang="en-US" sz="900">
                <a:solidFill>
                  <a:schemeClr val="bg1"/>
                </a:solidFill>
                <a:latin typeface="Arial" panose="020B0604020202020204" pitchFamily="34" charset="0"/>
              </a:rPr>
              <a:pPr>
                <a:spcBef>
                  <a:spcPct val="0"/>
                </a:spcBef>
                <a:buClrTx/>
                <a:buFontTx/>
                <a:buNone/>
              </a:pPr>
              <a:t>3</a:t>
            </a:fld>
            <a:endParaRPr lang="en-US" altLang="en-US" sz="900">
              <a:solidFill>
                <a:schemeClr val="bg1"/>
              </a:solidFill>
              <a:latin typeface="Arial" panose="020B0604020202020204" pitchFamily="34" charset="0"/>
            </a:endParaRPr>
          </a:p>
        </p:txBody>
      </p:sp>
      <p:sp>
        <p:nvSpPr>
          <p:cNvPr id="9220" name="Rectangle 2"/>
          <p:cNvSpPr>
            <a:spLocks noGrp="1" noChangeArrowheads="1"/>
          </p:cNvSpPr>
          <p:nvPr>
            <p:ph type="title"/>
          </p:nvPr>
        </p:nvSpPr>
        <p:spPr/>
        <p:txBody>
          <a:bodyPr/>
          <a:lstStyle/>
          <a:p>
            <a:pPr eaLnBrk="1" hangingPunct="1"/>
            <a:r>
              <a:rPr lang="en-US" altLang="en-US" smtClean="0"/>
              <a:t>Agenda</a:t>
            </a:r>
          </a:p>
        </p:txBody>
      </p:sp>
      <p:sp>
        <p:nvSpPr>
          <p:cNvPr id="9221" name="Rectangle 3"/>
          <p:cNvSpPr>
            <a:spLocks noGrp="1" noChangeArrowheads="1"/>
          </p:cNvSpPr>
          <p:nvPr>
            <p:ph type="body" idx="1"/>
          </p:nvPr>
        </p:nvSpPr>
        <p:spPr/>
        <p:txBody>
          <a:bodyPr/>
          <a:lstStyle/>
          <a:p>
            <a:pPr eaLnBrk="1" hangingPunct="1"/>
            <a:r>
              <a:rPr lang="en-US" altLang="en-US" smtClean="0"/>
              <a:t>TELCO Operator stack</a:t>
            </a:r>
          </a:p>
          <a:p>
            <a:pPr eaLnBrk="1" hangingPunct="1"/>
            <a:r>
              <a:rPr lang="en-US" altLang="en-US" smtClean="0"/>
              <a:t>Telecom Business </a:t>
            </a:r>
          </a:p>
          <a:p>
            <a:pPr eaLnBrk="1" hangingPunct="1"/>
            <a:r>
              <a:rPr lang="en-US" altLang="en-US" smtClean="0"/>
              <a:t>Telecom Services: Yesterday and Today</a:t>
            </a:r>
          </a:p>
        </p:txBody>
      </p:sp>
    </p:spTree>
    <p:extLst>
      <p:ext uri="{BB962C8B-B14F-4D97-AF65-F5344CB8AC3E}">
        <p14:creationId xmlns:p14="http://schemas.microsoft.com/office/powerpoint/2010/main" val="3203779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11"/>
          <p:cNvSpPr>
            <a:spLocks noGrp="1" noChangeArrowheads="1"/>
          </p:cNvSpPr>
          <p:nvPr>
            <p:ph type="ctrTitle"/>
          </p:nvPr>
        </p:nvSpPr>
        <p:spPr/>
        <p:txBody>
          <a:bodyPr/>
          <a:lstStyle/>
          <a:p>
            <a:pPr eaLnBrk="1" hangingPunct="1"/>
            <a:r>
              <a:rPr lang="en-US" altLang="en-US" smtClean="0"/>
              <a:t>Standards, Protocols and Standard Organizations</a:t>
            </a:r>
          </a:p>
        </p:txBody>
      </p:sp>
    </p:spTree>
    <p:extLst>
      <p:ext uri="{BB962C8B-B14F-4D97-AF65-F5344CB8AC3E}">
        <p14:creationId xmlns:p14="http://schemas.microsoft.com/office/powerpoint/2010/main" val="1595291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00C54CC-9EE3-4DD6-9BDA-AEBF90B3E4D2}" type="slidenum">
              <a:rPr lang="en-US" altLang="en-US">
                <a:solidFill>
                  <a:schemeClr val="bg1"/>
                </a:solidFill>
                <a:latin typeface="Arial" panose="020B0604020202020204" pitchFamily="34" charset="0"/>
              </a:rPr>
              <a:pPr/>
              <a:t>31</a:t>
            </a:fld>
            <a:endParaRPr lang="en-US" altLang="en-US">
              <a:solidFill>
                <a:schemeClr val="bg1"/>
              </a:solidFill>
              <a:latin typeface="Arial" panose="020B0604020202020204" pitchFamily="34" charset="0"/>
            </a:endParaRPr>
          </a:p>
        </p:txBody>
      </p:sp>
      <p:sp>
        <p:nvSpPr>
          <p:cNvPr id="7172" name="Rectangle 2"/>
          <p:cNvSpPr>
            <a:spLocks noGrp="1" noChangeArrowheads="1"/>
          </p:cNvSpPr>
          <p:nvPr>
            <p:ph type="title"/>
          </p:nvPr>
        </p:nvSpPr>
        <p:spPr/>
        <p:txBody>
          <a:bodyPr/>
          <a:lstStyle/>
          <a:p>
            <a:pPr eaLnBrk="1" hangingPunct="1"/>
            <a:r>
              <a:rPr lang="en-US" altLang="en-US" smtClean="0"/>
              <a:t>Objectives</a:t>
            </a:r>
          </a:p>
        </p:txBody>
      </p:sp>
      <p:sp>
        <p:nvSpPr>
          <p:cNvPr id="7173"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need of standardization and protocols</a:t>
            </a:r>
          </a:p>
          <a:p>
            <a:pPr lvl="1" eaLnBrk="1" hangingPunct="1"/>
            <a:r>
              <a:rPr lang="en-US" altLang="en-US" smtClean="0"/>
              <a:t>Understand the difference between standard, recommendation and protocol</a:t>
            </a:r>
          </a:p>
          <a:p>
            <a:pPr lvl="1" eaLnBrk="1" hangingPunct="1"/>
            <a:r>
              <a:rPr lang="en-US" altLang="en-US" smtClean="0"/>
              <a:t>Understand different national/international standard organization in the field of communication and their achievements </a:t>
            </a:r>
          </a:p>
          <a:p>
            <a:pPr lvl="1" eaLnBrk="1" hangingPunct="1"/>
            <a:r>
              <a:rPr lang="en-US" altLang="en-US" smtClean="0"/>
              <a:t>Understand ITU and internet standards </a:t>
            </a:r>
          </a:p>
          <a:p>
            <a:pPr lvl="1" eaLnBrk="1" hangingPunct="1"/>
            <a:endParaRPr lang="en-US" altLang="en-US" smtClean="0"/>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1375486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2FA4B58F-EA4A-4CDB-B15B-AC0126C96C75}" type="slidenum">
              <a:rPr lang="en-US" altLang="en-US">
                <a:solidFill>
                  <a:schemeClr val="bg1"/>
                </a:solidFill>
                <a:latin typeface="Arial" panose="020B0604020202020204" pitchFamily="34" charset="0"/>
              </a:rPr>
              <a:pPr/>
              <a:t>32</a:t>
            </a:fld>
            <a:endParaRPr lang="en-US" altLang="en-US">
              <a:solidFill>
                <a:schemeClr val="bg1"/>
              </a:solidFill>
              <a:latin typeface="Arial" panose="020B0604020202020204" pitchFamily="34" charset="0"/>
            </a:endParaRPr>
          </a:p>
        </p:txBody>
      </p:sp>
      <p:sp>
        <p:nvSpPr>
          <p:cNvPr id="8196" name="Rectangle 2"/>
          <p:cNvSpPr>
            <a:spLocks noGrp="1" noChangeArrowheads="1"/>
          </p:cNvSpPr>
          <p:nvPr>
            <p:ph type="title"/>
          </p:nvPr>
        </p:nvSpPr>
        <p:spPr/>
        <p:txBody>
          <a:bodyPr/>
          <a:lstStyle/>
          <a:p>
            <a:pPr eaLnBrk="1" hangingPunct="1"/>
            <a:r>
              <a:rPr lang="en-US" altLang="en-US" smtClean="0"/>
              <a:t>Agenda</a:t>
            </a:r>
          </a:p>
        </p:txBody>
      </p:sp>
      <p:sp>
        <p:nvSpPr>
          <p:cNvPr id="8197" name="Rectangle 3"/>
          <p:cNvSpPr>
            <a:spLocks noGrp="1" noChangeArrowheads="1"/>
          </p:cNvSpPr>
          <p:nvPr>
            <p:ph type="body" idx="1"/>
          </p:nvPr>
        </p:nvSpPr>
        <p:spPr/>
        <p:txBody>
          <a:bodyPr/>
          <a:lstStyle/>
          <a:p>
            <a:pPr eaLnBrk="1" hangingPunct="1"/>
            <a:r>
              <a:rPr lang="en-US" altLang="en-US" smtClean="0"/>
              <a:t>Standard v/s Recommendation v/s Protocol</a:t>
            </a:r>
          </a:p>
          <a:p>
            <a:pPr eaLnBrk="1" hangingPunct="1"/>
            <a:r>
              <a:rPr lang="en-US" altLang="en-US" smtClean="0"/>
              <a:t>Standard Organizations: ISO, ANSI, EIA, IEEE, ITU </a:t>
            </a:r>
          </a:p>
          <a:p>
            <a:pPr eaLnBrk="1" hangingPunct="1"/>
            <a:r>
              <a:rPr lang="en-US" altLang="en-US" smtClean="0"/>
              <a:t>Internet standards</a:t>
            </a:r>
          </a:p>
          <a:p>
            <a:pPr eaLnBrk="1" hangingPunct="1"/>
            <a:r>
              <a:rPr lang="en-US" altLang="en-US" smtClean="0"/>
              <a:t>Factors affecting communication evolution </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445200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9219"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96EFAC4-F3A4-4265-A5F0-376FDCD29270}" type="slidenum">
              <a:rPr lang="en-US" altLang="en-US">
                <a:solidFill>
                  <a:schemeClr val="bg1"/>
                </a:solidFill>
                <a:latin typeface="Arial" panose="020B0604020202020204" pitchFamily="34" charset="0"/>
              </a:rPr>
              <a:pPr/>
              <a:t>33</a:t>
            </a:fld>
            <a:endParaRPr lang="en-US" altLang="en-US">
              <a:solidFill>
                <a:schemeClr val="bg1"/>
              </a:solidFill>
              <a:latin typeface="Arial" panose="020B0604020202020204" pitchFamily="34" charset="0"/>
            </a:endParaRPr>
          </a:p>
        </p:txBody>
      </p:sp>
      <p:sp>
        <p:nvSpPr>
          <p:cNvPr id="9220" name="Rectangle 4"/>
          <p:cNvSpPr>
            <a:spLocks noGrp="1" noChangeArrowheads="1"/>
          </p:cNvSpPr>
          <p:nvPr>
            <p:ph type="title"/>
          </p:nvPr>
        </p:nvSpPr>
        <p:spPr/>
        <p:txBody>
          <a:bodyPr/>
          <a:lstStyle/>
          <a:p>
            <a:pPr eaLnBrk="1" hangingPunct="1"/>
            <a:r>
              <a:rPr lang="en-US" altLang="en-US" smtClean="0"/>
              <a:t>Standards and Protocols</a:t>
            </a:r>
          </a:p>
        </p:txBody>
      </p:sp>
      <p:sp>
        <p:nvSpPr>
          <p:cNvPr id="1319941" name="Rectangle 5"/>
          <p:cNvSpPr>
            <a:spLocks noGrp="1" noChangeArrowheads="1"/>
          </p:cNvSpPr>
          <p:nvPr>
            <p:ph type="body" idx="1"/>
          </p:nvPr>
        </p:nvSpPr>
        <p:spPr/>
        <p:txBody>
          <a:bodyPr/>
          <a:lstStyle/>
          <a:p>
            <a:pPr eaLnBrk="1" hangingPunct="1"/>
            <a:r>
              <a:rPr lang="en-US" altLang="en-US" smtClean="0"/>
              <a:t>Standard </a:t>
            </a:r>
          </a:p>
          <a:p>
            <a:pPr lvl="1" eaLnBrk="1" hangingPunct="1"/>
            <a:r>
              <a:rPr lang="en-US" altLang="en-US" smtClean="0"/>
              <a:t>Provides a model for development that makes it possible for a product to work regardless of the individual manufacturer</a:t>
            </a:r>
          </a:p>
          <a:p>
            <a:pPr lvl="1" eaLnBrk="1" hangingPunct="1"/>
            <a:r>
              <a:rPr lang="en-US" altLang="en-US" smtClean="0"/>
              <a:t>Standards are developed by co-operation amongst standard creation committees, forums and regulatory agencies </a:t>
            </a:r>
          </a:p>
          <a:p>
            <a:pPr lvl="1" eaLnBrk="1" hangingPunct="1"/>
            <a:r>
              <a:rPr lang="en-US" altLang="en-US" smtClean="0"/>
              <a:t>Standards v/s Recommendations</a:t>
            </a:r>
          </a:p>
          <a:p>
            <a:pPr eaLnBrk="1" hangingPunct="1"/>
            <a:endParaRPr lang="en-US" altLang="en-US" smtClean="0"/>
          </a:p>
          <a:p>
            <a:pPr eaLnBrk="1" hangingPunct="1"/>
            <a:r>
              <a:rPr lang="en-US" altLang="en-US" smtClean="0"/>
              <a:t>Protocol </a:t>
            </a:r>
          </a:p>
          <a:p>
            <a:pPr lvl="1" eaLnBrk="1" hangingPunct="1"/>
            <a:r>
              <a:rPr lang="en-US" altLang="en-US" smtClean="0"/>
              <a:t>Set of rules being agreed upon by all parties in communication </a:t>
            </a:r>
          </a:p>
          <a:p>
            <a:pPr lvl="1" eaLnBrk="1" hangingPunct="1"/>
            <a:r>
              <a:rPr lang="en-US" altLang="en-US" smtClean="0"/>
              <a:t>Syntax, Semantics and Timeliness / Logical sequence </a:t>
            </a:r>
          </a:p>
        </p:txBody>
      </p:sp>
    </p:spTree>
    <p:extLst>
      <p:ext uri="{BB962C8B-B14F-4D97-AF65-F5344CB8AC3E}">
        <p14:creationId xmlns:p14="http://schemas.microsoft.com/office/powerpoint/2010/main" val="3435693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19941">
                                            <p:txEl>
                                              <p:pRg st="0" end="0"/>
                                            </p:txEl>
                                          </p:spTgt>
                                        </p:tgtEl>
                                        <p:attrNameLst>
                                          <p:attrName>style.visibility</p:attrName>
                                        </p:attrNameLst>
                                      </p:cBhvr>
                                      <p:to>
                                        <p:strVal val="visible"/>
                                      </p:to>
                                    </p:set>
                                    <p:animEffect transition="in" filter="dissolve">
                                      <p:cBhvr>
                                        <p:cTn id="7" dur="1000"/>
                                        <p:tgtEl>
                                          <p:spTgt spid="1319941">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319941">
                                            <p:txEl>
                                              <p:pRg st="1" end="1"/>
                                            </p:txEl>
                                          </p:spTgt>
                                        </p:tgtEl>
                                        <p:attrNameLst>
                                          <p:attrName>style.visibility</p:attrName>
                                        </p:attrNameLst>
                                      </p:cBhvr>
                                      <p:to>
                                        <p:strVal val="visible"/>
                                      </p:to>
                                    </p:set>
                                    <p:animEffect transition="in" filter="dissolve">
                                      <p:cBhvr>
                                        <p:cTn id="11" dur="1000"/>
                                        <p:tgtEl>
                                          <p:spTgt spid="1319941">
                                            <p:txEl>
                                              <p:pRg st="1" end="1"/>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319941">
                                            <p:txEl>
                                              <p:pRg st="2" end="2"/>
                                            </p:txEl>
                                          </p:spTgt>
                                        </p:tgtEl>
                                        <p:attrNameLst>
                                          <p:attrName>style.visibility</p:attrName>
                                        </p:attrNameLst>
                                      </p:cBhvr>
                                      <p:to>
                                        <p:strVal val="visible"/>
                                      </p:to>
                                    </p:set>
                                    <p:animEffect transition="in" filter="dissolve">
                                      <p:cBhvr>
                                        <p:cTn id="15" dur="1000"/>
                                        <p:tgtEl>
                                          <p:spTgt spid="1319941">
                                            <p:txEl>
                                              <p:pRg st="2" end="2"/>
                                            </p:txEl>
                                          </p:spTgt>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319941">
                                            <p:txEl>
                                              <p:pRg st="3" end="3"/>
                                            </p:txEl>
                                          </p:spTgt>
                                        </p:tgtEl>
                                        <p:attrNameLst>
                                          <p:attrName>style.visibility</p:attrName>
                                        </p:attrNameLst>
                                      </p:cBhvr>
                                      <p:to>
                                        <p:strVal val="visible"/>
                                      </p:to>
                                    </p:set>
                                    <p:animEffect transition="in" filter="dissolve">
                                      <p:cBhvr>
                                        <p:cTn id="19" dur="1000"/>
                                        <p:tgtEl>
                                          <p:spTgt spid="1319941">
                                            <p:txEl>
                                              <p:pRg st="3" end="3"/>
                                            </p:txEl>
                                          </p:spTgt>
                                        </p:tgtEl>
                                      </p:cBhvr>
                                    </p:animEffect>
                                  </p:childTnLst>
                                </p:cTn>
                              </p:par>
                            </p:childTnLst>
                          </p:cTn>
                        </p:par>
                        <p:par>
                          <p:cTn id="20" fill="hold" nodeType="afterGroup">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1319941">
                                            <p:txEl>
                                              <p:pRg st="5" end="5"/>
                                            </p:txEl>
                                          </p:spTgt>
                                        </p:tgtEl>
                                        <p:attrNameLst>
                                          <p:attrName>style.visibility</p:attrName>
                                        </p:attrNameLst>
                                      </p:cBhvr>
                                      <p:to>
                                        <p:strVal val="visible"/>
                                      </p:to>
                                    </p:set>
                                    <p:animEffect transition="in" filter="dissolve">
                                      <p:cBhvr>
                                        <p:cTn id="23" dur="1000"/>
                                        <p:tgtEl>
                                          <p:spTgt spid="1319941">
                                            <p:txEl>
                                              <p:pRg st="5" end="5"/>
                                            </p:txEl>
                                          </p:spTgt>
                                        </p:tgtEl>
                                      </p:cBhvr>
                                    </p:animEffect>
                                  </p:childTnLst>
                                </p:cTn>
                              </p:par>
                            </p:childTnLst>
                          </p:cTn>
                        </p:par>
                        <p:par>
                          <p:cTn id="24" fill="hold" nodeType="afterGroup">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1319941">
                                            <p:txEl>
                                              <p:pRg st="6" end="6"/>
                                            </p:txEl>
                                          </p:spTgt>
                                        </p:tgtEl>
                                        <p:attrNameLst>
                                          <p:attrName>style.visibility</p:attrName>
                                        </p:attrNameLst>
                                      </p:cBhvr>
                                      <p:to>
                                        <p:strVal val="visible"/>
                                      </p:to>
                                    </p:set>
                                    <p:animEffect transition="in" filter="dissolve">
                                      <p:cBhvr>
                                        <p:cTn id="27" dur="1000"/>
                                        <p:tgtEl>
                                          <p:spTgt spid="1319941">
                                            <p:txEl>
                                              <p:pRg st="6" end="6"/>
                                            </p:txEl>
                                          </p:spTgt>
                                        </p:tgtEl>
                                      </p:cBhvr>
                                    </p:animEffect>
                                  </p:childTnLst>
                                </p:cTn>
                              </p:par>
                            </p:childTnLst>
                          </p:cTn>
                        </p:par>
                        <p:par>
                          <p:cTn id="28" fill="hold" nodeType="afterGroup">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1319941">
                                            <p:txEl>
                                              <p:pRg st="7" end="7"/>
                                            </p:txEl>
                                          </p:spTgt>
                                        </p:tgtEl>
                                        <p:attrNameLst>
                                          <p:attrName>style.visibility</p:attrName>
                                        </p:attrNameLst>
                                      </p:cBhvr>
                                      <p:to>
                                        <p:strVal val="visible"/>
                                      </p:to>
                                    </p:set>
                                    <p:animEffect transition="in" filter="dissolve">
                                      <p:cBhvr>
                                        <p:cTn id="31" dur="1000"/>
                                        <p:tgtEl>
                                          <p:spTgt spid="13199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94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1267"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428E0262-0B21-47F4-8A2E-1DD2D0D89636}" type="slidenum">
              <a:rPr lang="en-US" altLang="en-US">
                <a:solidFill>
                  <a:schemeClr val="bg1"/>
                </a:solidFill>
                <a:latin typeface="Arial" panose="020B0604020202020204" pitchFamily="34" charset="0"/>
              </a:rPr>
              <a:pPr/>
              <a:t>34</a:t>
            </a:fld>
            <a:endParaRPr lang="en-US" altLang="en-US">
              <a:solidFill>
                <a:schemeClr val="bg1"/>
              </a:solidFill>
              <a:latin typeface="Arial" panose="020B0604020202020204" pitchFamily="34" charset="0"/>
            </a:endParaRPr>
          </a:p>
        </p:txBody>
      </p:sp>
      <p:sp>
        <p:nvSpPr>
          <p:cNvPr id="11268" name="Rectangle 4"/>
          <p:cNvSpPr>
            <a:spLocks noGrp="1" noChangeArrowheads="1"/>
          </p:cNvSpPr>
          <p:nvPr>
            <p:ph type="title"/>
          </p:nvPr>
        </p:nvSpPr>
        <p:spPr/>
        <p:txBody>
          <a:bodyPr/>
          <a:lstStyle/>
          <a:p>
            <a:pPr eaLnBrk="1" hangingPunct="1"/>
            <a:r>
              <a:rPr lang="en-US" altLang="en-US" smtClean="0"/>
              <a:t>Standard Organizations</a:t>
            </a:r>
          </a:p>
        </p:txBody>
      </p:sp>
      <p:sp>
        <p:nvSpPr>
          <p:cNvPr id="1321989" name="Rectangle 5"/>
          <p:cNvSpPr>
            <a:spLocks noGrp="1" noChangeArrowheads="1"/>
          </p:cNvSpPr>
          <p:nvPr>
            <p:ph type="body" idx="1"/>
          </p:nvPr>
        </p:nvSpPr>
        <p:spPr/>
        <p:txBody>
          <a:bodyPr>
            <a:normAutofit fontScale="85000" lnSpcReduction="20000"/>
          </a:bodyPr>
          <a:lstStyle/>
          <a:p>
            <a:pPr eaLnBrk="1" hangingPunct="1"/>
            <a:r>
              <a:rPr lang="en-US" altLang="en-US" smtClean="0"/>
              <a:t>ISO</a:t>
            </a:r>
          </a:p>
          <a:p>
            <a:pPr lvl="1" eaLnBrk="1" hangingPunct="1"/>
            <a:r>
              <a:rPr lang="en-US" altLang="en-US" b="1" smtClean="0">
                <a:solidFill>
                  <a:srgbClr val="CC3300"/>
                </a:solidFill>
              </a:rPr>
              <a:t>I</a:t>
            </a:r>
            <a:r>
              <a:rPr lang="en-US" altLang="en-US" smtClean="0"/>
              <a:t>nternational </a:t>
            </a:r>
            <a:r>
              <a:rPr lang="en-US" altLang="en-US" b="1" smtClean="0">
                <a:solidFill>
                  <a:srgbClr val="CC3300"/>
                </a:solidFill>
              </a:rPr>
              <a:t>S</a:t>
            </a:r>
            <a:r>
              <a:rPr lang="en-US" altLang="en-US" smtClean="0"/>
              <a:t>tandard </a:t>
            </a:r>
            <a:r>
              <a:rPr lang="en-US" altLang="en-US" b="1" smtClean="0">
                <a:solidFill>
                  <a:srgbClr val="CC3300"/>
                </a:solidFill>
              </a:rPr>
              <a:t>O</a:t>
            </a:r>
            <a:r>
              <a:rPr lang="en-US" altLang="en-US" smtClean="0"/>
              <a:t>rganization </a:t>
            </a:r>
          </a:p>
          <a:p>
            <a:pPr lvl="1" eaLnBrk="1" hangingPunct="1"/>
            <a:r>
              <a:rPr lang="en-US" altLang="en-US" smtClean="0"/>
              <a:t>Birth: 1947, Voluntary, Worldwide scope</a:t>
            </a:r>
          </a:p>
          <a:p>
            <a:pPr lvl="1" eaLnBrk="1" hangingPunct="1"/>
            <a:r>
              <a:rPr lang="en-US" altLang="en-US" smtClean="0"/>
              <a:t>Achievement: Invented OSI model </a:t>
            </a:r>
          </a:p>
          <a:p>
            <a:pPr eaLnBrk="1" hangingPunct="1"/>
            <a:endParaRPr lang="en-US" altLang="en-US" smtClean="0"/>
          </a:p>
          <a:p>
            <a:pPr eaLnBrk="1" hangingPunct="1"/>
            <a:r>
              <a:rPr lang="en-US" altLang="en-US" smtClean="0"/>
              <a:t> ANSI </a:t>
            </a:r>
          </a:p>
          <a:p>
            <a:pPr lvl="1" eaLnBrk="1" hangingPunct="1"/>
            <a:r>
              <a:rPr lang="en-US" altLang="en-US" b="1" smtClean="0">
                <a:solidFill>
                  <a:srgbClr val="CC3300"/>
                </a:solidFill>
              </a:rPr>
              <a:t>A</a:t>
            </a:r>
            <a:r>
              <a:rPr lang="en-US" altLang="en-US" smtClean="0"/>
              <a:t>merican </a:t>
            </a:r>
            <a:r>
              <a:rPr lang="en-US" altLang="en-US" b="1" smtClean="0">
                <a:solidFill>
                  <a:srgbClr val="CC3300"/>
                </a:solidFill>
              </a:rPr>
              <a:t>N</a:t>
            </a:r>
            <a:r>
              <a:rPr lang="en-US" altLang="en-US" smtClean="0"/>
              <a:t>ational </a:t>
            </a:r>
            <a:r>
              <a:rPr lang="en-US" altLang="en-US" b="1" smtClean="0">
                <a:solidFill>
                  <a:srgbClr val="CC3300"/>
                </a:solidFill>
              </a:rPr>
              <a:t>S</a:t>
            </a:r>
            <a:r>
              <a:rPr lang="en-US" altLang="en-US" smtClean="0"/>
              <a:t>tandard </a:t>
            </a:r>
            <a:r>
              <a:rPr lang="en-US" altLang="en-US" b="1" smtClean="0">
                <a:solidFill>
                  <a:srgbClr val="CC3300"/>
                </a:solidFill>
              </a:rPr>
              <a:t>I</a:t>
            </a:r>
            <a:r>
              <a:rPr lang="en-US" altLang="en-US" smtClean="0"/>
              <a:t>nstitute </a:t>
            </a:r>
          </a:p>
          <a:p>
            <a:pPr lvl="1" eaLnBrk="1" hangingPunct="1"/>
            <a:r>
              <a:rPr lang="en-US" altLang="en-US" smtClean="0"/>
              <a:t>Private non-profit organization not affiliated to US govt.</a:t>
            </a:r>
          </a:p>
          <a:p>
            <a:pPr lvl="1" eaLnBrk="1" hangingPunct="1"/>
            <a:r>
              <a:rPr lang="en-US" altLang="en-US" smtClean="0"/>
              <a:t>Achievement: ANSI C, ASCII and lot other </a:t>
            </a:r>
            <a:br>
              <a:rPr lang="en-US" altLang="en-US" smtClean="0"/>
            </a:br>
            <a:endParaRPr lang="en-US" altLang="en-US" smtClean="0"/>
          </a:p>
          <a:p>
            <a:pPr eaLnBrk="1" hangingPunct="1"/>
            <a:r>
              <a:rPr lang="en-US" altLang="en-US" smtClean="0"/>
              <a:t> EIA</a:t>
            </a:r>
          </a:p>
          <a:p>
            <a:pPr lvl="1" eaLnBrk="1" hangingPunct="1"/>
            <a:r>
              <a:rPr lang="en-US" altLang="en-US" b="1" smtClean="0">
                <a:solidFill>
                  <a:srgbClr val="CC3300"/>
                </a:solidFill>
              </a:rPr>
              <a:t>E</a:t>
            </a:r>
            <a:r>
              <a:rPr lang="en-US" altLang="en-US" smtClean="0"/>
              <a:t>lectronics </a:t>
            </a:r>
            <a:r>
              <a:rPr lang="en-US" altLang="en-US" b="1" smtClean="0">
                <a:solidFill>
                  <a:srgbClr val="CC3300"/>
                </a:solidFill>
              </a:rPr>
              <a:t>I</a:t>
            </a:r>
            <a:r>
              <a:rPr lang="en-US" altLang="en-US" smtClean="0"/>
              <a:t>ndustries </a:t>
            </a:r>
            <a:r>
              <a:rPr lang="en-US" altLang="en-US" b="1" smtClean="0">
                <a:solidFill>
                  <a:srgbClr val="CC3300"/>
                </a:solidFill>
              </a:rPr>
              <a:t>A</a:t>
            </a:r>
            <a:r>
              <a:rPr lang="en-US" altLang="en-US" smtClean="0"/>
              <a:t>ssociation </a:t>
            </a:r>
          </a:p>
          <a:p>
            <a:pPr lvl="1" eaLnBrk="1" hangingPunct="1"/>
            <a:r>
              <a:rPr lang="en-US" altLang="en-US" smtClean="0"/>
              <a:t>Manufacturers association in US </a:t>
            </a:r>
          </a:p>
          <a:p>
            <a:pPr lvl="1" eaLnBrk="1" hangingPunct="1"/>
            <a:r>
              <a:rPr lang="en-US" altLang="en-US" smtClean="0"/>
              <a:t>Achievement: EIA-232 D and EIA -530 standards</a:t>
            </a:r>
          </a:p>
        </p:txBody>
      </p:sp>
    </p:spTree>
    <p:extLst>
      <p:ext uri="{BB962C8B-B14F-4D97-AF65-F5344CB8AC3E}">
        <p14:creationId xmlns:p14="http://schemas.microsoft.com/office/powerpoint/2010/main" val="3261685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21989">
                                            <p:txEl>
                                              <p:pRg st="0" end="0"/>
                                            </p:txEl>
                                          </p:spTgt>
                                        </p:tgtEl>
                                        <p:attrNameLst>
                                          <p:attrName>style.visibility</p:attrName>
                                        </p:attrNameLst>
                                      </p:cBhvr>
                                      <p:to>
                                        <p:strVal val="visible"/>
                                      </p:to>
                                    </p:set>
                                    <p:animEffect transition="in" filter="strips(downRight)">
                                      <p:cBhvr>
                                        <p:cTn id="7" dur="1000"/>
                                        <p:tgtEl>
                                          <p:spTgt spid="1321989">
                                            <p:txEl>
                                              <p:pRg st="0" end="0"/>
                                            </p:txEl>
                                          </p:spTgt>
                                        </p:tgtEl>
                                      </p:cBhvr>
                                    </p:animEffect>
                                  </p:childTnLst>
                                </p:cTn>
                              </p:par>
                            </p:childTnLst>
                          </p:cTn>
                        </p:par>
                        <p:par>
                          <p:cTn id="8" fill="hold" nodeType="afterGroup">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321989">
                                            <p:txEl>
                                              <p:pRg st="1" end="1"/>
                                            </p:txEl>
                                          </p:spTgt>
                                        </p:tgtEl>
                                        <p:attrNameLst>
                                          <p:attrName>style.visibility</p:attrName>
                                        </p:attrNameLst>
                                      </p:cBhvr>
                                      <p:to>
                                        <p:strVal val="visible"/>
                                      </p:to>
                                    </p:set>
                                    <p:animEffect transition="in" filter="strips(downRight)">
                                      <p:cBhvr>
                                        <p:cTn id="11" dur="1000"/>
                                        <p:tgtEl>
                                          <p:spTgt spid="1321989">
                                            <p:txEl>
                                              <p:pRg st="1" end="1"/>
                                            </p:txEl>
                                          </p:spTgt>
                                        </p:tgtEl>
                                      </p:cBhvr>
                                    </p:animEffect>
                                  </p:childTnLst>
                                </p:cTn>
                              </p:par>
                            </p:childTnLst>
                          </p:cTn>
                        </p:par>
                        <p:par>
                          <p:cTn id="12" fill="hold" nodeType="afterGroup">
                            <p:stCondLst>
                              <p:cond delay="2000"/>
                            </p:stCondLst>
                            <p:childTnLst>
                              <p:par>
                                <p:cTn id="13" presetID="18" presetClass="entr" presetSubtype="6" fill="hold" grpId="0" nodeType="afterEffect">
                                  <p:stCondLst>
                                    <p:cond delay="0"/>
                                  </p:stCondLst>
                                  <p:childTnLst>
                                    <p:set>
                                      <p:cBhvr>
                                        <p:cTn id="14" dur="1" fill="hold">
                                          <p:stCondLst>
                                            <p:cond delay="0"/>
                                          </p:stCondLst>
                                        </p:cTn>
                                        <p:tgtEl>
                                          <p:spTgt spid="1321989">
                                            <p:txEl>
                                              <p:pRg st="2" end="2"/>
                                            </p:txEl>
                                          </p:spTgt>
                                        </p:tgtEl>
                                        <p:attrNameLst>
                                          <p:attrName>style.visibility</p:attrName>
                                        </p:attrNameLst>
                                      </p:cBhvr>
                                      <p:to>
                                        <p:strVal val="visible"/>
                                      </p:to>
                                    </p:set>
                                    <p:animEffect transition="in" filter="strips(downRight)">
                                      <p:cBhvr>
                                        <p:cTn id="15" dur="1000"/>
                                        <p:tgtEl>
                                          <p:spTgt spid="1321989">
                                            <p:txEl>
                                              <p:pRg st="2" end="2"/>
                                            </p:txEl>
                                          </p:spTgt>
                                        </p:tgtEl>
                                      </p:cBhvr>
                                    </p:animEffect>
                                  </p:childTnLst>
                                </p:cTn>
                              </p:par>
                            </p:childTnLst>
                          </p:cTn>
                        </p:par>
                        <p:par>
                          <p:cTn id="16" fill="hold" nodeType="afterGroup">
                            <p:stCondLst>
                              <p:cond delay="3000"/>
                            </p:stCondLst>
                            <p:childTnLst>
                              <p:par>
                                <p:cTn id="17" presetID="18" presetClass="entr" presetSubtype="6" fill="hold" grpId="0" nodeType="afterEffect">
                                  <p:stCondLst>
                                    <p:cond delay="0"/>
                                  </p:stCondLst>
                                  <p:childTnLst>
                                    <p:set>
                                      <p:cBhvr>
                                        <p:cTn id="18" dur="1" fill="hold">
                                          <p:stCondLst>
                                            <p:cond delay="0"/>
                                          </p:stCondLst>
                                        </p:cTn>
                                        <p:tgtEl>
                                          <p:spTgt spid="1321989">
                                            <p:txEl>
                                              <p:pRg st="3" end="3"/>
                                            </p:txEl>
                                          </p:spTgt>
                                        </p:tgtEl>
                                        <p:attrNameLst>
                                          <p:attrName>style.visibility</p:attrName>
                                        </p:attrNameLst>
                                      </p:cBhvr>
                                      <p:to>
                                        <p:strVal val="visible"/>
                                      </p:to>
                                    </p:set>
                                    <p:animEffect transition="in" filter="strips(downRight)">
                                      <p:cBhvr>
                                        <p:cTn id="19" dur="1000"/>
                                        <p:tgtEl>
                                          <p:spTgt spid="1321989">
                                            <p:txEl>
                                              <p:pRg st="3" end="3"/>
                                            </p:txEl>
                                          </p:spTgt>
                                        </p:tgtEl>
                                      </p:cBhvr>
                                    </p:animEffect>
                                  </p:childTnLst>
                                </p:cTn>
                              </p:par>
                            </p:childTnLst>
                          </p:cTn>
                        </p:par>
                        <p:par>
                          <p:cTn id="20" fill="hold" nodeType="afterGroup">
                            <p:stCondLst>
                              <p:cond delay="4000"/>
                            </p:stCondLst>
                            <p:childTnLst>
                              <p:par>
                                <p:cTn id="21" presetID="18" presetClass="entr" presetSubtype="6" fill="hold" grpId="0" nodeType="afterEffect">
                                  <p:stCondLst>
                                    <p:cond delay="0"/>
                                  </p:stCondLst>
                                  <p:childTnLst>
                                    <p:set>
                                      <p:cBhvr>
                                        <p:cTn id="22" dur="1" fill="hold">
                                          <p:stCondLst>
                                            <p:cond delay="0"/>
                                          </p:stCondLst>
                                        </p:cTn>
                                        <p:tgtEl>
                                          <p:spTgt spid="1321989">
                                            <p:txEl>
                                              <p:pRg st="5" end="5"/>
                                            </p:txEl>
                                          </p:spTgt>
                                        </p:tgtEl>
                                        <p:attrNameLst>
                                          <p:attrName>style.visibility</p:attrName>
                                        </p:attrNameLst>
                                      </p:cBhvr>
                                      <p:to>
                                        <p:strVal val="visible"/>
                                      </p:to>
                                    </p:set>
                                    <p:animEffect transition="in" filter="strips(downRight)">
                                      <p:cBhvr>
                                        <p:cTn id="23" dur="1000"/>
                                        <p:tgtEl>
                                          <p:spTgt spid="1321989">
                                            <p:txEl>
                                              <p:pRg st="5" end="5"/>
                                            </p:txEl>
                                          </p:spTgt>
                                        </p:tgtEl>
                                      </p:cBhvr>
                                    </p:animEffect>
                                  </p:childTnLst>
                                </p:cTn>
                              </p:par>
                            </p:childTnLst>
                          </p:cTn>
                        </p:par>
                        <p:par>
                          <p:cTn id="24" fill="hold" nodeType="afterGroup">
                            <p:stCondLst>
                              <p:cond delay="5000"/>
                            </p:stCondLst>
                            <p:childTnLst>
                              <p:par>
                                <p:cTn id="25" presetID="18" presetClass="entr" presetSubtype="6" fill="hold" grpId="0" nodeType="afterEffect">
                                  <p:stCondLst>
                                    <p:cond delay="0"/>
                                  </p:stCondLst>
                                  <p:childTnLst>
                                    <p:set>
                                      <p:cBhvr>
                                        <p:cTn id="26" dur="1" fill="hold">
                                          <p:stCondLst>
                                            <p:cond delay="0"/>
                                          </p:stCondLst>
                                        </p:cTn>
                                        <p:tgtEl>
                                          <p:spTgt spid="1321989">
                                            <p:txEl>
                                              <p:pRg st="6" end="6"/>
                                            </p:txEl>
                                          </p:spTgt>
                                        </p:tgtEl>
                                        <p:attrNameLst>
                                          <p:attrName>style.visibility</p:attrName>
                                        </p:attrNameLst>
                                      </p:cBhvr>
                                      <p:to>
                                        <p:strVal val="visible"/>
                                      </p:to>
                                    </p:set>
                                    <p:animEffect transition="in" filter="strips(downRight)">
                                      <p:cBhvr>
                                        <p:cTn id="27" dur="1000"/>
                                        <p:tgtEl>
                                          <p:spTgt spid="1321989">
                                            <p:txEl>
                                              <p:pRg st="6" end="6"/>
                                            </p:txEl>
                                          </p:spTgt>
                                        </p:tgtEl>
                                      </p:cBhvr>
                                    </p:animEffect>
                                  </p:childTnLst>
                                </p:cTn>
                              </p:par>
                            </p:childTnLst>
                          </p:cTn>
                        </p:par>
                        <p:par>
                          <p:cTn id="28" fill="hold" nodeType="afterGroup">
                            <p:stCondLst>
                              <p:cond delay="6000"/>
                            </p:stCondLst>
                            <p:childTnLst>
                              <p:par>
                                <p:cTn id="29" presetID="18" presetClass="entr" presetSubtype="6" fill="hold" grpId="0" nodeType="afterEffect">
                                  <p:stCondLst>
                                    <p:cond delay="0"/>
                                  </p:stCondLst>
                                  <p:childTnLst>
                                    <p:set>
                                      <p:cBhvr>
                                        <p:cTn id="30" dur="1" fill="hold">
                                          <p:stCondLst>
                                            <p:cond delay="0"/>
                                          </p:stCondLst>
                                        </p:cTn>
                                        <p:tgtEl>
                                          <p:spTgt spid="1321989">
                                            <p:txEl>
                                              <p:pRg st="7" end="7"/>
                                            </p:txEl>
                                          </p:spTgt>
                                        </p:tgtEl>
                                        <p:attrNameLst>
                                          <p:attrName>style.visibility</p:attrName>
                                        </p:attrNameLst>
                                      </p:cBhvr>
                                      <p:to>
                                        <p:strVal val="visible"/>
                                      </p:to>
                                    </p:set>
                                    <p:animEffect transition="in" filter="strips(downRight)">
                                      <p:cBhvr>
                                        <p:cTn id="31" dur="1000"/>
                                        <p:tgtEl>
                                          <p:spTgt spid="1321989">
                                            <p:txEl>
                                              <p:pRg st="7" end="7"/>
                                            </p:txEl>
                                          </p:spTgt>
                                        </p:tgtEl>
                                      </p:cBhvr>
                                    </p:animEffect>
                                  </p:childTnLst>
                                </p:cTn>
                              </p:par>
                            </p:childTnLst>
                          </p:cTn>
                        </p:par>
                        <p:par>
                          <p:cTn id="32" fill="hold" nodeType="afterGroup">
                            <p:stCondLst>
                              <p:cond delay="7000"/>
                            </p:stCondLst>
                            <p:childTnLst>
                              <p:par>
                                <p:cTn id="33" presetID="18" presetClass="entr" presetSubtype="6" fill="hold" grpId="0" nodeType="afterEffect">
                                  <p:stCondLst>
                                    <p:cond delay="0"/>
                                  </p:stCondLst>
                                  <p:childTnLst>
                                    <p:set>
                                      <p:cBhvr>
                                        <p:cTn id="34" dur="1" fill="hold">
                                          <p:stCondLst>
                                            <p:cond delay="0"/>
                                          </p:stCondLst>
                                        </p:cTn>
                                        <p:tgtEl>
                                          <p:spTgt spid="1321989">
                                            <p:txEl>
                                              <p:pRg st="8" end="8"/>
                                            </p:txEl>
                                          </p:spTgt>
                                        </p:tgtEl>
                                        <p:attrNameLst>
                                          <p:attrName>style.visibility</p:attrName>
                                        </p:attrNameLst>
                                      </p:cBhvr>
                                      <p:to>
                                        <p:strVal val="visible"/>
                                      </p:to>
                                    </p:set>
                                    <p:animEffect transition="in" filter="strips(downRight)">
                                      <p:cBhvr>
                                        <p:cTn id="35" dur="1000"/>
                                        <p:tgtEl>
                                          <p:spTgt spid="1321989">
                                            <p:txEl>
                                              <p:pRg st="8" end="8"/>
                                            </p:txEl>
                                          </p:spTgt>
                                        </p:tgtEl>
                                      </p:cBhvr>
                                    </p:animEffect>
                                  </p:childTnLst>
                                </p:cTn>
                              </p:par>
                            </p:childTnLst>
                          </p:cTn>
                        </p:par>
                        <p:par>
                          <p:cTn id="36" fill="hold" nodeType="afterGroup">
                            <p:stCondLst>
                              <p:cond delay="8000"/>
                            </p:stCondLst>
                            <p:childTnLst>
                              <p:par>
                                <p:cTn id="37" presetID="18" presetClass="entr" presetSubtype="6" fill="hold" grpId="0" nodeType="afterEffect">
                                  <p:stCondLst>
                                    <p:cond delay="0"/>
                                  </p:stCondLst>
                                  <p:childTnLst>
                                    <p:set>
                                      <p:cBhvr>
                                        <p:cTn id="38" dur="1" fill="hold">
                                          <p:stCondLst>
                                            <p:cond delay="0"/>
                                          </p:stCondLst>
                                        </p:cTn>
                                        <p:tgtEl>
                                          <p:spTgt spid="1321989">
                                            <p:txEl>
                                              <p:pRg st="9" end="9"/>
                                            </p:txEl>
                                          </p:spTgt>
                                        </p:tgtEl>
                                        <p:attrNameLst>
                                          <p:attrName>style.visibility</p:attrName>
                                        </p:attrNameLst>
                                      </p:cBhvr>
                                      <p:to>
                                        <p:strVal val="visible"/>
                                      </p:to>
                                    </p:set>
                                    <p:animEffect transition="in" filter="strips(downRight)">
                                      <p:cBhvr>
                                        <p:cTn id="39" dur="1000"/>
                                        <p:tgtEl>
                                          <p:spTgt spid="1321989">
                                            <p:txEl>
                                              <p:pRg st="9" end="9"/>
                                            </p:txEl>
                                          </p:spTgt>
                                        </p:tgtEl>
                                      </p:cBhvr>
                                    </p:animEffect>
                                  </p:childTnLst>
                                </p:cTn>
                              </p:par>
                            </p:childTnLst>
                          </p:cTn>
                        </p:par>
                        <p:par>
                          <p:cTn id="40" fill="hold" nodeType="afterGroup">
                            <p:stCondLst>
                              <p:cond delay="9000"/>
                            </p:stCondLst>
                            <p:childTnLst>
                              <p:par>
                                <p:cTn id="41" presetID="18" presetClass="entr" presetSubtype="6" fill="hold" grpId="0" nodeType="afterEffect">
                                  <p:stCondLst>
                                    <p:cond delay="0"/>
                                  </p:stCondLst>
                                  <p:childTnLst>
                                    <p:set>
                                      <p:cBhvr>
                                        <p:cTn id="42" dur="1" fill="hold">
                                          <p:stCondLst>
                                            <p:cond delay="0"/>
                                          </p:stCondLst>
                                        </p:cTn>
                                        <p:tgtEl>
                                          <p:spTgt spid="1321989">
                                            <p:txEl>
                                              <p:pRg st="10" end="10"/>
                                            </p:txEl>
                                          </p:spTgt>
                                        </p:tgtEl>
                                        <p:attrNameLst>
                                          <p:attrName>style.visibility</p:attrName>
                                        </p:attrNameLst>
                                      </p:cBhvr>
                                      <p:to>
                                        <p:strVal val="visible"/>
                                      </p:to>
                                    </p:set>
                                    <p:animEffect transition="in" filter="strips(downRight)">
                                      <p:cBhvr>
                                        <p:cTn id="43" dur="1000"/>
                                        <p:tgtEl>
                                          <p:spTgt spid="1321989">
                                            <p:txEl>
                                              <p:pRg st="10" end="10"/>
                                            </p:txEl>
                                          </p:spTgt>
                                        </p:tgtEl>
                                      </p:cBhvr>
                                    </p:animEffect>
                                  </p:childTnLst>
                                </p:cTn>
                              </p:par>
                            </p:childTnLst>
                          </p:cTn>
                        </p:par>
                        <p:par>
                          <p:cTn id="44" fill="hold" nodeType="afterGroup">
                            <p:stCondLst>
                              <p:cond delay="10000"/>
                            </p:stCondLst>
                            <p:childTnLst>
                              <p:par>
                                <p:cTn id="45" presetID="18" presetClass="entr" presetSubtype="6" fill="hold" grpId="0" nodeType="afterEffect">
                                  <p:stCondLst>
                                    <p:cond delay="0"/>
                                  </p:stCondLst>
                                  <p:childTnLst>
                                    <p:set>
                                      <p:cBhvr>
                                        <p:cTn id="46" dur="1" fill="hold">
                                          <p:stCondLst>
                                            <p:cond delay="0"/>
                                          </p:stCondLst>
                                        </p:cTn>
                                        <p:tgtEl>
                                          <p:spTgt spid="1321989">
                                            <p:txEl>
                                              <p:pRg st="11" end="11"/>
                                            </p:txEl>
                                          </p:spTgt>
                                        </p:tgtEl>
                                        <p:attrNameLst>
                                          <p:attrName>style.visibility</p:attrName>
                                        </p:attrNameLst>
                                      </p:cBhvr>
                                      <p:to>
                                        <p:strVal val="visible"/>
                                      </p:to>
                                    </p:set>
                                    <p:animEffect transition="in" filter="strips(downRight)">
                                      <p:cBhvr>
                                        <p:cTn id="47" dur="1000"/>
                                        <p:tgtEl>
                                          <p:spTgt spid="1321989">
                                            <p:txEl>
                                              <p:pRg st="11" end="11"/>
                                            </p:txEl>
                                          </p:spTgt>
                                        </p:tgtEl>
                                      </p:cBhvr>
                                    </p:animEffect>
                                  </p:childTnLst>
                                </p:cTn>
                              </p:par>
                            </p:childTnLst>
                          </p:cTn>
                        </p:par>
                        <p:par>
                          <p:cTn id="48" fill="hold" nodeType="afterGroup">
                            <p:stCondLst>
                              <p:cond delay="11000"/>
                            </p:stCondLst>
                            <p:childTnLst>
                              <p:par>
                                <p:cTn id="49" presetID="18" presetClass="entr" presetSubtype="6" fill="hold" grpId="0" nodeType="afterEffect">
                                  <p:stCondLst>
                                    <p:cond delay="0"/>
                                  </p:stCondLst>
                                  <p:childTnLst>
                                    <p:set>
                                      <p:cBhvr>
                                        <p:cTn id="50" dur="1" fill="hold">
                                          <p:stCondLst>
                                            <p:cond delay="0"/>
                                          </p:stCondLst>
                                        </p:cTn>
                                        <p:tgtEl>
                                          <p:spTgt spid="1321989">
                                            <p:txEl>
                                              <p:pRg st="12" end="12"/>
                                            </p:txEl>
                                          </p:spTgt>
                                        </p:tgtEl>
                                        <p:attrNameLst>
                                          <p:attrName>style.visibility</p:attrName>
                                        </p:attrNameLst>
                                      </p:cBhvr>
                                      <p:to>
                                        <p:strVal val="visible"/>
                                      </p:to>
                                    </p:set>
                                    <p:animEffect transition="in" filter="strips(downRight)">
                                      <p:cBhvr>
                                        <p:cTn id="51" dur="1000"/>
                                        <p:tgtEl>
                                          <p:spTgt spid="132198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98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2291"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8A716C-A7D9-40A0-8448-4FB27A875083}" type="slidenum">
              <a:rPr lang="en-US" altLang="en-US">
                <a:solidFill>
                  <a:schemeClr val="bg1"/>
                </a:solidFill>
                <a:latin typeface="Arial" panose="020B0604020202020204" pitchFamily="34" charset="0"/>
              </a:rPr>
              <a:pPr/>
              <a:t>35</a:t>
            </a:fld>
            <a:endParaRPr lang="en-US" altLang="en-US">
              <a:solidFill>
                <a:schemeClr val="bg1"/>
              </a:solidFill>
              <a:latin typeface="Arial" panose="020B0604020202020204" pitchFamily="34" charset="0"/>
            </a:endParaRPr>
          </a:p>
        </p:txBody>
      </p:sp>
      <p:sp>
        <p:nvSpPr>
          <p:cNvPr id="12292" name="Rectangle 4"/>
          <p:cNvSpPr>
            <a:spLocks noGrp="1" noChangeArrowheads="1"/>
          </p:cNvSpPr>
          <p:nvPr>
            <p:ph type="title"/>
          </p:nvPr>
        </p:nvSpPr>
        <p:spPr/>
        <p:txBody>
          <a:bodyPr/>
          <a:lstStyle/>
          <a:p>
            <a:pPr eaLnBrk="1" hangingPunct="1"/>
            <a:r>
              <a:rPr lang="en-US" altLang="en-US" smtClean="0"/>
              <a:t>Standard Organizations</a:t>
            </a:r>
          </a:p>
        </p:txBody>
      </p:sp>
      <p:sp>
        <p:nvSpPr>
          <p:cNvPr id="1323013" name="Rectangle 5"/>
          <p:cNvSpPr>
            <a:spLocks noGrp="1" noChangeArrowheads="1"/>
          </p:cNvSpPr>
          <p:nvPr>
            <p:ph type="body" idx="1"/>
          </p:nvPr>
        </p:nvSpPr>
        <p:spPr/>
        <p:txBody>
          <a:bodyPr>
            <a:normAutofit fontScale="92500" lnSpcReduction="20000"/>
          </a:bodyPr>
          <a:lstStyle/>
          <a:p>
            <a:pPr eaLnBrk="1" hangingPunct="1"/>
            <a:r>
              <a:rPr lang="en-US" altLang="en-US" smtClean="0"/>
              <a:t>IEEE</a:t>
            </a:r>
          </a:p>
          <a:p>
            <a:pPr lvl="1" eaLnBrk="1" hangingPunct="1"/>
            <a:r>
              <a:rPr lang="en-US" altLang="en-US" b="1" smtClean="0">
                <a:solidFill>
                  <a:srgbClr val="CC3300"/>
                </a:solidFill>
              </a:rPr>
              <a:t>I</a:t>
            </a:r>
            <a:r>
              <a:rPr lang="en-US" altLang="en-US" smtClean="0"/>
              <a:t>nstitute of </a:t>
            </a:r>
            <a:r>
              <a:rPr lang="en-US" altLang="en-US" b="1" smtClean="0">
                <a:solidFill>
                  <a:srgbClr val="CC3300"/>
                </a:solidFill>
              </a:rPr>
              <a:t>E</a:t>
            </a:r>
            <a:r>
              <a:rPr lang="en-US" altLang="en-US" smtClean="0"/>
              <a:t>lectrical and </a:t>
            </a:r>
            <a:r>
              <a:rPr lang="en-US" altLang="en-US" b="1" smtClean="0">
                <a:solidFill>
                  <a:srgbClr val="CC3300"/>
                </a:solidFill>
              </a:rPr>
              <a:t>E</a:t>
            </a:r>
            <a:r>
              <a:rPr lang="en-US" altLang="en-US" smtClean="0"/>
              <a:t>lectronics </a:t>
            </a:r>
            <a:r>
              <a:rPr lang="en-US" altLang="en-US" b="1" smtClean="0">
                <a:solidFill>
                  <a:srgbClr val="CC3300"/>
                </a:solidFill>
              </a:rPr>
              <a:t>E</a:t>
            </a:r>
            <a:r>
              <a:rPr lang="en-US" altLang="en-US" smtClean="0"/>
              <a:t>ngineers </a:t>
            </a:r>
          </a:p>
          <a:p>
            <a:pPr lvl="1" eaLnBrk="1" hangingPunct="1"/>
            <a:r>
              <a:rPr lang="en-US" altLang="en-US" smtClean="0"/>
              <a:t>Research and Development in almost of all area of engineering – lot of research papers </a:t>
            </a:r>
          </a:p>
          <a:p>
            <a:pPr lvl="1" eaLnBrk="1" hangingPunct="1"/>
            <a:r>
              <a:rPr lang="en-US" altLang="en-US" smtClean="0"/>
              <a:t>Largest professional group in development of standards for computing, communication etc.</a:t>
            </a:r>
          </a:p>
          <a:p>
            <a:pPr lvl="1" eaLnBrk="1" hangingPunct="1"/>
            <a:r>
              <a:rPr lang="en-US" altLang="en-US" smtClean="0"/>
              <a:t>It sponsored LAN project </a:t>
            </a:r>
          </a:p>
          <a:p>
            <a:pPr lvl="1" eaLnBrk="1" hangingPunct="1"/>
            <a:r>
              <a:rPr lang="en-US" altLang="en-US" smtClean="0"/>
              <a:t>Achievement: 802.X protocols</a:t>
            </a:r>
          </a:p>
          <a:p>
            <a:pPr lvl="1" eaLnBrk="1" hangingPunct="1"/>
            <a:endParaRPr lang="en-US" altLang="en-US" smtClean="0"/>
          </a:p>
          <a:p>
            <a:pPr eaLnBrk="1" hangingPunct="1"/>
            <a:r>
              <a:rPr lang="en-US" altLang="en-US" smtClean="0"/>
              <a:t> Regulatory Authorities </a:t>
            </a:r>
          </a:p>
          <a:p>
            <a:pPr lvl="1" eaLnBrk="1" hangingPunct="1"/>
            <a:r>
              <a:rPr lang="en-US" altLang="en-US" smtClean="0"/>
              <a:t>Review of technical  specifications, allocate spectrum, charging control </a:t>
            </a:r>
          </a:p>
          <a:p>
            <a:pPr lvl="1" eaLnBrk="1" hangingPunct="1"/>
            <a:r>
              <a:rPr lang="en-US" altLang="en-US" smtClean="0"/>
              <a:t>FCC – </a:t>
            </a:r>
            <a:r>
              <a:rPr lang="en-US" altLang="en-US" b="1" smtClean="0">
                <a:solidFill>
                  <a:srgbClr val="CC3300"/>
                </a:solidFill>
              </a:rPr>
              <a:t>F</a:t>
            </a:r>
            <a:r>
              <a:rPr lang="en-US" altLang="en-US" smtClean="0"/>
              <a:t>ederal </a:t>
            </a:r>
            <a:r>
              <a:rPr lang="en-US" altLang="en-US" b="1" smtClean="0">
                <a:solidFill>
                  <a:srgbClr val="CC3300"/>
                </a:solidFill>
              </a:rPr>
              <a:t>C</a:t>
            </a:r>
            <a:r>
              <a:rPr lang="en-US" altLang="en-US" smtClean="0"/>
              <a:t>ommunication </a:t>
            </a:r>
            <a:r>
              <a:rPr lang="en-US" altLang="en-US" b="1" smtClean="0">
                <a:solidFill>
                  <a:srgbClr val="CC3300"/>
                </a:solidFill>
              </a:rPr>
              <a:t>C</a:t>
            </a:r>
            <a:r>
              <a:rPr lang="en-US" altLang="en-US" smtClean="0"/>
              <a:t>ommission [ US ]</a:t>
            </a:r>
          </a:p>
          <a:p>
            <a:pPr lvl="1" eaLnBrk="1" hangingPunct="1"/>
            <a:r>
              <a:rPr lang="en-US" altLang="en-US" smtClean="0"/>
              <a:t>TRAI – </a:t>
            </a:r>
            <a:r>
              <a:rPr lang="en-US" altLang="en-US" b="1" smtClean="0">
                <a:solidFill>
                  <a:srgbClr val="CC3300"/>
                </a:solidFill>
              </a:rPr>
              <a:t>T</a:t>
            </a:r>
            <a:r>
              <a:rPr lang="en-US" altLang="en-US" smtClean="0"/>
              <a:t>elephone </a:t>
            </a:r>
            <a:r>
              <a:rPr lang="en-US" altLang="en-US" b="1" smtClean="0">
                <a:solidFill>
                  <a:srgbClr val="CC3300"/>
                </a:solidFill>
              </a:rPr>
              <a:t>R</a:t>
            </a:r>
            <a:r>
              <a:rPr lang="en-US" altLang="en-US" smtClean="0"/>
              <a:t>egulatory </a:t>
            </a:r>
            <a:r>
              <a:rPr lang="en-US" altLang="en-US" b="1" smtClean="0">
                <a:solidFill>
                  <a:srgbClr val="CC3300"/>
                </a:solidFill>
              </a:rPr>
              <a:t>A</a:t>
            </a:r>
            <a:r>
              <a:rPr lang="en-US" altLang="en-US" smtClean="0"/>
              <a:t>uthority of </a:t>
            </a:r>
            <a:r>
              <a:rPr lang="en-US" altLang="en-US" b="1" smtClean="0">
                <a:solidFill>
                  <a:srgbClr val="CC3300"/>
                </a:solidFill>
              </a:rPr>
              <a:t>I</a:t>
            </a:r>
            <a:r>
              <a:rPr lang="en-US" altLang="en-US" smtClean="0"/>
              <a:t>ndia </a:t>
            </a:r>
          </a:p>
          <a:p>
            <a:pPr eaLnBrk="1" hangingPunct="1"/>
            <a:endParaRPr lang="en-US" altLang="en-US" smtClean="0"/>
          </a:p>
        </p:txBody>
      </p:sp>
    </p:spTree>
    <p:extLst>
      <p:ext uri="{BB962C8B-B14F-4D97-AF65-F5344CB8AC3E}">
        <p14:creationId xmlns:p14="http://schemas.microsoft.com/office/powerpoint/2010/main" val="2124096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323013">
                                            <p:txEl>
                                              <p:pRg st="0" end="0"/>
                                            </p:txEl>
                                          </p:spTgt>
                                        </p:tgtEl>
                                        <p:attrNameLst>
                                          <p:attrName>style.visibility</p:attrName>
                                        </p:attrNameLst>
                                      </p:cBhvr>
                                      <p:to>
                                        <p:strVal val="visible"/>
                                      </p:to>
                                    </p:set>
                                    <p:anim calcmode="lin" valueType="num">
                                      <p:cBhvr>
                                        <p:cTn id="7" dur="1000" fill="hold"/>
                                        <p:tgtEl>
                                          <p:spTgt spid="132301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32301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23013">
                                            <p:txEl>
                                              <p:pRg st="0" end="0"/>
                                            </p:txEl>
                                          </p:spTgt>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323013">
                                            <p:txEl>
                                              <p:pRg st="1" end="1"/>
                                            </p:txEl>
                                          </p:spTgt>
                                        </p:tgtEl>
                                        <p:attrNameLst>
                                          <p:attrName>style.visibility</p:attrName>
                                        </p:attrNameLst>
                                      </p:cBhvr>
                                      <p:to>
                                        <p:strVal val="visible"/>
                                      </p:to>
                                    </p:set>
                                    <p:anim calcmode="lin" valueType="num">
                                      <p:cBhvr>
                                        <p:cTn id="13" dur="1000" fill="hold"/>
                                        <p:tgtEl>
                                          <p:spTgt spid="1323013">
                                            <p:txEl>
                                              <p:pRg st="1" end="1"/>
                                            </p:txEl>
                                          </p:spTgt>
                                        </p:tgtEl>
                                        <p:attrNameLst>
                                          <p:attrName>ppt_x</p:attrName>
                                        </p:attrNameLst>
                                      </p:cBhvr>
                                      <p:tavLst>
                                        <p:tav tm="0">
                                          <p:val>
                                            <p:strVal val="#ppt_x-.2"/>
                                          </p:val>
                                        </p:tav>
                                        <p:tav tm="100000">
                                          <p:val>
                                            <p:strVal val="#ppt_x"/>
                                          </p:val>
                                        </p:tav>
                                      </p:tavLst>
                                    </p:anim>
                                    <p:anim calcmode="lin" valueType="num">
                                      <p:cBhvr>
                                        <p:cTn id="14" dur="1000" fill="hold"/>
                                        <p:tgtEl>
                                          <p:spTgt spid="132301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323013">
                                            <p:txEl>
                                              <p:pRg st="1" end="1"/>
                                            </p:txEl>
                                          </p:spTgt>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323013">
                                            <p:txEl>
                                              <p:pRg st="2" end="2"/>
                                            </p:txEl>
                                          </p:spTgt>
                                        </p:tgtEl>
                                        <p:attrNameLst>
                                          <p:attrName>style.visibility</p:attrName>
                                        </p:attrNameLst>
                                      </p:cBhvr>
                                      <p:to>
                                        <p:strVal val="visible"/>
                                      </p:to>
                                    </p:set>
                                    <p:anim calcmode="lin" valueType="num">
                                      <p:cBhvr>
                                        <p:cTn id="19" dur="1000" fill="hold"/>
                                        <p:tgtEl>
                                          <p:spTgt spid="1323013">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132301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323013">
                                            <p:txEl>
                                              <p:pRg st="2" end="2"/>
                                            </p:txEl>
                                          </p:spTgt>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1323013">
                                            <p:txEl>
                                              <p:pRg st="3" end="3"/>
                                            </p:txEl>
                                          </p:spTgt>
                                        </p:tgtEl>
                                        <p:attrNameLst>
                                          <p:attrName>style.visibility</p:attrName>
                                        </p:attrNameLst>
                                      </p:cBhvr>
                                      <p:to>
                                        <p:strVal val="visible"/>
                                      </p:to>
                                    </p:set>
                                    <p:anim calcmode="lin" valueType="num">
                                      <p:cBhvr>
                                        <p:cTn id="25" dur="1000" fill="hold"/>
                                        <p:tgtEl>
                                          <p:spTgt spid="1323013">
                                            <p:txEl>
                                              <p:pRg st="3" end="3"/>
                                            </p:txEl>
                                          </p:spTgt>
                                        </p:tgtEl>
                                        <p:attrNameLst>
                                          <p:attrName>ppt_x</p:attrName>
                                        </p:attrNameLst>
                                      </p:cBhvr>
                                      <p:tavLst>
                                        <p:tav tm="0">
                                          <p:val>
                                            <p:strVal val="#ppt_x-.2"/>
                                          </p:val>
                                        </p:tav>
                                        <p:tav tm="100000">
                                          <p:val>
                                            <p:strVal val="#ppt_x"/>
                                          </p:val>
                                        </p:tav>
                                      </p:tavLst>
                                    </p:anim>
                                    <p:anim calcmode="lin" valueType="num">
                                      <p:cBhvr>
                                        <p:cTn id="26" dur="1000" fill="hold"/>
                                        <p:tgtEl>
                                          <p:spTgt spid="132301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323013">
                                            <p:txEl>
                                              <p:pRg st="3" end="3"/>
                                            </p:txEl>
                                          </p:spTgt>
                                        </p:tgtEl>
                                      </p:cBhvr>
                                    </p:animEffect>
                                  </p:childTnLst>
                                </p:cTn>
                              </p:par>
                            </p:childTnLst>
                          </p:cTn>
                        </p:par>
                        <p:par>
                          <p:cTn id="28" fill="hold" nodeType="afterGroup">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1323013">
                                            <p:txEl>
                                              <p:pRg st="4" end="4"/>
                                            </p:txEl>
                                          </p:spTgt>
                                        </p:tgtEl>
                                        <p:attrNameLst>
                                          <p:attrName>style.visibility</p:attrName>
                                        </p:attrNameLst>
                                      </p:cBhvr>
                                      <p:to>
                                        <p:strVal val="visible"/>
                                      </p:to>
                                    </p:set>
                                    <p:anim calcmode="lin" valueType="num">
                                      <p:cBhvr>
                                        <p:cTn id="31" dur="1000" fill="hold"/>
                                        <p:tgtEl>
                                          <p:spTgt spid="1323013">
                                            <p:txEl>
                                              <p:pRg st="4" end="4"/>
                                            </p:txEl>
                                          </p:spTgt>
                                        </p:tgtEl>
                                        <p:attrNameLst>
                                          <p:attrName>ppt_x</p:attrName>
                                        </p:attrNameLst>
                                      </p:cBhvr>
                                      <p:tavLst>
                                        <p:tav tm="0">
                                          <p:val>
                                            <p:strVal val="#ppt_x-.2"/>
                                          </p:val>
                                        </p:tav>
                                        <p:tav tm="100000">
                                          <p:val>
                                            <p:strVal val="#ppt_x"/>
                                          </p:val>
                                        </p:tav>
                                      </p:tavLst>
                                    </p:anim>
                                    <p:anim calcmode="lin" valueType="num">
                                      <p:cBhvr>
                                        <p:cTn id="32" dur="1000" fill="hold"/>
                                        <p:tgtEl>
                                          <p:spTgt spid="132301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323013">
                                            <p:txEl>
                                              <p:pRg st="4" end="4"/>
                                            </p:txEl>
                                          </p:spTgt>
                                        </p:tgtEl>
                                      </p:cBhvr>
                                    </p:animEffect>
                                  </p:childTnLst>
                                </p:cTn>
                              </p:par>
                            </p:childTnLst>
                          </p:cTn>
                        </p:par>
                        <p:par>
                          <p:cTn id="34" fill="hold" nodeType="afterGroup">
                            <p:stCondLst>
                              <p:cond delay="5000"/>
                            </p:stCondLst>
                            <p:childTnLst>
                              <p:par>
                                <p:cTn id="35" presetID="29" presetClass="entr" presetSubtype="0" fill="hold" grpId="0" nodeType="afterEffect">
                                  <p:stCondLst>
                                    <p:cond delay="0"/>
                                  </p:stCondLst>
                                  <p:childTnLst>
                                    <p:set>
                                      <p:cBhvr>
                                        <p:cTn id="36" dur="1" fill="hold">
                                          <p:stCondLst>
                                            <p:cond delay="0"/>
                                          </p:stCondLst>
                                        </p:cTn>
                                        <p:tgtEl>
                                          <p:spTgt spid="1323013">
                                            <p:txEl>
                                              <p:pRg st="5" end="5"/>
                                            </p:txEl>
                                          </p:spTgt>
                                        </p:tgtEl>
                                        <p:attrNameLst>
                                          <p:attrName>style.visibility</p:attrName>
                                        </p:attrNameLst>
                                      </p:cBhvr>
                                      <p:to>
                                        <p:strVal val="visible"/>
                                      </p:to>
                                    </p:set>
                                    <p:anim calcmode="lin" valueType="num">
                                      <p:cBhvr>
                                        <p:cTn id="37" dur="1000" fill="hold"/>
                                        <p:tgtEl>
                                          <p:spTgt spid="1323013">
                                            <p:txEl>
                                              <p:pRg st="5" end="5"/>
                                            </p:txEl>
                                          </p:spTgt>
                                        </p:tgtEl>
                                        <p:attrNameLst>
                                          <p:attrName>ppt_x</p:attrName>
                                        </p:attrNameLst>
                                      </p:cBhvr>
                                      <p:tavLst>
                                        <p:tav tm="0">
                                          <p:val>
                                            <p:strVal val="#ppt_x-.2"/>
                                          </p:val>
                                        </p:tav>
                                        <p:tav tm="100000">
                                          <p:val>
                                            <p:strVal val="#ppt_x"/>
                                          </p:val>
                                        </p:tav>
                                      </p:tavLst>
                                    </p:anim>
                                    <p:anim calcmode="lin" valueType="num">
                                      <p:cBhvr>
                                        <p:cTn id="38" dur="1000" fill="hold"/>
                                        <p:tgtEl>
                                          <p:spTgt spid="1323013">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323013">
                                            <p:txEl>
                                              <p:pRg st="5" end="5"/>
                                            </p:txEl>
                                          </p:spTgt>
                                        </p:tgtEl>
                                      </p:cBhvr>
                                    </p:animEffect>
                                  </p:childTnLst>
                                </p:cTn>
                              </p:par>
                            </p:childTnLst>
                          </p:cTn>
                        </p:par>
                        <p:par>
                          <p:cTn id="40" fill="hold" nodeType="afterGroup">
                            <p:stCondLst>
                              <p:cond delay="6000"/>
                            </p:stCondLst>
                            <p:childTnLst>
                              <p:par>
                                <p:cTn id="41" presetID="29" presetClass="entr" presetSubtype="0" fill="hold" grpId="0" nodeType="afterEffect">
                                  <p:stCondLst>
                                    <p:cond delay="0"/>
                                  </p:stCondLst>
                                  <p:childTnLst>
                                    <p:set>
                                      <p:cBhvr>
                                        <p:cTn id="42" dur="1" fill="hold">
                                          <p:stCondLst>
                                            <p:cond delay="0"/>
                                          </p:stCondLst>
                                        </p:cTn>
                                        <p:tgtEl>
                                          <p:spTgt spid="1323013">
                                            <p:txEl>
                                              <p:pRg st="7" end="7"/>
                                            </p:txEl>
                                          </p:spTgt>
                                        </p:tgtEl>
                                        <p:attrNameLst>
                                          <p:attrName>style.visibility</p:attrName>
                                        </p:attrNameLst>
                                      </p:cBhvr>
                                      <p:to>
                                        <p:strVal val="visible"/>
                                      </p:to>
                                    </p:set>
                                    <p:anim calcmode="lin" valueType="num">
                                      <p:cBhvr>
                                        <p:cTn id="43" dur="1000" fill="hold"/>
                                        <p:tgtEl>
                                          <p:spTgt spid="1323013">
                                            <p:txEl>
                                              <p:pRg st="7" end="7"/>
                                            </p:txEl>
                                          </p:spTgt>
                                        </p:tgtEl>
                                        <p:attrNameLst>
                                          <p:attrName>ppt_x</p:attrName>
                                        </p:attrNameLst>
                                      </p:cBhvr>
                                      <p:tavLst>
                                        <p:tav tm="0">
                                          <p:val>
                                            <p:strVal val="#ppt_x-.2"/>
                                          </p:val>
                                        </p:tav>
                                        <p:tav tm="100000">
                                          <p:val>
                                            <p:strVal val="#ppt_x"/>
                                          </p:val>
                                        </p:tav>
                                      </p:tavLst>
                                    </p:anim>
                                    <p:anim calcmode="lin" valueType="num">
                                      <p:cBhvr>
                                        <p:cTn id="44" dur="1000" fill="hold"/>
                                        <p:tgtEl>
                                          <p:spTgt spid="1323013">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45" dur="1000"/>
                                        <p:tgtEl>
                                          <p:spTgt spid="1323013">
                                            <p:txEl>
                                              <p:pRg st="7" end="7"/>
                                            </p:txEl>
                                          </p:spTgt>
                                        </p:tgtEl>
                                      </p:cBhvr>
                                    </p:animEffect>
                                  </p:childTnLst>
                                </p:cTn>
                              </p:par>
                            </p:childTnLst>
                          </p:cTn>
                        </p:par>
                        <p:par>
                          <p:cTn id="46" fill="hold" nodeType="afterGroup">
                            <p:stCondLst>
                              <p:cond delay="7000"/>
                            </p:stCondLst>
                            <p:childTnLst>
                              <p:par>
                                <p:cTn id="47" presetID="29" presetClass="entr" presetSubtype="0" fill="hold" grpId="0" nodeType="afterEffect">
                                  <p:stCondLst>
                                    <p:cond delay="0"/>
                                  </p:stCondLst>
                                  <p:childTnLst>
                                    <p:set>
                                      <p:cBhvr>
                                        <p:cTn id="48" dur="1" fill="hold">
                                          <p:stCondLst>
                                            <p:cond delay="0"/>
                                          </p:stCondLst>
                                        </p:cTn>
                                        <p:tgtEl>
                                          <p:spTgt spid="1323013">
                                            <p:txEl>
                                              <p:pRg st="8" end="8"/>
                                            </p:txEl>
                                          </p:spTgt>
                                        </p:tgtEl>
                                        <p:attrNameLst>
                                          <p:attrName>style.visibility</p:attrName>
                                        </p:attrNameLst>
                                      </p:cBhvr>
                                      <p:to>
                                        <p:strVal val="visible"/>
                                      </p:to>
                                    </p:set>
                                    <p:anim calcmode="lin" valueType="num">
                                      <p:cBhvr>
                                        <p:cTn id="49" dur="1000" fill="hold"/>
                                        <p:tgtEl>
                                          <p:spTgt spid="1323013">
                                            <p:txEl>
                                              <p:pRg st="8" end="8"/>
                                            </p:txEl>
                                          </p:spTgt>
                                        </p:tgtEl>
                                        <p:attrNameLst>
                                          <p:attrName>ppt_x</p:attrName>
                                        </p:attrNameLst>
                                      </p:cBhvr>
                                      <p:tavLst>
                                        <p:tav tm="0">
                                          <p:val>
                                            <p:strVal val="#ppt_x-.2"/>
                                          </p:val>
                                        </p:tav>
                                        <p:tav tm="100000">
                                          <p:val>
                                            <p:strVal val="#ppt_x"/>
                                          </p:val>
                                        </p:tav>
                                      </p:tavLst>
                                    </p:anim>
                                    <p:anim calcmode="lin" valueType="num">
                                      <p:cBhvr>
                                        <p:cTn id="50" dur="1000" fill="hold"/>
                                        <p:tgtEl>
                                          <p:spTgt spid="1323013">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323013">
                                            <p:txEl>
                                              <p:pRg st="8" end="8"/>
                                            </p:txEl>
                                          </p:spTgt>
                                        </p:tgtEl>
                                      </p:cBhvr>
                                    </p:animEffect>
                                  </p:childTnLst>
                                </p:cTn>
                              </p:par>
                            </p:childTnLst>
                          </p:cTn>
                        </p:par>
                        <p:par>
                          <p:cTn id="52" fill="hold" nodeType="afterGroup">
                            <p:stCondLst>
                              <p:cond delay="8000"/>
                            </p:stCondLst>
                            <p:childTnLst>
                              <p:par>
                                <p:cTn id="53" presetID="29" presetClass="entr" presetSubtype="0" fill="hold" grpId="0" nodeType="afterEffect">
                                  <p:stCondLst>
                                    <p:cond delay="0"/>
                                  </p:stCondLst>
                                  <p:childTnLst>
                                    <p:set>
                                      <p:cBhvr>
                                        <p:cTn id="54" dur="1" fill="hold">
                                          <p:stCondLst>
                                            <p:cond delay="0"/>
                                          </p:stCondLst>
                                        </p:cTn>
                                        <p:tgtEl>
                                          <p:spTgt spid="1323013">
                                            <p:txEl>
                                              <p:pRg st="9" end="9"/>
                                            </p:txEl>
                                          </p:spTgt>
                                        </p:tgtEl>
                                        <p:attrNameLst>
                                          <p:attrName>style.visibility</p:attrName>
                                        </p:attrNameLst>
                                      </p:cBhvr>
                                      <p:to>
                                        <p:strVal val="visible"/>
                                      </p:to>
                                    </p:set>
                                    <p:anim calcmode="lin" valueType="num">
                                      <p:cBhvr>
                                        <p:cTn id="55" dur="1000" fill="hold"/>
                                        <p:tgtEl>
                                          <p:spTgt spid="1323013">
                                            <p:txEl>
                                              <p:pRg st="9" end="9"/>
                                            </p:txEl>
                                          </p:spTgt>
                                        </p:tgtEl>
                                        <p:attrNameLst>
                                          <p:attrName>ppt_x</p:attrName>
                                        </p:attrNameLst>
                                      </p:cBhvr>
                                      <p:tavLst>
                                        <p:tav tm="0">
                                          <p:val>
                                            <p:strVal val="#ppt_x-.2"/>
                                          </p:val>
                                        </p:tav>
                                        <p:tav tm="100000">
                                          <p:val>
                                            <p:strVal val="#ppt_x"/>
                                          </p:val>
                                        </p:tav>
                                      </p:tavLst>
                                    </p:anim>
                                    <p:anim calcmode="lin" valueType="num">
                                      <p:cBhvr>
                                        <p:cTn id="56" dur="1000" fill="hold"/>
                                        <p:tgtEl>
                                          <p:spTgt spid="1323013">
                                            <p:txEl>
                                              <p:pRg st="9" end="9"/>
                                            </p:txEl>
                                          </p:spTgt>
                                        </p:tgtEl>
                                        <p:attrNameLst>
                                          <p:attrName>ppt_y</p:attrName>
                                        </p:attrNameLst>
                                      </p:cBhvr>
                                      <p:tavLst>
                                        <p:tav tm="0">
                                          <p:val>
                                            <p:strVal val="#ppt_y"/>
                                          </p:val>
                                        </p:tav>
                                        <p:tav tm="100000">
                                          <p:val>
                                            <p:strVal val="#ppt_y"/>
                                          </p:val>
                                        </p:tav>
                                      </p:tavLst>
                                    </p:anim>
                                    <p:animEffect transition="in" filter="wipe(right)" prLst="gradientSize: 0.1">
                                      <p:cBhvr>
                                        <p:cTn id="57" dur="1000"/>
                                        <p:tgtEl>
                                          <p:spTgt spid="1323013">
                                            <p:txEl>
                                              <p:pRg st="9" end="9"/>
                                            </p:txEl>
                                          </p:spTgt>
                                        </p:tgtEl>
                                      </p:cBhvr>
                                    </p:animEffect>
                                  </p:childTnLst>
                                </p:cTn>
                              </p:par>
                            </p:childTnLst>
                          </p:cTn>
                        </p:par>
                        <p:par>
                          <p:cTn id="58" fill="hold" nodeType="afterGroup">
                            <p:stCondLst>
                              <p:cond delay="9000"/>
                            </p:stCondLst>
                            <p:childTnLst>
                              <p:par>
                                <p:cTn id="59" presetID="29" presetClass="entr" presetSubtype="0" fill="hold" grpId="0" nodeType="afterEffect">
                                  <p:stCondLst>
                                    <p:cond delay="0"/>
                                  </p:stCondLst>
                                  <p:childTnLst>
                                    <p:set>
                                      <p:cBhvr>
                                        <p:cTn id="60" dur="1" fill="hold">
                                          <p:stCondLst>
                                            <p:cond delay="0"/>
                                          </p:stCondLst>
                                        </p:cTn>
                                        <p:tgtEl>
                                          <p:spTgt spid="1323013">
                                            <p:txEl>
                                              <p:pRg st="10" end="10"/>
                                            </p:txEl>
                                          </p:spTgt>
                                        </p:tgtEl>
                                        <p:attrNameLst>
                                          <p:attrName>style.visibility</p:attrName>
                                        </p:attrNameLst>
                                      </p:cBhvr>
                                      <p:to>
                                        <p:strVal val="visible"/>
                                      </p:to>
                                    </p:set>
                                    <p:anim calcmode="lin" valueType="num">
                                      <p:cBhvr>
                                        <p:cTn id="61" dur="1000" fill="hold"/>
                                        <p:tgtEl>
                                          <p:spTgt spid="1323013">
                                            <p:txEl>
                                              <p:pRg st="10" end="10"/>
                                            </p:txEl>
                                          </p:spTgt>
                                        </p:tgtEl>
                                        <p:attrNameLst>
                                          <p:attrName>ppt_x</p:attrName>
                                        </p:attrNameLst>
                                      </p:cBhvr>
                                      <p:tavLst>
                                        <p:tav tm="0">
                                          <p:val>
                                            <p:strVal val="#ppt_x-.2"/>
                                          </p:val>
                                        </p:tav>
                                        <p:tav tm="100000">
                                          <p:val>
                                            <p:strVal val="#ppt_x"/>
                                          </p:val>
                                        </p:tav>
                                      </p:tavLst>
                                    </p:anim>
                                    <p:anim calcmode="lin" valueType="num">
                                      <p:cBhvr>
                                        <p:cTn id="62" dur="1000" fill="hold"/>
                                        <p:tgtEl>
                                          <p:spTgt spid="1323013">
                                            <p:txEl>
                                              <p:pRg st="10" end="10"/>
                                            </p:txEl>
                                          </p:spTgt>
                                        </p:tgtEl>
                                        <p:attrNameLst>
                                          <p:attrName>ppt_y</p:attrName>
                                        </p:attrNameLst>
                                      </p:cBhvr>
                                      <p:tavLst>
                                        <p:tav tm="0">
                                          <p:val>
                                            <p:strVal val="#ppt_y"/>
                                          </p:val>
                                        </p:tav>
                                        <p:tav tm="100000">
                                          <p:val>
                                            <p:strVal val="#ppt_y"/>
                                          </p:val>
                                        </p:tav>
                                      </p:tavLst>
                                    </p:anim>
                                    <p:animEffect transition="in" filter="wipe(right)" prLst="gradientSize: 0.1">
                                      <p:cBhvr>
                                        <p:cTn id="63" dur="1000"/>
                                        <p:tgtEl>
                                          <p:spTgt spid="13230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01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3315"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0FBAE04-B84B-4F88-9CA4-8C20F80FEAB5}" type="slidenum">
              <a:rPr lang="en-US" altLang="en-US">
                <a:solidFill>
                  <a:schemeClr val="bg1"/>
                </a:solidFill>
                <a:latin typeface="Arial" panose="020B0604020202020204" pitchFamily="34" charset="0"/>
              </a:rPr>
              <a:pPr/>
              <a:t>36</a:t>
            </a:fld>
            <a:endParaRPr lang="en-US" altLang="en-US">
              <a:solidFill>
                <a:schemeClr val="bg1"/>
              </a:solidFill>
              <a:latin typeface="Arial" panose="020B0604020202020204" pitchFamily="34" charset="0"/>
            </a:endParaRPr>
          </a:p>
        </p:txBody>
      </p:sp>
      <p:sp>
        <p:nvSpPr>
          <p:cNvPr id="13316" name="Rectangle 1031"/>
          <p:cNvSpPr>
            <a:spLocks noGrp="1" noChangeArrowheads="1"/>
          </p:cNvSpPr>
          <p:nvPr>
            <p:ph type="title"/>
          </p:nvPr>
        </p:nvSpPr>
        <p:spPr/>
        <p:txBody>
          <a:bodyPr/>
          <a:lstStyle/>
          <a:p>
            <a:pPr eaLnBrk="1" hangingPunct="1"/>
            <a:r>
              <a:rPr lang="en-US" altLang="en-US" smtClean="0"/>
              <a:t> ITU</a:t>
            </a:r>
          </a:p>
        </p:txBody>
      </p:sp>
      <p:sp>
        <p:nvSpPr>
          <p:cNvPr id="1238024" name="Rectangle 1032"/>
          <p:cNvSpPr>
            <a:spLocks noGrp="1" noChangeArrowheads="1"/>
          </p:cNvSpPr>
          <p:nvPr>
            <p:ph type="body" idx="1"/>
          </p:nvPr>
        </p:nvSpPr>
        <p:spPr/>
        <p:txBody>
          <a:bodyPr/>
          <a:lstStyle/>
          <a:p>
            <a:pPr eaLnBrk="1" hangingPunct="1"/>
            <a:r>
              <a:rPr lang="en-US" altLang="en-US" smtClean="0"/>
              <a:t>The International Telecommunication Union (ITU)</a:t>
            </a:r>
          </a:p>
          <a:p>
            <a:pPr lvl="1" eaLnBrk="1" hangingPunct="1">
              <a:buFont typeface="Wingdings" panose="05000000000000000000" pitchFamily="2" charset="2"/>
              <a:buNone/>
            </a:pPr>
            <a:r>
              <a:rPr lang="en-US" altLang="en-US" smtClean="0"/>
              <a:t>	International organization the oldest UN organization </a:t>
            </a:r>
          </a:p>
          <a:p>
            <a:pPr lvl="1" eaLnBrk="1" hangingPunct="1">
              <a:buFont typeface="Wingdings" panose="05000000000000000000" pitchFamily="2" charset="2"/>
              <a:buNone/>
            </a:pPr>
            <a:r>
              <a:rPr lang="en-US" altLang="en-US" smtClean="0"/>
              <a:t>	was founded in 1865 headquartered in Geneva each UN member country has the right to become a member of the ITU.</a:t>
            </a:r>
          </a:p>
          <a:p>
            <a:pPr eaLnBrk="1" hangingPunct="1"/>
            <a:endParaRPr lang="en-US" altLang="en-US" smtClean="0"/>
          </a:p>
        </p:txBody>
      </p:sp>
      <p:pic>
        <p:nvPicPr>
          <p:cNvPr id="1238020" name="Picture 1028" descr="a_2_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2774951"/>
            <a:ext cx="3352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132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8024">
                                            <p:txEl>
                                              <p:pRg st="0" end="0"/>
                                            </p:txEl>
                                          </p:spTgt>
                                        </p:tgtEl>
                                        <p:attrNameLst>
                                          <p:attrName>style.visibility</p:attrName>
                                        </p:attrNameLst>
                                      </p:cBhvr>
                                      <p:to>
                                        <p:strVal val="visible"/>
                                      </p:to>
                                    </p:set>
                                    <p:animEffect transition="in" filter="dissolve">
                                      <p:cBhvr>
                                        <p:cTn id="7" dur="1000"/>
                                        <p:tgtEl>
                                          <p:spTgt spid="1238024">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238024">
                                            <p:txEl>
                                              <p:pRg st="1" end="1"/>
                                            </p:txEl>
                                          </p:spTgt>
                                        </p:tgtEl>
                                        <p:attrNameLst>
                                          <p:attrName>style.visibility</p:attrName>
                                        </p:attrNameLst>
                                      </p:cBhvr>
                                      <p:to>
                                        <p:strVal val="visible"/>
                                      </p:to>
                                    </p:set>
                                    <p:animEffect transition="in" filter="dissolve">
                                      <p:cBhvr>
                                        <p:cTn id="11" dur="1000"/>
                                        <p:tgtEl>
                                          <p:spTgt spid="1238024">
                                            <p:txEl>
                                              <p:pRg st="1" end="1"/>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38024">
                                            <p:txEl>
                                              <p:pRg st="2" end="2"/>
                                            </p:txEl>
                                          </p:spTgt>
                                        </p:tgtEl>
                                        <p:attrNameLst>
                                          <p:attrName>style.visibility</p:attrName>
                                        </p:attrNameLst>
                                      </p:cBhvr>
                                      <p:to>
                                        <p:strVal val="visible"/>
                                      </p:to>
                                    </p:set>
                                    <p:animEffect transition="in" filter="dissolve">
                                      <p:cBhvr>
                                        <p:cTn id="15" dur="1000"/>
                                        <p:tgtEl>
                                          <p:spTgt spid="1238024">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38020"/>
                                        </p:tgtEl>
                                        <p:attrNameLst>
                                          <p:attrName>style.visibility</p:attrName>
                                        </p:attrNameLst>
                                      </p:cBhvr>
                                      <p:to>
                                        <p:strVal val="visible"/>
                                      </p:to>
                                    </p:set>
                                    <p:animEffect transition="in" filter="dissolve">
                                      <p:cBhvr>
                                        <p:cTn id="18" dur="1000"/>
                                        <p:tgtEl>
                                          <p:spTgt spid="1238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02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5363"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F4D42778-F1F9-4999-B26B-F0A9B24639B2}" type="slidenum">
              <a:rPr lang="en-US" altLang="en-US">
                <a:solidFill>
                  <a:schemeClr val="bg1"/>
                </a:solidFill>
                <a:latin typeface="Arial" panose="020B0604020202020204" pitchFamily="34" charset="0"/>
              </a:rPr>
              <a:pPr/>
              <a:t>37</a:t>
            </a:fld>
            <a:endParaRPr lang="en-US" altLang="en-US">
              <a:solidFill>
                <a:schemeClr val="bg1"/>
              </a:solidFill>
              <a:latin typeface="Arial" panose="020B0604020202020204" pitchFamily="34" charset="0"/>
            </a:endParaRPr>
          </a:p>
        </p:txBody>
      </p:sp>
      <p:sp>
        <p:nvSpPr>
          <p:cNvPr id="15364" name="Rectangle 8"/>
          <p:cNvSpPr>
            <a:spLocks noGrp="1" noChangeArrowheads="1"/>
          </p:cNvSpPr>
          <p:nvPr>
            <p:ph type="title"/>
          </p:nvPr>
        </p:nvSpPr>
        <p:spPr/>
        <p:txBody>
          <a:bodyPr/>
          <a:lstStyle/>
          <a:p>
            <a:pPr eaLnBrk="1" hangingPunct="1"/>
            <a:r>
              <a:rPr lang="en-US" altLang="en-US" smtClean="0">
                <a:solidFill>
                  <a:schemeClr val="tx1"/>
                </a:solidFill>
              </a:rPr>
              <a:t>Internet Standards</a:t>
            </a:r>
          </a:p>
        </p:txBody>
      </p:sp>
      <p:sp>
        <p:nvSpPr>
          <p:cNvPr id="1328137" name="Rectangle 9"/>
          <p:cNvSpPr>
            <a:spLocks noGrp="1" noChangeArrowheads="1"/>
          </p:cNvSpPr>
          <p:nvPr>
            <p:ph type="body" idx="1"/>
          </p:nvPr>
        </p:nvSpPr>
        <p:spPr/>
        <p:txBody>
          <a:bodyPr>
            <a:normAutofit fontScale="77500" lnSpcReduction="20000"/>
          </a:bodyPr>
          <a:lstStyle/>
          <a:p>
            <a:pPr eaLnBrk="1" hangingPunct="1"/>
            <a:r>
              <a:rPr lang="en-US" altLang="en-US" smtClean="0"/>
              <a:t>Internet standard is a Specification thoroughly tested to be followed by those who work with internet</a:t>
            </a:r>
          </a:p>
          <a:p>
            <a:pPr eaLnBrk="1" hangingPunct="1"/>
            <a:endParaRPr lang="en-US" altLang="en-US" smtClean="0"/>
          </a:p>
          <a:p>
            <a:pPr eaLnBrk="1" hangingPunct="1"/>
            <a:r>
              <a:rPr lang="en-US" altLang="en-US" smtClean="0"/>
              <a:t>Internet Society is a professional Membership Society that spans more than 100 countries &amp; many organizations</a:t>
            </a:r>
          </a:p>
          <a:p>
            <a:pPr eaLnBrk="1" hangingPunct="1"/>
            <a:endParaRPr lang="en-US" altLang="en-US" smtClean="0"/>
          </a:p>
          <a:p>
            <a:pPr eaLnBrk="1" hangingPunct="1"/>
            <a:r>
              <a:rPr lang="en-US" altLang="en-US" smtClean="0"/>
              <a:t>Internet Engineering Task Force(IETF) &amp; Internet Architecture Board (IAB) is part of Internet Society</a:t>
            </a:r>
          </a:p>
          <a:p>
            <a:pPr eaLnBrk="1" hangingPunct="1"/>
            <a:endParaRPr lang="en-US" altLang="en-US" smtClean="0"/>
          </a:p>
          <a:p>
            <a:pPr eaLnBrk="1" hangingPunct="1"/>
            <a:r>
              <a:rPr lang="en-US" altLang="en-US" smtClean="0"/>
              <a:t>All Request for comments (RFC) and Internet Standards are developed through these organizations</a:t>
            </a:r>
          </a:p>
          <a:p>
            <a:pPr eaLnBrk="1" hangingPunct="1"/>
            <a:endParaRPr lang="en-US" altLang="en-US" smtClean="0"/>
          </a:p>
          <a:p>
            <a:pPr eaLnBrk="1" hangingPunct="1"/>
            <a:r>
              <a:rPr lang="en-US" altLang="en-US" smtClean="0"/>
              <a:t>The MAC address &amp; IP addresses are also issued under internet society</a:t>
            </a:r>
          </a:p>
          <a:p>
            <a:pPr eaLnBrk="1" hangingPunct="1"/>
            <a:endParaRPr lang="en-US" altLang="en-US" smtClean="0"/>
          </a:p>
        </p:txBody>
      </p:sp>
    </p:spTree>
    <p:extLst>
      <p:ext uri="{BB962C8B-B14F-4D97-AF65-F5344CB8AC3E}">
        <p14:creationId xmlns:p14="http://schemas.microsoft.com/office/powerpoint/2010/main" val="4285811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28137">
                                            <p:txEl>
                                              <p:pRg st="0" end="0"/>
                                            </p:txEl>
                                          </p:spTgt>
                                        </p:tgtEl>
                                        <p:attrNameLst>
                                          <p:attrName>style.visibility</p:attrName>
                                        </p:attrNameLst>
                                      </p:cBhvr>
                                      <p:to>
                                        <p:strVal val="visible"/>
                                      </p:to>
                                    </p:set>
                                    <p:anim calcmode="lin" valueType="num">
                                      <p:cBhvr additive="base">
                                        <p:cTn id="7" dur="1000" fill="hold"/>
                                        <p:tgtEl>
                                          <p:spTgt spid="132813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32813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328137">
                                            <p:txEl>
                                              <p:pRg st="2" end="2"/>
                                            </p:txEl>
                                          </p:spTgt>
                                        </p:tgtEl>
                                        <p:attrNameLst>
                                          <p:attrName>style.visibility</p:attrName>
                                        </p:attrNameLst>
                                      </p:cBhvr>
                                      <p:to>
                                        <p:strVal val="visible"/>
                                      </p:to>
                                    </p:set>
                                    <p:anim calcmode="lin" valueType="num">
                                      <p:cBhvr additive="base">
                                        <p:cTn id="12" dur="1000" fill="hold"/>
                                        <p:tgtEl>
                                          <p:spTgt spid="1328137">
                                            <p:txEl>
                                              <p:pRg st="2" end="2"/>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1328137">
                                            <p:txEl>
                                              <p:pRg st="2" end="2"/>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1328137">
                                            <p:txEl>
                                              <p:pRg st="4" end="4"/>
                                            </p:txEl>
                                          </p:spTgt>
                                        </p:tgtEl>
                                        <p:attrNameLst>
                                          <p:attrName>style.visibility</p:attrName>
                                        </p:attrNameLst>
                                      </p:cBhvr>
                                      <p:to>
                                        <p:strVal val="visible"/>
                                      </p:to>
                                    </p:set>
                                    <p:anim calcmode="lin" valueType="num">
                                      <p:cBhvr additive="base">
                                        <p:cTn id="17" dur="1000" fill="hold"/>
                                        <p:tgtEl>
                                          <p:spTgt spid="1328137">
                                            <p:txEl>
                                              <p:pRg st="4" end="4"/>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1328137">
                                            <p:txEl>
                                              <p:pRg st="4" end="4"/>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1328137">
                                            <p:txEl>
                                              <p:pRg st="6" end="6"/>
                                            </p:txEl>
                                          </p:spTgt>
                                        </p:tgtEl>
                                        <p:attrNameLst>
                                          <p:attrName>style.visibility</p:attrName>
                                        </p:attrNameLst>
                                      </p:cBhvr>
                                      <p:to>
                                        <p:strVal val="visible"/>
                                      </p:to>
                                    </p:set>
                                    <p:anim calcmode="lin" valueType="num">
                                      <p:cBhvr additive="base">
                                        <p:cTn id="22" dur="1000" fill="hold"/>
                                        <p:tgtEl>
                                          <p:spTgt spid="1328137">
                                            <p:txEl>
                                              <p:pRg st="6" end="6"/>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1328137">
                                            <p:txEl>
                                              <p:pRg st="6" end="6"/>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0"/>
                            </p:stCondLst>
                            <p:childTnLst>
                              <p:par>
                                <p:cTn id="25" presetID="2" presetClass="entr" presetSubtype="8" fill="hold" grpId="0" nodeType="afterEffect">
                                  <p:stCondLst>
                                    <p:cond delay="0"/>
                                  </p:stCondLst>
                                  <p:childTnLst>
                                    <p:set>
                                      <p:cBhvr>
                                        <p:cTn id="26" dur="1" fill="hold">
                                          <p:stCondLst>
                                            <p:cond delay="0"/>
                                          </p:stCondLst>
                                        </p:cTn>
                                        <p:tgtEl>
                                          <p:spTgt spid="1328137">
                                            <p:txEl>
                                              <p:pRg st="8" end="8"/>
                                            </p:txEl>
                                          </p:spTgt>
                                        </p:tgtEl>
                                        <p:attrNameLst>
                                          <p:attrName>style.visibility</p:attrName>
                                        </p:attrNameLst>
                                      </p:cBhvr>
                                      <p:to>
                                        <p:strVal val="visible"/>
                                      </p:to>
                                    </p:set>
                                    <p:anim calcmode="lin" valueType="num">
                                      <p:cBhvr additive="base">
                                        <p:cTn id="27" dur="1000" fill="hold"/>
                                        <p:tgtEl>
                                          <p:spTgt spid="1328137">
                                            <p:txEl>
                                              <p:pRg st="8" end="8"/>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132813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13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6387"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A3FB4961-6422-414F-9DC0-DC7B926C81E9}" type="slidenum">
              <a:rPr lang="en-US" altLang="en-US">
                <a:solidFill>
                  <a:schemeClr val="bg1"/>
                </a:solidFill>
                <a:latin typeface="Arial" panose="020B0604020202020204" pitchFamily="34" charset="0"/>
              </a:rPr>
              <a:pPr/>
              <a:t>38</a:t>
            </a:fld>
            <a:endParaRPr lang="en-US" altLang="en-US">
              <a:solidFill>
                <a:schemeClr val="bg1"/>
              </a:solidFill>
              <a:latin typeface="Arial" panose="020B0604020202020204" pitchFamily="34" charset="0"/>
            </a:endParaRPr>
          </a:p>
        </p:txBody>
      </p:sp>
      <p:sp>
        <p:nvSpPr>
          <p:cNvPr id="16388" name="Rectangle 23"/>
          <p:cNvSpPr>
            <a:spLocks noGrp="1" noChangeArrowheads="1"/>
          </p:cNvSpPr>
          <p:nvPr>
            <p:ph type="title"/>
          </p:nvPr>
        </p:nvSpPr>
        <p:spPr>
          <a:xfrm>
            <a:off x="1549401" y="152401"/>
            <a:ext cx="7332663" cy="415925"/>
          </a:xfrm>
        </p:spPr>
        <p:txBody>
          <a:bodyPr/>
          <a:lstStyle/>
          <a:p>
            <a:pPr eaLnBrk="1" hangingPunct="1"/>
            <a:r>
              <a:rPr lang="en-US" altLang="en-US" sz="2300"/>
              <a:t>Factors Affecting Communication Evolution</a:t>
            </a:r>
          </a:p>
        </p:txBody>
      </p:sp>
      <p:sp>
        <p:nvSpPr>
          <p:cNvPr id="1294360" name="Rectangle 24"/>
          <p:cNvSpPr>
            <a:spLocks noGrp="1" noChangeArrowheads="1"/>
          </p:cNvSpPr>
          <p:nvPr>
            <p:ph type="body" idx="1"/>
          </p:nvPr>
        </p:nvSpPr>
        <p:spPr/>
        <p:txBody>
          <a:bodyPr>
            <a:normAutofit fontScale="47500" lnSpcReduction="20000"/>
          </a:bodyPr>
          <a:lstStyle/>
          <a:p>
            <a:pPr eaLnBrk="1" hangingPunct="1">
              <a:lnSpc>
                <a:spcPct val="90000"/>
              </a:lnSpc>
            </a:pPr>
            <a:r>
              <a:rPr lang="en-GB" altLang="en-US" smtClean="0"/>
              <a:t>Technology, Regulation, Markets, Standards</a:t>
            </a:r>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endParaRPr lang="en-GB" altLang="en-US" smtClean="0"/>
          </a:p>
          <a:p>
            <a:pPr eaLnBrk="1" hangingPunct="1">
              <a:lnSpc>
                <a:spcPct val="90000"/>
              </a:lnSpc>
            </a:pPr>
            <a:r>
              <a:rPr lang="en-GB" altLang="en-US" smtClean="0"/>
              <a:t>What are FACTS?</a:t>
            </a:r>
          </a:p>
        </p:txBody>
      </p:sp>
      <p:grpSp>
        <p:nvGrpSpPr>
          <p:cNvPr id="1294362" name="Group 26"/>
          <p:cNvGrpSpPr>
            <a:grpSpLocks/>
          </p:cNvGrpSpPr>
          <p:nvPr/>
        </p:nvGrpSpPr>
        <p:grpSpPr bwMode="auto">
          <a:xfrm>
            <a:off x="1831976" y="1766889"/>
            <a:ext cx="8410575" cy="3595687"/>
            <a:chOff x="194" y="1122"/>
            <a:chExt cx="5298" cy="2265"/>
          </a:xfrm>
        </p:grpSpPr>
        <p:sp>
          <p:nvSpPr>
            <p:cNvPr id="16391" name="Oval 3"/>
            <p:cNvSpPr>
              <a:spLocks noChangeArrowheads="1"/>
            </p:cNvSpPr>
            <p:nvPr/>
          </p:nvSpPr>
          <p:spPr bwMode="auto">
            <a:xfrm>
              <a:off x="2370" y="1127"/>
              <a:ext cx="1451" cy="14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ltLang="en-US"/>
            </a:p>
          </p:txBody>
        </p:sp>
        <p:sp>
          <p:nvSpPr>
            <p:cNvPr id="16392" name="Oval 4"/>
            <p:cNvSpPr>
              <a:spLocks noChangeArrowheads="1"/>
            </p:cNvSpPr>
            <p:nvPr/>
          </p:nvSpPr>
          <p:spPr bwMode="auto">
            <a:xfrm>
              <a:off x="1953" y="1904"/>
              <a:ext cx="1451" cy="14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ltLang="en-US"/>
            </a:p>
          </p:txBody>
        </p:sp>
        <p:sp>
          <p:nvSpPr>
            <p:cNvPr id="16393" name="Oval 5"/>
            <p:cNvSpPr>
              <a:spLocks noChangeArrowheads="1"/>
            </p:cNvSpPr>
            <p:nvPr/>
          </p:nvSpPr>
          <p:spPr bwMode="auto">
            <a:xfrm>
              <a:off x="2599" y="1879"/>
              <a:ext cx="1452" cy="14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ltLang="en-US"/>
            </a:p>
          </p:txBody>
        </p:sp>
        <p:sp>
          <p:nvSpPr>
            <p:cNvPr id="16394" name="Rectangle 6"/>
            <p:cNvSpPr>
              <a:spLocks noChangeArrowheads="1"/>
            </p:cNvSpPr>
            <p:nvPr/>
          </p:nvSpPr>
          <p:spPr bwMode="auto">
            <a:xfrm>
              <a:off x="3072" y="1296"/>
              <a:ext cx="762"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Technology</a:t>
              </a:r>
            </a:p>
          </p:txBody>
        </p:sp>
        <p:sp>
          <p:nvSpPr>
            <p:cNvPr id="16395" name="Rectangle 7"/>
            <p:cNvSpPr>
              <a:spLocks noChangeArrowheads="1"/>
            </p:cNvSpPr>
            <p:nvPr/>
          </p:nvSpPr>
          <p:spPr bwMode="auto">
            <a:xfrm>
              <a:off x="1939" y="2990"/>
              <a:ext cx="737"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Regulation</a:t>
              </a:r>
            </a:p>
          </p:txBody>
        </p:sp>
        <p:sp>
          <p:nvSpPr>
            <p:cNvPr id="16396" name="Rectangle 8"/>
            <p:cNvSpPr>
              <a:spLocks noChangeArrowheads="1"/>
            </p:cNvSpPr>
            <p:nvPr/>
          </p:nvSpPr>
          <p:spPr bwMode="auto">
            <a:xfrm>
              <a:off x="3568" y="2949"/>
              <a:ext cx="537"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Market</a:t>
              </a:r>
            </a:p>
          </p:txBody>
        </p:sp>
        <p:sp>
          <p:nvSpPr>
            <p:cNvPr id="16397" name="Oval 9"/>
            <p:cNvSpPr>
              <a:spLocks noChangeArrowheads="1"/>
            </p:cNvSpPr>
            <p:nvPr/>
          </p:nvSpPr>
          <p:spPr bwMode="auto">
            <a:xfrm>
              <a:off x="1513" y="1303"/>
              <a:ext cx="1451" cy="1483"/>
            </a:xfrm>
            <a:prstGeom prst="ellipse">
              <a:avLst/>
            </a:prstGeom>
            <a:noFill/>
            <a:ln w="38100">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ltLang="en-US"/>
            </a:p>
          </p:txBody>
        </p:sp>
        <p:sp>
          <p:nvSpPr>
            <p:cNvPr id="16398" name="Rectangle 10"/>
            <p:cNvSpPr>
              <a:spLocks noChangeArrowheads="1"/>
            </p:cNvSpPr>
            <p:nvPr/>
          </p:nvSpPr>
          <p:spPr bwMode="auto">
            <a:xfrm>
              <a:off x="1403" y="1673"/>
              <a:ext cx="699"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Standards</a:t>
              </a:r>
            </a:p>
          </p:txBody>
        </p:sp>
        <p:sp>
          <p:nvSpPr>
            <p:cNvPr id="16399" name="Rectangle 11"/>
            <p:cNvSpPr>
              <a:spLocks noChangeArrowheads="1"/>
            </p:cNvSpPr>
            <p:nvPr/>
          </p:nvSpPr>
          <p:spPr bwMode="auto">
            <a:xfrm>
              <a:off x="4162" y="1122"/>
              <a:ext cx="1280"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Can it be built?</a:t>
              </a:r>
            </a:p>
          </p:txBody>
        </p:sp>
        <p:sp>
          <p:nvSpPr>
            <p:cNvPr id="16400" name="Rectangle 12"/>
            <p:cNvSpPr>
              <a:spLocks noChangeArrowheads="1"/>
            </p:cNvSpPr>
            <p:nvPr/>
          </p:nvSpPr>
          <p:spPr bwMode="auto">
            <a:xfrm>
              <a:off x="4212" y="2632"/>
              <a:ext cx="1280"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Will it sell?</a:t>
              </a:r>
            </a:p>
          </p:txBody>
        </p:sp>
        <p:sp>
          <p:nvSpPr>
            <p:cNvPr id="16401" name="Rectangle 13"/>
            <p:cNvSpPr>
              <a:spLocks noChangeArrowheads="1"/>
            </p:cNvSpPr>
            <p:nvPr/>
          </p:nvSpPr>
          <p:spPr bwMode="auto">
            <a:xfrm>
              <a:off x="815" y="2680"/>
              <a:ext cx="892" cy="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Is it allowed?</a:t>
              </a:r>
            </a:p>
          </p:txBody>
        </p:sp>
        <p:sp>
          <p:nvSpPr>
            <p:cNvPr id="16402" name="Rectangle 14"/>
            <p:cNvSpPr>
              <a:spLocks noChangeArrowheads="1"/>
            </p:cNvSpPr>
            <p:nvPr/>
          </p:nvSpPr>
          <p:spPr bwMode="auto">
            <a:xfrm>
              <a:off x="194" y="1385"/>
              <a:ext cx="1280" cy="37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960" tIns="36822" rIns="74960" bIns="36822">
              <a:spAutoFit/>
            </a:bodyPr>
            <a:lstStyle>
              <a:lvl1pPr defTabSz="757238">
                <a:defRPr>
                  <a:solidFill>
                    <a:schemeClr val="tx1"/>
                  </a:solidFill>
                  <a:latin typeface="Verdana" panose="020B0604030504040204" pitchFamily="34" charset="0"/>
                </a:defRPr>
              </a:lvl1pPr>
              <a:lvl2pPr marL="742950" indent="-285750" defTabSz="757238">
                <a:defRPr>
                  <a:solidFill>
                    <a:schemeClr val="tx1"/>
                  </a:solidFill>
                  <a:latin typeface="Verdana" panose="020B0604030504040204" pitchFamily="34" charset="0"/>
                </a:defRPr>
              </a:lvl2pPr>
              <a:lvl3pPr marL="1143000" indent="-228600" defTabSz="757238">
                <a:defRPr>
                  <a:solidFill>
                    <a:schemeClr val="tx1"/>
                  </a:solidFill>
                  <a:latin typeface="Verdana" panose="020B0604030504040204" pitchFamily="34" charset="0"/>
                </a:defRPr>
              </a:lvl3pPr>
              <a:lvl4pPr marL="1600200" indent="-228600" defTabSz="757238">
                <a:defRPr>
                  <a:solidFill>
                    <a:schemeClr val="tx1"/>
                  </a:solidFill>
                  <a:latin typeface="Verdana" panose="020B0604030504040204" pitchFamily="34" charset="0"/>
                </a:defRPr>
              </a:lvl4pPr>
              <a:lvl5pPr marL="2057400" indent="-228600" defTabSz="757238">
                <a:defRPr>
                  <a:solidFill>
                    <a:schemeClr val="tx1"/>
                  </a:solidFill>
                  <a:latin typeface="Verdana" panose="020B0604030504040204" pitchFamily="34" charset="0"/>
                </a:defRPr>
              </a:lvl5pPr>
              <a:lvl6pPr marL="2514600" indent="-228600" defTabSz="757238" eaLnBrk="0" fontAlgn="base" hangingPunct="0">
                <a:spcBef>
                  <a:spcPct val="0"/>
                </a:spcBef>
                <a:spcAft>
                  <a:spcPct val="0"/>
                </a:spcAft>
                <a:defRPr>
                  <a:solidFill>
                    <a:schemeClr val="tx1"/>
                  </a:solidFill>
                  <a:latin typeface="Verdana" panose="020B0604030504040204" pitchFamily="34" charset="0"/>
                </a:defRPr>
              </a:lvl6pPr>
              <a:lvl7pPr marL="2971800" indent="-228600" defTabSz="757238" eaLnBrk="0" fontAlgn="base" hangingPunct="0">
                <a:spcBef>
                  <a:spcPct val="0"/>
                </a:spcBef>
                <a:spcAft>
                  <a:spcPct val="0"/>
                </a:spcAft>
                <a:defRPr>
                  <a:solidFill>
                    <a:schemeClr val="tx1"/>
                  </a:solidFill>
                  <a:latin typeface="Verdana" panose="020B0604030504040204" pitchFamily="34" charset="0"/>
                </a:defRPr>
              </a:lvl7pPr>
              <a:lvl8pPr marL="3429000" indent="-228600" defTabSz="757238" eaLnBrk="0" fontAlgn="base" hangingPunct="0">
                <a:spcBef>
                  <a:spcPct val="0"/>
                </a:spcBef>
                <a:spcAft>
                  <a:spcPct val="0"/>
                </a:spcAft>
                <a:defRPr>
                  <a:solidFill>
                    <a:schemeClr val="tx1"/>
                  </a:solidFill>
                  <a:latin typeface="Verdana" panose="020B0604030504040204" pitchFamily="34" charset="0"/>
                </a:defRPr>
              </a:lvl8pPr>
              <a:lvl9pPr marL="3886200" indent="-228600" defTabSz="757238" eaLnBrk="0" fontAlgn="base" hangingPunct="0">
                <a:spcBef>
                  <a:spcPct val="0"/>
                </a:spcBef>
                <a:spcAft>
                  <a:spcPct val="0"/>
                </a:spcAft>
                <a:defRPr>
                  <a:solidFill>
                    <a:schemeClr val="tx1"/>
                  </a:solidFill>
                  <a:latin typeface="Verdana" panose="020B0604030504040204" pitchFamily="34" charset="0"/>
                </a:defRPr>
              </a:lvl9pPr>
            </a:lstStyle>
            <a:p>
              <a:r>
                <a:rPr lang="en-US" altLang="en-US" sz="1700" b="1">
                  <a:solidFill>
                    <a:srgbClr val="3C5658"/>
                  </a:solidFill>
                  <a:latin typeface="Times New Roman" panose="02020603050405020304" pitchFamily="18" charset="0"/>
                </a:rPr>
                <a:t>Will it inter-operate?</a:t>
              </a:r>
            </a:p>
          </p:txBody>
        </p:sp>
        <p:sp>
          <p:nvSpPr>
            <p:cNvPr id="16403" name="AutoShape 16"/>
            <p:cNvSpPr>
              <a:spLocks noChangeArrowheads="1"/>
            </p:cNvSpPr>
            <p:nvPr/>
          </p:nvSpPr>
          <p:spPr bwMode="auto">
            <a:xfrm flipV="1">
              <a:off x="893" y="1565"/>
              <a:ext cx="429" cy="337"/>
            </a:xfrm>
            <a:custGeom>
              <a:avLst/>
              <a:gdLst>
                <a:gd name="T0" fmla="*/ 300 w 21600"/>
                <a:gd name="T1" fmla="*/ 0 h 21600"/>
                <a:gd name="T2" fmla="*/ 300 w 21600"/>
                <a:gd name="T3" fmla="*/ 190 h 21600"/>
                <a:gd name="T4" fmla="*/ 64 w 21600"/>
                <a:gd name="T5" fmla="*/ 337 h 21600"/>
                <a:gd name="T6" fmla="*/ 429 w 21600"/>
                <a:gd name="T7" fmla="*/ 95 h 21600"/>
                <a:gd name="T8" fmla="*/ 17694720 60000 65536"/>
                <a:gd name="T9" fmla="*/ 5898240 60000 65536"/>
                <a:gd name="T10" fmla="*/ 5898240 60000 65536"/>
                <a:gd name="T11" fmla="*/ 0 60000 65536"/>
                <a:gd name="T12" fmla="*/ 12436 w 21600"/>
                <a:gd name="T13" fmla="*/ 2884 h 21600"/>
                <a:gd name="T14" fmla="*/ 18227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4" name="AutoShape 17"/>
            <p:cNvSpPr>
              <a:spLocks noChangeArrowheads="1"/>
            </p:cNvSpPr>
            <p:nvPr/>
          </p:nvSpPr>
          <p:spPr bwMode="auto">
            <a:xfrm flipV="1">
              <a:off x="1536" y="2896"/>
              <a:ext cx="365" cy="309"/>
            </a:xfrm>
            <a:custGeom>
              <a:avLst/>
              <a:gdLst>
                <a:gd name="T0" fmla="*/ 256 w 21600"/>
                <a:gd name="T1" fmla="*/ 0 h 21600"/>
                <a:gd name="T2" fmla="*/ 256 w 21600"/>
                <a:gd name="T3" fmla="*/ 174 h 21600"/>
                <a:gd name="T4" fmla="*/ 55 w 21600"/>
                <a:gd name="T5" fmla="*/ 309 h 21600"/>
                <a:gd name="T6" fmla="*/ 365 w 21600"/>
                <a:gd name="T7" fmla="*/ 87 h 21600"/>
                <a:gd name="T8" fmla="*/ 17694720 60000 65536"/>
                <a:gd name="T9" fmla="*/ 5898240 60000 65536"/>
                <a:gd name="T10" fmla="*/ 5898240 60000 65536"/>
                <a:gd name="T11" fmla="*/ 0 60000 65536"/>
                <a:gd name="T12" fmla="*/ 12427 w 21600"/>
                <a:gd name="T13" fmla="*/ 2936 h 21600"/>
                <a:gd name="T14" fmla="*/ 18227 w 21600"/>
                <a:gd name="T15" fmla="*/ 922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5" name="AutoShape 18"/>
            <p:cNvSpPr>
              <a:spLocks noChangeArrowheads="1"/>
            </p:cNvSpPr>
            <p:nvPr/>
          </p:nvSpPr>
          <p:spPr bwMode="auto">
            <a:xfrm flipH="1" flipV="1">
              <a:off x="3901" y="1357"/>
              <a:ext cx="389" cy="281"/>
            </a:xfrm>
            <a:custGeom>
              <a:avLst/>
              <a:gdLst>
                <a:gd name="T0" fmla="*/ 272 w 21600"/>
                <a:gd name="T1" fmla="*/ 0 h 21600"/>
                <a:gd name="T2" fmla="*/ 272 w 21600"/>
                <a:gd name="T3" fmla="*/ 158 h 21600"/>
                <a:gd name="T4" fmla="*/ 58 w 21600"/>
                <a:gd name="T5" fmla="*/ 281 h 21600"/>
                <a:gd name="T6" fmla="*/ 389 w 21600"/>
                <a:gd name="T7" fmla="*/ 79 h 21600"/>
                <a:gd name="T8" fmla="*/ 17694720 60000 65536"/>
                <a:gd name="T9" fmla="*/ 5898240 60000 65536"/>
                <a:gd name="T10" fmla="*/ 5898240 60000 65536"/>
                <a:gd name="T11" fmla="*/ 0 60000 65536"/>
                <a:gd name="T12" fmla="*/ 12438 w 21600"/>
                <a:gd name="T13" fmla="*/ 2921 h 21600"/>
                <a:gd name="T14" fmla="*/ 18213 w 21600"/>
                <a:gd name="T15" fmla="*/ 9224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6" name="AutoShape 19"/>
            <p:cNvSpPr>
              <a:spLocks noChangeArrowheads="1"/>
            </p:cNvSpPr>
            <p:nvPr/>
          </p:nvSpPr>
          <p:spPr bwMode="auto">
            <a:xfrm flipH="1" flipV="1">
              <a:off x="4108" y="2856"/>
              <a:ext cx="389" cy="281"/>
            </a:xfrm>
            <a:custGeom>
              <a:avLst/>
              <a:gdLst>
                <a:gd name="T0" fmla="*/ 272 w 21600"/>
                <a:gd name="T1" fmla="*/ 0 h 21600"/>
                <a:gd name="T2" fmla="*/ 272 w 21600"/>
                <a:gd name="T3" fmla="*/ 158 h 21600"/>
                <a:gd name="T4" fmla="*/ 58 w 21600"/>
                <a:gd name="T5" fmla="*/ 281 h 21600"/>
                <a:gd name="T6" fmla="*/ 389 w 21600"/>
                <a:gd name="T7" fmla="*/ 79 h 21600"/>
                <a:gd name="T8" fmla="*/ 17694720 60000 65536"/>
                <a:gd name="T9" fmla="*/ 5898240 60000 65536"/>
                <a:gd name="T10" fmla="*/ 5898240 60000 65536"/>
                <a:gd name="T11" fmla="*/ 0 60000 65536"/>
                <a:gd name="T12" fmla="*/ 12438 w 21600"/>
                <a:gd name="T13" fmla="*/ 2921 h 21600"/>
                <a:gd name="T14" fmla="*/ 18213 w 21600"/>
                <a:gd name="T15" fmla="*/ 9224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10459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94360">
                                            <p:txEl>
                                              <p:pRg st="0" end="0"/>
                                            </p:txEl>
                                          </p:spTgt>
                                        </p:tgtEl>
                                        <p:attrNameLst>
                                          <p:attrName>style.visibility</p:attrName>
                                        </p:attrNameLst>
                                      </p:cBhvr>
                                      <p:to>
                                        <p:strVal val="visible"/>
                                      </p:to>
                                    </p:set>
                                    <p:anim calcmode="lin" valueType="num">
                                      <p:cBhvr additive="base">
                                        <p:cTn id="7" dur="1000" fill="hold"/>
                                        <p:tgtEl>
                                          <p:spTgt spid="129436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29436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9" presetClass="entr" presetSubtype="0" fill="hold" nodeType="afterEffect">
                                  <p:stCondLst>
                                    <p:cond delay="0"/>
                                  </p:stCondLst>
                                  <p:childTnLst>
                                    <p:set>
                                      <p:cBhvr>
                                        <p:cTn id="11" dur="1" fill="hold">
                                          <p:stCondLst>
                                            <p:cond delay="0"/>
                                          </p:stCondLst>
                                        </p:cTn>
                                        <p:tgtEl>
                                          <p:spTgt spid="1294362"/>
                                        </p:tgtEl>
                                        <p:attrNameLst>
                                          <p:attrName>style.visibility</p:attrName>
                                        </p:attrNameLst>
                                      </p:cBhvr>
                                      <p:to>
                                        <p:strVal val="visible"/>
                                      </p:to>
                                    </p:set>
                                    <p:anim calcmode="lin" valueType="num">
                                      <p:cBhvr>
                                        <p:cTn id="12" dur="1000" fill="hold"/>
                                        <p:tgtEl>
                                          <p:spTgt spid="1294362"/>
                                        </p:tgtEl>
                                        <p:attrNameLst>
                                          <p:attrName>ppt_x</p:attrName>
                                        </p:attrNameLst>
                                      </p:cBhvr>
                                      <p:tavLst>
                                        <p:tav tm="0">
                                          <p:val>
                                            <p:strVal val="#ppt_x-.2"/>
                                          </p:val>
                                        </p:tav>
                                        <p:tav tm="100000">
                                          <p:val>
                                            <p:strVal val="#ppt_x"/>
                                          </p:val>
                                        </p:tav>
                                      </p:tavLst>
                                    </p:anim>
                                    <p:anim calcmode="lin" valueType="num">
                                      <p:cBhvr>
                                        <p:cTn id="13" dur="1000" fill="hold"/>
                                        <p:tgtEl>
                                          <p:spTgt spid="129436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294362"/>
                                        </p:tgtEl>
                                      </p:cBhvr>
                                    </p:animEffect>
                                  </p:childTnLst>
                                </p:cTn>
                              </p:par>
                            </p:childTnLst>
                          </p:cTn>
                        </p:par>
                        <p:par>
                          <p:cTn id="15" fill="hold" nodeType="afterGroup">
                            <p:stCondLst>
                              <p:cond delay="2000"/>
                            </p:stCondLst>
                            <p:childTnLst>
                              <p:par>
                                <p:cTn id="16" presetID="2" presetClass="entr" presetSubtype="8" fill="hold" nodeType="afterEffect">
                                  <p:stCondLst>
                                    <p:cond delay="0"/>
                                  </p:stCondLst>
                                  <p:childTnLst>
                                    <p:set>
                                      <p:cBhvr>
                                        <p:cTn id="17" dur="1" fill="hold">
                                          <p:stCondLst>
                                            <p:cond delay="0"/>
                                          </p:stCondLst>
                                        </p:cTn>
                                        <p:tgtEl>
                                          <p:spTgt spid="1294360">
                                            <p:txEl>
                                              <p:pRg st="15" end="15"/>
                                            </p:txEl>
                                          </p:spTgt>
                                        </p:tgtEl>
                                        <p:attrNameLst>
                                          <p:attrName>style.visibility</p:attrName>
                                        </p:attrNameLst>
                                      </p:cBhvr>
                                      <p:to>
                                        <p:strVal val="visible"/>
                                      </p:to>
                                    </p:set>
                                    <p:anim calcmode="lin" valueType="num">
                                      <p:cBhvr additive="base">
                                        <p:cTn id="18" dur="1000" fill="hold"/>
                                        <p:tgtEl>
                                          <p:spTgt spid="1294360">
                                            <p:txEl>
                                              <p:pRg st="15" end="15"/>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1294360">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chemeClr val="bg1"/>
                </a:solidFill>
                <a:latin typeface="Arial" panose="020B0604020202020204" pitchFamily="34" charset="0"/>
              </a:rPr>
              <a:t>CONFIDENTIAL© Copyright 2008 Tech Mahindra Limited</a:t>
            </a:r>
          </a:p>
        </p:txBody>
      </p:sp>
      <p:sp>
        <p:nvSpPr>
          <p:cNvPr id="18435" name="Slide Number Placeholder 5"/>
          <p:cNvSpPr>
            <a:spLocks noGrp="1"/>
          </p:cNvSpPr>
          <p:nvPr>
            <p:ph type="sldNum" sz="quarter" idx="12"/>
          </p:nvPr>
        </p:nvSpPr>
        <p:spPr>
          <a:noFill/>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338E137-2816-412E-A7C0-5F955441A587}" type="slidenum">
              <a:rPr lang="en-US" altLang="en-US">
                <a:solidFill>
                  <a:schemeClr val="bg1"/>
                </a:solidFill>
                <a:latin typeface="Arial" panose="020B0604020202020204" pitchFamily="34" charset="0"/>
              </a:rPr>
              <a:pPr/>
              <a:t>39</a:t>
            </a:fld>
            <a:endParaRPr lang="en-US" altLang="en-US">
              <a:solidFill>
                <a:schemeClr val="bg1"/>
              </a:solidFill>
              <a:latin typeface="Arial" panose="020B0604020202020204" pitchFamily="34" charset="0"/>
            </a:endParaRPr>
          </a:p>
        </p:txBody>
      </p:sp>
      <p:sp>
        <p:nvSpPr>
          <p:cNvPr id="18436" name="Rectangle 2"/>
          <p:cNvSpPr>
            <a:spLocks noGrp="1" noChangeArrowheads="1"/>
          </p:cNvSpPr>
          <p:nvPr>
            <p:ph type="title"/>
          </p:nvPr>
        </p:nvSpPr>
        <p:spPr/>
        <p:txBody>
          <a:bodyPr/>
          <a:lstStyle/>
          <a:p>
            <a:pPr eaLnBrk="1" hangingPunct="1"/>
            <a:r>
              <a:rPr lang="en-US" altLang="en-US" smtClean="0"/>
              <a:t>Summary</a:t>
            </a:r>
          </a:p>
        </p:txBody>
      </p:sp>
      <p:sp>
        <p:nvSpPr>
          <p:cNvPr id="18437"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The need of standardization and protocols</a:t>
            </a:r>
          </a:p>
          <a:p>
            <a:pPr lvl="1" eaLnBrk="1" hangingPunct="1"/>
            <a:r>
              <a:rPr lang="en-US" altLang="en-US" smtClean="0"/>
              <a:t>Difference between standard, recommendation and protocol</a:t>
            </a:r>
          </a:p>
          <a:p>
            <a:pPr lvl="1" eaLnBrk="1" hangingPunct="1"/>
            <a:r>
              <a:rPr lang="en-US" altLang="en-US" smtClean="0"/>
              <a:t>Different national/international standard organization in the field of communication such as ISO, ANSI, IEEE, etc.</a:t>
            </a:r>
          </a:p>
          <a:p>
            <a:pPr lvl="1" eaLnBrk="1" hangingPunct="1"/>
            <a:r>
              <a:rPr lang="en-US" altLang="en-US" smtClean="0"/>
              <a:t>ITU and internet standards </a:t>
            </a:r>
          </a:p>
          <a:p>
            <a:pPr lvl="1" eaLnBrk="1" hangingPunct="1"/>
            <a:r>
              <a:rPr lang="en-US" altLang="en-US" smtClean="0"/>
              <a:t>Factors affecting communication evolution </a:t>
            </a:r>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322745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11267" name="Slide Number Placeholder 5"/>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82954458-1607-4E29-B4CF-5EE3A36409B6}" type="slidenum">
              <a:rPr lang="en-US" altLang="en-US" sz="900">
                <a:solidFill>
                  <a:schemeClr val="bg1"/>
                </a:solidFill>
                <a:latin typeface="Arial" panose="020B0604020202020204" pitchFamily="34" charset="0"/>
              </a:rPr>
              <a:pPr>
                <a:spcBef>
                  <a:spcPct val="0"/>
                </a:spcBef>
                <a:buClrTx/>
                <a:buFontTx/>
                <a:buNone/>
              </a:pPr>
              <a:t>4</a:t>
            </a:fld>
            <a:endParaRPr lang="en-US" altLang="en-US" sz="900">
              <a:solidFill>
                <a:schemeClr val="bg1"/>
              </a:solidFill>
              <a:latin typeface="Arial" panose="020B0604020202020204" pitchFamily="34" charset="0"/>
            </a:endParaRPr>
          </a:p>
        </p:txBody>
      </p:sp>
      <p:sp>
        <p:nvSpPr>
          <p:cNvPr id="11268" name="Rectangle 2"/>
          <p:cNvSpPr>
            <a:spLocks noGrp="1" noChangeArrowheads="1"/>
          </p:cNvSpPr>
          <p:nvPr>
            <p:ph type="title"/>
          </p:nvPr>
        </p:nvSpPr>
        <p:spPr/>
        <p:txBody>
          <a:bodyPr/>
          <a:lstStyle/>
          <a:p>
            <a:pPr eaLnBrk="1" hangingPunct="1"/>
            <a:r>
              <a:rPr lang="en-GB" altLang="en-US" smtClean="0"/>
              <a:t>What is Telecom Umbrella?</a:t>
            </a:r>
          </a:p>
        </p:txBody>
      </p:sp>
      <p:grpSp>
        <p:nvGrpSpPr>
          <p:cNvPr id="640003" name="Group 3"/>
          <p:cNvGrpSpPr>
            <a:grpSpLocks/>
          </p:cNvGrpSpPr>
          <p:nvPr/>
        </p:nvGrpSpPr>
        <p:grpSpPr bwMode="auto">
          <a:xfrm>
            <a:off x="6705601" y="914401"/>
            <a:ext cx="1655763" cy="3744913"/>
            <a:chOff x="884" y="1434"/>
            <a:chExt cx="635" cy="2359"/>
          </a:xfrm>
        </p:grpSpPr>
        <p:sp>
          <p:nvSpPr>
            <p:cNvPr id="11277" name="Rectangle 4"/>
            <p:cNvSpPr>
              <a:spLocks noChangeArrowheads="1"/>
            </p:cNvSpPr>
            <p:nvPr/>
          </p:nvSpPr>
          <p:spPr bwMode="auto">
            <a:xfrm>
              <a:off x="884" y="1434"/>
              <a:ext cx="635" cy="59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0"/>
                </a:spcBef>
                <a:buClrTx/>
                <a:buFontTx/>
                <a:buNone/>
              </a:pPr>
              <a:r>
                <a:rPr lang="en-GB" altLang="en-US" sz="1800" b="1">
                  <a:solidFill>
                    <a:schemeClr val="bg1"/>
                  </a:solidFill>
                  <a:latin typeface="Arial" panose="020B0604020202020204" pitchFamily="34" charset="0"/>
                  <a:cs typeface="Arial" panose="020B0604020202020204" pitchFamily="34" charset="0"/>
                </a:rPr>
                <a:t>BSS</a:t>
              </a:r>
            </a:p>
          </p:txBody>
        </p:sp>
        <p:sp>
          <p:nvSpPr>
            <p:cNvPr id="11278" name="Rectangle 5"/>
            <p:cNvSpPr>
              <a:spLocks noChangeArrowheads="1"/>
            </p:cNvSpPr>
            <p:nvPr/>
          </p:nvSpPr>
          <p:spPr bwMode="auto">
            <a:xfrm>
              <a:off x="884" y="2024"/>
              <a:ext cx="635" cy="59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0"/>
                </a:spcBef>
                <a:buClrTx/>
                <a:buFontTx/>
                <a:buNone/>
              </a:pPr>
              <a:r>
                <a:rPr lang="en-GB" altLang="en-US" sz="1800" b="1">
                  <a:solidFill>
                    <a:schemeClr val="tx1"/>
                  </a:solidFill>
                  <a:latin typeface="Arial" panose="020B0604020202020204" pitchFamily="34" charset="0"/>
                  <a:cs typeface="Arial" panose="020B0604020202020204" pitchFamily="34" charset="0"/>
                </a:rPr>
                <a:t>OSS</a:t>
              </a:r>
            </a:p>
          </p:txBody>
        </p:sp>
        <p:sp>
          <p:nvSpPr>
            <p:cNvPr id="11279" name="Rectangle 6"/>
            <p:cNvSpPr>
              <a:spLocks noChangeArrowheads="1"/>
            </p:cNvSpPr>
            <p:nvPr/>
          </p:nvSpPr>
          <p:spPr bwMode="auto">
            <a:xfrm>
              <a:off x="884" y="2614"/>
              <a:ext cx="635" cy="59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0"/>
                </a:spcBef>
                <a:buClrTx/>
                <a:buFontTx/>
                <a:buNone/>
              </a:pPr>
              <a:r>
                <a:rPr lang="en-GB" altLang="en-US" sz="1800" b="1">
                  <a:solidFill>
                    <a:schemeClr val="bg1"/>
                  </a:solidFill>
                  <a:latin typeface="Arial" panose="020B0604020202020204" pitchFamily="34" charset="0"/>
                  <a:cs typeface="Arial" panose="020B0604020202020204" pitchFamily="34" charset="0"/>
                </a:rPr>
                <a:t>NMS</a:t>
              </a:r>
            </a:p>
          </p:txBody>
        </p:sp>
        <p:sp>
          <p:nvSpPr>
            <p:cNvPr id="11280" name="Rectangle 7"/>
            <p:cNvSpPr>
              <a:spLocks noChangeArrowheads="1"/>
            </p:cNvSpPr>
            <p:nvPr/>
          </p:nvSpPr>
          <p:spPr bwMode="auto">
            <a:xfrm>
              <a:off x="884" y="3203"/>
              <a:ext cx="635" cy="59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0"/>
                </a:spcBef>
                <a:buClrTx/>
                <a:buFontTx/>
                <a:buNone/>
              </a:pPr>
              <a:r>
                <a:rPr lang="en-GB" altLang="en-US" sz="1800" b="1">
                  <a:solidFill>
                    <a:schemeClr val="tx1"/>
                  </a:solidFill>
                  <a:latin typeface="Arial" panose="020B0604020202020204" pitchFamily="34" charset="0"/>
                  <a:cs typeface="Arial" panose="020B0604020202020204" pitchFamily="34" charset="0"/>
                </a:rPr>
                <a:t>Network</a:t>
              </a:r>
            </a:p>
          </p:txBody>
        </p:sp>
      </p:grpSp>
      <p:sp>
        <p:nvSpPr>
          <p:cNvPr id="640008" name="Text Box 8"/>
          <p:cNvSpPr txBox="1">
            <a:spLocks noChangeArrowheads="1"/>
          </p:cNvSpPr>
          <p:nvPr/>
        </p:nvSpPr>
        <p:spPr bwMode="auto">
          <a:xfrm>
            <a:off x="2633663" y="1039814"/>
            <a:ext cx="41132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50000"/>
              </a:spcBef>
              <a:buClrTx/>
              <a:buFontTx/>
              <a:buNone/>
            </a:pPr>
            <a:r>
              <a:rPr lang="en-GB" altLang="en-US" sz="1200" b="1">
                <a:solidFill>
                  <a:schemeClr val="tx1"/>
                </a:solidFill>
              </a:rPr>
              <a:t>Business Intelligence, Portal, CRM, Rating, Billing Payments, Debt Management, Revenue Assurance, Fraud Management, Settlements</a:t>
            </a:r>
            <a:endParaRPr lang="en-US" altLang="en-US" sz="1200" b="1">
              <a:solidFill>
                <a:schemeClr val="tx1"/>
              </a:solidFill>
            </a:endParaRPr>
          </a:p>
        </p:txBody>
      </p:sp>
      <p:sp>
        <p:nvSpPr>
          <p:cNvPr id="640009" name="Text Box 9"/>
          <p:cNvSpPr txBox="1">
            <a:spLocks noChangeArrowheads="1"/>
          </p:cNvSpPr>
          <p:nvPr/>
        </p:nvSpPr>
        <p:spPr bwMode="auto">
          <a:xfrm>
            <a:off x="2671763" y="2163763"/>
            <a:ext cx="393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50000"/>
              </a:spcBef>
              <a:buClrTx/>
              <a:buFontTx/>
              <a:buNone/>
            </a:pPr>
            <a:r>
              <a:rPr lang="en-GB" altLang="en-US" sz="1200" b="1">
                <a:solidFill>
                  <a:schemeClr val="tx1"/>
                </a:solidFill>
              </a:rPr>
              <a:t>Order Management, Provisioning, Network Inventory Management</a:t>
            </a:r>
            <a:endParaRPr lang="en-US" altLang="en-US" sz="1200" b="1">
              <a:solidFill>
                <a:schemeClr val="tx1"/>
              </a:solidFill>
            </a:endParaRPr>
          </a:p>
        </p:txBody>
      </p:sp>
      <p:sp>
        <p:nvSpPr>
          <p:cNvPr id="640010" name="Text Box 10"/>
          <p:cNvSpPr txBox="1">
            <a:spLocks noChangeArrowheads="1"/>
          </p:cNvSpPr>
          <p:nvPr/>
        </p:nvSpPr>
        <p:spPr bwMode="auto">
          <a:xfrm>
            <a:off x="2647951" y="3141663"/>
            <a:ext cx="3960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50000"/>
              </a:spcBef>
              <a:buClrTx/>
              <a:buFontTx/>
              <a:buNone/>
            </a:pPr>
            <a:r>
              <a:rPr lang="en-GB" altLang="en-US" sz="1200" b="1">
                <a:solidFill>
                  <a:schemeClr val="tx1"/>
                </a:solidFill>
              </a:rPr>
              <a:t>Fault Management, Performance Management, Mediation</a:t>
            </a:r>
            <a:endParaRPr lang="en-US" altLang="en-US" sz="1200" b="1">
              <a:solidFill>
                <a:schemeClr val="tx1"/>
              </a:solidFill>
            </a:endParaRPr>
          </a:p>
        </p:txBody>
      </p:sp>
      <p:sp>
        <p:nvSpPr>
          <p:cNvPr id="640011" name="Text Box 11"/>
          <p:cNvSpPr txBox="1">
            <a:spLocks noChangeArrowheads="1"/>
          </p:cNvSpPr>
          <p:nvPr/>
        </p:nvSpPr>
        <p:spPr bwMode="auto">
          <a:xfrm>
            <a:off x="2647951" y="4089400"/>
            <a:ext cx="40370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50000"/>
              </a:spcBef>
              <a:buClrTx/>
              <a:buFontTx/>
              <a:buNone/>
            </a:pPr>
            <a:r>
              <a:rPr lang="en-GB" altLang="en-US" sz="1200" b="1">
                <a:solidFill>
                  <a:schemeClr val="tx1"/>
                </a:solidFill>
              </a:rPr>
              <a:t>GSM, PSTN, Broadband, Cable, Satellite</a:t>
            </a:r>
            <a:endParaRPr lang="en-US" altLang="en-US" sz="1200" b="1">
              <a:solidFill>
                <a:schemeClr val="tx1"/>
              </a:solidFill>
            </a:endParaRPr>
          </a:p>
        </p:txBody>
      </p:sp>
      <p:sp>
        <p:nvSpPr>
          <p:cNvPr id="640012" name="Oval 12"/>
          <p:cNvSpPr>
            <a:spLocks noChangeArrowheads="1"/>
          </p:cNvSpPr>
          <p:nvPr/>
        </p:nvSpPr>
        <p:spPr bwMode="auto">
          <a:xfrm>
            <a:off x="6456363" y="3657600"/>
            <a:ext cx="2209800" cy="990600"/>
          </a:xfrm>
          <a:prstGeom prst="ellipse">
            <a:avLst/>
          </a:prstGeom>
          <a:solidFill>
            <a:schemeClr val="bg1">
              <a:alpha val="0"/>
            </a:scheme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sp>
        <p:nvSpPr>
          <p:cNvPr id="640013" name="AutoShape 13"/>
          <p:cNvSpPr>
            <a:spLocks noChangeArrowheads="1"/>
          </p:cNvSpPr>
          <p:nvPr/>
        </p:nvSpPr>
        <p:spPr bwMode="auto">
          <a:xfrm flipH="1">
            <a:off x="3713163" y="4876800"/>
            <a:ext cx="3886200" cy="1295400"/>
          </a:xfrm>
          <a:prstGeom prst="cloudCallout">
            <a:avLst>
              <a:gd name="adj1" fmla="val -45593"/>
              <a:gd name="adj2" fmla="val -71694"/>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eaLnBrk="1" hangingPunct="1">
              <a:spcBef>
                <a:spcPct val="0"/>
              </a:spcBef>
              <a:buClrTx/>
              <a:buFontTx/>
              <a:buNone/>
            </a:pPr>
            <a:endParaRPr lang="en-US" altLang="en-US" sz="1800">
              <a:solidFill>
                <a:schemeClr val="tx1"/>
              </a:solidFill>
              <a:latin typeface="Arial" panose="020B0604020202020204" pitchFamily="34" charset="0"/>
            </a:endParaRPr>
          </a:p>
        </p:txBody>
      </p:sp>
      <p:sp>
        <p:nvSpPr>
          <p:cNvPr id="640014" name="Text Box 14"/>
          <p:cNvSpPr txBox="1">
            <a:spLocks noChangeArrowheads="1"/>
          </p:cNvSpPr>
          <p:nvPr/>
        </p:nvSpPr>
        <p:spPr bwMode="auto">
          <a:xfrm>
            <a:off x="4246563" y="52720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50000"/>
              </a:spcBef>
              <a:buClrTx/>
              <a:buFontTx/>
              <a:buNone/>
            </a:pPr>
            <a:r>
              <a:rPr lang="en-US" altLang="en-US" sz="1800" b="1">
                <a:solidFill>
                  <a:schemeClr val="tx1"/>
                </a:solidFill>
                <a:latin typeface="Arial" panose="020B0604020202020204" pitchFamily="34" charset="0"/>
              </a:rPr>
              <a:t>We will concentrate on !!!</a:t>
            </a:r>
          </a:p>
        </p:txBody>
      </p:sp>
    </p:spTree>
    <p:extLst>
      <p:ext uri="{BB962C8B-B14F-4D97-AF65-F5344CB8AC3E}">
        <p14:creationId xmlns:p14="http://schemas.microsoft.com/office/powerpoint/2010/main" val="3207051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40003"/>
                                        </p:tgtEl>
                                        <p:attrNameLst>
                                          <p:attrName>style.visibility</p:attrName>
                                        </p:attrNameLst>
                                      </p:cBhvr>
                                      <p:to>
                                        <p:strVal val="visible"/>
                                      </p:to>
                                    </p:set>
                                    <p:animEffect transition="in" filter="dissolve">
                                      <p:cBhvr>
                                        <p:cTn id="7" dur="1000"/>
                                        <p:tgtEl>
                                          <p:spTgt spid="640003"/>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640008"/>
                                        </p:tgtEl>
                                        <p:attrNameLst>
                                          <p:attrName>style.visibility</p:attrName>
                                        </p:attrNameLst>
                                      </p:cBhvr>
                                      <p:to>
                                        <p:strVal val="visible"/>
                                      </p:to>
                                    </p:set>
                                    <p:animEffect transition="in" filter="dissolve">
                                      <p:cBhvr>
                                        <p:cTn id="11" dur="1000"/>
                                        <p:tgtEl>
                                          <p:spTgt spid="640008"/>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640009"/>
                                        </p:tgtEl>
                                        <p:attrNameLst>
                                          <p:attrName>style.visibility</p:attrName>
                                        </p:attrNameLst>
                                      </p:cBhvr>
                                      <p:to>
                                        <p:strVal val="visible"/>
                                      </p:to>
                                    </p:set>
                                    <p:animEffect transition="in" filter="dissolve">
                                      <p:cBhvr>
                                        <p:cTn id="15" dur="1000"/>
                                        <p:tgtEl>
                                          <p:spTgt spid="640009"/>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640010"/>
                                        </p:tgtEl>
                                        <p:attrNameLst>
                                          <p:attrName>style.visibility</p:attrName>
                                        </p:attrNameLst>
                                      </p:cBhvr>
                                      <p:to>
                                        <p:strVal val="visible"/>
                                      </p:to>
                                    </p:set>
                                    <p:animEffect transition="in" filter="dissolve">
                                      <p:cBhvr>
                                        <p:cTn id="19" dur="1000"/>
                                        <p:tgtEl>
                                          <p:spTgt spid="640010"/>
                                        </p:tgtEl>
                                      </p:cBhvr>
                                    </p:animEffect>
                                  </p:childTnLst>
                                </p:cTn>
                              </p:par>
                            </p:childTnLst>
                          </p:cTn>
                        </p:par>
                        <p:par>
                          <p:cTn id="20" fill="hold" nodeType="afterGroup">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640011"/>
                                        </p:tgtEl>
                                        <p:attrNameLst>
                                          <p:attrName>style.visibility</p:attrName>
                                        </p:attrNameLst>
                                      </p:cBhvr>
                                      <p:to>
                                        <p:strVal val="visible"/>
                                      </p:to>
                                    </p:set>
                                    <p:animEffect transition="in" filter="dissolve">
                                      <p:cBhvr>
                                        <p:cTn id="23" dur="1000"/>
                                        <p:tgtEl>
                                          <p:spTgt spid="640011"/>
                                        </p:tgtEl>
                                      </p:cBhvr>
                                    </p:animEffect>
                                  </p:childTnLst>
                                </p:cTn>
                              </p:par>
                            </p:childTnLst>
                          </p:cTn>
                        </p:par>
                        <p:par>
                          <p:cTn id="24" fill="hold" nodeType="afterGroup">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640012"/>
                                        </p:tgtEl>
                                        <p:attrNameLst>
                                          <p:attrName>style.visibility</p:attrName>
                                        </p:attrNameLst>
                                      </p:cBhvr>
                                      <p:to>
                                        <p:strVal val="visible"/>
                                      </p:to>
                                    </p:set>
                                    <p:animEffect transition="in" filter="dissolve">
                                      <p:cBhvr>
                                        <p:cTn id="27" dur="1000"/>
                                        <p:tgtEl>
                                          <p:spTgt spid="640012"/>
                                        </p:tgtEl>
                                      </p:cBhvr>
                                    </p:animEffect>
                                  </p:childTnLst>
                                </p:cTn>
                              </p:par>
                            </p:childTnLst>
                          </p:cTn>
                        </p:par>
                        <p:par>
                          <p:cTn id="28" fill="hold" nodeType="afterGroup">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640013"/>
                                        </p:tgtEl>
                                        <p:attrNameLst>
                                          <p:attrName>style.visibility</p:attrName>
                                        </p:attrNameLst>
                                      </p:cBhvr>
                                      <p:to>
                                        <p:strVal val="visible"/>
                                      </p:to>
                                    </p:set>
                                    <p:animEffect transition="in" filter="dissolve">
                                      <p:cBhvr>
                                        <p:cTn id="31" dur="1000"/>
                                        <p:tgtEl>
                                          <p:spTgt spid="640013"/>
                                        </p:tgtEl>
                                      </p:cBhvr>
                                    </p:animEffect>
                                  </p:childTnLst>
                                </p:cTn>
                              </p:par>
                            </p:childTnLst>
                          </p:cTn>
                        </p:par>
                        <p:par>
                          <p:cTn id="32" fill="hold" nodeType="afterGroup">
                            <p:stCondLst>
                              <p:cond delay="7000"/>
                            </p:stCondLst>
                            <p:childTnLst>
                              <p:par>
                                <p:cTn id="33" presetID="9" presetClass="entr" presetSubtype="0" fill="hold" grpId="0" nodeType="afterEffect">
                                  <p:stCondLst>
                                    <p:cond delay="0"/>
                                  </p:stCondLst>
                                  <p:childTnLst>
                                    <p:set>
                                      <p:cBhvr>
                                        <p:cTn id="34" dur="1" fill="hold">
                                          <p:stCondLst>
                                            <p:cond delay="0"/>
                                          </p:stCondLst>
                                        </p:cTn>
                                        <p:tgtEl>
                                          <p:spTgt spid="640014"/>
                                        </p:tgtEl>
                                        <p:attrNameLst>
                                          <p:attrName>style.visibility</p:attrName>
                                        </p:attrNameLst>
                                      </p:cBhvr>
                                      <p:to>
                                        <p:strVal val="visible"/>
                                      </p:to>
                                    </p:set>
                                    <p:animEffect transition="in" filter="dissolve">
                                      <p:cBhvr>
                                        <p:cTn id="35" dur="500"/>
                                        <p:tgtEl>
                                          <p:spTgt spid="640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8" grpId="0"/>
      <p:bldP spid="640009" grpId="0"/>
      <p:bldP spid="640010" grpId="0"/>
      <p:bldP spid="640011" grpId="0"/>
      <p:bldP spid="640012" grpId="0" animBg="1"/>
      <p:bldP spid="640013" grpId="0" animBg="1"/>
      <p:bldP spid="6400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7"/>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196466502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209800" y="16002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latin typeface="Times New Roman" panose="02020603050405020304" pitchFamily="18" charset="0"/>
            </a:endParaRPr>
          </a:p>
        </p:txBody>
      </p:sp>
      <p:sp>
        <p:nvSpPr>
          <p:cNvPr id="5123" name="Rectangle 15"/>
          <p:cNvSpPr>
            <a:spLocks noGrp="1" noChangeArrowheads="1"/>
          </p:cNvSpPr>
          <p:nvPr>
            <p:ph type="ctrTitle"/>
          </p:nvPr>
        </p:nvSpPr>
        <p:spPr>
          <a:xfrm>
            <a:off x="2362200" y="2514600"/>
            <a:ext cx="7467600" cy="1143000"/>
          </a:xfrm>
        </p:spPr>
        <p:txBody>
          <a:bodyPr>
            <a:normAutofit fontScale="90000"/>
          </a:bodyPr>
          <a:lstStyle/>
          <a:p>
            <a:pPr eaLnBrk="1" hangingPunct="1"/>
            <a:r>
              <a:rPr lang="en-US" altLang="en-US" dirty="0" smtClean="0"/>
              <a:t>Basics of Communication and Transmission Media</a:t>
            </a:r>
          </a:p>
        </p:txBody>
      </p:sp>
    </p:spTree>
    <p:extLst>
      <p:ext uri="{BB962C8B-B14F-4D97-AF65-F5344CB8AC3E}">
        <p14:creationId xmlns:p14="http://schemas.microsoft.com/office/powerpoint/2010/main" val="3856480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CC3769-F853-4DFC-910B-82550606F810}" type="slidenum">
              <a:rPr lang="en-US" altLang="en-US" smtClean="0">
                <a:solidFill>
                  <a:schemeClr val="bg1"/>
                </a:solidFill>
              </a:rPr>
              <a:pPr/>
              <a:t>42</a:t>
            </a:fld>
            <a:endParaRPr lang="en-US" altLang="en-US" smtClean="0">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Objectives</a:t>
            </a:r>
          </a:p>
        </p:txBody>
      </p:sp>
      <p:sp>
        <p:nvSpPr>
          <p:cNvPr id="7173"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signal and its characteristics</a:t>
            </a:r>
          </a:p>
          <a:p>
            <a:pPr lvl="1" eaLnBrk="1" hangingPunct="1"/>
            <a:r>
              <a:rPr lang="en-US" altLang="en-US" smtClean="0"/>
              <a:t>Understand difference between Analogue and Digital signal </a:t>
            </a:r>
          </a:p>
          <a:p>
            <a:pPr lvl="1" eaLnBrk="1" hangingPunct="1"/>
            <a:r>
              <a:rPr lang="en-US" altLang="en-US" smtClean="0"/>
              <a:t>Draw transmission medium classification </a:t>
            </a:r>
          </a:p>
          <a:p>
            <a:pPr lvl="1" eaLnBrk="1" hangingPunct="1"/>
            <a:r>
              <a:rPr lang="en-US" altLang="en-US" smtClean="0"/>
              <a:t>Draw the composition of transmission media used in communication and list its features</a:t>
            </a:r>
          </a:p>
          <a:p>
            <a:pPr lvl="1" eaLnBrk="1" hangingPunct="1"/>
            <a:r>
              <a:rPr lang="en-US" altLang="en-US" smtClean="0"/>
              <a:t>List the advantages of optical fiber communication </a:t>
            </a:r>
          </a:p>
          <a:p>
            <a:pPr lvl="1" eaLnBrk="1" hangingPunct="1"/>
            <a:r>
              <a:rPr lang="en-US" altLang="en-US" smtClean="0"/>
              <a:t>Draw wireless frequency spectrum along with application wise spectrum distribution</a:t>
            </a:r>
          </a:p>
          <a:p>
            <a:pPr lvl="1" eaLnBrk="1" hangingPunct="1"/>
            <a:endParaRPr lang="en-US" altLang="en-US" smtClean="0"/>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129277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662357-3CFF-422E-A630-FD968E769266}" type="slidenum">
              <a:rPr lang="en-US" altLang="en-US" smtClean="0">
                <a:solidFill>
                  <a:schemeClr val="bg1"/>
                </a:solidFill>
              </a:rPr>
              <a:pPr/>
              <a:t>43</a:t>
            </a:fld>
            <a:endParaRPr lang="en-US" altLang="en-US" smtClean="0">
              <a:solidFill>
                <a:schemeClr val="bg1"/>
              </a:solidFill>
            </a:endParaRPr>
          </a:p>
        </p:txBody>
      </p:sp>
      <p:sp>
        <p:nvSpPr>
          <p:cNvPr id="8196" name="Rectangle 2"/>
          <p:cNvSpPr>
            <a:spLocks noGrp="1" noChangeArrowheads="1"/>
          </p:cNvSpPr>
          <p:nvPr>
            <p:ph type="title"/>
          </p:nvPr>
        </p:nvSpPr>
        <p:spPr/>
        <p:txBody>
          <a:bodyPr/>
          <a:lstStyle/>
          <a:p>
            <a:pPr eaLnBrk="1" hangingPunct="1"/>
            <a:r>
              <a:rPr lang="en-US" altLang="en-US" smtClean="0"/>
              <a:t>Agenda</a:t>
            </a:r>
          </a:p>
        </p:txBody>
      </p:sp>
      <p:sp>
        <p:nvSpPr>
          <p:cNvPr id="8197" name="Rectangle 3"/>
          <p:cNvSpPr>
            <a:spLocks noGrp="1" noChangeArrowheads="1"/>
          </p:cNvSpPr>
          <p:nvPr>
            <p:ph type="body" idx="1"/>
          </p:nvPr>
        </p:nvSpPr>
        <p:spPr/>
        <p:txBody>
          <a:bodyPr/>
          <a:lstStyle/>
          <a:p>
            <a:pPr eaLnBrk="1" hangingPunct="1"/>
            <a:r>
              <a:rPr lang="en-US" altLang="en-US" smtClean="0"/>
              <a:t>Signal characteristics</a:t>
            </a:r>
          </a:p>
          <a:p>
            <a:pPr eaLnBrk="1" hangingPunct="1"/>
            <a:r>
              <a:rPr lang="en-US" altLang="en-US" smtClean="0"/>
              <a:t>Signal – Analogue and Digital </a:t>
            </a:r>
          </a:p>
          <a:p>
            <a:pPr eaLnBrk="1" hangingPunct="1"/>
            <a:r>
              <a:rPr lang="en-US" altLang="en-US" smtClean="0"/>
              <a:t>Transmission Media classification and features</a:t>
            </a:r>
          </a:p>
          <a:p>
            <a:pPr eaLnBrk="1" hangingPunct="1"/>
            <a:r>
              <a:rPr lang="en-US" altLang="en-US" smtClean="0"/>
              <a:t>Fiber optic: Pros and Cons </a:t>
            </a:r>
          </a:p>
          <a:p>
            <a:pPr eaLnBrk="1" hangingPunct="1"/>
            <a:r>
              <a:rPr lang="en-US" altLang="en-US" smtClean="0"/>
              <a:t>Frequency spectrum and applications </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55654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921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7E2874-77A1-4AB0-80EF-875A32DBA3B0}" type="slidenum">
              <a:rPr lang="en-US" altLang="en-US" smtClean="0">
                <a:solidFill>
                  <a:schemeClr val="bg1"/>
                </a:solidFill>
              </a:rPr>
              <a:pPr/>
              <a:t>44</a:t>
            </a:fld>
            <a:endParaRPr lang="en-US" altLang="en-US" smtClean="0">
              <a:solidFill>
                <a:schemeClr val="bg1"/>
              </a:solidFill>
            </a:endParaRPr>
          </a:p>
        </p:txBody>
      </p:sp>
      <p:sp>
        <p:nvSpPr>
          <p:cNvPr id="9220" name="Rectangle 12"/>
          <p:cNvSpPr>
            <a:spLocks noGrp="1" noChangeArrowheads="1"/>
          </p:cNvSpPr>
          <p:nvPr>
            <p:ph type="title"/>
          </p:nvPr>
        </p:nvSpPr>
        <p:spPr/>
        <p:txBody>
          <a:bodyPr/>
          <a:lstStyle/>
          <a:p>
            <a:pPr eaLnBrk="1" hangingPunct="1"/>
            <a:r>
              <a:rPr lang="en-US" altLang="en-US" smtClean="0"/>
              <a:t>Signal</a:t>
            </a:r>
          </a:p>
        </p:txBody>
      </p:sp>
      <p:graphicFrame>
        <p:nvGraphicFramePr>
          <p:cNvPr id="623621" name="Object 5"/>
          <p:cNvGraphicFramePr>
            <a:graphicFrameLocks noGrp="1" noChangeAspect="1"/>
          </p:cNvGraphicFramePr>
          <p:nvPr>
            <p:ph type="clipArt" sz="half" idx="4294967295"/>
          </p:nvPr>
        </p:nvGraphicFramePr>
        <p:xfrm>
          <a:off x="2689226" y="933451"/>
          <a:ext cx="6962775" cy="4657725"/>
        </p:xfrm>
        <a:graphic>
          <a:graphicData uri="http://schemas.openxmlformats.org/presentationml/2006/ole">
            <mc:AlternateContent xmlns:mc="http://schemas.openxmlformats.org/markup-compatibility/2006">
              <mc:Choice xmlns:v="urn:schemas-microsoft-com:vml" Requires="v">
                <p:oleObj spid="_x0000_s8199" name="Photo Editor Photo" r:id="rId4" imgW="4761905" imgH="2572109" progId="MSPhotoEd.3">
                  <p:embed/>
                </p:oleObj>
              </mc:Choice>
              <mc:Fallback>
                <p:oleObj name="Photo Editor Photo" r:id="rId4" imgW="4761905" imgH="257210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9226" y="933451"/>
                        <a:ext cx="696277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41174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623621"/>
                                        </p:tgtEl>
                                        <p:attrNameLst>
                                          <p:attrName>style.visibility</p:attrName>
                                        </p:attrNameLst>
                                      </p:cBhvr>
                                      <p:to>
                                        <p:strVal val="visible"/>
                                      </p:to>
                                    </p:set>
                                    <p:animEffect transition="in" filter="barn(outHorizontal)">
                                      <p:cBhvr>
                                        <p:cTn id="7" dur="1000"/>
                                        <p:tgtEl>
                                          <p:spTgt spid="623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1267"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4D2912-081C-403B-AF8B-E812D71485FF}" type="slidenum">
              <a:rPr lang="en-US" altLang="en-US" smtClean="0">
                <a:solidFill>
                  <a:schemeClr val="bg1"/>
                </a:solidFill>
              </a:rPr>
              <a:pPr/>
              <a:t>45</a:t>
            </a:fld>
            <a:endParaRPr lang="en-US" altLang="en-US" smtClean="0">
              <a:solidFill>
                <a:schemeClr val="bg1"/>
              </a:solidFill>
            </a:endParaRPr>
          </a:p>
        </p:txBody>
      </p:sp>
      <p:pic>
        <p:nvPicPr>
          <p:cNvPr id="1190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074739"/>
            <a:ext cx="7162800"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0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4" y="3709988"/>
            <a:ext cx="711517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Rectangle 8"/>
          <p:cNvSpPr>
            <a:spLocks noGrp="1" noChangeArrowheads="1"/>
          </p:cNvSpPr>
          <p:nvPr>
            <p:ph type="title"/>
          </p:nvPr>
        </p:nvSpPr>
        <p:spPr/>
        <p:txBody>
          <a:bodyPr/>
          <a:lstStyle/>
          <a:p>
            <a:pPr eaLnBrk="1" hangingPunct="1"/>
            <a:r>
              <a:rPr lang="en-US" altLang="en-US" sz="2300"/>
              <a:t>Analog Signal: Amplitude and Frequency</a:t>
            </a:r>
          </a:p>
        </p:txBody>
      </p:sp>
    </p:spTree>
    <p:extLst>
      <p:ext uri="{BB962C8B-B14F-4D97-AF65-F5344CB8AC3E}">
        <p14:creationId xmlns:p14="http://schemas.microsoft.com/office/powerpoint/2010/main" val="558874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190915"/>
                                        </p:tgtEl>
                                        <p:attrNameLst>
                                          <p:attrName>style.visibility</p:attrName>
                                        </p:attrNameLst>
                                      </p:cBhvr>
                                      <p:to>
                                        <p:strVal val="visible"/>
                                      </p:to>
                                    </p:set>
                                    <p:animEffect transition="in" filter="dissolve">
                                      <p:cBhvr>
                                        <p:cTn id="7" dur="1000"/>
                                        <p:tgtEl>
                                          <p:spTgt spid="119091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190916"/>
                                        </p:tgtEl>
                                        <p:attrNameLst>
                                          <p:attrName>style.visibility</p:attrName>
                                        </p:attrNameLst>
                                      </p:cBhvr>
                                      <p:to>
                                        <p:strVal val="visible"/>
                                      </p:to>
                                    </p:set>
                                    <p:animEffect transition="in" filter="dissolve">
                                      <p:cBhvr>
                                        <p:cTn id="11" dur="1000"/>
                                        <p:tgtEl>
                                          <p:spTgt spid="1190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331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7DCC45-737B-4174-90BC-709A4A52BFA1}" type="slidenum">
              <a:rPr lang="en-US" altLang="en-US" smtClean="0">
                <a:solidFill>
                  <a:schemeClr val="bg1"/>
                </a:solidFill>
              </a:rPr>
              <a:pPr/>
              <a:t>46</a:t>
            </a:fld>
            <a:endParaRPr lang="en-US" altLang="en-US" smtClean="0">
              <a:solidFill>
                <a:schemeClr val="bg1"/>
              </a:solidFill>
            </a:endParaRPr>
          </a:p>
        </p:txBody>
      </p:sp>
      <p:sp>
        <p:nvSpPr>
          <p:cNvPr id="13316" name="Rectangle 4"/>
          <p:cNvSpPr>
            <a:spLocks noGrp="1" noChangeArrowheads="1"/>
          </p:cNvSpPr>
          <p:nvPr>
            <p:ph type="title"/>
          </p:nvPr>
        </p:nvSpPr>
        <p:spPr/>
        <p:txBody>
          <a:bodyPr/>
          <a:lstStyle/>
          <a:p>
            <a:pPr eaLnBrk="1" hangingPunct="1"/>
            <a:r>
              <a:rPr lang="en-US" altLang="en-US" smtClean="0"/>
              <a:t>Digital Signal: Bit Rate and Bit Interval</a:t>
            </a:r>
          </a:p>
        </p:txBody>
      </p:sp>
      <p:pic>
        <p:nvPicPr>
          <p:cNvPr id="1230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9" y="1284288"/>
            <a:ext cx="7437437"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253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30851"/>
                                        </p:tgtEl>
                                        <p:attrNameLst>
                                          <p:attrName>style.visibility</p:attrName>
                                        </p:attrNameLst>
                                      </p:cBhvr>
                                      <p:to>
                                        <p:strVal val="visible"/>
                                      </p:to>
                                    </p:set>
                                    <p:animEffect transition="in" filter="dissolve">
                                      <p:cBhvr>
                                        <p:cTn id="7" dur="1000"/>
                                        <p:tgtEl>
                                          <p:spTgt spid="1230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536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7B19D8-8261-4C7D-8DE5-365BB1CF2B8D}" type="slidenum">
              <a:rPr lang="en-US" altLang="en-US" smtClean="0">
                <a:solidFill>
                  <a:schemeClr val="bg1"/>
                </a:solidFill>
              </a:rPr>
              <a:pPr/>
              <a:t>47</a:t>
            </a:fld>
            <a:endParaRPr lang="en-US" altLang="en-US" smtClean="0">
              <a:solidFill>
                <a:schemeClr val="bg1"/>
              </a:solidFill>
            </a:endParaRPr>
          </a:p>
        </p:txBody>
      </p:sp>
      <p:grpSp>
        <p:nvGrpSpPr>
          <p:cNvPr id="1267733" name="Group 21"/>
          <p:cNvGrpSpPr>
            <a:grpSpLocks/>
          </p:cNvGrpSpPr>
          <p:nvPr/>
        </p:nvGrpSpPr>
        <p:grpSpPr bwMode="auto">
          <a:xfrm>
            <a:off x="1981200" y="1035051"/>
            <a:ext cx="7875588" cy="4251325"/>
            <a:chOff x="288" y="652"/>
            <a:chExt cx="4961" cy="2678"/>
          </a:xfrm>
        </p:grpSpPr>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 y="652"/>
              <a:ext cx="4618" cy="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367" name="Object 13"/>
            <p:cNvGraphicFramePr>
              <a:graphicFrameLocks noChangeAspect="1"/>
            </p:cNvGraphicFramePr>
            <p:nvPr/>
          </p:nvGraphicFramePr>
          <p:xfrm>
            <a:off x="288" y="2433"/>
            <a:ext cx="1056" cy="881"/>
          </p:xfrm>
          <a:graphic>
            <a:graphicData uri="http://schemas.openxmlformats.org/presentationml/2006/ole">
              <mc:AlternateContent xmlns:mc="http://schemas.openxmlformats.org/markup-compatibility/2006">
                <mc:Choice xmlns:v="urn:schemas-microsoft-com:vml" Requires="v">
                  <p:oleObj spid="_x0000_s9233" name="Photo Editor Photo" r:id="rId5" imgW="1714739" imgH="1523810" progId="MSPhotoEd.3">
                    <p:embed/>
                  </p:oleObj>
                </mc:Choice>
                <mc:Fallback>
                  <p:oleObj name="Photo Editor Photo" r:id="rId5" imgW="1714739" imgH="152381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2433"/>
                          <a:ext cx="1056" cy="881"/>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14"/>
            <p:cNvGraphicFramePr>
              <a:graphicFrameLocks noChangeAspect="1"/>
            </p:cNvGraphicFramePr>
            <p:nvPr/>
          </p:nvGraphicFramePr>
          <p:xfrm>
            <a:off x="2824" y="2390"/>
            <a:ext cx="1200" cy="939"/>
          </p:xfrm>
          <a:graphic>
            <a:graphicData uri="http://schemas.openxmlformats.org/presentationml/2006/ole">
              <mc:AlternateContent xmlns:mc="http://schemas.openxmlformats.org/markup-compatibility/2006">
                <mc:Choice xmlns:v="urn:schemas-microsoft-com:vml" Requires="v">
                  <p:oleObj spid="_x0000_s9234" name="Photo Editor Photo" r:id="rId7" imgW="1714739" imgH="1428949" progId="MSPhotoEd.3">
                    <p:embed/>
                  </p:oleObj>
                </mc:Choice>
                <mc:Fallback>
                  <p:oleObj name="Photo Editor Photo" r:id="rId7" imgW="1714739" imgH="142894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4" y="2390"/>
                          <a:ext cx="1200" cy="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9" name="Object 15"/>
            <p:cNvGraphicFramePr>
              <a:graphicFrameLocks noChangeAspect="1"/>
            </p:cNvGraphicFramePr>
            <p:nvPr/>
          </p:nvGraphicFramePr>
          <p:xfrm>
            <a:off x="4242" y="2389"/>
            <a:ext cx="1007" cy="917"/>
          </p:xfrm>
          <a:graphic>
            <a:graphicData uri="http://schemas.openxmlformats.org/presentationml/2006/ole">
              <mc:AlternateContent xmlns:mc="http://schemas.openxmlformats.org/markup-compatibility/2006">
                <mc:Choice xmlns:v="urn:schemas-microsoft-com:vml" Requires="v">
                  <p:oleObj spid="_x0000_s9235" name="Photo Editor Photo" r:id="rId9" imgW="4571429" imgH="1428949" progId="MSPhotoEd.3">
                    <p:embed/>
                  </p:oleObj>
                </mc:Choice>
                <mc:Fallback>
                  <p:oleObj name="Photo Editor Photo" r:id="rId9" imgW="4571429" imgH="1428949"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r="67609" b="14078"/>
                        <a:stretch>
                          <a:fillRect/>
                        </a:stretch>
                      </p:blipFill>
                      <p:spPr bwMode="auto">
                        <a:xfrm>
                          <a:off x="4242" y="2389"/>
                          <a:ext cx="1007" cy="917"/>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7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7" y="2436"/>
              <a:ext cx="1031" cy="894"/>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365" name="Rectangle 20"/>
          <p:cNvSpPr>
            <a:spLocks noGrp="1" noChangeArrowheads="1"/>
          </p:cNvSpPr>
          <p:nvPr>
            <p:ph type="title"/>
          </p:nvPr>
        </p:nvSpPr>
        <p:spPr/>
        <p:txBody>
          <a:bodyPr/>
          <a:lstStyle/>
          <a:p>
            <a:pPr eaLnBrk="1" hangingPunct="1"/>
            <a:r>
              <a:rPr lang="en-US" altLang="en-US" smtClean="0"/>
              <a:t>Transmission Media</a:t>
            </a:r>
          </a:p>
        </p:txBody>
      </p:sp>
    </p:spTree>
    <p:extLst>
      <p:ext uri="{BB962C8B-B14F-4D97-AF65-F5344CB8AC3E}">
        <p14:creationId xmlns:p14="http://schemas.microsoft.com/office/powerpoint/2010/main" val="298453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1267733"/>
                                        </p:tgtEl>
                                        <p:attrNameLst>
                                          <p:attrName>style.visibility</p:attrName>
                                        </p:attrNameLst>
                                      </p:cBhvr>
                                      <p:to>
                                        <p:strVal val="visible"/>
                                      </p:to>
                                    </p:set>
                                    <p:animEffect transition="in" filter="barn(inHorizontal)">
                                      <p:cBhvr>
                                        <p:cTn id="7" dur="1000"/>
                                        <p:tgtEl>
                                          <p:spTgt spid="1267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7411"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3BF10C-0A18-48C2-9E04-E56B66095A8D}" type="slidenum">
              <a:rPr lang="en-US" altLang="en-US" smtClean="0">
                <a:solidFill>
                  <a:schemeClr val="bg1"/>
                </a:solidFill>
              </a:rPr>
              <a:pPr/>
              <a:t>48</a:t>
            </a:fld>
            <a:endParaRPr lang="en-US" altLang="en-US" smtClean="0">
              <a:solidFill>
                <a:schemeClr val="bg1"/>
              </a:solidFill>
            </a:endParaRPr>
          </a:p>
        </p:txBody>
      </p:sp>
      <p:pic>
        <p:nvPicPr>
          <p:cNvPr id="126874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908050"/>
            <a:ext cx="598805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68747" name="Group 11"/>
          <p:cNvGraphicFramePr>
            <a:graphicFrameLocks noGrp="1"/>
          </p:cNvGraphicFramePr>
          <p:nvPr/>
        </p:nvGraphicFramePr>
        <p:xfrm>
          <a:off x="3309939" y="3886200"/>
          <a:ext cx="5807075" cy="2197101"/>
        </p:xfrm>
        <a:graphic>
          <a:graphicData uri="http://schemas.openxmlformats.org/drawingml/2006/table">
            <a:tbl>
              <a:tblPr/>
              <a:tblGrid>
                <a:gridCol w="1789112"/>
                <a:gridCol w="1790700"/>
                <a:gridCol w="2227263"/>
              </a:tblGrid>
              <a:tr h="620713">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Impedance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49053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hlink"/>
                          </a:solidFill>
                          <a:effectLst>
                            <a:outerShdw blurRad="38100" dist="38100" dir="2700000" algn="tl">
                              <a:srgbClr val="C0C0C0"/>
                            </a:outerShdw>
                          </a:effectLst>
                          <a:latin typeface="Verdana" panose="020B0604030504040204" pitchFamily="34" charset="0"/>
                        </a:rPr>
                        <a:t>RG-59</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75 </a:t>
                      </a:r>
                      <a:r>
                        <a:rPr kumimoji="0" lang="en-US" altLang="en-US" sz="1600" b="1" i="0" u="none" strike="noStrike" cap="none" normalizeH="0" baseline="0" smtClean="0">
                          <a:ln>
                            <a:noFill/>
                          </a:ln>
                          <a:solidFill>
                            <a:schemeClr val="bg1"/>
                          </a:solidFill>
                          <a:effectLst/>
                          <a:latin typeface="Symbol" panose="05050102010706020507" pitchFamily="18" charset="2"/>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Cable TV</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1595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hlink"/>
                          </a:solidFill>
                          <a:effectLst>
                            <a:outerShdw blurRad="38100" dist="38100" dir="2700000" algn="tl">
                              <a:srgbClr val="C0C0C0"/>
                            </a:outerShdw>
                          </a:effectLst>
                          <a:latin typeface="Verdana" panose="020B0604030504040204" pitchFamily="34" charset="0"/>
                        </a:rPr>
                        <a:t>RG-58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50 </a:t>
                      </a:r>
                      <a:r>
                        <a:rPr kumimoji="0" lang="en-US" altLang="en-US" sz="1600" b="1" i="0" u="none" strike="noStrike" cap="none" normalizeH="0" baseline="0" smtClean="0">
                          <a:ln>
                            <a:noFill/>
                          </a:ln>
                          <a:solidFill>
                            <a:schemeClr val="bg1"/>
                          </a:solidFill>
                          <a:effectLst/>
                          <a:latin typeface="Symbol" panose="05050102010706020507" pitchFamily="18" charset="2"/>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Thin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69900">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hlink"/>
                          </a:solidFill>
                          <a:effectLst>
                            <a:outerShdw blurRad="38100" dist="38100" dir="2700000" algn="tl">
                              <a:srgbClr val="C0C0C0"/>
                            </a:outerShdw>
                          </a:effectLst>
                          <a:latin typeface="Verdana" panose="020B0604030504040204" pitchFamily="34" charset="0"/>
                        </a:rPr>
                        <a:t>RG-11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50 </a:t>
                      </a:r>
                      <a:r>
                        <a:rPr kumimoji="0" lang="en-US" altLang="en-US" sz="1600" b="1" i="0" u="none" strike="noStrike" cap="none" normalizeH="0" baseline="0" smtClean="0">
                          <a:ln>
                            <a:noFill/>
                          </a:ln>
                          <a:solidFill>
                            <a:schemeClr val="bg1"/>
                          </a:solidFill>
                          <a:effectLst/>
                          <a:latin typeface="Symbol" panose="05050102010706020507" pitchFamily="18" charset="2"/>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smtClean="0">
                          <a:ln>
                            <a:noFill/>
                          </a:ln>
                          <a:solidFill>
                            <a:schemeClr val="bg1"/>
                          </a:solidFill>
                          <a:effectLst/>
                          <a:latin typeface="Verdana" panose="020B0604030504040204" pitchFamily="34" charset="0"/>
                        </a:rPr>
                        <a:t>Thick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r>
            </a:tbl>
          </a:graphicData>
        </a:graphic>
      </p:graphicFrame>
      <p:sp>
        <p:nvSpPr>
          <p:cNvPr id="17435" name="Rectangle 37"/>
          <p:cNvSpPr>
            <a:spLocks noGrp="1" noChangeArrowheads="1"/>
          </p:cNvSpPr>
          <p:nvPr>
            <p:ph type="title"/>
          </p:nvPr>
        </p:nvSpPr>
        <p:spPr/>
        <p:txBody>
          <a:bodyPr/>
          <a:lstStyle/>
          <a:p>
            <a:pPr eaLnBrk="1" hangingPunct="1"/>
            <a:r>
              <a:rPr lang="en-US" altLang="en-US" smtClean="0"/>
              <a:t>Transmission Medium – Coaxial Cable</a:t>
            </a:r>
          </a:p>
        </p:txBody>
      </p:sp>
    </p:spTree>
    <p:extLst>
      <p:ext uri="{BB962C8B-B14F-4D97-AF65-F5344CB8AC3E}">
        <p14:creationId xmlns:p14="http://schemas.microsoft.com/office/powerpoint/2010/main" val="412683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68746"/>
                                        </p:tgtEl>
                                        <p:attrNameLst>
                                          <p:attrName>style.visibility</p:attrName>
                                        </p:attrNameLst>
                                      </p:cBhvr>
                                      <p:to>
                                        <p:strVal val="visible"/>
                                      </p:to>
                                    </p:set>
                                    <p:animEffect transition="in" filter="dissolve">
                                      <p:cBhvr>
                                        <p:cTn id="7" dur="1000"/>
                                        <p:tgtEl>
                                          <p:spTgt spid="1268746"/>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268747"/>
                                        </p:tgtEl>
                                        <p:attrNameLst>
                                          <p:attrName>style.visibility</p:attrName>
                                        </p:attrNameLst>
                                      </p:cBhvr>
                                      <p:to>
                                        <p:strVal val="visible"/>
                                      </p:to>
                                    </p:set>
                                    <p:animEffect transition="in" filter="dissolve">
                                      <p:cBhvr>
                                        <p:cTn id="11" dur="1000"/>
                                        <p:tgtEl>
                                          <p:spTgt spid="126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1945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C809BE-7AE8-44EB-8635-D9491C1A7FE2}" type="slidenum">
              <a:rPr lang="en-US" altLang="en-US" smtClean="0">
                <a:solidFill>
                  <a:schemeClr val="bg1"/>
                </a:solidFill>
              </a:rPr>
              <a:pPr/>
              <a:t>49</a:t>
            </a:fld>
            <a:endParaRPr lang="en-US" altLang="en-US" smtClean="0">
              <a:solidFill>
                <a:schemeClr val="bg1"/>
              </a:solidFill>
            </a:endParaRPr>
          </a:p>
        </p:txBody>
      </p:sp>
      <p:pic>
        <p:nvPicPr>
          <p:cNvPr id="126977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1327151"/>
            <a:ext cx="6075362"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7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489" y="4408488"/>
            <a:ext cx="4422775" cy="183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Rectangle 75"/>
          <p:cNvSpPr>
            <a:spLocks noGrp="1" noChangeArrowheads="1"/>
          </p:cNvSpPr>
          <p:nvPr>
            <p:ph type="title"/>
          </p:nvPr>
        </p:nvSpPr>
        <p:spPr/>
        <p:txBody>
          <a:bodyPr/>
          <a:lstStyle/>
          <a:p>
            <a:pPr eaLnBrk="1" hangingPunct="1"/>
            <a:r>
              <a:rPr lang="en-US" altLang="en-US" smtClean="0"/>
              <a:t>Transmission Medium – UTP and STP</a:t>
            </a:r>
          </a:p>
        </p:txBody>
      </p:sp>
    </p:spTree>
    <p:extLst>
      <p:ext uri="{BB962C8B-B14F-4D97-AF65-F5344CB8AC3E}">
        <p14:creationId xmlns:p14="http://schemas.microsoft.com/office/powerpoint/2010/main" val="4012811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69770"/>
                                        </p:tgtEl>
                                        <p:attrNameLst>
                                          <p:attrName>style.visibility</p:attrName>
                                        </p:attrNameLst>
                                      </p:cBhvr>
                                      <p:to>
                                        <p:strVal val="visible"/>
                                      </p:to>
                                    </p:set>
                                    <p:animEffect transition="in" filter="dissolve">
                                      <p:cBhvr>
                                        <p:cTn id="7" dur="1000"/>
                                        <p:tgtEl>
                                          <p:spTgt spid="1269770"/>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269771"/>
                                        </p:tgtEl>
                                        <p:attrNameLst>
                                          <p:attrName>style.visibility</p:attrName>
                                        </p:attrNameLst>
                                      </p:cBhvr>
                                      <p:to>
                                        <p:strVal val="visible"/>
                                      </p:to>
                                    </p:set>
                                    <p:animEffect transition="in" filter="dissolve">
                                      <p:cBhvr>
                                        <p:cTn id="11" dur="1000"/>
                                        <p:tgtEl>
                                          <p:spTgt spid="1269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12291" name="Slide Number Placeholder 4"/>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DEF9616D-43D2-44C3-B8C5-50642D550020}" type="slidenum">
              <a:rPr lang="en-US" altLang="en-US" sz="900">
                <a:solidFill>
                  <a:schemeClr val="bg1"/>
                </a:solidFill>
                <a:latin typeface="Arial" panose="020B0604020202020204" pitchFamily="34" charset="0"/>
              </a:rPr>
              <a:pPr>
                <a:spcBef>
                  <a:spcPct val="0"/>
                </a:spcBef>
                <a:buClrTx/>
                <a:buFontTx/>
                <a:buNone/>
              </a:pPr>
              <a:t>5</a:t>
            </a:fld>
            <a:endParaRPr lang="en-US" altLang="en-US" sz="900">
              <a:solidFill>
                <a:schemeClr val="bg1"/>
              </a:solidFill>
              <a:latin typeface="Arial" panose="020B0604020202020204" pitchFamily="34" charset="0"/>
            </a:endParaRPr>
          </a:p>
        </p:txBody>
      </p:sp>
      <p:sp>
        <p:nvSpPr>
          <p:cNvPr id="12292" name="Rectangle 3"/>
          <p:cNvSpPr>
            <a:spLocks noGrp="1" noChangeArrowheads="1"/>
          </p:cNvSpPr>
          <p:nvPr>
            <p:ph type="title"/>
          </p:nvPr>
        </p:nvSpPr>
        <p:spPr/>
        <p:txBody>
          <a:bodyPr/>
          <a:lstStyle/>
          <a:p>
            <a:pPr eaLnBrk="1" hangingPunct="1"/>
            <a:r>
              <a:rPr lang="en-US" altLang="en-US" smtClean="0"/>
              <a:t>Telecom Business </a:t>
            </a:r>
          </a:p>
        </p:txBody>
      </p:sp>
      <p:grpSp>
        <p:nvGrpSpPr>
          <p:cNvPr id="641048" name="Group 24"/>
          <p:cNvGrpSpPr>
            <a:grpSpLocks/>
          </p:cNvGrpSpPr>
          <p:nvPr/>
        </p:nvGrpSpPr>
        <p:grpSpPr bwMode="auto">
          <a:xfrm>
            <a:off x="1524000" y="685800"/>
            <a:ext cx="8991600" cy="5867400"/>
            <a:chOff x="0" y="432"/>
            <a:chExt cx="5664" cy="3696"/>
          </a:xfrm>
        </p:grpSpPr>
        <p:sp>
          <p:nvSpPr>
            <p:cNvPr id="12294" name="Oval 2"/>
            <p:cNvSpPr>
              <a:spLocks noChangeArrowheads="1"/>
            </p:cNvSpPr>
            <p:nvPr/>
          </p:nvSpPr>
          <p:spPr bwMode="auto">
            <a:xfrm>
              <a:off x="3456" y="2592"/>
              <a:ext cx="2208" cy="1536"/>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rgbClr val="EBEA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grpSp>
          <p:nvGrpSpPr>
            <p:cNvPr id="12295" name="Group 4"/>
            <p:cNvGrpSpPr>
              <a:grpSpLocks/>
            </p:cNvGrpSpPr>
            <p:nvPr/>
          </p:nvGrpSpPr>
          <p:grpSpPr bwMode="auto">
            <a:xfrm>
              <a:off x="0" y="432"/>
              <a:ext cx="5616" cy="3552"/>
              <a:chOff x="0" y="432"/>
              <a:chExt cx="5616" cy="3552"/>
            </a:xfrm>
          </p:grpSpPr>
          <p:pic>
            <p:nvPicPr>
              <p:cNvPr id="12296" name="Picture 5" descr="custo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432"/>
                <a:ext cx="1680" cy="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Oval 6"/>
              <p:cNvSpPr>
                <a:spLocks noChangeArrowheads="1"/>
              </p:cNvSpPr>
              <p:nvPr/>
            </p:nvSpPr>
            <p:spPr bwMode="auto">
              <a:xfrm>
                <a:off x="3408" y="864"/>
                <a:ext cx="2208" cy="1536"/>
              </a:xfrm>
              <a:prstGeom prst="ellipse">
                <a:avLst/>
              </a:prstGeom>
              <a:solidFill>
                <a:srgbClr val="EBEAB4"/>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pic>
            <p:nvPicPr>
              <p:cNvPr id="122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
                <a:ext cx="3360"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8" descr="airtel-bhar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1729"/>
                <a:ext cx="52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9" descr="Hutc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4" y="1732"/>
                <a:ext cx="33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0" descr="ide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 y="1336"/>
                <a:ext cx="103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1" descr="MTN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6" y="1701"/>
                <a:ext cx="49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2" descr="Relian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008"/>
                <a:ext cx="72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4" name="Text Box 13"/>
              <p:cNvSpPr txBox="1">
                <a:spLocks noChangeArrowheads="1"/>
              </p:cNvSpPr>
              <p:nvPr/>
            </p:nvSpPr>
            <p:spPr bwMode="auto">
              <a:xfrm>
                <a:off x="3861" y="2064"/>
                <a:ext cx="1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r>
                  <a:rPr lang="en-US" altLang="en-US" sz="1800" b="1">
                    <a:solidFill>
                      <a:srgbClr val="FF6600"/>
                    </a:solidFill>
                    <a:latin typeface="Arial" panose="020B0604020202020204" pitchFamily="34" charset="0"/>
                  </a:rPr>
                  <a:t>Service Providers</a:t>
                </a:r>
              </a:p>
            </p:txBody>
          </p:sp>
          <p:sp>
            <p:nvSpPr>
              <p:cNvPr id="12305" name="Text Box 14"/>
              <p:cNvSpPr txBox="1">
                <a:spLocks noChangeArrowheads="1"/>
              </p:cNvSpPr>
              <p:nvPr/>
            </p:nvSpPr>
            <p:spPr bwMode="auto">
              <a:xfrm>
                <a:off x="4128" y="3657"/>
                <a:ext cx="10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r>
                  <a:rPr lang="en-US" altLang="en-US" sz="1800" b="1">
                    <a:solidFill>
                      <a:srgbClr val="FF6600"/>
                    </a:solidFill>
                    <a:latin typeface="Arial" panose="020B0604020202020204" pitchFamily="34" charset="0"/>
                  </a:rPr>
                  <a:t>NE Suppliers</a:t>
                </a:r>
              </a:p>
            </p:txBody>
          </p:sp>
          <p:pic>
            <p:nvPicPr>
              <p:cNvPr id="12306" name="Picture 15" descr="cisc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6" y="3214"/>
                <a:ext cx="81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16" descr="Luce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3247"/>
                <a:ext cx="105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17" descr="nok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2872"/>
                <a:ext cx="86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Picture 18" descr="errics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 y="2871"/>
                <a:ext cx="76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 Box 19"/>
              <p:cNvSpPr txBox="1">
                <a:spLocks noChangeArrowheads="1"/>
              </p:cNvSpPr>
              <p:nvPr/>
            </p:nvSpPr>
            <p:spPr bwMode="auto">
              <a:xfrm>
                <a:off x="2928" y="528"/>
                <a:ext cx="2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r>
                  <a:rPr lang="en-US" altLang="en-US">
                    <a:solidFill>
                      <a:schemeClr val="tx1"/>
                    </a:solidFill>
                    <a:latin typeface="Arial" panose="020B0604020202020204" pitchFamily="34" charset="0"/>
                  </a:rPr>
                  <a:t>$$</a:t>
                </a:r>
              </a:p>
            </p:txBody>
          </p:sp>
          <p:sp>
            <p:nvSpPr>
              <p:cNvPr id="12311" name="AutoShape 20"/>
              <p:cNvSpPr>
                <a:spLocks noChangeArrowheads="1"/>
              </p:cNvSpPr>
              <p:nvPr/>
            </p:nvSpPr>
            <p:spPr bwMode="auto">
              <a:xfrm>
                <a:off x="2640" y="768"/>
                <a:ext cx="912" cy="480"/>
              </a:xfrm>
              <a:custGeom>
                <a:avLst/>
                <a:gdLst>
                  <a:gd name="T0" fmla="*/ 19 w 21600"/>
                  <a:gd name="T1" fmla="*/ 0 h 21600"/>
                  <a:gd name="T2" fmla="*/ 5 w 21600"/>
                  <a:gd name="T3" fmla="*/ 5 h 21600"/>
                  <a:gd name="T4" fmla="*/ 19 w 21600"/>
                  <a:gd name="T5" fmla="*/ 3 h 21600"/>
                  <a:gd name="T6" fmla="*/ 43 w 21600"/>
                  <a:gd name="T7" fmla="*/ 5 h 21600"/>
                  <a:gd name="T8" fmla="*/ 34 w 21600"/>
                  <a:gd name="T9" fmla="*/ 8 h 21600"/>
                  <a:gd name="T10" fmla="*/ 24 w 21600"/>
                  <a:gd name="T11" fmla="*/ 5 h 21600"/>
                  <a:gd name="T12" fmla="*/ 0 60000 65536"/>
                  <a:gd name="T13" fmla="*/ 0 60000 65536"/>
                  <a:gd name="T14" fmla="*/ 0 60000 65536"/>
                  <a:gd name="T15" fmla="*/ 0 60000 65536"/>
                  <a:gd name="T16" fmla="*/ 0 60000 65536"/>
                  <a:gd name="T17" fmla="*/ 0 60000 65536"/>
                  <a:gd name="T18" fmla="*/ 3174 w 21600"/>
                  <a:gd name="T19" fmla="*/ 3150 h 21600"/>
                  <a:gd name="T20" fmla="*/ 18426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2" name="AutoShape 21"/>
              <p:cNvSpPr>
                <a:spLocks noChangeArrowheads="1"/>
              </p:cNvSpPr>
              <p:nvPr/>
            </p:nvSpPr>
            <p:spPr bwMode="auto">
              <a:xfrm>
                <a:off x="2256" y="3552"/>
                <a:ext cx="1389" cy="432"/>
              </a:xfrm>
              <a:prstGeom prst="curvedUpArrow">
                <a:avLst>
                  <a:gd name="adj1" fmla="val 64306"/>
                  <a:gd name="adj2" fmla="val 12861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sp>
            <p:nvSpPr>
              <p:cNvPr id="12313" name="Line 22"/>
              <p:cNvSpPr>
                <a:spLocks noChangeShapeType="1"/>
              </p:cNvSpPr>
              <p:nvPr/>
            </p:nvSpPr>
            <p:spPr bwMode="auto">
              <a:xfrm flipV="1">
                <a:off x="3216" y="1248"/>
                <a:ext cx="28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4" name="Line 23"/>
              <p:cNvSpPr>
                <a:spLocks noChangeShapeType="1"/>
              </p:cNvSpPr>
              <p:nvPr/>
            </p:nvSpPr>
            <p:spPr bwMode="auto">
              <a:xfrm flipV="1">
                <a:off x="3216" y="2064"/>
                <a:ext cx="28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3449835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nodeType="afterEffect">
                                  <p:stCondLst>
                                    <p:cond delay="0"/>
                                  </p:stCondLst>
                                  <p:childTnLst>
                                    <p:set>
                                      <p:cBhvr>
                                        <p:cTn id="6" dur="1" fill="hold">
                                          <p:stCondLst>
                                            <p:cond delay="0"/>
                                          </p:stCondLst>
                                        </p:cTn>
                                        <p:tgtEl>
                                          <p:spTgt spid="641048"/>
                                        </p:tgtEl>
                                        <p:attrNameLst>
                                          <p:attrName>style.visibility</p:attrName>
                                        </p:attrNameLst>
                                      </p:cBhvr>
                                      <p:to>
                                        <p:strVal val="visible"/>
                                      </p:to>
                                    </p:set>
                                    <p:animEffect transition="in" filter="circle(in)">
                                      <p:cBhvr>
                                        <p:cTn id="7" dur="1000"/>
                                        <p:tgtEl>
                                          <p:spTgt spid="64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0483"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82B982-EF13-46D6-BEF3-9A783B9769D3}" type="slidenum">
              <a:rPr lang="en-US" altLang="en-US" smtClean="0">
                <a:solidFill>
                  <a:schemeClr val="bg1"/>
                </a:solidFill>
              </a:rPr>
              <a:pPr/>
              <a:t>50</a:t>
            </a:fld>
            <a:endParaRPr lang="en-US" altLang="en-US" smtClean="0">
              <a:solidFill>
                <a:schemeClr val="bg1"/>
              </a:solidFill>
            </a:endParaRPr>
          </a:p>
        </p:txBody>
      </p:sp>
      <p:graphicFrame>
        <p:nvGraphicFramePr>
          <p:cNvPr id="1270845" name="Group 61"/>
          <p:cNvGraphicFramePr>
            <a:graphicFrameLocks noGrp="1"/>
          </p:cNvGraphicFramePr>
          <p:nvPr/>
        </p:nvGraphicFramePr>
        <p:xfrm>
          <a:off x="2568575" y="917576"/>
          <a:ext cx="7213600" cy="5167316"/>
        </p:xfrm>
        <a:graphic>
          <a:graphicData uri="http://schemas.openxmlformats.org/drawingml/2006/table">
            <a:tbl>
              <a:tblPr/>
              <a:tblGrid>
                <a:gridCol w="1201738"/>
                <a:gridCol w="1203325"/>
                <a:gridCol w="1328737"/>
                <a:gridCol w="2212975"/>
                <a:gridCol w="1266825"/>
              </a:tblGrid>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dirty="0" smtClean="0">
                          <a:ln>
                            <a:noFill/>
                          </a:ln>
                          <a:solidFill>
                            <a:schemeClr val="bg1"/>
                          </a:solidFill>
                          <a:effectLst/>
                          <a:latin typeface="Verdana" panose="020B0604030504040204" pitchFamily="34" charset="0"/>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Bandwidth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Data Rate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620713">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very low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&lt; 100 kbps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Telephone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&lt; 2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2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Analog/digital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T-1 lines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50875">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16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dirty="0" smtClean="0">
                          <a:ln>
                            <a:noFill/>
                          </a:ln>
                          <a:solidFill>
                            <a:schemeClr val="bg1"/>
                          </a:solidFill>
                          <a:effectLst/>
                          <a:latin typeface="Verdana" panose="020B0604030504040204" pitchFamily="34" charset="0"/>
                        </a:rPr>
                        <a:t> 10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20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20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100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6</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200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200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9288">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tx1"/>
                          </a:solidFill>
                          <a:effectLst/>
                          <a:latin typeface="Verdana" panose="020B0604030504040204" pitchFamily="34" charset="0"/>
                        </a:rPr>
                        <a:t>7 (draft)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600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ts val="19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  600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rgbClr val="CC3300"/>
                        </a:buClr>
                        <a:buFont typeface="Wingdings" panose="05000000000000000000" pitchFamily="2" charset="2"/>
                        <a:defRPr>
                          <a:solidFill>
                            <a:srgbClr val="3C5658"/>
                          </a:solidFill>
                          <a:latin typeface="Verdana" panose="020B0604030504040204" pitchFamily="34" charset="0"/>
                        </a:defRPr>
                      </a:lvl1pPr>
                      <a:lvl2pPr>
                        <a:spcBef>
                          <a:spcPct val="20000"/>
                        </a:spcBef>
                        <a:buClr>
                          <a:srgbClr val="CC3300"/>
                        </a:buClr>
                        <a:buFont typeface="Wingdings" panose="05000000000000000000" pitchFamily="2" charset="2"/>
                        <a:defRPr sz="1600">
                          <a:solidFill>
                            <a:srgbClr val="3C5658"/>
                          </a:solidFill>
                          <a:latin typeface="Verdana" panose="020B0604030504040204" pitchFamily="34" charset="0"/>
                        </a:defRPr>
                      </a:lvl2pPr>
                      <a:lvl3pPr>
                        <a:spcBef>
                          <a:spcPct val="20000"/>
                        </a:spcBef>
                        <a:buClr>
                          <a:srgbClr val="CC3300"/>
                        </a:buClr>
                        <a:buFont typeface="Wingdings" panose="05000000000000000000" pitchFamily="2" charset="2"/>
                        <a:defRPr sz="1400">
                          <a:solidFill>
                            <a:srgbClr val="3C5658"/>
                          </a:solidFill>
                          <a:latin typeface="Verdana" panose="020B0604030504040204" pitchFamily="34" charset="0"/>
                        </a:defRPr>
                      </a:lvl3pPr>
                      <a:lvl4pPr>
                        <a:spcBef>
                          <a:spcPct val="20000"/>
                        </a:spcBef>
                        <a:buClr>
                          <a:srgbClr val="CC3300"/>
                        </a:buClr>
                        <a:buFont typeface="Wingdings" panose="05000000000000000000" pitchFamily="2" charset="2"/>
                        <a:defRPr sz="1200">
                          <a:solidFill>
                            <a:srgbClr val="3C5658"/>
                          </a:solidFill>
                          <a:latin typeface="Verdana" panose="020B0604030504040204" pitchFamily="34" charset="0"/>
                        </a:defRPr>
                      </a:lvl4pPr>
                      <a:lvl5pPr>
                        <a:spcBef>
                          <a:spcPct val="20000"/>
                        </a:spcBef>
                        <a:buClr>
                          <a:srgbClr val="CC3300"/>
                        </a:buClr>
                        <a:buFont typeface="Wingdings" panose="05000000000000000000" pitchFamily="2" charset="2"/>
                        <a:defRPr sz="1000">
                          <a:solidFill>
                            <a:srgbClr val="3C5658"/>
                          </a:solidFill>
                          <a:latin typeface="Verdana" panose="020B0604030504040204" pitchFamily="34" charset="0"/>
                        </a:defRPr>
                      </a:lvl5pPr>
                      <a:lvl6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6pPr>
                      <a:lvl7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7pPr>
                      <a:lvl8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8pPr>
                      <a:lvl9pPr fontAlgn="base">
                        <a:spcBef>
                          <a:spcPct val="20000"/>
                        </a:spcBef>
                        <a:spcAft>
                          <a:spcPct val="0"/>
                        </a:spcAft>
                        <a:buClr>
                          <a:srgbClr val="CC3300"/>
                        </a:buClr>
                        <a:buFont typeface="Wingdings" panose="05000000000000000000" pitchFamily="2" charset="2"/>
                        <a:defRPr sz="1000">
                          <a:solidFill>
                            <a:srgbClr val="3C5658"/>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1" i="0" u="none" strike="noStrike" cap="none" normalizeH="0" baseline="0" smtClean="0">
                          <a:ln>
                            <a:noFill/>
                          </a:ln>
                          <a:solidFill>
                            <a:schemeClr val="bg1"/>
                          </a:solidFill>
                          <a:effectLst/>
                          <a:latin typeface="Verdana" panose="020B0604030504040204" pitchFamily="34" charset="0"/>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r>
            </a:tbl>
          </a:graphicData>
        </a:graphic>
      </p:graphicFrame>
      <p:sp>
        <p:nvSpPr>
          <p:cNvPr id="20540" name="Rectangle 64"/>
          <p:cNvSpPr>
            <a:spLocks noGrp="1" noChangeArrowheads="1"/>
          </p:cNvSpPr>
          <p:nvPr>
            <p:ph type="title"/>
          </p:nvPr>
        </p:nvSpPr>
        <p:spPr/>
        <p:txBody>
          <a:bodyPr/>
          <a:lstStyle/>
          <a:p>
            <a:pPr eaLnBrk="1" hangingPunct="1"/>
            <a:r>
              <a:rPr lang="en-US" altLang="en-US" smtClean="0"/>
              <a:t>Twisted Pair Categories</a:t>
            </a:r>
          </a:p>
        </p:txBody>
      </p:sp>
    </p:spTree>
    <p:extLst>
      <p:ext uri="{BB962C8B-B14F-4D97-AF65-F5344CB8AC3E}">
        <p14:creationId xmlns:p14="http://schemas.microsoft.com/office/powerpoint/2010/main" val="186623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70845"/>
                                        </p:tgtEl>
                                        <p:attrNameLst>
                                          <p:attrName>style.visibility</p:attrName>
                                        </p:attrNameLst>
                                      </p:cBhvr>
                                      <p:to>
                                        <p:strVal val="visible"/>
                                      </p:to>
                                    </p:set>
                                    <p:animEffect transition="in" filter="dissolve">
                                      <p:cBhvr>
                                        <p:cTn id="7" dur="1000"/>
                                        <p:tgtEl>
                                          <p:spTgt spid="1270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150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B0A5AF-D8D1-4C8D-996A-2DE40E4E6F28}" type="slidenum">
              <a:rPr lang="en-US" altLang="en-US" smtClean="0">
                <a:solidFill>
                  <a:schemeClr val="bg1"/>
                </a:solidFill>
              </a:rPr>
              <a:pPr/>
              <a:t>51</a:t>
            </a:fld>
            <a:endParaRPr lang="en-US" altLang="en-US" smtClean="0">
              <a:solidFill>
                <a:schemeClr val="bg1"/>
              </a:solidFill>
            </a:endParaRPr>
          </a:p>
        </p:txBody>
      </p:sp>
      <p:sp>
        <p:nvSpPr>
          <p:cNvPr id="21508" name="Rectangle 2"/>
          <p:cNvSpPr>
            <a:spLocks noChangeArrowheads="1"/>
          </p:cNvSpPr>
          <p:nvPr/>
        </p:nvSpPr>
        <p:spPr bwMode="auto">
          <a:xfrm>
            <a:off x="2209800" y="1752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latin typeface="Times New Roman" panose="02020603050405020304" pitchFamily="18" charset="0"/>
            </a:endParaRPr>
          </a:p>
        </p:txBody>
      </p:sp>
      <p:sp>
        <p:nvSpPr>
          <p:cNvPr id="21509" name="Rectangle 3"/>
          <p:cNvSpPr>
            <a:spLocks noChangeArrowheads="1"/>
          </p:cNvSpPr>
          <p:nvPr/>
        </p:nvSpPr>
        <p:spPr bwMode="auto">
          <a:xfrm>
            <a:off x="2209800" y="2590800"/>
            <a:ext cx="7772400" cy="515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latin typeface="Times New Roman" panose="02020603050405020304" pitchFamily="18" charset="0"/>
            </a:endParaRPr>
          </a:p>
          <a:p>
            <a:endParaRPr lang="en-US" altLang="en-US" sz="2400">
              <a:latin typeface="Times New Roman" panose="02020603050405020304" pitchFamily="18" charset="0"/>
            </a:endParaRPr>
          </a:p>
        </p:txBody>
      </p:sp>
      <p:sp>
        <p:nvSpPr>
          <p:cNvPr id="21510" name="Rectangle 10"/>
          <p:cNvSpPr>
            <a:spLocks noGrp="1" noChangeArrowheads="1"/>
          </p:cNvSpPr>
          <p:nvPr>
            <p:ph type="title"/>
          </p:nvPr>
        </p:nvSpPr>
        <p:spPr/>
        <p:txBody>
          <a:bodyPr/>
          <a:lstStyle/>
          <a:p>
            <a:pPr eaLnBrk="1" hangingPunct="1"/>
            <a:r>
              <a:rPr lang="en-US" altLang="en-US" smtClean="0"/>
              <a:t>Transmission in Fiber - Optic Cable</a:t>
            </a:r>
          </a:p>
        </p:txBody>
      </p:sp>
      <p:sp>
        <p:nvSpPr>
          <p:cNvPr id="1249291" name="Rectangle 11"/>
          <p:cNvSpPr>
            <a:spLocks noGrp="1" noChangeArrowheads="1"/>
          </p:cNvSpPr>
          <p:nvPr>
            <p:ph type="body" idx="1"/>
          </p:nvPr>
        </p:nvSpPr>
        <p:spPr/>
        <p:txBody>
          <a:bodyPr/>
          <a:lstStyle/>
          <a:p>
            <a:pPr eaLnBrk="1" hangingPunct="1"/>
            <a:r>
              <a:rPr lang="en-US" altLang="en-US" smtClean="0"/>
              <a:t>Transmits digital signals in the form of pulses of light</a:t>
            </a:r>
          </a:p>
          <a:p>
            <a:pPr eaLnBrk="1" hangingPunct="1"/>
            <a:r>
              <a:rPr lang="en-US" altLang="en-US" smtClean="0"/>
              <a:t>Optical carriers are designated according to their transmission capacity</a:t>
            </a:r>
          </a:p>
          <a:p>
            <a:pPr eaLnBrk="1" hangingPunct="1"/>
            <a:r>
              <a:rPr lang="en-US" altLang="en-US" smtClean="0"/>
              <a:t>Attenuation is measured in dB/km, which today ranges from 0.2 to 2.0 dB/km</a:t>
            </a:r>
          </a:p>
          <a:p>
            <a:pPr eaLnBrk="1" hangingPunct="1"/>
            <a:r>
              <a:rPr lang="en-US" altLang="en-US" smtClean="0"/>
              <a:t>More noise immunity</a:t>
            </a:r>
          </a:p>
          <a:p>
            <a:pPr eaLnBrk="1" hangingPunct="1">
              <a:buFont typeface="Wingdings" panose="05000000000000000000" pitchFamily="2" charset="2"/>
              <a:buNone/>
            </a:pPr>
            <a:r>
              <a:rPr lang="en-US" altLang="en-US" smtClean="0"/>
              <a:t>				 </a:t>
            </a:r>
          </a:p>
          <a:p>
            <a:pPr eaLnBrk="1" hangingPunct="1">
              <a:buFont typeface="Wingdings" panose="05000000000000000000" pitchFamily="2" charset="2"/>
              <a:buNone/>
            </a:pPr>
            <a:r>
              <a:rPr lang="en-US" altLang="en-US" smtClean="0"/>
              <a:t>					Critical Angle</a:t>
            </a:r>
          </a:p>
        </p:txBody>
      </p:sp>
      <p:pic>
        <p:nvPicPr>
          <p:cNvPr id="1249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864" y="3829051"/>
            <a:ext cx="7350125"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12" descr="snelli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825" y="2162175"/>
            <a:ext cx="1728788"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682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49291">
                                            <p:txEl>
                                              <p:pRg st="0" end="0"/>
                                            </p:txEl>
                                          </p:spTgt>
                                        </p:tgtEl>
                                        <p:attrNameLst>
                                          <p:attrName>style.visibility</p:attrName>
                                        </p:attrNameLst>
                                      </p:cBhvr>
                                      <p:to>
                                        <p:strVal val="visible"/>
                                      </p:to>
                                    </p:set>
                                    <p:anim calcmode="lin" valueType="num">
                                      <p:cBhvr additive="base">
                                        <p:cTn id="7" dur="1000" fill="hold"/>
                                        <p:tgtEl>
                                          <p:spTgt spid="124929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24929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nodeType="afterEffect">
                                  <p:stCondLst>
                                    <p:cond delay="0"/>
                                  </p:stCondLst>
                                  <p:childTnLst>
                                    <p:set>
                                      <p:cBhvr>
                                        <p:cTn id="11" dur="1" fill="hold">
                                          <p:stCondLst>
                                            <p:cond delay="0"/>
                                          </p:stCondLst>
                                        </p:cTn>
                                        <p:tgtEl>
                                          <p:spTgt spid="1249291">
                                            <p:txEl>
                                              <p:pRg st="1" end="1"/>
                                            </p:txEl>
                                          </p:spTgt>
                                        </p:tgtEl>
                                        <p:attrNameLst>
                                          <p:attrName>style.visibility</p:attrName>
                                        </p:attrNameLst>
                                      </p:cBhvr>
                                      <p:to>
                                        <p:strVal val="visible"/>
                                      </p:to>
                                    </p:set>
                                    <p:anim calcmode="lin" valueType="num">
                                      <p:cBhvr additive="base">
                                        <p:cTn id="12" dur="1000" fill="hold"/>
                                        <p:tgtEl>
                                          <p:spTgt spid="1249291">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1249291">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8" fill="hold" nodeType="afterEffect">
                                  <p:stCondLst>
                                    <p:cond delay="0"/>
                                  </p:stCondLst>
                                  <p:childTnLst>
                                    <p:set>
                                      <p:cBhvr>
                                        <p:cTn id="16" dur="1" fill="hold">
                                          <p:stCondLst>
                                            <p:cond delay="0"/>
                                          </p:stCondLst>
                                        </p:cTn>
                                        <p:tgtEl>
                                          <p:spTgt spid="1249291">
                                            <p:txEl>
                                              <p:pRg st="2" end="2"/>
                                            </p:txEl>
                                          </p:spTgt>
                                        </p:tgtEl>
                                        <p:attrNameLst>
                                          <p:attrName>style.visibility</p:attrName>
                                        </p:attrNameLst>
                                      </p:cBhvr>
                                      <p:to>
                                        <p:strVal val="visible"/>
                                      </p:to>
                                    </p:set>
                                    <p:anim calcmode="lin" valueType="num">
                                      <p:cBhvr additive="base">
                                        <p:cTn id="17" dur="1000" fill="hold"/>
                                        <p:tgtEl>
                                          <p:spTgt spid="1249291">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1249291">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0"/>
                            </p:stCondLst>
                            <p:childTnLst>
                              <p:par>
                                <p:cTn id="20" presetID="2" presetClass="entr" presetSubtype="8" fill="hold" nodeType="afterEffect">
                                  <p:stCondLst>
                                    <p:cond delay="0"/>
                                  </p:stCondLst>
                                  <p:childTnLst>
                                    <p:set>
                                      <p:cBhvr>
                                        <p:cTn id="21" dur="1" fill="hold">
                                          <p:stCondLst>
                                            <p:cond delay="0"/>
                                          </p:stCondLst>
                                        </p:cTn>
                                        <p:tgtEl>
                                          <p:spTgt spid="1249291">
                                            <p:txEl>
                                              <p:pRg st="3" end="3"/>
                                            </p:txEl>
                                          </p:spTgt>
                                        </p:tgtEl>
                                        <p:attrNameLst>
                                          <p:attrName>style.visibility</p:attrName>
                                        </p:attrNameLst>
                                      </p:cBhvr>
                                      <p:to>
                                        <p:strVal val="visible"/>
                                      </p:to>
                                    </p:set>
                                    <p:anim calcmode="lin" valueType="num">
                                      <p:cBhvr additive="base">
                                        <p:cTn id="22" dur="1000" fill="hold"/>
                                        <p:tgtEl>
                                          <p:spTgt spid="1249291">
                                            <p:txEl>
                                              <p:pRg st="3" end="3"/>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1249291">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0"/>
                            </p:stCondLst>
                            <p:childTnLst>
                              <p:par>
                                <p:cTn id="25" presetID="9" presetClass="entr" presetSubtype="0" fill="hold" nodeType="afterEffect">
                                  <p:stCondLst>
                                    <p:cond delay="0"/>
                                  </p:stCondLst>
                                  <p:childTnLst>
                                    <p:set>
                                      <p:cBhvr>
                                        <p:cTn id="26" dur="1" fill="hold">
                                          <p:stCondLst>
                                            <p:cond delay="0"/>
                                          </p:stCondLst>
                                        </p:cTn>
                                        <p:tgtEl>
                                          <p:spTgt spid="1249291">
                                            <p:txEl>
                                              <p:pRg st="5" end="5"/>
                                            </p:txEl>
                                          </p:spTgt>
                                        </p:tgtEl>
                                        <p:attrNameLst>
                                          <p:attrName>style.visibility</p:attrName>
                                        </p:attrNameLst>
                                      </p:cBhvr>
                                      <p:to>
                                        <p:strVal val="visible"/>
                                      </p:to>
                                    </p:set>
                                    <p:animEffect transition="in" filter="dissolve">
                                      <p:cBhvr>
                                        <p:cTn id="27" dur="1000"/>
                                        <p:tgtEl>
                                          <p:spTgt spid="1249291">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249286"/>
                                        </p:tgtEl>
                                        <p:attrNameLst>
                                          <p:attrName>style.visibility</p:attrName>
                                        </p:attrNameLst>
                                      </p:cBhvr>
                                      <p:to>
                                        <p:strVal val="visible"/>
                                      </p:to>
                                    </p:set>
                                    <p:animEffect transition="in" filter="dissolve">
                                      <p:cBhvr>
                                        <p:cTn id="30" dur="1000"/>
                                        <p:tgtEl>
                                          <p:spTgt spid="124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3555"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8E5B99-D756-4148-9B8C-425829B32283}" type="slidenum">
              <a:rPr lang="en-US" altLang="en-US" smtClean="0">
                <a:solidFill>
                  <a:schemeClr val="bg1"/>
                </a:solidFill>
              </a:rPr>
              <a:pPr/>
              <a:t>52</a:t>
            </a:fld>
            <a:endParaRPr lang="en-US" altLang="en-US" smtClean="0">
              <a:solidFill>
                <a:schemeClr val="bg1"/>
              </a:solidFill>
            </a:endParaRPr>
          </a:p>
        </p:txBody>
      </p:sp>
      <p:pic>
        <p:nvPicPr>
          <p:cNvPr id="1250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13" y="1090614"/>
            <a:ext cx="615950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03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851" y="3005139"/>
            <a:ext cx="4386263" cy="323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Rectangle 9"/>
          <p:cNvSpPr>
            <a:spLocks noGrp="1" noChangeArrowheads="1"/>
          </p:cNvSpPr>
          <p:nvPr>
            <p:ph type="title"/>
          </p:nvPr>
        </p:nvSpPr>
        <p:spPr/>
        <p:txBody>
          <a:bodyPr/>
          <a:lstStyle/>
          <a:p>
            <a:pPr eaLnBrk="1" hangingPunct="1"/>
            <a:r>
              <a:rPr lang="en-US" altLang="en-US" smtClean="0"/>
              <a:t>Transmission in Fiber - Optic Cable</a:t>
            </a:r>
          </a:p>
        </p:txBody>
      </p:sp>
    </p:spTree>
    <p:extLst>
      <p:ext uri="{BB962C8B-B14F-4D97-AF65-F5344CB8AC3E}">
        <p14:creationId xmlns:p14="http://schemas.microsoft.com/office/powerpoint/2010/main" val="726025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50306"/>
                                        </p:tgtEl>
                                        <p:attrNameLst>
                                          <p:attrName>style.visibility</p:attrName>
                                        </p:attrNameLst>
                                      </p:cBhvr>
                                      <p:to>
                                        <p:strVal val="visible"/>
                                      </p:to>
                                    </p:set>
                                    <p:anim calcmode="lin" valueType="num">
                                      <p:cBhvr>
                                        <p:cTn id="7" dur="1000" fill="hold"/>
                                        <p:tgtEl>
                                          <p:spTgt spid="1250306"/>
                                        </p:tgtEl>
                                        <p:attrNameLst>
                                          <p:attrName>ppt_x</p:attrName>
                                        </p:attrNameLst>
                                      </p:cBhvr>
                                      <p:tavLst>
                                        <p:tav tm="0">
                                          <p:val>
                                            <p:strVal val="#ppt_x-.2"/>
                                          </p:val>
                                        </p:tav>
                                        <p:tav tm="100000">
                                          <p:val>
                                            <p:strVal val="#ppt_x"/>
                                          </p:val>
                                        </p:tav>
                                      </p:tavLst>
                                    </p:anim>
                                    <p:anim calcmode="lin" valueType="num">
                                      <p:cBhvr>
                                        <p:cTn id="8" dur="1000" fill="hold"/>
                                        <p:tgtEl>
                                          <p:spTgt spid="125030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50306"/>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50308"/>
                                        </p:tgtEl>
                                        <p:attrNameLst>
                                          <p:attrName>style.visibility</p:attrName>
                                        </p:attrNameLst>
                                      </p:cBhvr>
                                      <p:to>
                                        <p:strVal val="visible"/>
                                      </p:to>
                                    </p:set>
                                    <p:anim calcmode="lin" valueType="num">
                                      <p:cBhvr>
                                        <p:cTn id="13" dur="1000" fill="hold"/>
                                        <p:tgtEl>
                                          <p:spTgt spid="1250308"/>
                                        </p:tgtEl>
                                        <p:attrNameLst>
                                          <p:attrName>ppt_x</p:attrName>
                                        </p:attrNameLst>
                                      </p:cBhvr>
                                      <p:tavLst>
                                        <p:tav tm="0">
                                          <p:val>
                                            <p:strVal val="#ppt_x-.2"/>
                                          </p:val>
                                        </p:tav>
                                        <p:tav tm="100000">
                                          <p:val>
                                            <p:strVal val="#ppt_x"/>
                                          </p:val>
                                        </p:tav>
                                      </p:tavLst>
                                    </p:anim>
                                    <p:anim calcmode="lin" valueType="num">
                                      <p:cBhvr>
                                        <p:cTn id="14" dur="1000" fill="hold"/>
                                        <p:tgtEl>
                                          <p:spTgt spid="125030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50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5603"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4D700A-C28B-412B-8C68-2C0EF73D9582}" type="slidenum">
              <a:rPr lang="en-US" altLang="en-US" smtClean="0">
                <a:solidFill>
                  <a:schemeClr val="bg1"/>
                </a:solidFill>
              </a:rPr>
              <a:pPr/>
              <a:t>53</a:t>
            </a:fld>
            <a:endParaRPr lang="en-US" altLang="en-US" smtClean="0">
              <a:solidFill>
                <a:schemeClr val="bg1"/>
              </a:solidFill>
            </a:endParaRPr>
          </a:p>
        </p:txBody>
      </p:sp>
      <p:sp>
        <p:nvSpPr>
          <p:cNvPr id="25604" name="Rectangle 2"/>
          <p:cNvSpPr>
            <a:spLocks noChangeArrowheads="1"/>
          </p:cNvSpPr>
          <p:nvPr/>
        </p:nvSpPr>
        <p:spPr bwMode="auto">
          <a:xfrm>
            <a:off x="2209800" y="16002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latin typeface="Times New Roman" panose="02020603050405020304" pitchFamily="18" charset="0"/>
            </a:endParaRPr>
          </a:p>
        </p:txBody>
      </p:sp>
      <p:sp>
        <p:nvSpPr>
          <p:cNvPr id="25605" name="Rectangle 7"/>
          <p:cNvSpPr>
            <a:spLocks noGrp="1" noChangeArrowheads="1"/>
          </p:cNvSpPr>
          <p:nvPr>
            <p:ph type="title"/>
          </p:nvPr>
        </p:nvSpPr>
        <p:spPr/>
        <p:txBody>
          <a:bodyPr/>
          <a:lstStyle/>
          <a:p>
            <a:pPr eaLnBrk="1" hangingPunct="1"/>
            <a:r>
              <a:rPr lang="en-US" altLang="en-US" smtClean="0"/>
              <a:t>Fiber : Pros and Cons</a:t>
            </a:r>
          </a:p>
        </p:txBody>
      </p:sp>
      <p:sp>
        <p:nvSpPr>
          <p:cNvPr id="1289224" name="Rectangle 8"/>
          <p:cNvSpPr>
            <a:spLocks noGrp="1" noChangeArrowheads="1"/>
          </p:cNvSpPr>
          <p:nvPr>
            <p:ph type="body" idx="1"/>
          </p:nvPr>
        </p:nvSpPr>
        <p:spPr>
          <a:xfrm>
            <a:off x="1828800" y="685801"/>
            <a:ext cx="8637588" cy="5597525"/>
          </a:xfrm>
        </p:spPr>
        <p:txBody>
          <a:bodyPr/>
          <a:lstStyle/>
          <a:p>
            <a:pPr eaLnBrk="1" hangingPunct="1"/>
            <a:r>
              <a:rPr lang="en-US" altLang="en-US" smtClean="0"/>
              <a:t>Major advantages of Optical Fiber are : </a:t>
            </a:r>
          </a:p>
          <a:p>
            <a:pPr lvl="1" eaLnBrk="1" hangingPunct="1"/>
            <a:r>
              <a:rPr lang="en-US" altLang="en-US" smtClean="0"/>
              <a:t>less Attenuation</a:t>
            </a:r>
          </a:p>
          <a:p>
            <a:pPr lvl="1" eaLnBrk="1" hangingPunct="1"/>
            <a:r>
              <a:rPr lang="en-US" altLang="en-US" smtClean="0"/>
              <a:t>more bandwidth</a:t>
            </a:r>
          </a:p>
          <a:p>
            <a:pPr lvl="1" eaLnBrk="1" hangingPunct="1"/>
            <a:r>
              <a:rPr lang="en-US" altLang="en-US" smtClean="0"/>
              <a:t>data security</a:t>
            </a:r>
          </a:p>
          <a:p>
            <a:pPr lvl="1" eaLnBrk="1" hangingPunct="1"/>
            <a:r>
              <a:rPr lang="en-US" altLang="en-US" smtClean="0"/>
              <a:t>least reaction to chemicals &amp; noise immunity</a:t>
            </a:r>
          </a:p>
          <a:p>
            <a:pPr lvl="1" eaLnBrk="1" hangingPunct="1"/>
            <a:r>
              <a:rPr lang="en-US" altLang="en-US" smtClean="0"/>
              <a:t>storage is Simpler</a:t>
            </a:r>
          </a:p>
          <a:p>
            <a:pPr eaLnBrk="1" hangingPunct="1"/>
            <a:endParaRPr lang="en-US" altLang="en-US" smtClean="0"/>
          </a:p>
          <a:p>
            <a:pPr eaLnBrk="1" hangingPunct="1"/>
            <a:r>
              <a:rPr lang="en-US" altLang="en-US" smtClean="0"/>
              <a:t>BUT </a:t>
            </a:r>
          </a:p>
          <a:p>
            <a:pPr lvl="1" eaLnBrk="1" hangingPunct="1"/>
            <a:r>
              <a:rPr lang="en-US" altLang="en-US" smtClean="0"/>
              <a:t>Needs skilled labor to handle joints &amp; each joint adds to losses</a:t>
            </a:r>
          </a:p>
          <a:p>
            <a:pPr lvl="1" eaLnBrk="1" hangingPunct="1"/>
            <a:r>
              <a:rPr lang="en-US" altLang="en-US" smtClean="0"/>
              <a:t>More expensive</a:t>
            </a:r>
          </a:p>
          <a:p>
            <a:pPr eaLnBrk="1" hangingPunct="1"/>
            <a:endParaRPr lang="en-US" altLang="en-US" smtClean="0"/>
          </a:p>
        </p:txBody>
      </p:sp>
    </p:spTree>
    <p:extLst>
      <p:ext uri="{BB962C8B-B14F-4D97-AF65-F5344CB8AC3E}">
        <p14:creationId xmlns:p14="http://schemas.microsoft.com/office/powerpoint/2010/main" val="1025245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89224">
                                            <p:txEl>
                                              <p:pRg st="0" end="0"/>
                                            </p:txEl>
                                          </p:spTgt>
                                        </p:tgtEl>
                                        <p:attrNameLst>
                                          <p:attrName>style.visibility</p:attrName>
                                        </p:attrNameLst>
                                      </p:cBhvr>
                                      <p:to>
                                        <p:strVal val="visible"/>
                                      </p:to>
                                    </p:set>
                                    <p:animEffect transition="in" filter="slide(fromBottom)">
                                      <p:cBhvr>
                                        <p:cTn id="7" dur="1000"/>
                                        <p:tgtEl>
                                          <p:spTgt spid="1289224">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289224">
                                            <p:txEl>
                                              <p:pRg st="1" end="1"/>
                                            </p:txEl>
                                          </p:spTgt>
                                        </p:tgtEl>
                                        <p:attrNameLst>
                                          <p:attrName>style.visibility</p:attrName>
                                        </p:attrNameLst>
                                      </p:cBhvr>
                                      <p:to>
                                        <p:strVal val="visible"/>
                                      </p:to>
                                    </p:set>
                                    <p:animEffect transition="in" filter="slide(fromBottom)">
                                      <p:cBhvr>
                                        <p:cTn id="10" dur="1000"/>
                                        <p:tgtEl>
                                          <p:spTgt spid="1289224">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289224">
                                            <p:txEl>
                                              <p:pRg st="2" end="2"/>
                                            </p:txEl>
                                          </p:spTgt>
                                        </p:tgtEl>
                                        <p:attrNameLst>
                                          <p:attrName>style.visibility</p:attrName>
                                        </p:attrNameLst>
                                      </p:cBhvr>
                                      <p:to>
                                        <p:strVal val="visible"/>
                                      </p:to>
                                    </p:set>
                                    <p:animEffect transition="in" filter="slide(fromBottom)">
                                      <p:cBhvr>
                                        <p:cTn id="13" dur="1000"/>
                                        <p:tgtEl>
                                          <p:spTgt spid="1289224">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289224">
                                            <p:txEl>
                                              <p:pRg st="3" end="3"/>
                                            </p:txEl>
                                          </p:spTgt>
                                        </p:tgtEl>
                                        <p:attrNameLst>
                                          <p:attrName>style.visibility</p:attrName>
                                        </p:attrNameLst>
                                      </p:cBhvr>
                                      <p:to>
                                        <p:strVal val="visible"/>
                                      </p:to>
                                    </p:set>
                                    <p:animEffect transition="in" filter="slide(fromBottom)">
                                      <p:cBhvr>
                                        <p:cTn id="16" dur="1000"/>
                                        <p:tgtEl>
                                          <p:spTgt spid="1289224">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289224">
                                            <p:txEl>
                                              <p:pRg st="4" end="4"/>
                                            </p:txEl>
                                          </p:spTgt>
                                        </p:tgtEl>
                                        <p:attrNameLst>
                                          <p:attrName>style.visibility</p:attrName>
                                        </p:attrNameLst>
                                      </p:cBhvr>
                                      <p:to>
                                        <p:strVal val="visible"/>
                                      </p:to>
                                    </p:set>
                                    <p:animEffect transition="in" filter="slide(fromBottom)">
                                      <p:cBhvr>
                                        <p:cTn id="19" dur="1000"/>
                                        <p:tgtEl>
                                          <p:spTgt spid="1289224">
                                            <p:txEl>
                                              <p:pRg st="4" end="4"/>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289224">
                                            <p:txEl>
                                              <p:pRg st="5" end="5"/>
                                            </p:txEl>
                                          </p:spTgt>
                                        </p:tgtEl>
                                        <p:attrNameLst>
                                          <p:attrName>style.visibility</p:attrName>
                                        </p:attrNameLst>
                                      </p:cBhvr>
                                      <p:to>
                                        <p:strVal val="visible"/>
                                      </p:to>
                                    </p:set>
                                    <p:animEffect transition="in" filter="slide(fromBottom)">
                                      <p:cBhvr>
                                        <p:cTn id="22" dur="1000"/>
                                        <p:tgtEl>
                                          <p:spTgt spid="1289224">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89224">
                                            <p:txEl>
                                              <p:pRg st="7" end="7"/>
                                            </p:txEl>
                                          </p:spTgt>
                                        </p:tgtEl>
                                        <p:attrNameLst>
                                          <p:attrName>style.visibility</p:attrName>
                                        </p:attrNameLst>
                                      </p:cBhvr>
                                      <p:to>
                                        <p:strVal val="visible"/>
                                      </p:to>
                                    </p:set>
                                    <p:animEffect transition="in" filter="slide(fromBottom)">
                                      <p:cBhvr>
                                        <p:cTn id="27" dur="1000"/>
                                        <p:tgtEl>
                                          <p:spTgt spid="1289224">
                                            <p:txEl>
                                              <p:pRg st="7" end="7"/>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289224">
                                            <p:txEl>
                                              <p:pRg st="8" end="8"/>
                                            </p:txEl>
                                          </p:spTgt>
                                        </p:tgtEl>
                                        <p:attrNameLst>
                                          <p:attrName>style.visibility</p:attrName>
                                        </p:attrNameLst>
                                      </p:cBhvr>
                                      <p:to>
                                        <p:strVal val="visible"/>
                                      </p:to>
                                    </p:set>
                                    <p:animEffect transition="in" filter="slide(fromBottom)">
                                      <p:cBhvr>
                                        <p:cTn id="30" dur="1000"/>
                                        <p:tgtEl>
                                          <p:spTgt spid="1289224">
                                            <p:txEl>
                                              <p:pRg st="8" end="8"/>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289224">
                                            <p:txEl>
                                              <p:pRg st="9" end="9"/>
                                            </p:txEl>
                                          </p:spTgt>
                                        </p:tgtEl>
                                        <p:attrNameLst>
                                          <p:attrName>style.visibility</p:attrName>
                                        </p:attrNameLst>
                                      </p:cBhvr>
                                      <p:to>
                                        <p:strVal val="visible"/>
                                      </p:to>
                                    </p:set>
                                    <p:animEffect transition="in" filter="slide(fromBottom)">
                                      <p:cBhvr>
                                        <p:cTn id="33" dur="1000"/>
                                        <p:tgtEl>
                                          <p:spTgt spid="12892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2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6627"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5D12F8-53F4-471E-A274-B8BEB9D25B83}" type="slidenum">
              <a:rPr lang="en-US" altLang="en-US" smtClean="0">
                <a:solidFill>
                  <a:schemeClr val="bg1"/>
                </a:solidFill>
              </a:rPr>
              <a:pPr/>
              <a:t>54</a:t>
            </a:fld>
            <a:endParaRPr lang="en-US" altLang="en-US" smtClean="0">
              <a:solidFill>
                <a:schemeClr val="bg1"/>
              </a:solidFill>
            </a:endParaRPr>
          </a:p>
        </p:txBody>
      </p:sp>
      <p:sp>
        <p:nvSpPr>
          <p:cNvPr id="26628" name="Rectangle 79"/>
          <p:cNvSpPr>
            <a:spLocks noGrp="1" noChangeArrowheads="1"/>
          </p:cNvSpPr>
          <p:nvPr>
            <p:ph type="title"/>
          </p:nvPr>
        </p:nvSpPr>
        <p:spPr/>
        <p:txBody>
          <a:bodyPr/>
          <a:lstStyle/>
          <a:p>
            <a:pPr eaLnBrk="1" hangingPunct="1"/>
            <a:r>
              <a:rPr lang="en-US" altLang="en-US" smtClean="0"/>
              <a:t>Frequencies for Communication</a:t>
            </a:r>
          </a:p>
        </p:txBody>
      </p:sp>
      <p:sp>
        <p:nvSpPr>
          <p:cNvPr id="1290320" name="Rectangle 80"/>
          <p:cNvSpPr>
            <a:spLocks noGrp="1" noChangeArrowheads="1"/>
          </p:cNvSpPr>
          <p:nvPr>
            <p:ph type="body" idx="1"/>
          </p:nvPr>
        </p:nvSpPr>
        <p:spPr/>
        <p:txBody>
          <a:bodyPr>
            <a:normAutofit fontScale="92500" lnSpcReduction="20000"/>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r>
              <a:rPr lang="en-US" altLang="en-US" sz="1600" b="1"/>
              <a:t>VLF</a:t>
            </a:r>
            <a:r>
              <a:rPr lang="en-US" altLang="en-US" sz="1600"/>
              <a:t> = Very Low Frequency</a:t>
            </a:r>
          </a:p>
          <a:p>
            <a:pPr eaLnBrk="1" hangingPunct="1"/>
            <a:r>
              <a:rPr lang="en-US" altLang="en-US" sz="1600" b="1"/>
              <a:t>LF</a:t>
            </a:r>
            <a:r>
              <a:rPr lang="en-US" altLang="en-US" sz="1600"/>
              <a:t> = Low Frequency  (Submarine)</a:t>
            </a:r>
          </a:p>
          <a:p>
            <a:pPr eaLnBrk="1" hangingPunct="1"/>
            <a:r>
              <a:rPr lang="en-US" altLang="en-US" sz="1600" b="1"/>
              <a:t>MF</a:t>
            </a:r>
            <a:r>
              <a:rPr lang="en-US" altLang="en-US" sz="1600"/>
              <a:t> = Medium Frequency  (AM)</a:t>
            </a:r>
          </a:p>
          <a:p>
            <a:pPr eaLnBrk="1" hangingPunct="1"/>
            <a:r>
              <a:rPr lang="en-US" altLang="en-US" sz="1600" b="1"/>
              <a:t>HF</a:t>
            </a:r>
            <a:r>
              <a:rPr lang="en-US" altLang="en-US" sz="1600"/>
              <a:t> = High Frequency  (AM)</a:t>
            </a:r>
          </a:p>
          <a:p>
            <a:pPr eaLnBrk="1" hangingPunct="1"/>
            <a:r>
              <a:rPr lang="en-US" altLang="en-US" sz="1600" b="1"/>
              <a:t>VHF</a:t>
            </a:r>
            <a:r>
              <a:rPr lang="en-US" altLang="en-US" sz="1600"/>
              <a:t> = Very High Frequency  (TV, Mobile)</a:t>
            </a:r>
          </a:p>
        </p:txBody>
      </p:sp>
      <p:sp>
        <p:nvSpPr>
          <p:cNvPr id="1290244" name="Rectangle 4"/>
          <p:cNvSpPr>
            <a:spLocks noGrp="1" noChangeArrowheads="1"/>
          </p:cNvSpPr>
          <p:nvPr>
            <p:ph type="body" sz="half" idx="4294967295"/>
          </p:nvPr>
        </p:nvSpPr>
        <p:spPr>
          <a:xfrm>
            <a:off x="6400800" y="3048000"/>
            <a:ext cx="4267200" cy="3352800"/>
          </a:xfrm>
        </p:spPr>
        <p:txBody>
          <a:bodyPr/>
          <a:lstStyle/>
          <a:p>
            <a:pPr eaLnBrk="1" hangingPunct="1"/>
            <a:r>
              <a:rPr lang="en-US" altLang="en-US" sz="1600" b="1"/>
              <a:t>UHF</a:t>
            </a:r>
            <a:r>
              <a:rPr lang="en-US" altLang="en-US" sz="1600"/>
              <a:t> = Ultra High Frequency (TV, Mobile)</a:t>
            </a:r>
          </a:p>
          <a:p>
            <a:pPr eaLnBrk="1" hangingPunct="1"/>
            <a:r>
              <a:rPr lang="en-US" altLang="en-US" sz="1600" b="1"/>
              <a:t>SHF</a:t>
            </a:r>
            <a:r>
              <a:rPr lang="en-US" altLang="en-US" sz="1600"/>
              <a:t> = Super High Frequency (Satellite)</a:t>
            </a:r>
          </a:p>
          <a:p>
            <a:pPr eaLnBrk="1" hangingPunct="1"/>
            <a:r>
              <a:rPr lang="en-US" altLang="en-US" sz="1600" b="1"/>
              <a:t>EHF</a:t>
            </a:r>
            <a:r>
              <a:rPr lang="en-US" altLang="en-US" sz="1600"/>
              <a:t> = Extra High Frequency(Satellite)</a:t>
            </a:r>
          </a:p>
          <a:p>
            <a:pPr eaLnBrk="1" hangingPunct="1"/>
            <a:r>
              <a:rPr lang="en-US" altLang="en-US" sz="1600" b="1"/>
              <a:t>OPTICAL</a:t>
            </a:r>
            <a:r>
              <a:rPr lang="en-US" altLang="en-US" sz="1600"/>
              <a:t> = Optical Fiber links (IR)</a:t>
            </a:r>
          </a:p>
          <a:p>
            <a:pPr eaLnBrk="1" hangingPunct="1"/>
            <a:r>
              <a:rPr lang="en-US" altLang="en-US" sz="1600" b="1"/>
              <a:t>UV</a:t>
            </a:r>
            <a:r>
              <a:rPr lang="en-US" altLang="en-US" sz="1600"/>
              <a:t> = Ultraviolet Light</a:t>
            </a:r>
            <a:endParaRPr lang="en-US" altLang="en-US" sz="1600">
              <a:sym typeface="Symbol" panose="05050102010706020507" pitchFamily="18" charset="2"/>
            </a:endParaRPr>
          </a:p>
          <a:p>
            <a:pPr eaLnBrk="1" hangingPunct="1"/>
            <a:endParaRPr lang="en-US" altLang="en-US" sz="1600"/>
          </a:p>
        </p:txBody>
      </p:sp>
      <p:grpSp>
        <p:nvGrpSpPr>
          <p:cNvPr id="1290245" name="Group 5"/>
          <p:cNvGrpSpPr>
            <a:grpSpLocks/>
          </p:cNvGrpSpPr>
          <p:nvPr/>
        </p:nvGrpSpPr>
        <p:grpSpPr bwMode="auto">
          <a:xfrm>
            <a:off x="2501901" y="862013"/>
            <a:ext cx="7548563" cy="2268244"/>
            <a:chOff x="144" y="624"/>
            <a:chExt cx="5304" cy="1498"/>
          </a:xfrm>
        </p:grpSpPr>
        <p:sp>
          <p:nvSpPr>
            <p:cNvPr id="26632" name="Text Box 6"/>
            <p:cNvSpPr txBox="1">
              <a:spLocks noChangeArrowheads="1"/>
            </p:cNvSpPr>
            <p:nvPr/>
          </p:nvSpPr>
          <p:spPr bwMode="auto">
            <a:xfrm>
              <a:off x="144" y="1162"/>
              <a:ext cx="480" cy="48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Mm</a:t>
              </a:r>
            </a:p>
            <a:p>
              <a:pPr algn="ctr"/>
              <a:r>
                <a:rPr lang="en-US" altLang="en-US" sz="1400"/>
                <a:t>300 Hz</a:t>
              </a:r>
            </a:p>
          </p:txBody>
        </p:sp>
        <p:sp>
          <p:nvSpPr>
            <p:cNvPr id="26633" name="Line 7"/>
            <p:cNvSpPr>
              <a:spLocks noChangeShapeType="1"/>
            </p:cNvSpPr>
            <p:nvPr/>
          </p:nvSpPr>
          <p:spPr bwMode="auto">
            <a:xfrm>
              <a:off x="384" y="1048"/>
              <a:ext cx="48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4" name="Line 8"/>
            <p:cNvSpPr>
              <a:spLocks noChangeShapeType="1"/>
            </p:cNvSpPr>
            <p:nvPr/>
          </p:nvSpPr>
          <p:spPr bwMode="auto">
            <a:xfrm>
              <a:off x="2865"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5" name="Line 9"/>
            <p:cNvSpPr>
              <a:spLocks noChangeShapeType="1"/>
            </p:cNvSpPr>
            <p:nvPr/>
          </p:nvSpPr>
          <p:spPr bwMode="auto">
            <a:xfrm>
              <a:off x="1447"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6" name="Line 10"/>
            <p:cNvSpPr>
              <a:spLocks noChangeShapeType="1"/>
            </p:cNvSpPr>
            <p:nvPr/>
          </p:nvSpPr>
          <p:spPr bwMode="auto">
            <a:xfrm>
              <a:off x="2156"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7" name="Line 11"/>
            <p:cNvSpPr>
              <a:spLocks noChangeShapeType="1"/>
            </p:cNvSpPr>
            <p:nvPr/>
          </p:nvSpPr>
          <p:spPr bwMode="auto">
            <a:xfrm>
              <a:off x="3574"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8" name="Line 12"/>
            <p:cNvSpPr>
              <a:spLocks noChangeShapeType="1"/>
            </p:cNvSpPr>
            <p:nvPr/>
          </p:nvSpPr>
          <p:spPr bwMode="auto">
            <a:xfrm>
              <a:off x="4283"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9" name="Line 13"/>
            <p:cNvSpPr>
              <a:spLocks noChangeShapeType="1"/>
            </p:cNvSpPr>
            <p:nvPr/>
          </p:nvSpPr>
          <p:spPr bwMode="auto">
            <a:xfrm>
              <a:off x="4992"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0" name="Line 14"/>
            <p:cNvSpPr>
              <a:spLocks noChangeShapeType="1"/>
            </p:cNvSpPr>
            <p:nvPr/>
          </p:nvSpPr>
          <p:spPr bwMode="auto">
            <a:xfrm>
              <a:off x="738"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1" name="Line 15"/>
            <p:cNvSpPr>
              <a:spLocks noChangeShapeType="1"/>
            </p:cNvSpPr>
            <p:nvPr/>
          </p:nvSpPr>
          <p:spPr bwMode="auto">
            <a:xfrm>
              <a:off x="3219"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2" name="Line 16"/>
            <p:cNvSpPr>
              <a:spLocks noChangeShapeType="1"/>
            </p:cNvSpPr>
            <p:nvPr/>
          </p:nvSpPr>
          <p:spPr bwMode="auto">
            <a:xfrm>
              <a:off x="384"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3" name="Line 17"/>
            <p:cNvSpPr>
              <a:spLocks noChangeShapeType="1"/>
            </p:cNvSpPr>
            <p:nvPr/>
          </p:nvSpPr>
          <p:spPr bwMode="auto">
            <a:xfrm>
              <a:off x="4637"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4" name="Line 18"/>
            <p:cNvSpPr>
              <a:spLocks noChangeShapeType="1"/>
            </p:cNvSpPr>
            <p:nvPr/>
          </p:nvSpPr>
          <p:spPr bwMode="auto">
            <a:xfrm>
              <a:off x="1092"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5" name="Line 19"/>
            <p:cNvSpPr>
              <a:spLocks noChangeShapeType="1"/>
            </p:cNvSpPr>
            <p:nvPr/>
          </p:nvSpPr>
          <p:spPr bwMode="auto">
            <a:xfrm>
              <a:off x="1801"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6" name="Line 20"/>
            <p:cNvSpPr>
              <a:spLocks noChangeShapeType="1"/>
            </p:cNvSpPr>
            <p:nvPr/>
          </p:nvSpPr>
          <p:spPr bwMode="auto">
            <a:xfrm>
              <a:off x="2510"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7" name="Line 21"/>
            <p:cNvSpPr>
              <a:spLocks noChangeShapeType="1"/>
            </p:cNvSpPr>
            <p:nvPr/>
          </p:nvSpPr>
          <p:spPr bwMode="auto">
            <a:xfrm>
              <a:off x="3928" y="91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8" name="Text Box 22"/>
            <p:cNvSpPr txBox="1">
              <a:spLocks noChangeArrowheads="1"/>
            </p:cNvSpPr>
            <p:nvPr/>
          </p:nvSpPr>
          <p:spPr bwMode="auto">
            <a:xfrm>
              <a:off x="821" y="1162"/>
              <a:ext cx="529"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 km</a:t>
              </a:r>
            </a:p>
            <a:p>
              <a:pPr algn="ctr"/>
              <a:r>
                <a:rPr lang="en-US" altLang="en-US" sz="1400"/>
                <a:t>30 kHz</a:t>
              </a:r>
            </a:p>
          </p:txBody>
        </p:sp>
        <p:sp>
          <p:nvSpPr>
            <p:cNvPr id="26649" name="Text Box 23"/>
            <p:cNvSpPr txBox="1">
              <a:spLocks noChangeArrowheads="1"/>
            </p:cNvSpPr>
            <p:nvPr/>
          </p:nvSpPr>
          <p:spPr bwMode="auto">
            <a:xfrm>
              <a:off x="1554" y="1162"/>
              <a:ext cx="480" cy="48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100 m</a:t>
              </a:r>
            </a:p>
            <a:p>
              <a:pPr algn="ctr"/>
              <a:r>
                <a:rPr lang="en-US" altLang="en-US" sz="1400"/>
                <a:t>3 MHz</a:t>
              </a:r>
            </a:p>
          </p:txBody>
        </p:sp>
        <p:sp>
          <p:nvSpPr>
            <p:cNvPr id="26650" name="Text Box 24"/>
            <p:cNvSpPr txBox="1">
              <a:spLocks noChangeArrowheads="1"/>
            </p:cNvSpPr>
            <p:nvPr/>
          </p:nvSpPr>
          <p:spPr bwMode="auto">
            <a:xfrm>
              <a:off x="2186" y="1162"/>
              <a:ext cx="633"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m</a:t>
              </a:r>
            </a:p>
            <a:p>
              <a:pPr algn="ctr"/>
              <a:r>
                <a:rPr lang="en-US" altLang="en-US" sz="1400"/>
                <a:t>300 MHz</a:t>
              </a:r>
            </a:p>
          </p:txBody>
        </p:sp>
        <p:sp>
          <p:nvSpPr>
            <p:cNvPr id="26651" name="Text Box 25"/>
            <p:cNvSpPr txBox="1">
              <a:spLocks noChangeArrowheads="1"/>
            </p:cNvSpPr>
            <p:nvPr/>
          </p:nvSpPr>
          <p:spPr bwMode="auto">
            <a:xfrm>
              <a:off x="2922" y="1162"/>
              <a:ext cx="576"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10 mm</a:t>
              </a:r>
            </a:p>
            <a:p>
              <a:pPr algn="ctr"/>
              <a:r>
                <a:rPr lang="en-US" altLang="en-US" sz="1400"/>
                <a:t>30 GHz</a:t>
              </a:r>
            </a:p>
          </p:txBody>
        </p:sp>
        <p:sp>
          <p:nvSpPr>
            <p:cNvPr id="26652" name="Text Box 26"/>
            <p:cNvSpPr txBox="1">
              <a:spLocks noChangeArrowheads="1"/>
            </p:cNvSpPr>
            <p:nvPr/>
          </p:nvSpPr>
          <p:spPr bwMode="auto">
            <a:xfrm>
              <a:off x="3654" y="1162"/>
              <a:ext cx="528" cy="48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100 </a:t>
              </a:r>
              <a:r>
                <a:rPr lang="en-US" altLang="en-US" sz="1400">
                  <a:sym typeface="Symbol" panose="05050102010706020507" pitchFamily="18" charset="2"/>
                </a:rPr>
                <a:t>m</a:t>
              </a:r>
            </a:p>
            <a:p>
              <a:pPr algn="ctr"/>
              <a:r>
                <a:rPr lang="en-US" altLang="en-US" sz="1400">
                  <a:sym typeface="Symbol" panose="05050102010706020507" pitchFamily="18" charset="2"/>
                </a:rPr>
                <a:t>3 THz</a:t>
              </a:r>
              <a:endParaRPr lang="en-US" altLang="en-US" sz="1400"/>
            </a:p>
          </p:txBody>
        </p:sp>
        <p:sp>
          <p:nvSpPr>
            <p:cNvPr id="26653" name="Text Box 27"/>
            <p:cNvSpPr txBox="1">
              <a:spLocks noChangeArrowheads="1"/>
            </p:cNvSpPr>
            <p:nvPr/>
          </p:nvSpPr>
          <p:spPr bwMode="auto">
            <a:xfrm>
              <a:off x="4335" y="1162"/>
              <a:ext cx="576" cy="48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1 </a:t>
              </a:r>
              <a:r>
                <a:rPr lang="en-US" altLang="en-US" sz="1400">
                  <a:sym typeface="Symbol" panose="05050102010706020507" pitchFamily="18" charset="2"/>
                </a:rPr>
                <a:t>m</a:t>
              </a:r>
            </a:p>
            <a:p>
              <a:pPr algn="ctr"/>
              <a:r>
                <a:rPr lang="en-US" altLang="en-US" sz="1400">
                  <a:sym typeface="Symbol" panose="05050102010706020507" pitchFamily="18" charset="2"/>
                </a:rPr>
                <a:t>300 THz</a:t>
              </a:r>
              <a:endParaRPr lang="en-US" altLang="en-US" sz="1400"/>
            </a:p>
          </p:txBody>
        </p:sp>
        <p:sp>
          <p:nvSpPr>
            <p:cNvPr id="26654" name="Text Box 28"/>
            <p:cNvSpPr txBox="1">
              <a:spLocks noChangeArrowheads="1"/>
            </p:cNvSpPr>
            <p:nvPr/>
          </p:nvSpPr>
          <p:spPr bwMode="auto">
            <a:xfrm>
              <a:off x="4464" y="1776"/>
              <a:ext cx="682"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t>visible light</a:t>
              </a:r>
            </a:p>
          </p:txBody>
        </p:sp>
        <p:sp>
          <p:nvSpPr>
            <p:cNvPr id="26655" name="Line 29"/>
            <p:cNvSpPr>
              <a:spLocks noChangeShapeType="1"/>
            </p:cNvSpPr>
            <p:nvPr/>
          </p:nvSpPr>
          <p:spPr bwMode="auto">
            <a:xfrm>
              <a:off x="384" y="1576"/>
              <a:ext cx="4896" cy="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6" name="Line 30"/>
            <p:cNvSpPr>
              <a:spLocks noChangeShapeType="1"/>
            </p:cNvSpPr>
            <p:nvPr/>
          </p:nvSpPr>
          <p:spPr bwMode="auto">
            <a:xfrm>
              <a:off x="2865"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7" name="Line 31"/>
            <p:cNvSpPr>
              <a:spLocks noChangeShapeType="1"/>
            </p:cNvSpPr>
            <p:nvPr/>
          </p:nvSpPr>
          <p:spPr bwMode="auto">
            <a:xfrm>
              <a:off x="1447"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Line 32"/>
            <p:cNvSpPr>
              <a:spLocks noChangeShapeType="1"/>
            </p:cNvSpPr>
            <p:nvPr/>
          </p:nvSpPr>
          <p:spPr bwMode="auto">
            <a:xfrm>
              <a:off x="2156"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9" name="Line 33"/>
            <p:cNvSpPr>
              <a:spLocks noChangeShapeType="1"/>
            </p:cNvSpPr>
            <p:nvPr/>
          </p:nvSpPr>
          <p:spPr bwMode="auto">
            <a:xfrm>
              <a:off x="3574"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0" name="Line 34"/>
            <p:cNvSpPr>
              <a:spLocks noChangeShapeType="1"/>
            </p:cNvSpPr>
            <p:nvPr/>
          </p:nvSpPr>
          <p:spPr bwMode="auto">
            <a:xfrm>
              <a:off x="4283"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1" name="Line 35"/>
            <p:cNvSpPr>
              <a:spLocks noChangeShapeType="1"/>
            </p:cNvSpPr>
            <p:nvPr/>
          </p:nvSpPr>
          <p:spPr bwMode="auto">
            <a:xfrm>
              <a:off x="4992"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Line 36"/>
            <p:cNvSpPr>
              <a:spLocks noChangeShapeType="1"/>
            </p:cNvSpPr>
            <p:nvPr/>
          </p:nvSpPr>
          <p:spPr bwMode="auto">
            <a:xfrm>
              <a:off x="738"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3" name="Line 37"/>
            <p:cNvSpPr>
              <a:spLocks noChangeShapeType="1"/>
            </p:cNvSpPr>
            <p:nvPr/>
          </p:nvSpPr>
          <p:spPr bwMode="auto">
            <a:xfrm>
              <a:off x="3219"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4" name="Line 38"/>
            <p:cNvSpPr>
              <a:spLocks noChangeShapeType="1"/>
            </p:cNvSpPr>
            <p:nvPr/>
          </p:nvSpPr>
          <p:spPr bwMode="auto">
            <a:xfrm>
              <a:off x="384"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5" name="Line 39"/>
            <p:cNvSpPr>
              <a:spLocks noChangeShapeType="1"/>
            </p:cNvSpPr>
            <p:nvPr/>
          </p:nvSpPr>
          <p:spPr bwMode="auto">
            <a:xfrm>
              <a:off x="4637"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6" name="Line 40"/>
            <p:cNvSpPr>
              <a:spLocks noChangeShapeType="1"/>
            </p:cNvSpPr>
            <p:nvPr/>
          </p:nvSpPr>
          <p:spPr bwMode="auto">
            <a:xfrm>
              <a:off x="1092"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7" name="Line 41"/>
            <p:cNvSpPr>
              <a:spLocks noChangeShapeType="1"/>
            </p:cNvSpPr>
            <p:nvPr/>
          </p:nvSpPr>
          <p:spPr bwMode="auto">
            <a:xfrm>
              <a:off x="1801"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8" name="Line 42"/>
            <p:cNvSpPr>
              <a:spLocks noChangeShapeType="1"/>
            </p:cNvSpPr>
            <p:nvPr/>
          </p:nvSpPr>
          <p:spPr bwMode="auto">
            <a:xfrm>
              <a:off x="2510"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9" name="Line 43"/>
            <p:cNvSpPr>
              <a:spLocks noChangeShapeType="1"/>
            </p:cNvSpPr>
            <p:nvPr/>
          </p:nvSpPr>
          <p:spPr bwMode="auto">
            <a:xfrm>
              <a:off x="3928" y="1440"/>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0" name="Text Box 44"/>
            <p:cNvSpPr txBox="1">
              <a:spLocks noChangeArrowheads="1"/>
            </p:cNvSpPr>
            <p:nvPr/>
          </p:nvSpPr>
          <p:spPr bwMode="auto">
            <a:xfrm>
              <a:off x="594" y="1728"/>
              <a:ext cx="324"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VLF`</a:t>
              </a:r>
            </a:p>
          </p:txBody>
        </p:sp>
        <p:sp>
          <p:nvSpPr>
            <p:cNvPr id="26671" name="Text Box 45"/>
            <p:cNvSpPr txBox="1">
              <a:spLocks noChangeArrowheads="1"/>
            </p:cNvSpPr>
            <p:nvPr/>
          </p:nvSpPr>
          <p:spPr bwMode="auto">
            <a:xfrm>
              <a:off x="1176" y="1728"/>
              <a:ext cx="290"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LF</a:t>
              </a:r>
            </a:p>
          </p:txBody>
        </p:sp>
        <p:sp>
          <p:nvSpPr>
            <p:cNvPr id="26672" name="Text Box 46"/>
            <p:cNvSpPr txBox="1">
              <a:spLocks noChangeArrowheads="1"/>
            </p:cNvSpPr>
            <p:nvPr/>
          </p:nvSpPr>
          <p:spPr bwMode="auto">
            <a:xfrm>
              <a:off x="1515" y="1728"/>
              <a:ext cx="279"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MF</a:t>
              </a:r>
            </a:p>
          </p:txBody>
        </p:sp>
        <p:sp>
          <p:nvSpPr>
            <p:cNvPr id="26673" name="Text Box 47"/>
            <p:cNvSpPr txBox="1">
              <a:spLocks noChangeArrowheads="1"/>
            </p:cNvSpPr>
            <p:nvPr/>
          </p:nvSpPr>
          <p:spPr bwMode="auto">
            <a:xfrm>
              <a:off x="1844" y="1728"/>
              <a:ext cx="298"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HF</a:t>
              </a:r>
            </a:p>
          </p:txBody>
        </p:sp>
        <p:sp>
          <p:nvSpPr>
            <p:cNvPr id="26674" name="Text Box 48"/>
            <p:cNvSpPr txBox="1">
              <a:spLocks noChangeArrowheads="1"/>
            </p:cNvSpPr>
            <p:nvPr/>
          </p:nvSpPr>
          <p:spPr bwMode="auto">
            <a:xfrm>
              <a:off x="2189" y="1728"/>
              <a:ext cx="382"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VHF</a:t>
              </a:r>
            </a:p>
          </p:txBody>
        </p:sp>
        <p:sp>
          <p:nvSpPr>
            <p:cNvPr id="26675" name="Text Box 49"/>
            <p:cNvSpPr txBox="1">
              <a:spLocks noChangeArrowheads="1"/>
            </p:cNvSpPr>
            <p:nvPr/>
          </p:nvSpPr>
          <p:spPr bwMode="auto">
            <a:xfrm>
              <a:off x="2533" y="1728"/>
              <a:ext cx="389"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UHF</a:t>
              </a:r>
            </a:p>
          </p:txBody>
        </p:sp>
        <p:sp>
          <p:nvSpPr>
            <p:cNvPr id="26676" name="Text Box 50"/>
            <p:cNvSpPr txBox="1">
              <a:spLocks noChangeArrowheads="1"/>
            </p:cNvSpPr>
            <p:nvPr/>
          </p:nvSpPr>
          <p:spPr bwMode="auto">
            <a:xfrm>
              <a:off x="2914" y="1728"/>
              <a:ext cx="382"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SHF</a:t>
              </a:r>
            </a:p>
          </p:txBody>
        </p:sp>
        <p:sp>
          <p:nvSpPr>
            <p:cNvPr id="26677" name="Text Box 51"/>
            <p:cNvSpPr txBox="1">
              <a:spLocks noChangeArrowheads="1"/>
            </p:cNvSpPr>
            <p:nvPr/>
          </p:nvSpPr>
          <p:spPr bwMode="auto">
            <a:xfrm>
              <a:off x="3259" y="1728"/>
              <a:ext cx="382"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EHF</a:t>
              </a:r>
            </a:p>
          </p:txBody>
        </p:sp>
        <p:sp>
          <p:nvSpPr>
            <p:cNvPr id="26678" name="Text Box 52"/>
            <p:cNvSpPr txBox="1">
              <a:spLocks noChangeArrowheads="1"/>
            </p:cNvSpPr>
            <p:nvPr/>
          </p:nvSpPr>
          <p:spPr bwMode="auto">
            <a:xfrm>
              <a:off x="3804" y="1728"/>
              <a:ext cx="556"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infrared</a:t>
              </a:r>
            </a:p>
          </p:txBody>
        </p:sp>
        <p:sp>
          <p:nvSpPr>
            <p:cNvPr id="26679" name="Text Box 53"/>
            <p:cNvSpPr txBox="1">
              <a:spLocks noChangeArrowheads="1"/>
            </p:cNvSpPr>
            <p:nvPr/>
          </p:nvSpPr>
          <p:spPr bwMode="auto">
            <a:xfrm>
              <a:off x="5051" y="1728"/>
              <a:ext cx="305"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UV</a:t>
              </a:r>
            </a:p>
          </p:txBody>
        </p:sp>
        <p:cxnSp>
          <p:nvCxnSpPr>
            <p:cNvPr id="26680" name="AutoShape 54"/>
            <p:cNvCxnSpPr>
              <a:cxnSpLocks noChangeShapeType="1"/>
              <a:stCxn id="26664" idx="1"/>
              <a:endCxn id="26666" idx="1"/>
            </p:cNvCxnSpPr>
            <p:nvPr/>
          </p:nvCxnSpPr>
          <p:spPr bwMode="auto">
            <a:xfrm>
              <a:off x="384" y="1713"/>
              <a:ext cx="70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1" name="AutoShape 55"/>
            <p:cNvCxnSpPr>
              <a:cxnSpLocks noChangeShapeType="1"/>
              <a:stCxn id="26666" idx="1"/>
              <a:endCxn id="26657" idx="1"/>
            </p:cNvCxnSpPr>
            <p:nvPr/>
          </p:nvCxnSpPr>
          <p:spPr bwMode="auto">
            <a:xfrm>
              <a:off x="1092"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2" name="AutoShape 56"/>
            <p:cNvCxnSpPr>
              <a:cxnSpLocks noChangeShapeType="1"/>
              <a:stCxn id="26657" idx="1"/>
              <a:endCxn id="26667" idx="1"/>
            </p:cNvCxnSpPr>
            <p:nvPr/>
          </p:nvCxnSpPr>
          <p:spPr bwMode="auto">
            <a:xfrm>
              <a:off x="1447"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3" name="AutoShape 57"/>
            <p:cNvCxnSpPr>
              <a:cxnSpLocks noChangeShapeType="1"/>
              <a:stCxn id="26667" idx="1"/>
              <a:endCxn id="26658" idx="1"/>
            </p:cNvCxnSpPr>
            <p:nvPr/>
          </p:nvCxnSpPr>
          <p:spPr bwMode="auto">
            <a:xfrm>
              <a:off x="1801"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4" name="AutoShape 58"/>
            <p:cNvCxnSpPr>
              <a:cxnSpLocks noChangeShapeType="1"/>
              <a:stCxn id="26658" idx="1"/>
              <a:endCxn id="26668" idx="1"/>
            </p:cNvCxnSpPr>
            <p:nvPr/>
          </p:nvCxnSpPr>
          <p:spPr bwMode="auto">
            <a:xfrm>
              <a:off x="2156"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5" name="AutoShape 59"/>
            <p:cNvCxnSpPr>
              <a:cxnSpLocks noChangeShapeType="1"/>
              <a:stCxn id="26668" idx="1"/>
              <a:endCxn id="26656" idx="1"/>
            </p:cNvCxnSpPr>
            <p:nvPr/>
          </p:nvCxnSpPr>
          <p:spPr bwMode="auto">
            <a:xfrm>
              <a:off x="2510"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6" name="AutoShape 60"/>
            <p:cNvCxnSpPr>
              <a:cxnSpLocks noChangeShapeType="1"/>
              <a:stCxn id="26656" idx="1"/>
              <a:endCxn id="26663" idx="1"/>
            </p:cNvCxnSpPr>
            <p:nvPr/>
          </p:nvCxnSpPr>
          <p:spPr bwMode="auto">
            <a:xfrm>
              <a:off x="2865" y="1713"/>
              <a:ext cx="354"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7" name="AutoShape 61"/>
            <p:cNvCxnSpPr>
              <a:cxnSpLocks noChangeShapeType="1"/>
              <a:stCxn id="26663" idx="1"/>
              <a:endCxn id="26659" idx="1"/>
            </p:cNvCxnSpPr>
            <p:nvPr/>
          </p:nvCxnSpPr>
          <p:spPr bwMode="auto">
            <a:xfrm>
              <a:off x="3219" y="1713"/>
              <a:ext cx="35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88" name="AutoShape 62"/>
            <p:cNvCxnSpPr>
              <a:cxnSpLocks noChangeShapeType="1"/>
              <a:stCxn id="26659" idx="1"/>
              <a:endCxn id="26690" idx="1"/>
            </p:cNvCxnSpPr>
            <p:nvPr/>
          </p:nvCxnSpPr>
          <p:spPr bwMode="auto">
            <a:xfrm>
              <a:off x="3574" y="1713"/>
              <a:ext cx="1087"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89" name="Line 63"/>
            <p:cNvSpPr>
              <a:spLocks noChangeShapeType="1"/>
            </p:cNvSpPr>
            <p:nvPr/>
          </p:nvSpPr>
          <p:spPr bwMode="auto">
            <a:xfrm>
              <a:off x="4856" y="1632"/>
              <a:ext cx="1"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0" name="Line 64"/>
            <p:cNvSpPr>
              <a:spLocks noChangeShapeType="1"/>
            </p:cNvSpPr>
            <p:nvPr/>
          </p:nvSpPr>
          <p:spPr bwMode="auto">
            <a:xfrm>
              <a:off x="4661" y="161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6691" name="AutoShape 65"/>
            <p:cNvCxnSpPr>
              <a:cxnSpLocks noChangeShapeType="1"/>
              <a:stCxn id="26690" idx="1"/>
              <a:endCxn id="26689" idx="1"/>
            </p:cNvCxnSpPr>
            <p:nvPr/>
          </p:nvCxnSpPr>
          <p:spPr bwMode="auto">
            <a:xfrm>
              <a:off x="4661" y="1714"/>
              <a:ext cx="196"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92" name="AutoShape 66"/>
            <p:cNvCxnSpPr>
              <a:cxnSpLocks noChangeShapeType="1"/>
              <a:endCxn id="26689" idx="1"/>
            </p:cNvCxnSpPr>
            <p:nvPr/>
          </p:nvCxnSpPr>
          <p:spPr bwMode="auto">
            <a:xfrm flipH="1" flipV="1">
              <a:off x="4857" y="1714"/>
              <a:ext cx="437"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93" name="AutoShape 67"/>
            <p:cNvCxnSpPr>
              <a:cxnSpLocks noChangeShapeType="1"/>
              <a:stCxn id="26642" idx="0"/>
            </p:cNvCxnSpPr>
            <p:nvPr/>
          </p:nvCxnSpPr>
          <p:spPr bwMode="auto">
            <a:xfrm>
              <a:off x="384" y="912"/>
              <a:ext cx="2032"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94" name="Line 68"/>
            <p:cNvSpPr>
              <a:spLocks noChangeShapeType="1"/>
            </p:cNvSpPr>
            <p:nvPr/>
          </p:nvSpPr>
          <p:spPr bwMode="auto">
            <a:xfrm>
              <a:off x="738" y="8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5" name="Line 69"/>
            <p:cNvSpPr>
              <a:spLocks noChangeShapeType="1"/>
            </p:cNvSpPr>
            <p:nvPr/>
          </p:nvSpPr>
          <p:spPr bwMode="auto">
            <a:xfrm>
              <a:off x="2510" y="8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6696" name="AutoShape 70"/>
            <p:cNvCxnSpPr>
              <a:cxnSpLocks noChangeShapeType="1"/>
              <a:stCxn id="26694" idx="0"/>
            </p:cNvCxnSpPr>
            <p:nvPr/>
          </p:nvCxnSpPr>
          <p:spPr bwMode="auto">
            <a:xfrm>
              <a:off x="738" y="816"/>
              <a:ext cx="1980"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97" name="AutoShape 71"/>
            <p:cNvCxnSpPr>
              <a:cxnSpLocks noChangeShapeType="1"/>
            </p:cNvCxnSpPr>
            <p:nvPr/>
          </p:nvCxnSpPr>
          <p:spPr bwMode="auto">
            <a:xfrm>
              <a:off x="4560" y="912"/>
              <a:ext cx="336"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98" name="Text Box 72"/>
            <p:cNvSpPr txBox="1">
              <a:spLocks noChangeArrowheads="1"/>
            </p:cNvSpPr>
            <p:nvPr/>
          </p:nvSpPr>
          <p:spPr bwMode="auto">
            <a:xfrm>
              <a:off x="4224" y="672"/>
              <a:ext cx="1224" cy="20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optical transmission</a:t>
              </a:r>
            </a:p>
          </p:txBody>
        </p:sp>
        <p:sp>
          <p:nvSpPr>
            <p:cNvPr id="26699" name="Text Box 73"/>
            <p:cNvSpPr txBox="1">
              <a:spLocks noChangeArrowheads="1"/>
            </p:cNvSpPr>
            <p:nvPr/>
          </p:nvSpPr>
          <p:spPr bwMode="auto">
            <a:xfrm>
              <a:off x="1238" y="624"/>
              <a:ext cx="731" cy="20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coax cable</a:t>
              </a:r>
            </a:p>
          </p:txBody>
        </p:sp>
        <p:sp>
          <p:nvSpPr>
            <p:cNvPr id="26700" name="Text Box 74"/>
            <p:cNvSpPr txBox="1">
              <a:spLocks noChangeArrowheads="1"/>
            </p:cNvSpPr>
            <p:nvPr/>
          </p:nvSpPr>
          <p:spPr bwMode="auto">
            <a:xfrm>
              <a:off x="192" y="624"/>
              <a:ext cx="586" cy="346"/>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twisted pair</a:t>
              </a:r>
            </a:p>
          </p:txBody>
        </p:sp>
        <p:cxnSp>
          <p:nvCxnSpPr>
            <p:cNvPr id="26701" name="AutoShape 75"/>
            <p:cNvCxnSpPr>
              <a:cxnSpLocks noChangeShapeType="1"/>
              <a:stCxn id="26638" idx="1"/>
              <a:endCxn id="26660" idx="0"/>
            </p:cNvCxnSpPr>
            <p:nvPr/>
          </p:nvCxnSpPr>
          <p:spPr bwMode="auto">
            <a:xfrm>
              <a:off x="4283" y="1185"/>
              <a:ext cx="0" cy="2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702" name="Line 76"/>
            <p:cNvSpPr>
              <a:spLocks noChangeShapeType="1"/>
            </p:cNvSpPr>
            <p:nvPr/>
          </p:nvSpPr>
          <p:spPr bwMode="auto">
            <a:xfrm flipH="1">
              <a:off x="204" y="1710"/>
              <a:ext cx="19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3" name="Line 77"/>
            <p:cNvSpPr>
              <a:spLocks noChangeShapeType="1"/>
            </p:cNvSpPr>
            <p:nvPr/>
          </p:nvSpPr>
          <p:spPr bwMode="auto">
            <a:xfrm flipH="1">
              <a:off x="192" y="912"/>
              <a:ext cx="19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79945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90245"/>
                                        </p:tgtEl>
                                        <p:attrNameLst>
                                          <p:attrName>style.visibility</p:attrName>
                                        </p:attrNameLst>
                                      </p:cBhvr>
                                      <p:to>
                                        <p:strVal val="visible"/>
                                      </p:to>
                                    </p:set>
                                    <p:animEffect transition="in" filter="dissolve">
                                      <p:cBhvr>
                                        <p:cTn id="7" dur="1000"/>
                                        <p:tgtEl>
                                          <p:spTgt spid="1290245"/>
                                        </p:tgtEl>
                                      </p:cBhvr>
                                    </p:animEffect>
                                  </p:childTnLst>
                                </p:cTn>
                              </p:par>
                            </p:childTnLst>
                          </p:cTn>
                        </p:par>
                        <p:par>
                          <p:cTn id="8" fill="hold" nodeType="afterGroup">
                            <p:stCondLst>
                              <p:cond delay="1000"/>
                            </p:stCondLst>
                            <p:childTnLst>
                              <p:par>
                                <p:cTn id="9" presetID="2" presetClass="entr" presetSubtype="4" fill="hold" nodeType="afterEffect">
                                  <p:stCondLst>
                                    <p:cond delay="0"/>
                                  </p:stCondLst>
                                  <p:childTnLst>
                                    <p:set>
                                      <p:cBhvr>
                                        <p:cTn id="10" dur="1" fill="hold">
                                          <p:stCondLst>
                                            <p:cond delay="0"/>
                                          </p:stCondLst>
                                        </p:cTn>
                                        <p:tgtEl>
                                          <p:spTgt spid="1290320">
                                            <p:txEl>
                                              <p:pRg st="7" end="7"/>
                                            </p:txEl>
                                          </p:spTgt>
                                        </p:tgtEl>
                                        <p:attrNameLst>
                                          <p:attrName>style.visibility</p:attrName>
                                        </p:attrNameLst>
                                      </p:cBhvr>
                                      <p:to>
                                        <p:strVal val="visible"/>
                                      </p:to>
                                    </p:set>
                                    <p:anim calcmode="lin" valueType="num">
                                      <p:cBhvr additive="base">
                                        <p:cTn id="11" dur="1000" fill="hold"/>
                                        <p:tgtEl>
                                          <p:spTgt spid="1290320">
                                            <p:txEl>
                                              <p:pRg st="7" end="7"/>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290320">
                                            <p:txEl>
                                              <p:pRg st="7" end="7"/>
                                            </p:txEl>
                                          </p:spTgt>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2000"/>
                            </p:stCondLst>
                            <p:childTnLst>
                              <p:par>
                                <p:cTn id="14" presetID="2" presetClass="entr" presetSubtype="4" fill="hold" nodeType="afterEffect">
                                  <p:stCondLst>
                                    <p:cond delay="0"/>
                                  </p:stCondLst>
                                  <p:childTnLst>
                                    <p:set>
                                      <p:cBhvr>
                                        <p:cTn id="15" dur="1" fill="hold">
                                          <p:stCondLst>
                                            <p:cond delay="0"/>
                                          </p:stCondLst>
                                        </p:cTn>
                                        <p:tgtEl>
                                          <p:spTgt spid="1290320">
                                            <p:txEl>
                                              <p:pRg st="8" end="8"/>
                                            </p:txEl>
                                          </p:spTgt>
                                        </p:tgtEl>
                                        <p:attrNameLst>
                                          <p:attrName>style.visibility</p:attrName>
                                        </p:attrNameLst>
                                      </p:cBhvr>
                                      <p:to>
                                        <p:strVal val="visible"/>
                                      </p:to>
                                    </p:set>
                                    <p:anim calcmode="lin" valueType="num">
                                      <p:cBhvr additive="base">
                                        <p:cTn id="16" dur="1000" fill="hold"/>
                                        <p:tgtEl>
                                          <p:spTgt spid="1290320">
                                            <p:txEl>
                                              <p:pRg st="8" end="8"/>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1290320">
                                            <p:txEl>
                                              <p:pRg st="8" end="8"/>
                                            </p:txEl>
                                          </p:spTgt>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3000"/>
                            </p:stCondLst>
                            <p:childTnLst>
                              <p:par>
                                <p:cTn id="19" presetID="2" presetClass="entr" presetSubtype="4" fill="hold" nodeType="afterEffect">
                                  <p:stCondLst>
                                    <p:cond delay="0"/>
                                  </p:stCondLst>
                                  <p:childTnLst>
                                    <p:set>
                                      <p:cBhvr>
                                        <p:cTn id="20" dur="1" fill="hold">
                                          <p:stCondLst>
                                            <p:cond delay="0"/>
                                          </p:stCondLst>
                                        </p:cTn>
                                        <p:tgtEl>
                                          <p:spTgt spid="1290320">
                                            <p:txEl>
                                              <p:pRg st="9" end="9"/>
                                            </p:txEl>
                                          </p:spTgt>
                                        </p:tgtEl>
                                        <p:attrNameLst>
                                          <p:attrName>style.visibility</p:attrName>
                                        </p:attrNameLst>
                                      </p:cBhvr>
                                      <p:to>
                                        <p:strVal val="visible"/>
                                      </p:to>
                                    </p:set>
                                    <p:anim calcmode="lin" valueType="num">
                                      <p:cBhvr additive="base">
                                        <p:cTn id="21" dur="1000" fill="hold"/>
                                        <p:tgtEl>
                                          <p:spTgt spid="1290320">
                                            <p:txEl>
                                              <p:pRg st="9" end="9"/>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1290320">
                                            <p:txEl>
                                              <p:pRg st="9" end="9"/>
                                            </p:txEl>
                                          </p:spTgt>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4000"/>
                            </p:stCondLst>
                            <p:childTnLst>
                              <p:par>
                                <p:cTn id="24" presetID="2" presetClass="entr" presetSubtype="4" fill="hold" nodeType="afterEffect">
                                  <p:stCondLst>
                                    <p:cond delay="0"/>
                                  </p:stCondLst>
                                  <p:childTnLst>
                                    <p:set>
                                      <p:cBhvr>
                                        <p:cTn id="25" dur="1" fill="hold">
                                          <p:stCondLst>
                                            <p:cond delay="0"/>
                                          </p:stCondLst>
                                        </p:cTn>
                                        <p:tgtEl>
                                          <p:spTgt spid="1290320">
                                            <p:txEl>
                                              <p:pRg st="10" end="10"/>
                                            </p:txEl>
                                          </p:spTgt>
                                        </p:tgtEl>
                                        <p:attrNameLst>
                                          <p:attrName>style.visibility</p:attrName>
                                        </p:attrNameLst>
                                      </p:cBhvr>
                                      <p:to>
                                        <p:strVal val="visible"/>
                                      </p:to>
                                    </p:set>
                                    <p:anim calcmode="lin" valueType="num">
                                      <p:cBhvr additive="base">
                                        <p:cTn id="26" dur="1000" fill="hold"/>
                                        <p:tgtEl>
                                          <p:spTgt spid="1290320">
                                            <p:txEl>
                                              <p:pRg st="10" end="1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1290320">
                                            <p:txEl>
                                              <p:pRg st="10" end="10"/>
                                            </p:txEl>
                                          </p:spTgt>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5000"/>
                            </p:stCondLst>
                            <p:childTnLst>
                              <p:par>
                                <p:cTn id="29" presetID="2" presetClass="entr" presetSubtype="4" fill="hold" nodeType="afterEffect">
                                  <p:stCondLst>
                                    <p:cond delay="0"/>
                                  </p:stCondLst>
                                  <p:childTnLst>
                                    <p:set>
                                      <p:cBhvr>
                                        <p:cTn id="30" dur="1" fill="hold">
                                          <p:stCondLst>
                                            <p:cond delay="0"/>
                                          </p:stCondLst>
                                        </p:cTn>
                                        <p:tgtEl>
                                          <p:spTgt spid="1290320">
                                            <p:txEl>
                                              <p:pRg st="11" end="11"/>
                                            </p:txEl>
                                          </p:spTgt>
                                        </p:tgtEl>
                                        <p:attrNameLst>
                                          <p:attrName>style.visibility</p:attrName>
                                        </p:attrNameLst>
                                      </p:cBhvr>
                                      <p:to>
                                        <p:strVal val="visible"/>
                                      </p:to>
                                    </p:set>
                                    <p:anim calcmode="lin" valueType="num">
                                      <p:cBhvr additive="base">
                                        <p:cTn id="31" dur="1000" fill="hold"/>
                                        <p:tgtEl>
                                          <p:spTgt spid="1290320">
                                            <p:txEl>
                                              <p:pRg st="11" end="11"/>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290320">
                                            <p:txEl>
                                              <p:pRg st="11" end="11"/>
                                            </p:txEl>
                                          </p:spTgt>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6000"/>
                            </p:stCondLst>
                            <p:childTnLst>
                              <p:par>
                                <p:cTn id="34" presetID="2" presetClass="entr" presetSubtype="4" fill="hold" nodeType="afterEffect">
                                  <p:stCondLst>
                                    <p:cond delay="0"/>
                                  </p:stCondLst>
                                  <p:childTnLst>
                                    <p:set>
                                      <p:cBhvr>
                                        <p:cTn id="35" dur="1" fill="hold">
                                          <p:stCondLst>
                                            <p:cond delay="0"/>
                                          </p:stCondLst>
                                        </p:cTn>
                                        <p:tgtEl>
                                          <p:spTgt spid="1290244">
                                            <p:txEl>
                                              <p:pRg st="0" end="0"/>
                                            </p:txEl>
                                          </p:spTgt>
                                        </p:tgtEl>
                                        <p:attrNameLst>
                                          <p:attrName>style.visibility</p:attrName>
                                        </p:attrNameLst>
                                      </p:cBhvr>
                                      <p:to>
                                        <p:strVal val="visible"/>
                                      </p:to>
                                    </p:set>
                                    <p:anim calcmode="lin" valueType="num">
                                      <p:cBhvr additive="base">
                                        <p:cTn id="36" dur="1000" fill="hold"/>
                                        <p:tgtEl>
                                          <p:spTgt spid="1290244">
                                            <p:txEl>
                                              <p:pRg st="0" end="0"/>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1290244">
                                            <p:txEl>
                                              <p:pRg st="0" end="0"/>
                                            </p:txEl>
                                          </p:spTgt>
                                        </p:tgtEl>
                                        <p:attrNameLst>
                                          <p:attrName>ppt_y</p:attrName>
                                        </p:attrNameLst>
                                      </p:cBhvr>
                                      <p:tavLst>
                                        <p:tav tm="0">
                                          <p:val>
                                            <p:strVal val="1+#ppt_h/2"/>
                                          </p:val>
                                        </p:tav>
                                        <p:tav tm="100000">
                                          <p:val>
                                            <p:strVal val="#ppt_y"/>
                                          </p:val>
                                        </p:tav>
                                      </p:tavLst>
                                    </p:anim>
                                  </p:childTnLst>
                                </p:cTn>
                              </p:par>
                            </p:childTnLst>
                          </p:cTn>
                        </p:par>
                        <p:par>
                          <p:cTn id="38" fill="hold" nodeType="afterGroup">
                            <p:stCondLst>
                              <p:cond delay="7000"/>
                            </p:stCondLst>
                            <p:childTnLst>
                              <p:par>
                                <p:cTn id="39" presetID="2" presetClass="entr" presetSubtype="4" fill="hold" nodeType="afterEffect">
                                  <p:stCondLst>
                                    <p:cond delay="0"/>
                                  </p:stCondLst>
                                  <p:childTnLst>
                                    <p:set>
                                      <p:cBhvr>
                                        <p:cTn id="40" dur="1" fill="hold">
                                          <p:stCondLst>
                                            <p:cond delay="0"/>
                                          </p:stCondLst>
                                        </p:cTn>
                                        <p:tgtEl>
                                          <p:spTgt spid="1290244">
                                            <p:txEl>
                                              <p:pRg st="1" end="1"/>
                                            </p:txEl>
                                          </p:spTgt>
                                        </p:tgtEl>
                                        <p:attrNameLst>
                                          <p:attrName>style.visibility</p:attrName>
                                        </p:attrNameLst>
                                      </p:cBhvr>
                                      <p:to>
                                        <p:strVal val="visible"/>
                                      </p:to>
                                    </p:set>
                                    <p:anim calcmode="lin" valueType="num">
                                      <p:cBhvr additive="base">
                                        <p:cTn id="41" dur="1000" fill="hold"/>
                                        <p:tgtEl>
                                          <p:spTgt spid="1290244">
                                            <p:txEl>
                                              <p:pRg st="1" end="1"/>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1290244">
                                            <p:txEl>
                                              <p:pRg st="1" end="1"/>
                                            </p:txEl>
                                          </p:spTgt>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8000"/>
                            </p:stCondLst>
                            <p:childTnLst>
                              <p:par>
                                <p:cTn id="44" presetID="2" presetClass="entr" presetSubtype="4" fill="hold" nodeType="afterEffect">
                                  <p:stCondLst>
                                    <p:cond delay="0"/>
                                  </p:stCondLst>
                                  <p:childTnLst>
                                    <p:set>
                                      <p:cBhvr>
                                        <p:cTn id="45" dur="1" fill="hold">
                                          <p:stCondLst>
                                            <p:cond delay="0"/>
                                          </p:stCondLst>
                                        </p:cTn>
                                        <p:tgtEl>
                                          <p:spTgt spid="1290244">
                                            <p:txEl>
                                              <p:pRg st="2" end="2"/>
                                            </p:txEl>
                                          </p:spTgt>
                                        </p:tgtEl>
                                        <p:attrNameLst>
                                          <p:attrName>style.visibility</p:attrName>
                                        </p:attrNameLst>
                                      </p:cBhvr>
                                      <p:to>
                                        <p:strVal val="visible"/>
                                      </p:to>
                                    </p:set>
                                    <p:anim calcmode="lin" valueType="num">
                                      <p:cBhvr additive="base">
                                        <p:cTn id="46" dur="1000" fill="hold"/>
                                        <p:tgtEl>
                                          <p:spTgt spid="1290244">
                                            <p:txEl>
                                              <p:pRg st="2" end="2"/>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1290244">
                                            <p:txEl>
                                              <p:pRg st="2" end="2"/>
                                            </p:txEl>
                                          </p:spTgt>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9000"/>
                            </p:stCondLst>
                            <p:childTnLst>
                              <p:par>
                                <p:cTn id="49" presetID="2" presetClass="entr" presetSubtype="4" fill="hold" nodeType="afterEffect">
                                  <p:stCondLst>
                                    <p:cond delay="0"/>
                                  </p:stCondLst>
                                  <p:childTnLst>
                                    <p:set>
                                      <p:cBhvr>
                                        <p:cTn id="50" dur="1" fill="hold">
                                          <p:stCondLst>
                                            <p:cond delay="0"/>
                                          </p:stCondLst>
                                        </p:cTn>
                                        <p:tgtEl>
                                          <p:spTgt spid="1290244">
                                            <p:txEl>
                                              <p:pRg st="3" end="3"/>
                                            </p:txEl>
                                          </p:spTgt>
                                        </p:tgtEl>
                                        <p:attrNameLst>
                                          <p:attrName>style.visibility</p:attrName>
                                        </p:attrNameLst>
                                      </p:cBhvr>
                                      <p:to>
                                        <p:strVal val="visible"/>
                                      </p:to>
                                    </p:set>
                                    <p:anim calcmode="lin" valueType="num">
                                      <p:cBhvr additive="base">
                                        <p:cTn id="51" dur="1000" fill="hold"/>
                                        <p:tgtEl>
                                          <p:spTgt spid="1290244">
                                            <p:txEl>
                                              <p:pRg st="3" end="3"/>
                                            </p:txEl>
                                          </p:spTgt>
                                        </p:tgtEl>
                                        <p:attrNameLst>
                                          <p:attrName>ppt_x</p:attrName>
                                        </p:attrNameLst>
                                      </p:cBhvr>
                                      <p:tavLst>
                                        <p:tav tm="0">
                                          <p:val>
                                            <p:strVal val="#ppt_x"/>
                                          </p:val>
                                        </p:tav>
                                        <p:tav tm="100000">
                                          <p:val>
                                            <p:strVal val="#ppt_x"/>
                                          </p:val>
                                        </p:tav>
                                      </p:tavLst>
                                    </p:anim>
                                    <p:anim calcmode="lin" valueType="num">
                                      <p:cBhvr additive="base">
                                        <p:cTn id="52" dur="1000" fill="hold"/>
                                        <p:tgtEl>
                                          <p:spTgt spid="1290244">
                                            <p:txEl>
                                              <p:pRg st="3" end="3"/>
                                            </p:txEl>
                                          </p:spTgt>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10000"/>
                            </p:stCondLst>
                            <p:childTnLst>
                              <p:par>
                                <p:cTn id="54" presetID="2" presetClass="entr" presetSubtype="4" fill="hold" nodeType="afterEffect">
                                  <p:stCondLst>
                                    <p:cond delay="0"/>
                                  </p:stCondLst>
                                  <p:childTnLst>
                                    <p:set>
                                      <p:cBhvr>
                                        <p:cTn id="55" dur="1" fill="hold">
                                          <p:stCondLst>
                                            <p:cond delay="0"/>
                                          </p:stCondLst>
                                        </p:cTn>
                                        <p:tgtEl>
                                          <p:spTgt spid="1290244">
                                            <p:txEl>
                                              <p:pRg st="4" end="4"/>
                                            </p:txEl>
                                          </p:spTgt>
                                        </p:tgtEl>
                                        <p:attrNameLst>
                                          <p:attrName>style.visibility</p:attrName>
                                        </p:attrNameLst>
                                      </p:cBhvr>
                                      <p:to>
                                        <p:strVal val="visible"/>
                                      </p:to>
                                    </p:set>
                                    <p:anim calcmode="lin" valueType="num">
                                      <p:cBhvr additive="base">
                                        <p:cTn id="56" dur="1000" fill="hold"/>
                                        <p:tgtEl>
                                          <p:spTgt spid="1290244">
                                            <p:txEl>
                                              <p:pRg st="4" end="4"/>
                                            </p:txEl>
                                          </p:spTgt>
                                        </p:tgtEl>
                                        <p:attrNameLst>
                                          <p:attrName>ppt_x</p:attrName>
                                        </p:attrNameLst>
                                      </p:cBhvr>
                                      <p:tavLst>
                                        <p:tav tm="0">
                                          <p:val>
                                            <p:strVal val="#ppt_x"/>
                                          </p:val>
                                        </p:tav>
                                        <p:tav tm="100000">
                                          <p:val>
                                            <p:strVal val="#ppt_x"/>
                                          </p:val>
                                        </p:tav>
                                      </p:tavLst>
                                    </p:anim>
                                    <p:anim calcmode="lin" valueType="num">
                                      <p:cBhvr additive="base">
                                        <p:cTn id="57" dur="1000" fill="hold"/>
                                        <p:tgtEl>
                                          <p:spTgt spid="129024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rPr>
              <a:t>CONFIDENTIAL© Copyright 2008 Tech Mahindra Limited</a:t>
            </a:r>
          </a:p>
        </p:txBody>
      </p:sp>
      <p:sp>
        <p:nvSpPr>
          <p:cNvPr id="2765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072630-A733-4798-B223-D2DADF40CD57}" type="slidenum">
              <a:rPr lang="en-US" altLang="en-US" smtClean="0">
                <a:solidFill>
                  <a:schemeClr val="bg1"/>
                </a:solidFill>
              </a:rPr>
              <a:pPr/>
              <a:t>55</a:t>
            </a:fld>
            <a:endParaRPr lang="en-US" altLang="en-US" smtClean="0">
              <a:solidFill>
                <a:schemeClr val="bg1"/>
              </a:solidFill>
            </a:endParaRPr>
          </a:p>
        </p:txBody>
      </p:sp>
      <p:sp>
        <p:nvSpPr>
          <p:cNvPr id="27652" name="Rectangle 2"/>
          <p:cNvSpPr>
            <a:spLocks noGrp="1" noChangeArrowheads="1"/>
          </p:cNvSpPr>
          <p:nvPr>
            <p:ph type="title"/>
          </p:nvPr>
        </p:nvSpPr>
        <p:spPr/>
        <p:txBody>
          <a:bodyPr/>
          <a:lstStyle/>
          <a:p>
            <a:pPr eaLnBrk="1" hangingPunct="1"/>
            <a:r>
              <a:rPr lang="en-US" altLang="en-US" smtClean="0"/>
              <a:t>Summary</a:t>
            </a:r>
          </a:p>
        </p:txBody>
      </p:sp>
      <p:sp>
        <p:nvSpPr>
          <p:cNvPr id="27653"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Signal – Analog and Digital, their characteristics</a:t>
            </a:r>
          </a:p>
          <a:p>
            <a:pPr lvl="1" eaLnBrk="1" hangingPunct="1"/>
            <a:r>
              <a:rPr lang="en-US" altLang="en-US" smtClean="0"/>
              <a:t>Difference between Analogue and Digital signal </a:t>
            </a:r>
          </a:p>
          <a:p>
            <a:pPr lvl="1" eaLnBrk="1" hangingPunct="1"/>
            <a:r>
              <a:rPr lang="en-US" altLang="en-US" smtClean="0"/>
              <a:t>Classification of transmission media</a:t>
            </a:r>
          </a:p>
          <a:p>
            <a:pPr lvl="1" eaLnBrk="1" hangingPunct="1"/>
            <a:r>
              <a:rPr lang="en-US" altLang="en-US" smtClean="0"/>
              <a:t>Composition, characteristic features and speed/bandwidth of bounded media such as coaxial and twisted pair copper and fiber</a:t>
            </a:r>
          </a:p>
          <a:p>
            <a:pPr lvl="1" eaLnBrk="1" hangingPunct="1"/>
            <a:r>
              <a:rPr lang="en-US" altLang="en-US" smtClean="0"/>
              <a:t>Advantage of fiber optic communication medium over others</a:t>
            </a:r>
          </a:p>
          <a:p>
            <a:pPr lvl="1" eaLnBrk="1" hangingPunct="1"/>
            <a:r>
              <a:rPr lang="en-US" altLang="en-US" smtClean="0"/>
              <a:t>Wireless frequency spectrum with application wise spectrum distribution</a:t>
            </a:r>
          </a:p>
          <a:p>
            <a:pPr lvl="1" eaLnBrk="1" hangingPunct="1"/>
            <a:endParaRPr lang="en-US" altLang="en-US" smtClean="0"/>
          </a:p>
          <a:p>
            <a:pPr lvl="1" eaLnBrk="1" hangingPunct="1"/>
            <a:endParaRPr lang="en-US" altLang="en-US" smtClean="0"/>
          </a:p>
        </p:txBody>
      </p:sp>
    </p:spTree>
    <p:extLst>
      <p:ext uri="{BB962C8B-B14F-4D97-AF65-F5344CB8AC3E}">
        <p14:creationId xmlns:p14="http://schemas.microsoft.com/office/powerpoint/2010/main" val="3453072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p:txBody>
          <a:bodyPr/>
          <a:lstStyle/>
          <a:p>
            <a:pPr eaLnBrk="1" hangingPunct="1"/>
            <a:r>
              <a:rPr lang="en-US" altLang="en-US" smtClean="0"/>
              <a:t>Thank You</a:t>
            </a:r>
          </a:p>
        </p:txBody>
      </p:sp>
    </p:spTree>
    <p:extLst>
      <p:ext uri="{BB962C8B-B14F-4D97-AF65-F5344CB8AC3E}">
        <p14:creationId xmlns:p14="http://schemas.microsoft.com/office/powerpoint/2010/main" val="599058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70" name="Rectangle 1030"/>
          <p:cNvSpPr>
            <a:spLocks noGrp="1" noChangeArrowheads="1"/>
          </p:cNvSpPr>
          <p:nvPr>
            <p:ph type="ctrTitle"/>
          </p:nvPr>
        </p:nvSpPr>
        <p:spPr/>
        <p:txBody>
          <a:bodyPr/>
          <a:lstStyle/>
          <a:p>
            <a:r>
              <a:rPr lang="en-US" altLang="en-US"/>
              <a:t>Transmission Parameters</a:t>
            </a:r>
          </a:p>
        </p:txBody>
      </p:sp>
    </p:spTree>
    <p:extLst>
      <p:ext uri="{BB962C8B-B14F-4D97-AF65-F5344CB8AC3E}">
        <p14:creationId xmlns:p14="http://schemas.microsoft.com/office/powerpoint/2010/main" val="12025210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B9CB4AB0-76BF-4AC6-AAB5-EAFE42CB30EC}" type="slidenum">
              <a:rPr lang="en-US" altLang="en-US"/>
              <a:pPr/>
              <a:t>58</a:t>
            </a:fld>
            <a:endParaRPr lang="en-US" altLang="en-US"/>
          </a:p>
        </p:txBody>
      </p:sp>
      <p:sp>
        <p:nvSpPr>
          <p:cNvPr id="1323010" name="Rectangle 2"/>
          <p:cNvSpPr>
            <a:spLocks noGrp="1" noChangeArrowheads="1"/>
          </p:cNvSpPr>
          <p:nvPr>
            <p:ph type="title"/>
          </p:nvPr>
        </p:nvSpPr>
        <p:spPr/>
        <p:txBody>
          <a:bodyPr/>
          <a:lstStyle/>
          <a:p>
            <a:r>
              <a:rPr lang="en-US" altLang="en-US"/>
              <a:t>Objectives</a:t>
            </a:r>
          </a:p>
        </p:txBody>
      </p:sp>
      <p:sp>
        <p:nvSpPr>
          <p:cNvPr id="1323011" name="Rectangle 3"/>
          <p:cNvSpPr>
            <a:spLocks noGrp="1" noChangeArrowheads="1"/>
          </p:cNvSpPr>
          <p:nvPr>
            <p:ph type="body" idx="1"/>
          </p:nvPr>
        </p:nvSpPr>
        <p:spPr/>
        <p:txBody>
          <a:bodyPr/>
          <a:lstStyle/>
          <a:p>
            <a:r>
              <a:rPr lang="en-US" altLang="en-US"/>
              <a:t>At the end of this session, you will be able to:</a:t>
            </a:r>
          </a:p>
          <a:p>
            <a:pPr lvl="1"/>
            <a:r>
              <a:rPr lang="en-US" altLang="en-US"/>
              <a:t>Understand different transmission parameters and their impact on communication </a:t>
            </a:r>
          </a:p>
          <a:p>
            <a:pPr lvl="1"/>
            <a:r>
              <a:rPr lang="en-US" altLang="en-US"/>
              <a:t>Understand the definition of bandwidth and comparison of bandwidth of different communication media</a:t>
            </a:r>
          </a:p>
          <a:p>
            <a:pPr lvl="1"/>
            <a:r>
              <a:rPr lang="en-US" altLang="en-US"/>
              <a:t>Understand transmission parameters called attenuation </a:t>
            </a:r>
          </a:p>
          <a:p>
            <a:pPr lvl="1"/>
            <a:r>
              <a:rPr lang="en-US" altLang="en-US"/>
              <a:t>Understand various forms of noise in communication, their impact on transmission, measurement of SNR and remedy if any</a:t>
            </a:r>
          </a:p>
          <a:p>
            <a:pPr lvl="1"/>
            <a:endParaRPr lang="en-US" altLang="en-US"/>
          </a:p>
          <a:p>
            <a:pPr lvl="1"/>
            <a:endParaRPr lang="en-US" altLang="en-US"/>
          </a:p>
          <a:p>
            <a:pPr lvl="1"/>
            <a:endParaRPr lang="en-US" altLang="en-US"/>
          </a:p>
          <a:p>
            <a:pPr lvl="1"/>
            <a:endParaRPr lang="en-US" altLang="en-US" sz="2000"/>
          </a:p>
        </p:txBody>
      </p:sp>
    </p:spTree>
    <p:extLst>
      <p:ext uri="{BB962C8B-B14F-4D97-AF65-F5344CB8AC3E}">
        <p14:creationId xmlns:p14="http://schemas.microsoft.com/office/powerpoint/2010/main" val="3880305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371BFE24-D562-4631-A219-556C76BDBEB6}" type="slidenum">
              <a:rPr lang="en-US" altLang="en-US"/>
              <a:pPr/>
              <a:t>59</a:t>
            </a:fld>
            <a:endParaRPr lang="en-US" altLang="en-US"/>
          </a:p>
        </p:txBody>
      </p:sp>
      <p:sp>
        <p:nvSpPr>
          <p:cNvPr id="1325058" name="Rectangle 2"/>
          <p:cNvSpPr>
            <a:spLocks noGrp="1" noChangeArrowheads="1"/>
          </p:cNvSpPr>
          <p:nvPr>
            <p:ph type="title"/>
          </p:nvPr>
        </p:nvSpPr>
        <p:spPr/>
        <p:txBody>
          <a:bodyPr/>
          <a:lstStyle/>
          <a:p>
            <a:r>
              <a:rPr lang="en-US" altLang="en-US"/>
              <a:t>Agenda</a:t>
            </a:r>
          </a:p>
        </p:txBody>
      </p:sp>
      <p:sp>
        <p:nvSpPr>
          <p:cNvPr id="1325059" name="Rectangle 3"/>
          <p:cNvSpPr>
            <a:spLocks noGrp="1" noChangeArrowheads="1"/>
          </p:cNvSpPr>
          <p:nvPr>
            <p:ph type="body" idx="1"/>
          </p:nvPr>
        </p:nvSpPr>
        <p:spPr/>
        <p:txBody>
          <a:bodyPr/>
          <a:lstStyle/>
          <a:p>
            <a:r>
              <a:rPr lang="en-US" altLang="en-US"/>
              <a:t>Transmission parameters and their impact on communication</a:t>
            </a:r>
          </a:p>
          <a:p>
            <a:r>
              <a:rPr lang="en-US" altLang="en-US"/>
              <a:t>Bandwidth</a:t>
            </a:r>
          </a:p>
          <a:p>
            <a:r>
              <a:rPr lang="en-US" altLang="en-US"/>
              <a:t>Attenuation</a:t>
            </a:r>
          </a:p>
          <a:p>
            <a:r>
              <a:rPr lang="en-US" altLang="en-US"/>
              <a:t>Noise </a:t>
            </a:r>
          </a:p>
          <a:p>
            <a:r>
              <a:rPr lang="en-US" altLang="en-US"/>
              <a:t>SNR </a:t>
            </a:r>
          </a:p>
          <a:p>
            <a:endParaRPr lang="en-US" altLang="en-US"/>
          </a:p>
          <a:p>
            <a:endParaRPr lang="en-US" altLang="en-US"/>
          </a:p>
        </p:txBody>
      </p:sp>
    </p:spTree>
    <p:extLst>
      <p:ext uri="{BB962C8B-B14F-4D97-AF65-F5344CB8AC3E}">
        <p14:creationId xmlns:p14="http://schemas.microsoft.com/office/powerpoint/2010/main" val="176739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13315" name="Slide Number Placeholder 4"/>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422A363B-B314-4A7E-82DD-37A317BA7440}" type="slidenum">
              <a:rPr lang="en-US" altLang="en-US" sz="900">
                <a:solidFill>
                  <a:schemeClr val="bg1"/>
                </a:solidFill>
                <a:latin typeface="Arial" panose="020B0604020202020204" pitchFamily="34" charset="0"/>
              </a:rPr>
              <a:pPr>
                <a:spcBef>
                  <a:spcPct val="0"/>
                </a:spcBef>
                <a:buClrTx/>
                <a:buFontTx/>
                <a:buNone/>
              </a:pPr>
              <a:t>6</a:t>
            </a:fld>
            <a:endParaRPr lang="en-US" altLang="en-US" sz="900">
              <a:solidFill>
                <a:schemeClr val="bg1"/>
              </a:solidFill>
              <a:latin typeface="Arial" panose="020B0604020202020204" pitchFamily="34" charset="0"/>
            </a:endParaRPr>
          </a:p>
        </p:txBody>
      </p:sp>
      <p:sp>
        <p:nvSpPr>
          <p:cNvPr id="13316"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grpSp>
        <p:nvGrpSpPr>
          <p:cNvPr id="642063" name="Group 15"/>
          <p:cNvGrpSpPr>
            <a:grpSpLocks/>
          </p:cNvGrpSpPr>
          <p:nvPr/>
        </p:nvGrpSpPr>
        <p:grpSpPr bwMode="auto">
          <a:xfrm>
            <a:off x="2019300" y="990600"/>
            <a:ext cx="8229600" cy="3200400"/>
            <a:chOff x="312" y="624"/>
            <a:chExt cx="5184" cy="2016"/>
          </a:xfrm>
        </p:grpSpPr>
        <p:grpSp>
          <p:nvGrpSpPr>
            <p:cNvPr id="13319" name="Group 3"/>
            <p:cNvGrpSpPr>
              <a:grpSpLocks/>
            </p:cNvGrpSpPr>
            <p:nvPr/>
          </p:nvGrpSpPr>
          <p:grpSpPr bwMode="auto">
            <a:xfrm>
              <a:off x="312" y="1824"/>
              <a:ext cx="5184" cy="816"/>
              <a:chOff x="192" y="3216"/>
              <a:chExt cx="5614" cy="672"/>
            </a:xfrm>
          </p:grpSpPr>
          <p:grpSp>
            <p:nvGrpSpPr>
              <p:cNvPr id="13326" name="Group 4"/>
              <p:cNvGrpSpPr>
                <a:grpSpLocks/>
              </p:cNvGrpSpPr>
              <p:nvPr/>
            </p:nvGrpSpPr>
            <p:grpSpPr bwMode="auto">
              <a:xfrm>
                <a:off x="192" y="3216"/>
                <a:ext cx="5614" cy="672"/>
                <a:chOff x="2160" y="1920"/>
                <a:chExt cx="1824" cy="1008"/>
              </a:xfrm>
            </p:grpSpPr>
            <p:sp>
              <p:nvSpPr>
                <p:cNvPr id="13328" name="Freeform 5"/>
                <p:cNvSpPr>
                  <a:spLocks/>
                </p:cNvSpPr>
                <p:nvPr/>
              </p:nvSpPr>
              <p:spPr bwMode="auto">
                <a:xfrm>
                  <a:off x="2160" y="1920"/>
                  <a:ext cx="1824" cy="1008"/>
                </a:xfrm>
                <a:custGeom>
                  <a:avLst/>
                  <a:gdLst>
                    <a:gd name="T0" fmla="*/ 601 w 3985"/>
                    <a:gd name="T1" fmla="*/ 96 h 673"/>
                    <a:gd name="T2" fmla="*/ 496 w 3985"/>
                    <a:gd name="T3" fmla="*/ 6 h 673"/>
                    <a:gd name="T4" fmla="*/ 428 w 3985"/>
                    <a:gd name="T5" fmla="*/ 0 h 673"/>
                    <a:gd name="T6" fmla="*/ 362 w 3985"/>
                    <a:gd name="T7" fmla="*/ 24 h 673"/>
                    <a:gd name="T8" fmla="*/ 264 w 3985"/>
                    <a:gd name="T9" fmla="*/ 40 h 673"/>
                    <a:gd name="T10" fmla="*/ 236 w 3985"/>
                    <a:gd name="T11" fmla="*/ 40 h 673"/>
                    <a:gd name="T12" fmla="*/ 161 w 3985"/>
                    <a:gd name="T13" fmla="*/ 73 h 673"/>
                    <a:gd name="T14" fmla="*/ 99 w 3985"/>
                    <a:gd name="T15" fmla="*/ 166 h 673"/>
                    <a:gd name="T16" fmla="*/ 90 w 3985"/>
                    <a:gd name="T17" fmla="*/ 226 h 673"/>
                    <a:gd name="T18" fmla="*/ 134 w 3985"/>
                    <a:gd name="T19" fmla="*/ 346 h 673"/>
                    <a:gd name="T20" fmla="*/ 65 w 3985"/>
                    <a:gd name="T21" fmla="*/ 476 h 673"/>
                    <a:gd name="T22" fmla="*/ 52 w 3985"/>
                    <a:gd name="T23" fmla="*/ 577 h 673"/>
                    <a:gd name="T24" fmla="*/ 54 w 3985"/>
                    <a:gd name="T25" fmla="*/ 628 h 673"/>
                    <a:gd name="T26" fmla="*/ 82 w 3985"/>
                    <a:gd name="T27" fmla="*/ 726 h 673"/>
                    <a:gd name="T28" fmla="*/ 17 w 3985"/>
                    <a:gd name="T29" fmla="*/ 860 h 673"/>
                    <a:gd name="T30" fmla="*/ 0 w 3985"/>
                    <a:gd name="T31" fmla="*/ 968 h 673"/>
                    <a:gd name="T32" fmla="*/ 1 w 3985"/>
                    <a:gd name="T33" fmla="*/ 1004 h 673"/>
                    <a:gd name="T34" fmla="*/ 32 w 3985"/>
                    <a:gd name="T35" fmla="*/ 1146 h 673"/>
                    <a:gd name="T36" fmla="*/ 111 w 3985"/>
                    <a:gd name="T37" fmla="*/ 1270 h 673"/>
                    <a:gd name="T38" fmla="*/ 108 w 3985"/>
                    <a:gd name="T39" fmla="*/ 1326 h 673"/>
                    <a:gd name="T40" fmla="*/ 116 w 3985"/>
                    <a:gd name="T41" fmla="*/ 1375 h 673"/>
                    <a:gd name="T42" fmla="*/ 166 w 3985"/>
                    <a:gd name="T43" fmla="*/ 1456 h 673"/>
                    <a:gd name="T44" fmla="*/ 271 w 3985"/>
                    <a:gd name="T45" fmla="*/ 1505 h 673"/>
                    <a:gd name="T46" fmla="*/ 300 w 3985"/>
                    <a:gd name="T47" fmla="*/ 1508 h 673"/>
                    <a:gd name="T48" fmla="*/ 384 w 3985"/>
                    <a:gd name="T49" fmla="*/ 1477 h 673"/>
                    <a:gd name="T50" fmla="*/ 464 w 3985"/>
                    <a:gd name="T51" fmla="*/ 1454 h 673"/>
                    <a:gd name="T52" fmla="*/ 518 w 3985"/>
                    <a:gd name="T53" fmla="*/ 1469 h 673"/>
                    <a:gd name="T54" fmla="*/ 536 w 3985"/>
                    <a:gd name="T55" fmla="*/ 1465 h 673"/>
                    <a:gd name="T56" fmla="*/ 598 w 3985"/>
                    <a:gd name="T57" fmla="*/ 1427 h 673"/>
                    <a:gd name="T58" fmla="*/ 625 w 3985"/>
                    <a:gd name="T59" fmla="*/ 1351 h 673"/>
                    <a:gd name="T60" fmla="*/ 617 w 3985"/>
                    <a:gd name="T61" fmla="*/ 1302 h 673"/>
                    <a:gd name="T62" fmla="*/ 698 w 3985"/>
                    <a:gd name="T63" fmla="*/ 1186 h 673"/>
                    <a:gd name="T64" fmla="*/ 720 w 3985"/>
                    <a:gd name="T65" fmla="*/ 1095 h 673"/>
                    <a:gd name="T66" fmla="*/ 721 w 3985"/>
                    <a:gd name="T67" fmla="*/ 1045 h 673"/>
                    <a:gd name="T68" fmla="*/ 702 w 3985"/>
                    <a:gd name="T69" fmla="*/ 950 h 673"/>
                    <a:gd name="T70" fmla="*/ 801 w 3985"/>
                    <a:gd name="T71" fmla="*/ 848 h 673"/>
                    <a:gd name="T72" fmla="*/ 835 w 3985"/>
                    <a:gd name="T73" fmla="*/ 711 h 673"/>
                    <a:gd name="T74" fmla="*/ 833 w 3985"/>
                    <a:gd name="T75" fmla="*/ 677 h 673"/>
                    <a:gd name="T76" fmla="*/ 801 w 3985"/>
                    <a:gd name="T77" fmla="*/ 574 h 673"/>
                    <a:gd name="T78" fmla="*/ 702 w 3985"/>
                    <a:gd name="T79" fmla="*/ 472 h 673"/>
                    <a:gd name="T80" fmla="*/ 758 w 3985"/>
                    <a:gd name="T81" fmla="*/ 383 h 673"/>
                    <a:gd name="T82" fmla="*/ 763 w 3985"/>
                    <a:gd name="T83" fmla="*/ 307 h 673"/>
                    <a:gd name="T84" fmla="*/ 739 w 3985"/>
                    <a:gd name="T85" fmla="*/ 234 h 673"/>
                    <a:gd name="T86" fmla="*/ 668 w 3985"/>
                    <a:gd name="T87" fmla="*/ 163 h 673"/>
                    <a:gd name="T88" fmla="*/ 618 w 3985"/>
                    <a:gd name="T89" fmla="*/ 148 h 6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985" h="673">
                      <a:moveTo>
                        <a:pt x="2950" y="66"/>
                      </a:moveTo>
                      <a:lnTo>
                        <a:pt x="2870" y="43"/>
                      </a:lnTo>
                      <a:lnTo>
                        <a:pt x="2736" y="25"/>
                      </a:lnTo>
                      <a:lnTo>
                        <a:pt x="2366" y="3"/>
                      </a:lnTo>
                      <a:lnTo>
                        <a:pt x="2152" y="0"/>
                      </a:lnTo>
                      <a:lnTo>
                        <a:pt x="2044" y="0"/>
                      </a:lnTo>
                      <a:lnTo>
                        <a:pt x="1935" y="2"/>
                      </a:lnTo>
                      <a:lnTo>
                        <a:pt x="1729" y="11"/>
                      </a:lnTo>
                      <a:lnTo>
                        <a:pt x="1542" y="25"/>
                      </a:lnTo>
                      <a:lnTo>
                        <a:pt x="1261" y="18"/>
                      </a:lnTo>
                      <a:lnTo>
                        <a:pt x="1193" y="18"/>
                      </a:lnTo>
                      <a:lnTo>
                        <a:pt x="1126" y="18"/>
                      </a:lnTo>
                      <a:lnTo>
                        <a:pt x="998" y="21"/>
                      </a:lnTo>
                      <a:lnTo>
                        <a:pt x="769" y="33"/>
                      </a:lnTo>
                      <a:lnTo>
                        <a:pt x="588" y="51"/>
                      </a:lnTo>
                      <a:lnTo>
                        <a:pt x="471" y="74"/>
                      </a:lnTo>
                      <a:lnTo>
                        <a:pt x="441" y="87"/>
                      </a:lnTo>
                      <a:lnTo>
                        <a:pt x="431" y="101"/>
                      </a:lnTo>
                      <a:lnTo>
                        <a:pt x="483" y="128"/>
                      </a:lnTo>
                      <a:lnTo>
                        <a:pt x="641" y="154"/>
                      </a:lnTo>
                      <a:lnTo>
                        <a:pt x="391" y="192"/>
                      </a:lnTo>
                      <a:lnTo>
                        <a:pt x="311" y="212"/>
                      </a:lnTo>
                      <a:lnTo>
                        <a:pt x="263" y="235"/>
                      </a:lnTo>
                      <a:lnTo>
                        <a:pt x="246" y="257"/>
                      </a:lnTo>
                      <a:lnTo>
                        <a:pt x="248" y="268"/>
                      </a:lnTo>
                      <a:lnTo>
                        <a:pt x="261" y="280"/>
                      </a:lnTo>
                      <a:lnTo>
                        <a:pt x="309" y="302"/>
                      </a:lnTo>
                      <a:lnTo>
                        <a:pt x="393" y="324"/>
                      </a:lnTo>
                      <a:lnTo>
                        <a:pt x="208" y="352"/>
                      </a:lnTo>
                      <a:lnTo>
                        <a:pt x="82" y="383"/>
                      </a:lnTo>
                      <a:lnTo>
                        <a:pt x="13" y="415"/>
                      </a:lnTo>
                      <a:lnTo>
                        <a:pt x="2" y="431"/>
                      </a:lnTo>
                      <a:lnTo>
                        <a:pt x="0" y="439"/>
                      </a:lnTo>
                      <a:lnTo>
                        <a:pt x="4" y="447"/>
                      </a:lnTo>
                      <a:lnTo>
                        <a:pt x="50" y="480"/>
                      </a:lnTo>
                      <a:lnTo>
                        <a:pt x="155" y="511"/>
                      </a:lnTo>
                      <a:lnTo>
                        <a:pt x="315" y="540"/>
                      </a:lnTo>
                      <a:lnTo>
                        <a:pt x="530" y="566"/>
                      </a:lnTo>
                      <a:lnTo>
                        <a:pt x="511" y="583"/>
                      </a:lnTo>
                      <a:lnTo>
                        <a:pt x="513" y="591"/>
                      </a:lnTo>
                      <a:lnTo>
                        <a:pt x="521" y="599"/>
                      </a:lnTo>
                      <a:lnTo>
                        <a:pt x="555" y="613"/>
                      </a:lnTo>
                      <a:lnTo>
                        <a:pt x="616" y="627"/>
                      </a:lnTo>
                      <a:lnTo>
                        <a:pt x="792" y="649"/>
                      </a:lnTo>
                      <a:lnTo>
                        <a:pt x="1027" y="664"/>
                      </a:lnTo>
                      <a:lnTo>
                        <a:pt x="1294" y="671"/>
                      </a:lnTo>
                      <a:lnTo>
                        <a:pt x="1362" y="672"/>
                      </a:lnTo>
                      <a:lnTo>
                        <a:pt x="1431" y="672"/>
                      </a:lnTo>
                      <a:lnTo>
                        <a:pt x="1570" y="669"/>
                      </a:lnTo>
                      <a:lnTo>
                        <a:pt x="1834" y="658"/>
                      </a:lnTo>
                      <a:lnTo>
                        <a:pt x="2063" y="634"/>
                      </a:lnTo>
                      <a:lnTo>
                        <a:pt x="2215" y="648"/>
                      </a:lnTo>
                      <a:lnTo>
                        <a:pt x="2387" y="654"/>
                      </a:lnTo>
                      <a:lnTo>
                        <a:pt x="2473" y="655"/>
                      </a:lnTo>
                      <a:lnTo>
                        <a:pt x="2517" y="654"/>
                      </a:lnTo>
                      <a:lnTo>
                        <a:pt x="2561" y="653"/>
                      </a:lnTo>
                      <a:lnTo>
                        <a:pt x="2723" y="647"/>
                      </a:lnTo>
                      <a:lnTo>
                        <a:pt x="2856" y="636"/>
                      </a:lnTo>
                      <a:lnTo>
                        <a:pt x="2948" y="620"/>
                      </a:lnTo>
                      <a:lnTo>
                        <a:pt x="2982" y="602"/>
                      </a:lnTo>
                      <a:lnTo>
                        <a:pt x="2973" y="592"/>
                      </a:lnTo>
                      <a:lnTo>
                        <a:pt x="2942" y="580"/>
                      </a:lnTo>
                      <a:lnTo>
                        <a:pt x="3230" y="548"/>
                      </a:lnTo>
                      <a:lnTo>
                        <a:pt x="3330" y="529"/>
                      </a:lnTo>
                      <a:lnTo>
                        <a:pt x="3398" y="509"/>
                      </a:lnTo>
                      <a:lnTo>
                        <a:pt x="3436" y="488"/>
                      </a:lnTo>
                      <a:lnTo>
                        <a:pt x="3442" y="477"/>
                      </a:lnTo>
                      <a:lnTo>
                        <a:pt x="3442" y="466"/>
                      </a:lnTo>
                      <a:lnTo>
                        <a:pt x="3413" y="444"/>
                      </a:lnTo>
                      <a:lnTo>
                        <a:pt x="3351" y="423"/>
                      </a:lnTo>
                      <a:lnTo>
                        <a:pt x="3627" y="404"/>
                      </a:lnTo>
                      <a:lnTo>
                        <a:pt x="3824" y="378"/>
                      </a:lnTo>
                      <a:lnTo>
                        <a:pt x="3942" y="348"/>
                      </a:lnTo>
                      <a:lnTo>
                        <a:pt x="3984" y="317"/>
                      </a:lnTo>
                      <a:lnTo>
                        <a:pt x="3982" y="309"/>
                      </a:lnTo>
                      <a:lnTo>
                        <a:pt x="3974" y="302"/>
                      </a:lnTo>
                      <a:lnTo>
                        <a:pt x="3944" y="286"/>
                      </a:lnTo>
                      <a:lnTo>
                        <a:pt x="3826" y="256"/>
                      </a:lnTo>
                      <a:lnTo>
                        <a:pt x="3629" y="230"/>
                      </a:lnTo>
                      <a:lnTo>
                        <a:pt x="3351" y="210"/>
                      </a:lnTo>
                      <a:lnTo>
                        <a:pt x="3520" y="193"/>
                      </a:lnTo>
                      <a:lnTo>
                        <a:pt x="3620" y="171"/>
                      </a:lnTo>
                      <a:lnTo>
                        <a:pt x="3652" y="148"/>
                      </a:lnTo>
                      <a:lnTo>
                        <a:pt x="3642" y="137"/>
                      </a:lnTo>
                      <a:lnTo>
                        <a:pt x="3620" y="125"/>
                      </a:lnTo>
                      <a:lnTo>
                        <a:pt x="3528" y="104"/>
                      </a:lnTo>
                      <a:lnTo>
                        <a:pt x="3383" y="86"/>
                      </a:lnTo>
                      <a:lnTo>
                        <a:pt x="3188" y="73"/>
                      </a:lnTo>
                      <a:lnTo>
                        <a:pt x="2950" y="67"/>
                      </a:lnTo>
                      <a:lnTo>
                        <a:pt x="2950" y="66"/>
                      </a:lnTo>
                    </a:path>
                  </a:pathLst>
                </a:custGeom>
                <a:solidFill>
                  <a:srgbClr val="99CCFF"/>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endParaRPr lang="en-US"/>
                </a:p>
              </p:txBody>
            </p:sp>
            <p:sp>
              <p:nvSpPr>
                <p:cNvPr id="13329" name="Rectangle 6"/>
                <p:cNvSpPr>
                  <a:spLocks noChangeArrowheads="1"/>
                </p:cNvSpPr>
                <p:nvPr/>
              </p:nvSpPr>
              <p:spPr bwMode="auto">
                <a:xfrm>
                  <a:off x="2350" y="2304"/>
                  <a:ext cx="41" cy="309"/>
                </a:xfrm>
                <a:prstGeom prst="rect">
                  <a:avLst/>
                </a:prstGeom>
                <a:solidFill>
                  <a:srgbClr val="99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endParaRPr lang="en-GB" altLang="en-US" b="1">
                    <a:solidFill>
                      <a:srgbClr val="000000"/>
                    </a:solidFill>
                    <a:latin typeface="Arial" panose="020B0604020202020204" pitchFamily="34" charset="0"/>
                  </a:endParaRPr>
                </a:p>
              </p:txBody>
            </p:sp>
          </p:grpSp>
          <p:sp>
            <p:nvSpPr>
              <p:cNvPr id="13327" name="Rectangle 7"/>
              <p:cNvSpPr>
                <a:spLocks noChangeArrowheads="1"/>
              </p:cNvSpPr>
              <p:nvPr/>
            </p:nvSpPr>
            <p:spPr bwMode="auto">
              <a:xfrm>
                <a:off x="1823" y="3408"/>
                <a:ext cx="254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2400" b="1">
                    <a:solidFill>
                      <a:srgbClr val="000000"/>
                    </a:solidFill>
                    <a:latin typeface="Arial" panose="020B0604020202020204" pitchFamily="34" charset="0"/>
                  </a:rPr>
                  <a:t>Connectivity Layer</a:t>
                </a:r>
                <a:r>
                  <a:rPr lang="en-US" altLang="en-US" sz="2800" b="1">
                    <a:solidFill>
                      <a:srgbClr val="000000"/>
                    </a:solidFill>
                    <a:latin typeface="Arial" panose="020B0604020202020204" pitchFamily="34" charset="0"/>
                  </a:rPr>
                  <a:t> </a:t>
                </a:r>
              </a:p>
            </p:txBody>
          </p:sp>
        </p:grpSp>
        <p:sp>
          <p:nvSpPr>
            <p:cNvPr id="13320" name="AutoShape 8"/>
            <p:cNvSpPr>
              <a:spLocks noChangeArrowheads="1"/>
            </p:cNvSpPr>
            <p:nvPr/>
          </p:nvSpPr>
          <p:spPr bwMode="auto">
            <a:xfrm>
              <a:off x="1550" y="672"/>
              <a:ext cx="2349" cy="1008"/>
            </a:xfrm>
            <a:custGeom>
              <a:avLst/>
              <a:gdLst>
                <a:gd name="T0" fmla="*/ 128 w 21600"/>
                <a:gd name="T1" fmla="*/ 0 h 21600"/>
                <a:gd name="T2" fmla="*/ 0 w 21600"/>
                <a:gd name="T3" fmla="*/ 34 h 21600"/>
                <a:gd name="T4" fmla="*/ 128 w 21600"/>
                <a:gd name="T5" fmla="*/ 40 h 21600"/>
                <a:gd name="T6" fmla="*/ 255 w 21600"/>
                <a:gd name="T7" fmla="*/ 34 h 21600"/>
                <a:gd name="T8" fmla="*/ 17694720 60000 65536"/>
                <a:gd name="T9" fmla="*/ 11796480 60000 65536"/>
                <a:gd name="T10" fmla="*/ 5898240 60000 65536"/>
                <a:gd name="T11" fmla="*/ 0 60000 65536"/>
                <a:gd name="T12" fmla="*/ 2161 w 21600"/>
                <a:gd name="T13" fmla="*/ 12343 h 21600"/>
                <a:gd name="T14" fmla="*/ 19439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sz="2400" b="1">
                  <a:solidFill>
                    <a:srgbClr val="000000"/>
                  </a:solidFill>
                  <a:latin typeface="Arial" panose="020B0604020202020204" pitchFamily="34" charset="0"/>
                </a:rPr>
                <a:t>End User Services</a:t>
              </a:r>
            </a:p>
          </p:txBody>
        </p:sp>
        <p:sp>
          <p:nvSpPr>
            <p:cNvPr id="13321" name="Oval 9"/>
            <p:cNvSpPr>
              <a:spLocks noChangeArrowheads="1"/>
            </p:cNvSpPr>
            <p:nvPr/>
          </p:nvSpPr>
          <p:spPr bwMode="auto">
            <a:xfrm>
              <a:off x="3679" y="2064"/>
              <a:ext cx="1195"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VAS</a:t>
              </a:r>
              <a:endParaRPr lang="en-US" altLang="en-US" sz="2400" b="1">
                <a:solidFill>
                  <a:srgbClr val="000000"/>
                </a:solidFill>
                <a:latin typeface="Arial" panose="020B0604020202020204" pitchFamily="34" charset="0"/>
              </a:endParaRPr>
            </a:p>
          </p:txBody>
        </p:sp>
        <p:sp>
          <p:nvSpPr>
            <p:cNvPr id="13322" name="Oval 10"/>
            <p:cNvSpPr>
              <a:spLocks noChangeArrowheads="1"/>
            </p:cNvSpPr>
            <p:nvPr/>
          </p:nvSpPr>
          <p:spPr bwMode="auto">
            <a:xfrm>
              <a:off x="665" y="2208"/>
              <a:ext cx="1196"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Voice</a:t>
              </a:r>
              <a:endParaRPr lang="en-US" altLang="en-US" sz="2400" b="1">
                <a:solidFill>
                  <a:srgbClr val="000000"/>
                </a:solidFill>
                <a:latin typeface="Arial" panose="020B0604020202020204" pitchFamily="34" charset="0"/>
              </a:endParaRPr>
            </a:p>
          </p:txBody>
        </p:sp>
        <p:sp>
          <p:nvSpPr>
            <p:cNvPr id="13323" name="Oval 11"/>
            <p:cNvSpPr>
              <a:spLocks noChangeArrowheads="1"/>
            </p:cNvSpPr>
            <p:nvPr/>
          </p:nvSpPr>
          <p:spPr bwMode="auto">
            <a:xfrm>
              <a:off x="2482" y="1872"/>
              <a:ext cx="1196"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FAX</a:t>
              </a:r>
              <a:endParaRPr lang="en-US" altLang="en-US" sz="2400" b="1">
                <a:solidFill>
                  <a:srgbClr val="000000"/>
                </a:solidFill>
                <a:latin typeface="Arial" panose="020B0604020202020204" pitchFamily="34" charset="0"/>
              </a:endParaRPr>
            </a:p>
          </p:txBody>
        </p:sp>
        <p:sp>
          <p:nvSpPr>
            <p:cNvPr id="13324" name="Oval 12"/>
            <p:cNvSpPr>
              <a:spLocks noChangeArrowheads="1"/>
            </p:cNvSpPr>
            <p:nvPr/>
          </p:nvSpPr>
          <p:spPr bwMode="auto">
            <a:xfrm>
              <a:off x="2083" y="2352"/>
              <a:ext cx="1196"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SMS</a:t>
              </a:r>
              <a:endParaRPr lang="en-US" altLang="en-US" sz="2400" b="1">
                <a:solidFill>
                  <a:srgbClr val="000000"/>
                </a:solidFill>
                <a:latin typeface="Arial" panose="020B0604020202020204" pitchFamily="34" charset="0"/>
              </a:endParaRPr>
            </a:p>
          </p:txBody>
        </p:sp>
        <p:graphicFrame>
          <p:nvGraphicFramePr>
            <p:cNvPr id="13325" name="Object 13"/>
            <p:cNvGraphicFramePr>
              <a:graphicFrameLocks noChangeAspect="1"/>
            </p:cNvGraphicFramePr>
            <p:nvPr/>
          </p:nvGraphicFramePr>
          <p:xfrm>
            <a:off x="2482" y="624"/>
            <a:ext cx="599" cy="558"/>
          </p:xfrm>
          <a:graphic>
            <a:graphicData uri="http://schemas.openxmlformats.org/presentationml/2006/ole">
              <mc:AlternateContent xmlns:mc="http://schemas.openxmlformats.org/markup-compatibility/2006">
                <mc:Choice xmlns:v="urn:schemas-microsoft-com:vml" Requires="v">
                  <p:oleObj spid="_x0000_s1031" name="Clip" r:id="rId3" imgW="952129" imgH="885714" progId="MS_ClipArt_Gallery.2">
                    <p:embed/>
                  </p:oleObj>
                </mc:Choice>
                <mc:Fallback>
                  <p:oleObj name="Clip" r:id="rId3" imgW="952129" imgH="885714"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 y="624"/>
                          <a:ext cx="599"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18" name="Rectangle 14"/>
          <p:cNvSpPr>
            <a:spLocks noGrp="1" noChangeArrowheads="1"/>
          </p:cNvSpPr>
          <p:nvPr>
            <p:ph type="title"/>
          </p:nvPr>
        </p:nvSpPr>
        <p:spPr/>
        <p:txBody>
          <a:bodyPr/>
          <a:lstStyle/>
          <a:p>
            <a:pPr eaLnBrk="1" hangingPunct="1"/>
            <a:r>
              <a:rPr lang="en-US" altLang="en-US" smtClean="0"/>
              <a:t>Services Yesterday</a:t>
            </a:r>
          </a:p>
        </p:txBody>
      </p:sp>
    </p:spTree>
    <p:extLst>
      <p:ext uri="{BB962C8B-B14F-4D97-AF65-F5344CB8AC3E}">
        <p14:creationId xmlns:p14="http://schemas.microsoft.com/office/powerpoint/2010/main" val="223005584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642063"/>
                                        </p:tgtEl>
                                        <p:attrNameLst>
                                          <p:attrName>style.visibility</p:attrName>
                                        </p:attrNameLst>
                                      </p:cBhvr>
                                      <p:to>
                                        <p:strVal val="visible"/>
                                      </p:to>
                                    </p:set>
                                    <p:animEffect transition="in" filter="circle(out)">
                                      <p:cBhvr>
                                        <p:cTn id="7" dur="1000"/>
                                        <p:tgtEl>
                                          <p:spTgt spid="64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1A779BA3-E0F8-46E5-8F5E-BDE83D0D8C9C}" type="slidenum">
              <a:rPr lang="en-US" altLang="en-US"/>
              <a:pPr/>
              <a:t>60</a:t>
            </a:fld>
            <a:endParaRPr lang="en-US" altLang="en-US"/>
          </a:p>
        </p:txBody>
      </p:sp>
      <p:sp>
        <p:nvSpPr>
          <p:cNvPr id="493583" name="Rectangle 15"/>
          <p:cNvSpPr>
            <a:spLocks noGrp="1" noChangeArrowheads="1"/>
          </p:cNvSpPr>
          <p:nvPr>
            <p:ph type="title"/>
          </p:nvPr>
        </p:nvSpPr>
        <p:spPr/>
        <p:txBody>
          <a:bodyPr/>
          <a:lstStyle/>
          <a:p>
            <a:r>
              <a:rPr lang="en-US" altLang="en-US"/>
              <a:t>Transmission Parameters </a:t>
            </a:r>
          </a:p>
        </p:txBody>
      </p:sp>
      <p:sp>
        <p:nvSpPr>
          <p:cNvPr id="493584" name="Rectangle 16"/>
          <p:cNvSpPr>
            <a:spLocks noGrp="1" noChangeArrowheads="1"/>
          </p:cNvSpPr>
          <p:nvPr>
            <p:ph type="body" idx="1"/>
          </p:nvPr>
        </p:nvSpPr>
        <p:spPr/>
        <p:txBody>
          <a:bodyPr/>
          <a:lstStyle/>
          <a:p>
            <a:r>
              <a:rPr lang="en-US" altLang="en-US"/>
              <a:t>Bandwidth</a:t>
            </a:r>
          </a:p>
          <a:p>
            <a:r>
              <a:rPr lang="en-US" altLang="en-US"/>
              <a:t>Attenuation</a:t>
            </a:r>
          </a:p>
          <a:p>
            <a:r>
              <a:rPr lang="en-US" altLang="en-US"/>
              <a:t>Noise</a:t>
            </a:r>
          </a:p>
          <a:p>
            <a:r>
              <a:rPr lang="en-US" altLang="en-US"/>
              <a:t>Crosstalk</a:t>
            </a:r>
          </a:p>
          <a:p>
            <a:r>
              <a:rPr lang="en-US" altLang="en-US"/>
              <a:t>External interference</a:t>
            </a:r>
          </a:p>
        </p:txBody>
      </p:sp>
    </p:spTree>
    <p:extLst>
      <p:ext uri="{BB962C8B-B14F-4D97-AF65-F5344CB8AC3E}">
        <p14:creationId xmlns:p14="http://schemas.microsoft.com/office/powerpoint/2010/main" val="2630432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493584">
                                            <p:txEl>
                                              <p:pRg st="0" end="0"/>
                                            </p:txEl>
                                          </p:spTgt>
                                        </p:tgtEl>
                                        <p:attrNameLst>
                                          <p:attrName>style.visibility</p:attrName>
                                        </p:attrNameLst>
                                      </p:cBhvr>
                                      <p:to>
                                        <p:strVal val="visible"/>
                                      </p:to>
                                    </p:set>
                                    <p:animEffect transition="in" filter="fade">
                                      <p:cBhvr>
                                        <p:cTn id="7" dur="1000"/>
                                        <p:tgtEl>
                                          <p:spTgt spid="493584">
                                            <p:txEl>
                                              <p:pRg st="0" end="0"/>
                                            </p:txEl>
                                          </p:spTgt>
                                        </p:tgtEl>
                                      </p:cBhvr>
                                    </p:animEffect>
                                    <p:anim calcmode="lin" valueType="num">
                                      <p:cBhvr>
                                        <p:cTn id="8" dur="1000" fill="hold"/>
                                        <p:tgtEl>
                                          <p:spTgt spid="49358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3584">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493584">
                                            <p:txEl>
                                              <p:pRg st="1" end="1"/>
                                            </p:txEl>
                                          </p:spTgt>
                                        </p:tgtEl>
                                        <p:attrNameLst>
                                          <p:attrName>style.visibility</p:attrName>
                                        </p:attrNameLst>
                                      </p:cBhvr>
                                      <p:to>
                                        <p:strVal val="visible"/>
                                      </p:to>
                                    </p:set>
                                    <p:animEffect transition="in" filter="fade">
                                      <p:cBhvr>
                                        <p:cTn id="13" dur="1000"/>
                                        <p:tgtEl>
                                          <p:spTgt spid="493584">
                                            <p:txEl>
                                              <p:pRg st="1" end="1"/>
                                            </p:txEl>
                                          </p:spTgt>
                                        </p:tgtEl>
                                      </p:cBhvr>
                                    </p:animEffect>
                                    <p:anim calcmode="lin" valueType="num">
                                      <p:cBhvr>
                                        <p:cTn id="14" dur="1000" fill="hold"/>
                                        <p:tgtEl>
                                          <p:spTgt spid="49358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93584">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493584">
                                            <p:txEl>
                                              <p:pRg st="2" end="2"/>
                                            </p:txEl>
                                          </p:spTgt>
                                        </p:tgtEl>
                                        <p:attrNameLst>
                                          <p:attrName>style.visibility</p:attrName>
                                        </p:attrNameLst>
                                      </p:cBhvr>
                                      <p:to>
                                        <p:strVal val="visible"/>
                                      </p:to>
                                    </p:set>
                                    <p:animEffect transition="in" filter="fade">
                                      <p:cBhvr>
                                        <p:cTn id="19" dur="1000"/>
                                        <p:tgtEl>
                                          <p:spTgt spid="493584">
                                            <p:txEl>
                                              <p:pRg st="2" end="2"/>
                                            </p:txEl>
                                          </p:spTgt>
                                        </p:tgtEl>
                                      </p:cBhvr>
                                    </p:animEffect>
                                    <p:anim calcmode="lin" valueType="num">
                                      <p:cBhvr>
                                        <p:cTn id="20" dur="1000" fill="hold"/>
                                        <p:tgtEl>
                                          <p:spTgt spid="49358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93584">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493584">
                                            <p:txEl>
                                              <p:pRg st="3" end="3"/>
                                            </p:txEl>
                                          </p:spTgt>
                                        </p:tgtEl>
                                        <p:attrNameLst>
                                          <p:attrName>style.visibility</p:attrName>
                                        </p:attrNameLst>
                                      </p:cBhvr>
                                      <p:to>
                                        <p:strVal val="visible"/>
                                      </p:to>
                                    </p:set>
                                    <p:animEffect transition="in" filter="fade">
                                      <p:cBhvr>
                                        <p:cTn id="25" dur="1000"/>
                                        <p:tgtEl>
                                          <p:spTgt spid="493584">
                                            <p:txEl>
                                              <p:pRg st="3" end="3"/>
                                            </p:txEl>
                                          </p:spTgt>
                                        </p:tgtEl>
                                      </p:cBhvr>
                                    </p:animEffect>
                                    <p:anim calcmode="lin" valueType="num">
                                      <p:cBhvr>
                                        <p:cTn id="26" dur="1000" fill="hold"/>
                                        <p:tgtEl>
                                          <p:spTgt spid="49358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93584">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493584">
                                            <p:txEl>
                                              <p:pRg st="4" end="4"/>
                                            </p:txEl>
                                          </p:spTgt>
                                        </p:tgtEl>
                                        <p:attrNameLst>
                                          <p:attrName>style.visibility</p:attrName>
                                        </p:attrNameLst>
                                      </p:cBhvr>
                                      <p:to>
                                        <p:strVal val="visible"/>
                                      </p:to>
                                    </p:set>
                                    <p:animEffect transition="in" filter="fade">
                                      <p:cBhvr>
                                        <p:cTn id="31" dur="1000"/>
                                        <p:tgtEl>
                                          <p:spTgt spid="493584">
                                            <p:txEl>
                                              <p:pRg st="4" end="4"/>
                                            </p:txEl>
                                          </p:spTgt>
                                        </p:tgtEl>
                                      </p:cBhvr>
                                    </p:animEffect>
                                    <p:anim calcmode="lin" valueType="num">
                                      <p:cBhvr>
                                        <p:cTn id="32" dur="1000" fill="hold"/>
                                        <p:tgtEl>
                                          <p:spTgt spid="49358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9358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1"/>
          </p:nvPr>
        </p:nvSpPr>
        <p:spPr/>
        <p:txBody>
          <a:bodyPr/>
          <a:lstStyle/>
          <a:p>
            <a:r>
              <a:rPr lang="en-US" altLang="en-US"/>
              <a:t>CONFIDENTIAL© Copyright 2008 Tech Mahindra Limited</a:t>
            </a:r>
          </a:p>
        </p:txBody>
      </p:sp>
      <p:sp>
        <p:nvSpPr>
          <p:cNvPr id="10" name="Slide Number Placeholder 4"/>
          <p:cNvSpPr>
            <a:spLocks noGrp="1"/>
          </p:cNvSpPr>
          <p:nvPr>
            <p:ph type="sldNum" sz="quarter" idx="12"/>
          </p:nvPr>
        </p:nvSpPr>
        <p:spPr/>
        <p:txBody>
          <a:bodyPr/>
          <a:lstStyle/>
          <a:p>
            <a:fld id="{8B7C7C2E-490F-4B52-BAB0-15E3331E034B}" type="slidenum">
              <a:rPr lang="en-US" altLang="en-US"/>
              <a:pPr/>
              <a:t>61</a:t>
            </a:fld>
            <a:endParaRPr lang="en-US" altLang="en-US"/>
          </a:p>
        </p:txBody>
      </p:sp>
      <p:sp>
        <p:nvSpPr>
          <p:cNvPr id="1278989" name="Rectangle 13"/>
          <p:cNvSpPr>
            <a:spLocks noGrp="1" noChangeArrowheads="1"/>
          </p:cNvSpPr>
          <p:nvPr>
            <p:ph type="title"/>
          </p:nvPr>
        </p:nvSpPr>
        <p:spPr/>
        <p:txBody>
          <a:bodyPr/>
          <a:lstStyle/>
          <a:p>
            <a:r>
              <a:rPr lang="en-US" altLang="en-US"/>
              <a:t>Bandwidth</a:t>
            </a:r>
          </a:p>
        </p:txBody>
      </p:sp>
      <p:graphicFrame>
        <p:nvGraphicFramePr>
          <p:cNvPr id="1278979" name="Object 3"/>
          <p:cNvGraphicFramePr>
            <a:graphicFrameLocks noChangeAspect="1"/>
          </p:cNvGraphicFramePr>
          <p:nvPr/>
        </p:nvGraphicFramePr>
        <p:xfrm>
          <a:off x="5700713" y="1852613"/>
          <a:ext cx="4654550" cy="2584450"/>
        </p:xfrm>
        <a:graphic>
          <a:graphicData uri="http://schemas.openxmlformats.org/presentationml/2006/ole">
            <mc:AlternateContent xmlns:mc="http://schemas.openxmlformats.org/markup-compatibility/2006">
              <mc:Choice xmlns:v="urn:schemas-microsoft-com:vml" Requires="v">
                <p:oleObj spid="_x0000_s10257" name="Photo Editor Photo" r:id="rId4" imgW="4285714" imgH="2381582" progId="MSPhotoEd.3">
                  <p:embed/>
                </p:oleObj>
              </mc:Choice>
              <mc:Fallback>
                <p:oleObj name="Photo Editor Photo" r:id="rId4" imgW="4285714" imgH="2381582"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713" y="1852613"/>
                        <a:ext cx="4654550" cy="258445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8980" name="Text Box 4"/>
          <p:cNvSpPr txBox="1">
            <a:spLocks noChangeArrowheads="1"/>
          </p:cNvSpPr>
          <p:nvPr/>
        </p:nvSpPr>
        <p:spPr bwMode="auto">
          <a:xfrm>
            <a:off x="1833564" y="855664"/>
            <a:ext cx="82502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Verdana" panose="020B0604030504040204" pitchFamily="34" charset="0"/>
              </a:rPr>
              <a:t> </a:t>
            </a:r>
            <a:r>
              <a:rPr lang="en-US" altLang="en-US" sz="2000">
                <a:solidFill>
                  <a:srgbClr val="3C5658"/>
                </a:solidFill>
                <a:latin typeface="Verdana" panose="020B0604030504040204" pitchFamily="34" charset="0"/>
              </a:rPr>
              <a:t>Range of frequencies that can be carried across a given  </a:t>
            </a:r>
            <a:br>
              <a:rPr lang="en-US" altLang="en-US" sz="2000">
                <a:solidFill>
                  <a:srgbClr val="3C5658"/>
                </a:solidFill>
                <a:latin typeface="Verdana" panose="020B0604030504040204" pitchFamily="34" charset="0"/>
              </a:rPr>
            </a:br>
            <a:r>
              <a:rPr lang="en-US" altLang="en-US" sz="2000">
                <a:solidFill>
                  <a:srgbClr val="3C5658"/>
                </a:solidFill>
                <a:latin typeface="Verdana" panose="020B0604030504040204" pitchFamily="34" charset="0"/>
              </a:rPr>
              <a:t> transmission channel</a:t>
            </a:r>
          </a:p>
        </p:txBody>
      </p:sp>
      <p:graphicFrame>
        <p:nvGraphicFramePr>
          <p:cNvPr id="1278982" name="Object 6"/>
          <p:cNvGraphicFramePr>
            <a:graphicFrameLocks noChangeAspect="1"/>
          </p:cNvGraphicFramePr>
          <p:nvPr/>
        </p:nvGraphicFramePr>
        <p:xfrm>
          <a:off x="2098676" y="1708151"/>
          <a:ext cx="1528763" cy="1357313"/>
        </p:xfrm>
        <a:graphic>
          <a:graphicData uri="http://schemas.openxmlformats.org/presentationml/2006/ole">
            <mc:AlternateContent xmlns:mc="http://schemas.openxmlformats.org/markup-compatibility/2006">
              <mc:Choice xmlns:v="urn:schemas-microsoft-com:vml" Requires="v">
                <p:oleObj spid="_x0000_s10258" name="Photo Editor Photo" r:id="rId6" imgW="1714739" imgH="1523810" progId="MSPhotoEd.3">
                  <p:embed/>
                </p:oleObj>
              </mc:Choice>
              <mc:Fallback>
                <p:oleObj name="Photo Editor Photo" r:id="rId6" imgW="1714739" imgH="1523810"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676" y="1708151"/>
                        <a:ext cx="1528763" cy="1357313"/>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8983" name="Object 7"/>
          <p:cNvGraphicFramePr>
            <a:graphicFrameLocks noChangeAspect="1"/>
          </p:cNvGraphicFramePr>
          <p:nvPr/>
        </p:nvGraphicFramePr>
        <p:xfrm>
          <a:off x="4695825" y="4646614"/>
          <a:ext cx="1817688" cy="1514475"/>
        </p:xfrm>
        <a:graphic>
          <a:graphicData uri="http://schemas.openxmlformats.org/presentationml/2006/ole">
            <mc:AlternateContent xmlns:mc="http://schemas.openxmlformats.org/markup-compatibility/2006">
              <mc:Choice xmlns:v="urn:schemas-microsoft-com:vml" Requires="v">
                <p:oleObj spid="_x0000_s10259" name="Photo Editor Photo" r:id="rId8" imgW="1714739" imgH="1428949" progId="MSPhotoEd.3">
                  <p:embed/>
                </p:oleObj>
              </mc:Choice>
              <mc:Fallback>
                <p:oleObj name="Photo Editor Photo" r:id="rId8" imgW="1714739" imgH="1428949"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5825" y="4646614"/>
                        <a:ext cx="1817688"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7898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2813" y="3203575"/>
            <a:ext cx="1446212" cy="1335088"/>
          </a:xfrm>
          <a:prstGeom prst="rect">
            <a:avLst/>
          </a:prstGeom>
          <a:noFill/>
          <a:ln w="9525">
            <a:solidFill>
              <a:srgbClr val="4D4D4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8987" name="AutoShape 11"/>
          <p:cNvSpPr>
            <a:spLocks noChangeArrowheads="1"/>
          </p:cNvSpPr>
          <p:nvPr/>
        </p:nvSpPr>
        <p:spPr bwMode="auto">
          <a:xfrm>
            <a:off x="1758951" y="3170239"/>
            <a:ext cx="1693863" cy="2732087"/>
          </a:xfrm>
          <a:prstGeom prst="downArrow">
            <a:avLst>
              <a:gd name="adj1" fmla="val 50000"/>
              <a:gd name="adj2" fmla="val 40323"/>
            </a:avLst>
          </a:prstGeom>
          <a:solidFill>
            <a:srgbClr val="FFCC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77792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r>
              <a:rPr lang="en-US" altLang="en-US"/>
              <a:t>CONFIDENTIAL© Copyright 2008 Tech Mahindra Limited</a:t>
            </a:r>
          </a:p>
        </p:txBody>
      </p:sp>
      <p:sp>
        <p:nvSpPr>
          <p:cNvPr id="7" name="Slide Number Placeholder 4"/>
          <p:cNvSpPr>
            <a:spLocks noGrp="1"/>
          </p:cNvSpPr>
          <p:nvPr>
            <p:ph type="sldNum" sz="quarter" idx="12"/>
          </p:nvPr>
        </p:nvSpPr>
        <p:spPr/>
        <p:txBody>
          <a:bodyPr/>
          <a:lstStyle/>
          <a:p>
            <a:fld id="{B29FBBB8-01D0-4616-B03C-5D8EB6F6BEEE}" type="slidenum">
              <a:rPr lang="en-US" altLang="en-US"/>
              <a:pPr/>
              <a:t>62</a:t>
            </a:fld>
            <a:endParaRPr lang="en-US" altLang="en-US"/>
          </a:p>
        </p:txBody>
      </p:sp>
      <p:sp>
        <p:nvSpPr>
          <p:cNvPr id="1280007" name="Rectangle 7"/>
          <p:cNvSpPr>
            <a:spLocks noGrp="1" noChangeArrowheads="1"/>
          </p:cNvSpPr>
          <p:nvPr>
            <p:ph type="title"/>
          </p:nvPr>
        </p:nvSpPr>
        <p:spPr>
          <a:xfrm>
            <a:off x="1549401" y="152400"/>
            <a:ext cx="7223125" cy="431800"/>
          </a:xfrm>
        </p:spPr>
        <p:txBody>
          <a:bodyPr>
            <a:normAutofit fontScale="90000"/>
          </a:bodyPr>
          <a:lstStyle/>
          <a:p>
            <a:r>
              <a:rPr lang="en-US" altLang="en-US"/>
              <a:t>Bandwidth and its Impact on Transmission</a:t>
            </a:r>
          </a:p>
        </p:txBody>
      </p:sp>
      <p:pic>
        <p:nvPicPr>
          <p:cNvPr id="1280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912813"/>
            <a:ext cx="7239000"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6688" y="4397376"/>
            <a:ext cx="68580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05" name="Text Box 5"/>
          <p:cNvSpPr txBox="1">
            <a:spLocks noChangeArrowheads="1"/>
          </p:cNvSpPr>
          <p:nvPr/>
        </p:nvSpPr>
        <p:spPr bwMode="auto">
          <a:xfrm>
            <a:off x="3830638" y="5721351"/>
            <a:ext cx="502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3C5658"/>
                </a:solidFill>
              </a:rPr>
              <a:t>Transmission Medium Signal Corruption</a:t>
            </a:r>
          </a:p>
        </p:txBody>
      </p:sp>
    </p:spTree>
    <p:extLst>
      <p:ext uri="{BB962C8B-B14F-4D97-AF65-F5344CB8AC3E}">
        <p14:creationId xmlns:p14="http://schemas.microsoft.com/office/powerpoint/2010/main" val="3203506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280003"/>
                                        </p:tgtEl>
                                        <p:attrNameLst>
                                          <p:attrName>style.visibility</p:attrName>
                                        </p:attrNameLst>
                                      </p:cBhvr>
                                      <p:to>
                                        <p:strVal val="visible"/>
                                      </p:to>
                                    </p:set>
                                    <p:animEffect transition="in" filter="strips(downLeft)">
                                      <p:cBhvr>
                                        <p:cTn id="7" dur="500"/>
                                        <p:tgtEl>
                                          <p:spTgt spid="1280003"/>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1280004"/>
                                        </p:tgtEl>
                                        <p:attrNameLst>
                                          <p:attrName>style.visibility</p:attrName>
                                        </p:attrNameLst>
                                      </p:cBhvr>
                                      <p:to>
                                        <p:strVal val="visible"/>
                                      </p:to>
                                    </p:set>
                                    <p:animEffect transition="in" filter="strips(downLeft)">
                                      <p:cBhvr>
                                        <p:cTn id="11" dur="500"/>
                                        <p:tgtEl>
                                          <p:spTgt spid="1280004"/>
                                        </p:tgtEl>
                                      </p:cBhvr>
                                    </p:animEffect>
                                  </p:childTnLst>
                                </p:cTn>
                              </p:par>
                            </p:childTnLst>
                          </p:cTn>
                        </p:par>
                        <p:par>
                          <p:cTn id="12" fill="hold" nodeType="afterGroup">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280005"/>
                                        </p:tgtEl>
                                        <p:attrNameLst>
                                          <p:attrName>style.visibility</p:attrName>
                                        </p:attrNameLst>
                                      </p:cBhvr>
                                      <p:to>
                                        <p:strVal val="visible"/>
                                      </p:to>
                                    </p:set>
                                    <p:animEffect transition="in" filter="fade">
                                      <p:cBhvr>
                                        <p:cTn id="15" dur="1000"/>
                                        <p:tgtEl>
                                          <p:spTgt spid="1280005"/>
                                        </p:tgtEl>
                                      </p:cBhvr>
                                    </p:animEffect>
                                    <p:anim calcmode="lin" valueType="num">
                                      <p:cBhvr>
                                        <p:cTn id="16" dur="1000" fill="hold"/>
                                        <p:tgtEl>
                                          <p:spTgt spid="1280005"/>
                                        </p:tgtEl>
                                        <p:attrNameLst>
                                          <p:attrName>ppt_x</p:attrName>
                                        </p:attrNameLst>
                                      </p:cBhvr>
                                      <p:tavLst>
                                        <p:tav tm="0">
                                          <p:val>
                                            <p:strVal val="#ppt_x"/>
                                          </p:val>
                                        </p:tav>
                                        <p:tav tm="100000">
                                          <p:val>
                                            <p:strVal val="#ppt_x"/>
                                          </p:val>
                                        </p:tav>
                                      </p:tavLst>
                                    </p:anim>
                                    <p:anim calcmode="lin" valueType="num">
                                      <p:cBhvr>
                                        <p:cTn id="17" dur="1000" fill="hold"/>
                                        <p:tgtEl>
                                          <p:spTgt spid="12800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0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r>
              <a:rPr lang="en-US" altLang="en-US"/>
              <a:t>CONFIDENTIAL© Copyright 2008 Tech Mahindra Limited</a:t>
            </a:r>
          </a:p>
        </p:txBody>
      </p:sp>
      <p:sp>
        <p:nvSpPr>
          <p:cNvPr id="12" name="Slide Number Placeholder 5"/>
          <p:cNvSpPr>
            <a:spLocks noGrp="1"/>
          </p:cNvSpPr>
          <p:nvPr>
            <p:ph type="sldNum" sz="quarter" idx="12"/>
          </p:nvPr>
        </p:nvSpPr>
        <p:spPr/>
        <p:txBody>
          <a:bodyPr/>
          <a:lstStyle/>
          <a:p>
            <a:fld id="{100E5038-876C-45E3-8F86-9EE67344A45B}" type="slidenum">
              <a:rPr lang="en-US" altLang="en-US"/>
              <a:pPr/>
              <a:t>63</a:t>
            </a:fld>
            <a:endParaRPr lang="en-US" altLang="en-US"/>
          </a:p>
        </p:txBody>
      </p:sp>
      <p:sp>
        <p:nvSpPr>
          <p:cNvPr id="822274" name="Rectangle 2"/>
          <p:cNvSpPr>
            <a:spLocks noChangeArrowheads="1"/>
          </p:cNvSpPr>
          <p:nvPr/>
        </p:nvSpPr>
        <p:spPr bwMode="auto">
          <a:xfrm>
            <a:off x="2286000" y="15240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endParaRPr lang="en-US" altLang="en-US" sz="2400">
              <a:latin typeface="Times New Roman" panose="02020603050405020304" pitchFamily="18" charset="0"/>
            </a:endParaRPr>
          </a:p>
        </p:txBody>
      </p:sp>
      <p:sp>
        <p:nvSpPr>
          <p:cNvPr id="822275" name="Rectangle 3"/>
          <p:cNvSpPr>
            <a:spLocks noChangeArrowheads="1"/>
          </p:cNvSpPr>
          <p:nvPr/>
        </p:nvSpPr>
        <p:spPr bwMode="auto">
          <a:xfrm>
            <a:off x="2057400" y="2476500"/>
            <a:ext cx="8001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90000"/>
              </a:lnSpc>
            </a:pPr>
            <a:endParaRPr lang="en-US" altLang="en-US" sz="2400">
              <a:latin typeface="Times New Roman" panose="02020603050405020304" pitchFamily="18" charset="0"/>
            </a:endParaRPr>
          </a:p>
        </p:txBody>
      </p:sp>
      <p:sp>
        <p:nvSpPr>
          <p:cNvPr id="822287" name="Rectangle 15"/>
          <p:cNvSpPr>
            <a:spLocks noGrp="1" noChangeArrowheads="1"/>
          </p:cNvSpPr>
          <p:nvPr>
            <p:ph type="title"/>
          </p:nvPr>
        </p:nvSpPr>
        <p:spPr/>
        <p:txBody>
          <a:bodyPr/>
          <a:lstStyle/>
          <a:p>
            <a:r>
              <a:rPr lang="en-US" altLang="en-US"/>
              <a:t> Attenuation</a:t>
            </a:r>
          </a:p>
        </p:txBody>
      </p:sp>
      <p:sp>
        <p:nvSpPr>
          <p:cNvPr id="822288" name="Rectangle 16"/>
          <p:cNvSpPr>
            <a:spLocks noGrp="1" noChangeArrowheads="1"/>
          </p:cNvSpPr>
          <p:nvPr>
            <p:ph type="body" idx="1"/>
          </p:nvPr>
        </p:nvSpPr>
        <p:spPr/>
        <p:txBody>
          <a:bodyPr/>
          <a:lstStyle/>
          <a:p>
            <a:r>
              <a:rPr lang="en-US" altLang="en-US"/>
              <a:t>Attenuation</a:t>
            </a:r>
          </a:p>
          <a:p>
            <a:pPr lvl="1"/>
            <a:r>
              <a:rPr lang="en-US" altLang="en-US"/>
              <a:t>Opposite of amplification</a:t>
            </a:r>
          </a:p>
          <a:p>
            <a:pPr lvl="1"/>
            <a:r>
              <a:rPr lang="en-US" altLang="en-US"/>
              <a:t>Reduction of signal strength </a:t>
            </a:r>
          </a:p>
          <a:p>
            <a:pPr lvl="1"/>
            <a:r>
              <a:rPr lang="en-US" altLang="en-US"/>
              <a:t>Signal becomes unintelligible</a:t>
            </a:r>
          </a:p>
          <a:p>
            <a:pPr lvl="1"/>
            <a:r>
              <a:rPr lang="en-US" altLang="en-US"/>
              <a:t>Measured in decibels</a:t>
            </a:r>
          </a:p>
          <a:p>
            <a:endParaRPr lang="en-US" altLang="en-US"/>
          </a:p>
        </p:txBody>
      </p:sp>
      <p:grpSp>
        <p:nvGrpSpPr>
          <p:cNvPr id="822289" name="Group 17"/>
          <p:cNvGrpSpPr>
            <a:grpSpLocks/>
          </p:cNvGrpSpPr>
          <p:nvPr/>
        </p:nvGrpSpPr>
        <p:grpSpPr bwMode="auto">
          <a:xfrm>
            <a:off x="1874838" y="3063876"/>
            <a:ext cx="8431212" cy="2919413"/>
            <a:chOff x="221" y="1930"/>
            <a:chExt cx="5311" cy="1839"/>
          </a:xfrm>
        </p:grpSpPr>
        <p:pic>
          <p:nvPicPr>
            <p:cNvPr id="822280" name="Picture 8" descr="a_4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 y="1930"/>
              <a:ext cx="3129" cy="876"/>
            </a:xfrm>
            <a:prstGeom prst="rect">
              <a:avLst/>
            </a:prstGeom>
            <a:noFill/>
            <a:extLst>
              <a:ext uri="{909E8E84-426E-40DD-AFC4-6F175D3DCCD1}">
                <a14:hiddenFill xmlns:a14="http://schemas.microsoft.com/office/drawing/2010/main">
                  <a:solidFill>
                    <a:srgbClr val="FFFFFF"/>
                  </a:solidFill>
                </a14:hiddenFill>
              </a:ext>
            </a:extLst>
          </p:spPr>
        </p:pic>
        <p:pic>
          <p:nvPicPr>
            <p:cNvPr id="822281" name="Picture 9" descr="a_4_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 y="2953"/>
              <a:ext cx="3090" cy="816"/>
            </a:xfrm>
            <a:prstGeom prst="rect">
              <a:avLst/>
            </a:prstGeom>
            <a:noFill/>
            <a:extLst>
              <a:ext uri="{909E8E84-426E-40DD-AFC4-6F175D3DCCD1}">
                <a14:hiddenFill xmlns:a14="http://schemas.microsoft.com/office/drawing/2010/main">
                  <a:solidFill>
                    <a:srgbClr val="FFFFFF"/>
                  </a:solidFill>
                </a14:hiddenFill>
              </a:ext>
            </a:extLst>
          </p:spPr>
        </p:pic>
        <p:sp>
          <p:nvSpPr>
            <p:cNvPr id="822282" name="Text Box 10"/>
            <p:cNvSpPr txBox="1">
              <a:spLocks noChangeArrowheads="1"/>
            </p:cNvSpPr>
            <p:nvPr/>
          </p:nvSpPr>
          <p:spPr bwMode="auto">
            <a:xfrm>
              <a:off x="825" y="2845"/>
              <a:ext cx="1326"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a:t>analog signal amplification</a:t>
              </a:r>
              <a:endParaRPr lang="en-US" altLang="en-US"/>
            </a:p>
          </p:txBody>
        </p:sp>
        <p:sp>
          <p:nvSpPr>
            <p:cNvPr id="822283" name="Text Box 11"/>
            <p:cNvSpPr txBox="1">
              <a:spLocks noChangeArrowheads="1"/>
            </p:cNvSpPr>
            <p:nvPr/>
          </p:nvSpPr>
          <p:spPr bwMode="auto">
            <a:xfrm>
              <a:off x="3875" y="2374"/>
              <a:ext cx="1326"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a:t>digital signal regeneration</a:t>
              </a:r>
              <a:endParaRPr lang="en-US" altLang="en-US"/>
            </a:p>
          </p:txBody>
        </p:sp>
      </p:grpSp>
    </p:spTree>
    <p:extLst>
      <p:ext uri="{BB962C8B-B14F-4D97-AF65-F5344CB8AC3E}">
        <p14:creationId xmlns:p14="http://schemas.microsoft.com/office/powerpoint/2010/main" val="735807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822288">
                                            <p:txEl>
                                              <p:pRg st="0" end="0"/>
                                            </p:txEl>
                                          </p:spTgt>
                                        </p:tgtEl>
                                        <p:attrNameLst>
                                          <p:attrName>style.visibility</p:attrName>
                                        </p:attrNameLst>
                                      </p:cBhvr>
                                      <p:to>
                                        <p:strVal val="visible"/>
                                      </p:to>
                                    </p:set>
                                    <p:animEffect transition="in" filter="fade">
                                      <p:cBhvr>
                                        <p:cTn id="7" dur="1000"/>
                                        <p:tgtEl>
                                          <p:spTgt spid="822288">
                                            <p:txEl>
                                              <p:pRg st="0" end="0"/>
                                            </p:txEl>
                                          </p:spTgt>
                                        </p:tgtEl>
                                      </p:cBhvr>
                                    </p:animEffect>
                                    <p:anim calcmode="lin" valueType="num">
                                      <p:cBhvr>
                                        <p:cTn id="8" dur="1000" fill="hold"/>
                                        <p:tgtEl>
                                          <p:spTgt spid="8222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22288">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822288">
                                            <p:txEl>
                                              <p:pRg st="1" end="1"/>
                                            </p:txEl>
                                          </p:spTgt>
                                        </p:tgtEl>
                                        <p:attrNameLst>
                                          <p:attrName>style.visibility</p:attrName>
                                        </p:attrNameLst>
                                      </p:cBhvr>
                                      <p:to>
                                        <p:strVal val="visible"/>
                                      </p:to>
                                    </p:set>
                                    <p:animEffect transition="in" filter="fade">
                                      <p:cBhvr>
                                        <p:cTn id="13" dur="1000"/>
                                        <p:tgtEl>
                                          <p:spTgt spid="822288">
                                            <p:txEl>
                                              <p:pRg st="1" end="1"/>
                                            </p:txEl>
                                          </p:spTgt>
                                        </p:tgtEl>
                                      </p:cBhvr>
                                    </p:animEffect>
                                    <p:anim calcmode="lin" valueType="num">
                                      <p:cBhvr>
                                        <p:cTn id="14" dur="1000" fill="hold"/>
                                        <p:tgtEl>
                                          <p:spTgt spid="822288">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822288">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822288">
                                            <p:txEl>
                                              <p:pRg st="2" end="2"/>
                                            </p:txEl>
                                          </p:spTgt>
                                        </p:tgtEl>
                                        <p:attrNameLst>
                                          <p:attrName>style.visibility</p:attrName>
                                        </p:attrNameLst>
                                      </p:cBhvr>
                                      <p:to>
                                        <p:strVal val="visible"/>
                                      </p:to>
                                    </p:set>
                                    <p:animEffect transition="in" filter="fade">
                                      <p:cBhvr>
                                        <p:cTn id="19" dur="1000"/>
                                        <p:tgtEl>
                                          <p:spTgt spid="822288">
                                            <p:txEl>
                                              <p:pRg st="2" end="2"/>
                                            </p:txEl>
                                          </p:spTgt>
                                        </p:tgtEl>
                                      </p:cBhvr>
                                    </p:animEffect>
                                    <p:anim calcmode="lin" valueType="num">
                                      <p:cBhvr>
                                        <p:cTn id="20" dur="1000" fill="hold"/>
                                        <p:tgtEl>
                                          <p:spTgt spid="82228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22288">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822288">
                                            <p:txEl>
                                              <p:pRg st="3" end="3"/>
                                            </p:txEl>
                                          </p:spTgt>
                                        </p:tgtEl>
                                        <p:attrNameLst>
                                          <p:attrName>style.visibility</p:attrName>
                                        </p:attrNameLst>
                                      </p:cBhvr>
                                      <p:to>
                                        <p:strVal val="visible"/>
                                      </p:to>
                                    </p:set>
                                    <p:animEffect transition="in" filter="fade">
                                      <p:cBhvr>
                                        <p:cTn id="25" dur="1000"/>
                                        <p:tgtEl>
                                          <p:spTgt spid="822288">
                                            <p:txEl>
                                              <p:pRg st="3" end="3"/>
                                            </p:txEl>
                                          </p:spTgt>
                                        </p:tgtEl>
                                      </p:cBhvr>
                                    </p:animEffect>
                                    <p:anim calcmode="lin" valueType="num">
                                      <p:cBhvr>
                                        <p:cTn id="26" dur="1000" fill="hold"/>
                                        <p:tgtEl>
                                          <p:spTgt spid="822288">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822288">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822288">
                                            <p:txEl>
                                              <p:pRg st="4" end="4"/>
                                            </p:txEl>
                                          </p:spTgt>
                                        </p:tgtEl>
                                        <p:attrNameLst>
                                          <p:attrName>style.visibility</p:attrName>
                                        </p:attrNameLst>
                                      </p:cBhvr>
                                      <p:to>
                                        <p:strVal val="visible"/>
                                      </p:to>
                                    </p:set>
                                    <p:animEffect transition="in" filter="fade">
                                      <p:cBhvr>
                                        <p:cTn id="31" dur="1000"/>
                                        <p:tgtEl>
                                          <p:spTgt spid="822288">
                                            <p:txEl>
                                              <p:pRg st="4" end="4"/>
                                            </p:txEl>
                                          </p:spTgt>
                                        </p:tgtEl>
                                      </p:cBhvr>
                                    </p:animEffect>
                                    <p:anim calcmode="lin" valueType="num">
                                      <p:cBhvr>
                                        <p:cTn id="32" dur="1000" fill="hold"/>
                                        <p:tgtEl>
                                          <p:spTgt spid="822288">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22288">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18" presetClass="entr" presetSubtype="12" fill="hold" nodeType="afterEffect">
                                  <p:stCondLst>
                                    <p:cond delay="0"/>
                                  </p:stCondLst>
                                  <p:childTnLst>
                                    <p:set>
                                      <p:cBhvr>
                                        <p:cTn id="36" dur="1" fill="hold">
                                          <p:stCondLst>
                                            <p:cond delay="0"/>
                                          </p:stCondLst>
                                        </p:cTn>
                                        <p:tgtEl>
                                          <p:spTgt spid="822289"/>
                                        </p:tgtEl>
                                        <p:attrNameLst>
                                          <p:attrName>style.visibility</p:attrName>
                                        </p:attrNameLst>
                                      </p:cBhvr>
                                      <p:to>
                                        <p:strVal val="visible"/>
                                      </p:to>
                                    </p:set>
                                    <p:animEffect transition="in" filter="strips(downLeft)">
                                      <p:cBhvr>
                                        <p:cTn id="37" dur="500"/>
                                        <p:tgtEl>
                                          <p:spTgt spid="82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t>CONFIDENTIAL© Copyright 2008 Tech Mahindra Limited</a:t>
            </a:r>
          </a:p>
        </p:txBody>
      </p:sp>
      <p:sp>
        <p:nvSpPr>
          <p:cNvPr id="5" name="Slide Number Placeholder 4"/>
          <p:cNvSpPr>
            <a:spLocks noGrp="1"/>
          </p:cNvSpPr>
          <p:nvPr>
            <p:ph type="sldNum" sz="quarter" idx="12"/>
          </p:nvPr>
        </p:nvSpPr>
        <p:spPr/>
        <p:txBody>
          <a:bodyPr/>
          <a:lstStyle/>
          <a:p>
            <a:fld id="{F70F28C9-1BB9-4455-8A54-A582430448CF}" type="slidenum">
              <a:rPr lang="en-US" altLang="en-US"/>
              <a:pPr/>
              <a:t>64</a:t>
            </a:fld>
            <a:endParaRPr lang="en-US" altLang="en-US"/>
          </a:p>
        </p:txBody>
      </p:sp>
      <p:sp>
        <p:nvSpPr>
          <p:cNvPr id="1272839" name="Rectangle 7"/>
          <p:cNvSpPr>
            <a:spLocks noGrp="1" noChangeArrowheads="1"/>
          </p:cNvSpPr>
          <p:nvPr>
            <p:ph type="title"/>
          </p:nvPr>
        </p:nvSpPr>
        <p:spPr/>
        <p:txBody>
          <a:bodyPr/>
          <a:lstStyle/>
          <a:p>
            <a:r>
              <a:rPr lang="en-US" altLang="en-US"/>
              <a:t> Noise - Bit Error </a:t>
            </a:r>
          </a:p>
        </p:txBody>
      </p:sp>
      <p:pic>
        <p:nvPicPr>
          <p:cNvPr id="1272836" name="Picture 4" descr="a_4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1450975"/>
            <a:ext cx="7196138" cy="3798888"/>
          </a:xfrm>
          <a:prstGeom prst="rect">
            <a:avLst/>
          </a:prstGeom>
          <a:noFill/>
          <a:ln w="9525">
            <a:solidFill>
              <a:srgbClr val="4D4D4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854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272836"/>
                                        </p:tgtEl>
                                        <p:attrNameLst>
                                          <p:attrName>style.visibility</p:attrName>
                                        </p:attrNameLst>
                                      </p:cBhvr>
                                      <p:to>
                                        <p:strVal val="visible"/>
                                      </p:to>
                                    </p:set>
                                    <p:animEffect transition="in" filter="strips(downLeft)">
                                      <p:cBhvr>
                                        <p:cTn id="7" dur="1000"/>
                                        <p:tgtEl>
                                          <p:spTgt spid="1272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CONFIDENTIAL© Copyright 2008 Tech Mahindra Limited</a:t>
            </a:r>
          </a:p>
        </p:txBody>
      </p:sp>
      <p:sp>
        <p:nvSpPr>
          <p:cNvPr id="7" name="Slide Number Placeholder 5"/>
          <p:cNvSpPr>
            <a:spLocks noGrp="1"/>
          </p:cNvSpPr>
          <p:nvPr>
            <p:ph type="sldNum" sz="quarter" idx="12"/>
          </p:nvPr>
        </p:nvSpPr>
        <p:spPr/>
        <p:txBody>
          <a:bodyPr/>
          <a:lstStyle/>
          <a:p>
            <a:fld id="{369C6416-AE09-4E54-B3EB-92E5061E9EEC}" type="slidenum">
              <a:rPr lang="en-US" altLang="en-US"/>
              <a:pPr/>
              <a:t>65</a:t>
            </a:fld>
            <a:endParaRPr lang="en-US" altLang="en-US"/>
          </a:p>
        </p:txBody>
      </p:sp>
      <p:sp>
        <p:nvSpPr>
          <p:cNvPr id="538630" name="Rectangle 6"/>
          <p:cNvSpPr>
            <a:spLocks noGrp="1" noChangeArrowheads="1"/>
          </p:cNvSpPr>
          <p:nvPr>
            <p:ph type="title"/>
          </p:nvPr>
        </p:nvSpPr>
        <p:spPr/>
        <p:txBody>
          <a:bodyPr/>
          <a:lstStyle/>
          <a:p>
            <a:r>
              <a:rPr lang="en-US" altLang="en-US"/>
              <a:t> Noise</a:t>
            </a:r>
          </a:p>
        </p:txBody>
      </p:sp>
      <p:sp>
        <p:nvSpPr>
          <p:cNvPr id="538631" name="Rectangle 7"/>
          <p:cNvSpPr>
            <a:spLocks noGrp="1" noChangeArrowheads="1"/>
          </p:cNvSpPr>
          <p:nvPr>
            <p:ph type="body" idx="1"/>
          </p:nvPr>
        </p:nvSpPr>
        <p:spPr/>
        <p:txBody>
          <a:bodyPr>
            <a:normAutofit fontScale="85000" lnSpcReduction="20000"/>
          </a:bodyPr>
          <a:lstStyle/>
          <a:p>
            <a:r>
              <a:rPr lang="en-US" altLang="en-US"/>
              <a:t>External Noise</a:t>
            </a:r>
          </a:p>
          <a:p>
            <a:pPr lvl="1"/>
            <a:r>
              <a:rPr lang="en-US" altLang="en-US"/>
              <a:t>Man-made noise</a:t>
            </a:r>
          </a:p>
          <a:p>
            <a:pPr lvl="2"/>
            <a:r>
              <a:rPr lang="en-US" altLang="en-US"/>
              <a:t>Generated by equipment such as motors.</a:t>
            </a:r>
            <a:br>
              <a:rPr lang="en-US" altLang="en-US"/>
            </a:br>
            <a:endParaRPr lang="en-US" altLang="en-US"/>
          </a:p>
          <a:p>
            <a:pPr lvl="1"/>
            <a:r>
              <a:rPr lang="en-US" altLang="en-US"/>
              <a:t> Atmospheric noise (also called static)</a:t>
            </a:r>
          </a:p>
          <a:p>
            <a:pPr lvl="2"/>
            <a:r>
              <a:rPr lang="en-US" altLang="en-US"/>
              <a:t>Dominates at lower frequencies .</a:t>
            </a:r>
          </a:p>
          <a:p>
            <a:pPr lvl="2"/>
            <a:endParaRPr lang="en-US" altLang="en-US"/>
          </a:p>
          <a:p>
            <a:pPr lvl="1"/>
            <a:r>
              <a:rPr lang="en-US" altLang="en-US"/>
              <a:t>Space noise (Mostly solar noise)</a:t>
            </a:r>
          </a:p>
          <a:p>
            <a:pPr lvl="2"/>
            <a:r>
              <a:rPr lang="en-US" altLang="en-US"/>
              <a:t>Dominates at higher frequencies and can be a serious problem in satellite communications.</a:t>
            </a:r>
          </a:p>
          <a:p>
            <a:endParaRPr lang="en-US" altLang="en-US"/>
          </a:p>
          <a:p>
            <a:r>
              <a:rPr lang="en-US" altLang="en-US"/>
              <a:t>Internal Noise</a:t>
            </a:r>
          </a:p>
          <a:p>
            <a:pPr lvl="1"/>
            <a:r>
              <a:rPr lang="en-US" altLang="en-US"/>
              <a:t>Thermal noise (also called white noise)</a:t>
            </a:r>
          </a:p>
          <a:p>
            <a:pPr lvl="2"/>
            <a:r>
              <a:rPr lang="en-US" altLang="en-US"/>
              <a:t>Is produced by random motion of electrons in a conductor due to heat.</a:t>
            </a:r>
          </a:p>
          <a:p>
            <a:pPr lvl="2"/>
            <a:r>
              <a:rPr lang="en-US" altLang="en-US"/>
              <a:t>Noise Power in watts is directly proportional to Bandwidth in Hz, and the temperature in degrees Kelvin.</a:t>
            </a:r>
            <a:br>
              <a:rPr lang="en-US" altLang="en-US"/>
            </a:br>
            <a:endParaRPr lang="en-US" altLang="en-US"/>
          </a:p>
        </p:txBody>
      </p:sp>
      <p:sp>
        <p:nvSpPr>
          <p:cNvPr id="538626" name="Rectangle 2"/>
          <p:cNvSpPr>
            <a:spLocks noChangeArrowheads="1"/>
          </p:cNvSpPr>
          <p:nvPr/>
        </p:nvSpPr>
        <p:spPr bwMode="auto">
          <a:xfrm>
            <a:off x="2209800" y="15240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endParaRPr lang="en-US" altLang="en-US" sz="2400">
              <a:latin typeface="Times New Roman" panose="02020603050405020304" pitchFamily="18" charset="0"/>
            </a:endParaRPr>
          </a:p>
        </p:txBody>
      </p:sp>
      <p:sp>
        <p:nvSpPr>
          <p:cNvPr id="538627" name="Rectangle 3"/>
          <p:cNvSpPr>
            <a:spLocks noChangeArrowheads="1"/>
          </p:cNvSpPr>
          <p:nvPr/>
        </p:nvSpPr>
        <p:spPr bwMode="auto">
          <a:xfrm>
            <a:off x="2209800" y="2362200"/>
            <a:ext cx="7772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90000"/>
              </a:lnSpc>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863443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538631">
                                            <p:txEl>
                                              <p:pRg st="0" end="0"/>
                                            </p:txEl>
                                          </p:spTgt>
                                        </p:tgtEl>
                                        <p:attrNameLst>
                                          <p:attrName>style.visibility</p:attrName>
                                        </p:attrNameLst>
                                      </p:cBhvr>
                                      <p:to>
                                        <p:strVal val="visible"/>
                                      </p:to>
                                    </p:set>
                                    <p:animEffect transition="in" filter="fade">
                                      <p:cBhvr>
                                        <p:cTn id="7" dur="1000"/>
                                        <p:tgtEl>
                                          <p:spTgt spid="538631">
                                            <p:txEl>
                                              <p:pRg st="0" end="0"/>
                                            </p:txEl>
                                          </p:spTgt>
                                        </p:tgtEl>
                                      </p:cBhvr>
                                    </p:animEffect>
                                    <p:anim calcmode="lin" valueType="num">
                                      <p:cBhvr>
                                        <p:cTn id="8" dur="1000" fill="hold"/>
                                        <p:tgtEl>
                                          <p:spTgt spid="5386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8631">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8631">
                                            <p:txEl>
                                              <p:pRg st="1" end="1"/>
                                            </p:txEl>
                                          </p:spTgt>
                                        </p:tgtEl>
                                        <p:attrNameLst>
                                          <p:attrName>style.visibility</p:attrName>
                                        </p:attrNameLst>
                                      </p:cBhvr>
                                      <p:to>
                                        <p:strVal val="visible"/>
                                      </p:to>
                                    </p:set>
                                    <p:animEffect transition="in" filter="fade">
                                      <p:cBhvr>
                                        <p:cTn id="13" dur="1000"/>
                                        <p:tgtEl>
                                          <p:spTgt spid="538631">
                                            <p:txEl>
                                              <p:pRg st="1" end="1"/>
                                            </p:txEl>
                                          </p:spTgt>
                                        </p:tgtEl>
                                      </p:cBhvr>
                                    </p:animEffect>
                                    <p:anim calcmode="lin" valueType="num">
                                      <p:cBhvr>
                                        <p:cTn id="14" dur="1000" fill="hold"/>
                                        <p:tgtEl>
                                          <p:spTgt spid="53863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38631">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538631">
                                            <p:txEl>
                                              <p:pRg st="2" end="2"/>
                                            </p:txEl>
                                          </p:spTgt>
                                        </p:tgtEl>
                                        <p:attrNameLst>
                                          <p:attrName>style.visibility</p:attrName>
                                        </p:attrNameLst>
                                      </p:cBhvr>
                                      <p:to>
                                        <p:strVal val="visible"/>
                                      </p:to>
                                    </p:set>
                                    <p:animEffect transition="in" filter="fade">
                                      <p:cBhvr>
                                        <p:cTn id="19" dur="1000"/>
                                        <p:tgtEl>
                                          <p:spTgt spid="538631">
                                            <p:txEl>
                                              <p:pRg st="2" end="2"/>
                                            </p:txEl>
                                          </p:spTgt>
                                        </p:tgtEl>
                                      </p:cBhvr>
                                    </p:animEffect>
                                    <p:anim calcmode="lin" valueType="num">
                                      <p:cBhvr>
                                        <p:cTn id="20" dur="1000" fill="hold"/>
                                        <p:tgtEl>
                                          <p:spTgt spid="53863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38631">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538631">
                                            <p:txEl>
                                              <p:pRg st="3" end="3"/>
                                            </p:txEl>
                                          </p:spTgt>
                                        </p:tgtEl>
                                        <p:attrNameLst>
                                          <p:attrName>style.visibility</p:attrName>
                                        </p:attrNameLst>
                                      </p:cBhvr>
                                      <p:to>
                                        <p:strVal val="visible"/>
                                      </p:to>
                                    </p:set>
                                    <p:animEffect transition="in" filter="fade">
                                      <p:cBhvr>
                                        <p:cTn id="25" dur="1000"/>
                                        <p:tgtEl>
                                          <p:spTgt spid="538631">
                                            <p:txEl>
                                              <p:pRg st="3" end="3"/>
                                            </p:txEl>
                                          </p:spTgt>
                                        </p:tgtEl>
                                      </p:cBhvr>
                                    </p:animEffect>
                                    <p:anim calcmode="lin" valueType="num">
                                      <p:cBhvr>
                                        <p:cTn id="26" dur="1000" fill="hold"/>
                                        <p:tgtEl>
                                          <p:spTgt spid="53863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38631">
                                            <p:txEl>
                                              <p:pRg st="3" end="3"/>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538631">
                                            <p:txEl>
                                              <p:pRg st="4" end="4"/>
                                            </p:txEl>
                                          </p:spTgt>
                                        </p:tgtEl>
                                        <p:attrNameLst>
                                          <p:attrName>style.visibility</p:attrName>
                                        </p:attrNameLst>
                                      </p:cBhvr>
                                      <p:to>
                                        <p:strVal val="visible"/>
                                      </p:to>
                                    </p:set>
                                    <p:animEffect transition="in" filter="fade">
                                      <p:cBhvr>
                                        <p:cTn id="31" dur="1000"/>
                                        <p:tgtEl>
                                          <p:spTgt spid="538631">
                                            <p:txEl>
                                              <p:pRg st="4" end="4"/>
                                            </p:txEl>
                                          </p:spTgt>
                                        </p:tgtEl>
                                      </p:cBhvr>
                                    </p:animEffect>
                                    <p:anim calcmode="lin" valueType="num">
                                      <p:cBhvr>
                                        <p:cTn id="32" dur="1000" fill="hold"/>
                                        <p:tgtEl>
                                          <p:spTgt spid="53863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38631">
                                            <p:txEl>
                                              <p:pRg st="4" end="4"/>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538631">
                                            <p:txEl>
                                              <p:pRg st="6" end="6"/>
                                            </p:txEl>
                                          </p:spTgt>
                                        </p:tgtEl>
                                        <p:attrNameLst>
                                          <p:attrName>style.visibility</p:attrName>
                                        </p:attrNameLst>
                                      </p:cBhvr>
                                      <p:to>
                                        <p:strVal val="visible"/>
                                      </p:to>
                                    </p:set>
                                    <p:animEffect transition="in" filter="fade">
                                      <p:cBhvr>
                                        <p:cTn id="37" dur="1000"/>
                                        <p:tgtEl>
                                          <p:spTgt spid="538631">
                                            <p:txEl>
                                              <p:pRg st="6" end="6"/>
                                            </p:txEl>
                                          </p:spTgt>
                                        </p:tgtEl>
                                      </p:cBhvr>
                                    </p:animEffect>
                                    <p:anim calcmode="lin" valueType="num">
                                      <p:cBhvr>
                                        <p:cTn id="38" dur="1000" fill="hold"/>
                                        <p:tgtEl>
                                          <p:spTgt spid="53863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38631">
                                            <p:txEl>
                                              <p:pRg st="6" end="6"/>
                                            </p:txEl>
                                          </p:spTgt>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2" presetClass="entr" presetSubtype="0" fill="hold" nodeType="afterEffect">
                                  <p:stCondLst>
                                    <p:cond delay="0"/>
                                  </p:stCondLst>
                                  <p:childTnLst>
                                    <p:set>
                                      <p:cBhvr>
                                        <p:cTn id="42" dur="1" fill="hold">
                                          <p:stCondLst>
                                            <p:cond delay="0"/>
                                          </p:stCondLst>
                                        </p:cTn>
                                        <p:tgtEl>
                                          <p:spTgt spid="538631">
                                            <p:txEl>
                                              <p:pRg st="7" end="7"/>
                                            </p:txEl>
                                          </p:spTgt>
                                        </p:tgtEl>
                                        <p:attrNameLst>
                                          <p:attrName>style.visibility</p:attrName>
                                        </p:attrNameLst>
                                      </p:cBhvr>
                                      <p:to>
                                        <p:strVal val="visible"/>
                                      </p:to>
                                    </p:set>
                                    <p:animEffect transition="in" filter="fade">
                                      <p:cBhvr>
                                        <p:cTn id="43" dur="1000"/>
                                        <p:tgtEl>
                                          <p:spTgt spid="538631">
                                            <p:txEl>
                                              <p:pRg st="7" end="7"/>
                                            </p:txEl>
                                          </p:spTgt>
                                        </p:tgtEl>
                                      </p:cBhvr>
                                    </p:animEffect>
                                    <p:anim calcmode="lin" valueType="num">
                                      <p:cBhvr>
                                        <p:cTn id="44" dur="1000" fill="hold"/>
                                        <p:tgtEl>
                                          <p:spTgt spid="538631">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538631">
                                            <p:txEl>
                                              <p:pRg st="7" end="7"/>
                                            </p:txEl>
                                          </p:spTgt>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42" presetClass="entr" presetSubtype="0" fill="hold" nodeType="afterEffect">
                                  <p:stCondLst>
                                    <p:cond delay="0"/>
                                  </p:stCondLst>
                                  <p:childTnLst>
                                    <p:set>
                                      <p:cBhvr>
                                        <p:cTn id="48" dur="1" fill="hold">
                                          <p:stCondLst>
                                            <p:cond delay="0"/>
                                          </p:stCondLst>
                                        </p:cTn>
                                        <p:tgtEl>
                                          <p:spTgt spid="538631">
                                            <p:txEl>
                                              <p:pRg st="9" end="9"/>
                                            </p:txEl>
                                          </p:spTgt>
                                        </p:tgtEl>
                                        <p:attrNameLst>
                                          <p:attrName>style.visibility</p:attrName>
                                        </p:attrNameLst>
                                      </p:cBhvr>
                                      <p:to>
                                        <p:strVal val="visible"/>
                                      </p:to>
                                    </p:set>
                                    <p:animEffect transition="in" filter="fade">
                                      <p:cBhvr>
                                        <p:cTn id="49" dur="1000"/>
                                        <p:tgtEl>
                                          <p:spTgt spid="538631">
                                            <p:txEl>
                                              <p:pRg st="9" end="9"/>
                                            </p:txEl>
                                          </p:spTgt>
                                        </p:tgtEl>
                                      </p:cBhvr>
                                    </p:animEffect>
                                    <p:anim calcmode="lin" valueType="num">
                                      <p:cBhvr>
                                        <p:cTn id="50" dur="1000" fill="hold"/>
                                        <p:tgtEl>
                                          <p:spTgt spid="538631">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538631">
                                            <p:txEl>
                                              <p:pRg st="9" end="9"/>
                                            </p:txEl>
                                          </p:spTgt>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8000"/>
                            </p:stCondLst>
                            <p:childTnLst>
                              <p:par>
                                <p:cTn id="53" presetID="42" presetClass="entr" presetSubtype="0" fill="hold" nodeType="afterEffect">
                                  <p:stCondLst>
                                    <p:cond delay="0"/>
                                  </p:stCondLst>
                                  <p:childTnLst>
                                    <p:set>
                                      <p:cBhvr>
                                        <p:cTn id="54" dur="1" fill="hold">
                                          <p:stCondLst>
                                            <p:cond delay="0"/>
                                          </p:stCondLst>
                                        </p:cTn>
                                        <p:tgtEl>
                                          <p:spTgt spid="538631">
                                            <p:txEl>
                                              <p:pRg st="10" end="10"/>
                                            </p:txEl>
                                          </p:spTgt>
                                        </p:tgtEl>
                                        <p:attrNameLst>
                                          <p:attrName>style.visibility</p:attrName>
                                        </p:attrNameLst>
                                      </p:cBhvr>
                                      <p:to>
                                        <p:strVal val="visible"/>
                                      </p:to>
                                    </p:set>
                                    <p:animEffect transition="in" filter="fade">
                                      <p:cBhvr>
                                        <p:cTn id="55" dur="1000"/>
                                        <p:tgtEl>
                                          <p:spTgt spid="538631">
                                            <p:txEl>
                                              <p:pRg st="10" end="10"/>
                                            </p:txEl>
                                          </p:spTgt>
                                        </p:tgtEl>
                                      </p:cBhvr>
                                    </p:animEffect>
                                    <p:anim calcmode="lin" valueType="num">
                                      <p:cBhvr>
                                        <p:cTn id="56" dur="1000" fill="hold"/>
                                        <p:tgtEl>
                                          <p:spTgt spid="538631">
                                            <p:txEl>
                                              <p:pRg st="10" end="10"/>
                                            </p:txEl>
                                          </p:spTgt>
                                        </p:tgtEl>
                                        <p:attrNameLst>
                                          <p:attrName>ppt_x</p:attrName>
                                        </p:attrNameLst>
                                      </p:cBhvr>
                                      <p:tavLst>
                                        <p:tav tm="0">
                                          <p:val>
                                            <p:strVal val="#ppt_x"/>
                                          </p:val>
                                        </p:tav>
                                        <p:tav tm="100000">
                                          <p:val>
                                            <p:strVal val="#ppt_x"/>
                                          </p:val>
                                        </p:tav>
                                      </p:tavLst>
                                    </p:anim>
                                    <p:anim calcmode="lin" valueType="num">
                                      <p:cBhvr>
                                        <p:cTn id="57" dur="1000" fill="hold"/>
                                        <p:tgtEl>
                                          <p:spTgt spid="538631">
                                            <p:txEl>
                                              <p:pRg st="10" end="10"/>
                                            </p:txEl>
                                          </p:spTgt>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9000"/>
                            </p:stCondLst>
                            <p:childTnLst>
                              <p:par>
                                <p:cTn id="59" presetID="42" presetClass="entr" presetSubtype="0" fill="hold" nodeType="afterEffect">
                                  <p:stCondLst>
                                    <p:cond delay="0"/>
                                  </p:stCondLst>
                                  <p:childTnLst>
                                    <p:set>
                                      <p:cBhvr>
                                        <p:cTn id="60" dur="1" fill="hold">
                                          <p:stCondLst>
                                            <p:cond delay="0"/>
                                          </p:stCondLst>
                                        </p:cTn>
                                        <p:tgtEl>
                                          <p:spTgt spid="538631">
                                            <p:txEl>
                                              <p:pRg st="11" end="11"/>
                                            </p:txEl>
                                          </p:spTgt>
                                        </p:tgtEl>
                                        <p:attrNameLst>
                                          <p:attrName>style.visibility</p:attrName>
                                        </p:attrNameLst>
                                      </p:cBhvr>
                                      <p:to>
                                        <p:strVal val="visible"/>
                                      </p:to>
                                    </p:set>
                                    <p:animEffect transition="in" filter="fade">
                                      <p:cBhvr>
                                        <p:cTn id="61" dur="1000"/>
                                        <p:tgtEl>
                                          <p:spTgt spid="538631">
                                            <p:txEl>
                                              <p:pRg st="11" end="11"/>
                                            </p:txEl>
                                          </p:spTgt>
                                        </p:tgtEl>
                                      </p:cBhvr>
                                    </p:animEffect>
                                    <p:anim calcmode="lin" valueType="num">
                                      <p:cBhvr>
                                        <p:cTn id="62" dur="1000" fill="hold"/>
                                        <p:tgtEl>
                                          <p:spTgt spid="538631">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538631">
                                            <p:txEl>
                                              <p:pRg st="11" end="11"/>
                                            </p:txEl>
                                          </p:spTgt>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0"/>
                            </p:stCondLst>
                            <p:childTnLst>
                              <p:par>
                                <p:cTn id="65" presetID="42" presetClass="entr" presetSubtype="0" fill="hold" nodeType="afterEffect">
                                  <p:stCondLst>
                                    <p:cond delay="0"/>
                                  </p:stCondLst>
                                  <p:childTnLst>
                                    <p:set>
                                      <p:cBhvr>
                                        <p:cTn id="66" dur="1" fill="hold">
                                          <p:stCondLst>
                                            <p:cond delay="0"/>
                                          </p:stCondLst>
                                        </p:cTn>
                                        <p:tgtEl>
                                          <p:spTgt spid="538631">
                                            <p:txEl>
                                              <p:pRg st="12" end="12"/>
                                            </p:txEl>
                                          </p:spTgt>
                                        </p:tgtEl>
                                        <p:attrNameLst>
                                          <p:attrName>style.visibility</p:attrName>
                                        </p:attrNameLst>
                                      </p:cBhvr>
                                      <p:to>
                                        <p:strVal val="visible"/>
                                      </p:to>
                                    </p:set>
                                    <p:animEffect transition="in" filter="fade">
                                      <p:cBhvr>
                                        <p:cTn id="67" dur="1000"/>
                                        <p:tgtEl>
                                          <p:spTgt spid="538631">
                                            <p:txEl>
                                              <p:pRg st="12" end="12"/>
                                            </p:txEl>
                                          </p:spTgt>
                                        </p:tgtEl>
                                      </p:cBhvr>
                                    </p:animEffect>
                                    <p:anim calcmode="lin" valueType="num">
                                      <p:cBhvr>
                                        <p:cTn id="68" dur="1000" fill="hold"/>
                                        <p:tgtEl>
                                          <p:spTgt spid="538631">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538631">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CONFIDENTIAL© Copyright 2008 Tech Mahindra Limited</a:t>
            </a:r>
          </a:p>
        </p:txBody>
      </p:sp>
      <p:sp>
        <p:nvSpPr>
          <p:cNvPr id="6" name="Slide Number Placeholder 5"/>
          <p:cNvSpPr>
            <a:spLocks noGrp="1"/>
          </p:cNvSpPr>
          <p:nvPr>
            <p:ph type="sldNum" sz="quarter" idx="12"/>
          </p:nvPr>
        </p:nvSpPr>
        <p:spPr/>
        <p:txBody>
          <a:bodyPr/>
          <a:lstStyle/>
          <a:p>
            <a:fld id="{35E068B7-AD76-44AD-B9D8-5B118E7F6226}" type="slidenum">
              <a:rPr lang="en-US" altLang="en-US"/>
              <a:pPr/>
              <a:t>66</a:t>
            </a:fld>
            <a:endParaRPr lang="en-US" altLang="en-US"/>
          </a:p>
        </p:txBody>
      </p:sp>
      <p:sp>
        <p:nvSpPr>
          <p:cNvPr id="540680" name="Rectangle 8"/>
          <p:cNvSpPr>
            <a:spLocks noGrp="1" noChangeArrowheads="1"/>
          </p:cNvSpPr>
          <p:nvPr>
            <p:ph type="title"/>
          </p:nvPr>
        </p:nvSpPr>
        <p:spPr/>
        <p:txBody>
          <a:bodyPr/>
          <a:lstStyle/>
          <a:p>
            <a:r>
              <a:rPr lang="en-US" altLang="en-US"/>
              <a:t> Signal-to-Noise Ratio (SNR)</a:t>
            </a:r>
          </a:p>
        </p:txBody>
      </p:sp>
      <p:sp>
        <p:nvSpPr>
          <p:cNvPr id="540681" name="Rectangle 9"/>
          <p:cNvSpPr>
            <a:spLocks noGrp="1" noChangeArrowheads="1"/>
          </p:cNvSpPr>
          <p:nvPr>
            <p:ph type="body" idx="1"/>
          </p:nvPr>
        </p:nvSpPr>
        <p:spPr/>
        <p:txBody>
          <a:bodyPr/>
          <a:lstStyle/>
          <a:p>
            <a:r>
              <a:rPr lang="en-US" altLang="en-US"/>
              <a:t>Signal-to-Noise Ratio (SNR) </a:t>
            </a:r>
          </a:p>
          <a:p>
            <a:pPr lvl="1"/>
            <a:r>
              <a:rPr lang="en-US" altLang="en-US"/>
              <a:t>Ratio of signal power to noise power</a:t>
            </a:r>
          </a:p>
          <a:p>
            <a:pPr lvl="1"/>
            <a:r>
              <a:rPr lang="en-US" altLang="en-US"/>
              <a:t>Is expressed in decibels</a:t>
            </a:r>
          </a:p>
          <a:p>
            <a:pPr lvl="1"/>
            <a:endParaRPr lang="en-US" altLang="en-US"/>
          </a:p>
          <a:p>
            <a:pPr lvl="1">
              <a:buFont typeface="Wingdings" panose="05000000000000000000" pitchFamily="2" charset="2"/>
              <a:buNone/>
            </a:pPr>
            <a:r>
              <a:rPr lang="en-US" altLang="en-US"/>
              <a:t>			SNR (dB) = 10 log10 (PS/PN) </a:t>
            </a:r>
          </a:p>
          <a:p>
            <a:pPr lvl="1">
              <a:buFont typeface="Wingdings" panose="05000000000000000000" pitchFamily="2" charset="2"/>
              <a:buNone/>
            </a:pPr>
            <a:r>
              <a:rPr lang="en-US" altLang="en-US"/>
              <a:t>			</a:t>
            </a:r>
          </a:p>
          <a:p>
            <a:pPr lvl="1">
              <a:buFont typeface="Wingdings" panose="05000000000000000000" pitchFamily="2" charset="2"/>
              <a:buNone/>
            </a:pPr>
            <a:r>
              <a:rPr lang="en-US" altLang="en-US"/>
              <a:t>			PS is the signal power in watts				     	PN is the noise power in watts</a:t>
            </a:r>
          </a:p>
        </p:txBody>
      </p:sp>
      <p:sp>
        <p:nvSpPr>
          <p:cNvPr id="540675" name="Rectangle 3"/>
          <p:cNvSpPr>
            <a:spLocks noChangeArrowheads="1"/>
          </p:cNvSpPr>
          <p:nvPr/>
        </p:nvSpPr>
        <p:spPr bwMode="auto">
          <a:xfrm>
            <a:off x="2486025" y="4071938"/>
            <a:ext cx="77724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2400">
                <a:latin typeface="Times New Roman" panose="02020603050405020304" pitchFamily="18" charset="0"/>
              </a:rPr>
              <a:t>	</a:t>
            </a:r>
          </a:p>
          <a:p>
            <a:pPr eaLnBrk="0" hangingPunct="0"/>
            <a:endParaRPr lang="en-US" altLang="en-US" sz="2400">
              <a:latin typeface="Times New Roman" panose="02020603050405020304" pitchFamily="18" charset="0"/>
            </a:endParaRPr>
          </a:p>
        </p:txBody>
      </p:sp>
    </p:spTree>
    <p:extLst>
      <p:ext uri="{BB962C8B-B14F-4D97-AF65-F5344CB8AC3E}">
        <p14:creationId xmlns:p14="http://schemas.microsoft.com/office/powerpoint/2010/main" val="637084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540681">
                                            <p:txEl>
                                              <p:pRg st="0" end="0"/>
                                            </p:txEl>
                                          </p:spTgt>
                                        </p:tgtEl>
                                        <p:attrNameLst>
                                          <p:attrName>style.visibility</p:attrName>
                                        </p:attrNameLst>
                                      </p:cBhvr>
                                      <p:to>
                                        <p:strVal val="visible"/>
                                      </p:to>
                                    </p:set>
                                    <p:animEffect transition="in" filter="fade">
                                      <p:cBhvr>
                                        <p:cTn id="7" dur="1000"/>
                                        <p:tgtEl>
                                          <p:spTgt spid="540681">
                                            <p:txEl>
                                              <p:pRg st="0" end="0"/>
                                            </p:txEl>
                                          </p:spTgt>
                                        </p:tgtEl>
                                      </p:cBhvr>
                                    </p:animEffect>
                                    <p:anim calcmode="lin" valueType="num">
                                      <p:cBhvr>
                                        <p:cTn id="8" dur="1000" fill="hold"/>
                                        <p:tgtEl>
                                          <p:spTgt spid="54068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0681">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540681">
                                            <p:txEl>
                                              <p:pRg st="1" end="1"/>
                                            </p:txEl>
                                          </p:spTgt>
                                        </p:tgtEl>
                                        <p:attrNameLst>
                                          <p:attrName>style.visibility</p:attrName>
                                        </p:attrNameLst>
                                      </p:cBhvr>
                                      <p:to>
                                        <p:strVal val="visible"/>
                                      </p:to>
                                    </p:set>
                                    <p:animEffect transition="in" filter="fade">
                                      <p:cBhvr>
                                        <p:cTn id="13" dur="1000"/>
                                        <p:tgtEl>
                                          <p:spTgt spid="540681">
                                            <p:txEl>
                                              <p:pRg st="1" end="1"/>
                                            </p:txEl>
                                          </p:spTgt>
                                        </p:tgtEl>
                                      </p:cBhvr>
                                    </p:animEffect>
                                    <p:anim calcmode="lin" valueType="num">
                                      <p:cBhvr>
                                        <p:cTn id="14" dur="1000" fill="hold"/>
                                        <p:tgtEl>
                                          <p:spTgt spid="54068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40681">
                                            <p:txEl>
                                              <p:pRg st="1" end="1"/>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540681">
                                            <p:txEl>
                                              <p:pRg st="2" end="2"/>
                                            </p:txEl>
                                          </p:spTgt>
                                        </p:tgtEl>
                                        <p:attrNameLst>
                                          <p:attrName>style.visibility</p:attrName>
                                        </p:attrNameLst>
                                      </p:cBhvr>
                                      <p:to>
                                        <p:strVal val="visible"/>
                                      </p:to>
                                    </p:set>
                                    <p:animEffect transition="in" filter="fade">
                                      <p:cBhvr>
                                        <p:cTn id="19" dur="1000"/>
                                        <p:tgtEl>
                                          <p:spTgt spid="540681">
                                            <p:txEl>
                                              <p:pRg st="2" end="2"/>
                                            </p:txEl>
                                          </p:spTgt>
                                        </p:tgtEl>
                                      </p:cBhvr>
                                    </p:animEffect>
                                    <p:anim calcmode="lin" valueType="num">
                                      <p:cBhvr>
                                        <p:cTn id="20" dur="1000" fill="hold"/>
                                        <p:tgtEl>
                                          <p:spTgt spid="54068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40681">
                                            <p:txEl>
                                              <p:pRg st="2" end="2"/>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540681">
                                            <p:txEl>
                                              <p:pRg st="4" end="4"/>
                                            </p:txEl>
                                          </p:spTgt>
                                        </p:tgtEl>
                                        <p:attrNameLst>
                                          <p:attrName>style.visibility</p:attrName>
                                        </p:attrNameLst>
                                      </p:cBhvr>
                                      <p:to>
                                        <p:strVal val="visible"/>
                                      </p:to>
                                    </p:set>
                                    <p:animEffect transition="in" filter="fade">
                                      <p:cBhvr>
                                        <p:cTn id="25" dur="1000"/>
                                        <p:tgtEl>
                                          <p:spTgt spid="540681">
                                            <p:txEl>
                                              <p:pRg st="4" end="4"/>
                                            </p:txEl>
                                          </p:spTgt>
                                        </p:tgtEl>
                                      </p:cBhvr>
                                    </p:animEffect>
                                    <p:anim calcmode="lin" valueType="num">
                                      <p:cBhvr>
                                        <p:cTn id="26" dur="1000" fill="hold"/>
                                        <p:tgtEl>
                                          <p:spTgt spid="540681">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540681">
                                            <p:txEl>
                                              <p:pRg st="4" end="4"/>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2" presetClass="entr" presetSubtype="0" fill="hold" nodeType="afterEffect">
                                  <p:stCondLst>
                                    <p:cond delay="0"/>
                                  </p:stCondLst>
                                  <p:childTnLst>
                                    <p:set>
                                      <p:cBhvr>
                                        <p:cTn id="30" dur="1" fill="hold">
                                          <p:stCondLst>
                                            <p:cond delay="0"/>
                                          </p:stCondLst>
                                        </p:cTn>
                                        <p:tgtEl>
                                          <p:spTgt spid="540681">
                                            <p:txEl>
                                              <p:pRg st="5" end="5"/>
                                            </p:txEl>
                                          </p:spTgt>
                                        </p:tgtEl>
                                        <p:attrNameLst>
                                          <p:attrName>style.visibility</p:attrName>
                                        </p:attrNameLst>
                                      </p:cBhvr>
                                      <p:to>
                                        <p:strVal val="visible"/>
                                      </p:to>
                                    </p:set>
                                    <p:animEffect transition="in" filter="fade">
                                      <p:cBhvr>
                                        <p:cTn id="31" dur="1000"/>
                                        <p:tgtEl>
                                          <p:spTgt spid="540681">
                                            <p:txEl>
                                              <p:pRg st="5" end="5"/>
                                            </p:txEl>
                                          </p:spTgt>
                                        </p:tgtEl>
                                      </p:cBhvr>
                                    </p:animEffect>
                                    <p:anim calcmode="lin" valueType="num">
                                      <p:cBhvr>
                                        <p:cTn id="32" dur="1000" fill="hold"/>
                                        <p:tgtEl>
                                          <p:spTgt spid="54068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0681">
                                            <p:txEl>
                                              <p:pRg st="5" end="5"/>
                                            </p:txEl>
                                          </p:spTgt>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2" presetClass="entr" presetSubtype="0" fill="hold" nodeType="afterEffect">
                                  <p:stCondLst>
                                    <p:cond delay="0"/>
                                  </p:stCondLst>
                                  <p:childTnLst>
                                    <p:set>
                                      <p:cBhvr>
                                        <p:cTn id="36" dur="1" fill="hold">
                                          <p:stCondLst>
                                            <p:cond delay="0"/>
                                          </p:stCondLst>
                                        </p:cTn>
                                        <p:tgtEl>
                                          <p:spTgt spid="540681">
                                            <p:txEl>
                                              <p:pRg st="6" end="6"/>
                                            </p:txEl>
                                          </p:spTgt>
                                        </p:tgtEl>
                                        <p:attrNameLst>
                                          <p:attrName>style.visibility</p:attrName>
                                        </p:attrNameLst>
                                      </p:cBhvr>
                                      <p:to>
                                        <p:strVal val="visible"/>
                                      </p:to>
                                    </p:set>
                                    <p:animEffect transition="in" filter="fade">
                                      <p:cBhvr>
                                        <p:cTn id="37" dur="1000"/>
                                        <p:tgtEl>
                                          <p:spTgt spid="540681">
                                            <p:txEl>
                                              <p:pRg st="6" end="6"/>
                                            </p:txEl>
                                          </p:spTgt>
                                        </p:tgtEl>
                                      </p:cBhvr>
                                    </p:animEffect>
                                    <p:anim calcmode="lin" valueType="num">
                                      <p:cBhvr>
                                        <p:cTn id="38" dur="1000" fill="hold"/>
                                        <p:tgtEl>
                                          <p:spTgt spid="54068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4068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CONFIDENTIAL© Copyright 2008 Tech Mahindra Limited</a:t>
            </a:r>
          </a:p>
        </p:txBody>
      </p:sp>
      <p:sp>
        <p:nvSpPr>
          <p:cNvPr id="6" name="Slide Number Placeholder 5"/>
          <p:cNvSpPr>
            <a:spLocks noGrp="1"/>
          </p:cNvSpPr>
          <p:nvPr>
            <p:ph type="sldNum" sz="quarter" idx="12"/>
          </p:nvPr>
        </p:nvSpPr>
        <p:spPr/>
        <p:txBody>
          <a:bodyPr/>
          <a:lstStyle/>
          <a:p>
            <a:fld id="{95327F91-0A89-4F60-91EC-52EC912D946C}" type="slidenum">
              <a:rPr lang="en-US" altLang="en-US"/>
              <a:pPr/>
              <a:t>67</a:t>
            </a:fld>
            <a:endParaRPr lang="en-US" altLang="en-US"/>
          </a:p>
        </p:txBody>
      </p:sp>
      <p:sp>
        <p:nvSpPr>
          <p:cNvPr id="1319940" name="Rectangle 4"/>
          <p:cNvSpPr>
            <a:spLocks noGrp="1" noChangeArrowheads="1"/>
          </p:cNvSpPr>
          <p:nvPr>
            <p:ph type="title"/>
          </p:nvPr>
        </p:nvSpPr>
        <p:spPr/>
        <p:txBody>
          <a:bodyPr/>
          <a:lstStyle/>
          <a:p>
            <a:r>
              <a:rPr lang="en-US" altLang="en-US"/>
              <a:t>Example</a:t>
            </a:r>
          </a:p>
        </p:txBody>
      </p:sp>
      <p:sp>
        <p:nvSpPr>
          <p:cNvPr id="1319941" name="Rectangle 5"/>
          <p:cNvSpPr>
            <a:spLocks noGrp="1" noChangeArrowheads="1"/>
          </p:cNvSpPr>
          <p:nvPr>
            <p:ph type="body" idx="1"/>
          </p:nvPr>
        </p:nvSpPr>
        <p:spPr/>
        <p:txBody>
          <a:bodyPr/>
          <a:lstStyle/>
          <a:p>
            <a:r>
              <a:rPr lang="en-US" altLang="en-US"/>
              <a:t>Imagine a signal travels through an amplifier and its power is increased ten times. This means that P2 = 10 * P1. In this case, the amplification (gain of power) can be calculated as</a:t>
            </a:r>
          </a:p>
          <a:p>
            <a:endParaRPr lang="en-US" altLang="en-US"/>
          </a:p>
        </p:txBody>
      </p:sp>
      <p:sp>
        <p:nvSpPr>
          <p:cNvPr id="1319942" name="Rectangle 6"/>
          <p:cNvSpPr>
            <a:spLocks noChangeArrowheads="1"/>
          </p:cNvSpPr>
          <p:nvPr/>
        </p:nvSpPr>
        <p:spPr bwMode="auto">
          <a:xfrm>
            <a:off x="3438526" y="2300288"/>
            <a:ext cx="5286375" cy="976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a-DK" altLang="en-US" sz="2800">
                <a:solidFill>
                  <a:srgbClr val="CC3300"/>
                </a:solidFill>
                <a:effectLst>
                  <a:outerShdw blurRad="38100" dist="38100" dir="2700000" algn="tl">
                    <a:srgbClr val="C0C0C0"/>
                  </a:outerShdw>
                </a:effectLst>
                <a:latin typeface="Times New Roman" panose="02020603050405020304" pitchFamily="18" charset="0"/>
              </a:rPr>
              <a:t> </a:t>
            </a:r>
            <a:r>
              <a:rPr lang="da-DK" altLang="en-US" sz="2000">
                <a:solidFill>
                  <a:srgbClr val="CC3300"/>
                </a:solidFill>
                <a:effectLst>
                  <a:outerShdw blurRad="38100" dist="38100" dir="2700000" algn="tl">
                    <a:srgbClr val="C0C0C0"/>
                  </a:outerShdw>
                </a:effectLst>
                <a:latin typeface="Verdana" panose="020B0604030504040204" pitchFamily="34" charset="0"/>
              </a:rPr>
              <a:t>10 log</a:t>
            </a:r>
            <a:r>
              <a:rPr lang="da-DK" altLang="en-US" sz="2000" baseline="-25000">
                <a:solidFill>
                  <a:srgbClr val="CC3300"/>
                </a:solidFill>
                <a:effectLst>
                  <a:outerShdw blurRad="38100" dist="38100" dir="2700000" algn="tl">
                    <a:srgbClr val="C0C0C0"/>
                  </a:outerShdw>
                </a:effectLst>
                <a:latin typeface="Verdana" panose="020B0604030504040204" pitchFamily="34" charset="0"/>
              </a:rPr>
              <a:t>10</a:t>
            </a:r>
            <a:r>
              <a:rPr lang="da-DK" altLang="en-US" sz="2000">
                <a:solidFill>
                  <a:srgbClr val="CC3300"/>
                </a:solidFill>
                <a:effectLst>
                  <a:outerShdw blurRad="38100" dist="38100" dir="2700000" algn="tl">
                    <a:srgbClr val="C0C0C0"/>
                  </a:outerShdw>
                </a:effectLst>
                <a:latin typeface="Verdana" panose="020B0604030504040204" pitchFamily="34" charset="0"/>
              </a:rPr>
              <a:t> (P2/P1) = 10 log</a:t>
            </a:r>
            <a:r>
              <a:rPr lang="da-DK" altLang="en-US" sz="2000" baseline="-25000">
                <a:solidFill>
                  <a:srgbClr val="CC3300"/>
                </a:solidFill>
                <a:effectLst>
                  <a:outerShdw blurRad="38100" dist="38100" dir="2700000" algn="tl">
                    <a:srgbClr val="C0C0C0"/>
                  </a:outerShdw>
                </a:effectLst>
                <a:latin typeface="Verdana" panose="020B0604030504040204" pitchFamily="34" charset="0"/>
              </a:rPr>
              <a:t>10</a:t>
            </a:r>
            <a:r>
              <a:rPr lang="da-DK" altLang="en-US" sz="2000">
                <a:solidFill>
                  <a:srgbClr val="CC3300"/>
                </a:solidFill>
                <a:effectLst>
                  <a:outerShdw blurRad="38100" dist="38100" dir="2700000" algn="tl">
                    <a:srgbClr val="C0C0C0"/>
                  </a:outerShdw>
                </a:effectLst>
                <a:latin typeface="Verdana" panose="020B0604030504040204" pitchFamily="34" charset="0"/>
              </a:rPr>
              <a:t> (10P1/P1) </a:t>
            </a:r>
          </a:p>
          <a:p>
            <a:pPr>
              <a:spcBef>
                <a:spcPct val="50000"/>
              </a:spcBef>
            </a:pPr>
            <a:r>
              <a:rPr lang="da-DK" altLang="en-US" sz="2000">
                <a:solidFill>
                  <a:srgbClr val="CC3300"/>
                </a:solidFill>
                <a:effectLst>
                  <a:outerShdw blurRad="38100" dist="38100" dir="2700000" algn="tl">
                    <a:srgbClr val="C0C0C0"/>
                  </a:outerShdw>
                </a:effectLst>
                <a:latin typeface="Verdana" panose="020B0604030504040204" pitchFamily="34" charset="0"/>
              </a:rPr>
              <a:t>  = 10 log</a:t>
            </a:r>
            <a:r>
              <a:rPr lang="da-DK" altLang="en-US" sz="2000" baseline="-25000">
                <a:solidFill>
                  <a:srgbClr val="CC3300"/>
                </a:solidFill>
                <a:effectLst>
                  <a:outerShdw blurRad="38100" dist="38100" dir="2700000" algn="tl">
                    <a:srgbClr val="C0C0C0"/>
                  </a:outerShdw>
                </a:effectLst>
                <a:latin typeface="Verdana" panose="020B0604030504040204" pitchFamily="34" charset="0"/>
              </a:rPr>
              <a:t>10</a:t>
            </a:r>
            <a:r>
              <a:rPr lang="da-DK" altLang="en-US" sz="2000">
                <a:solidFill>
                  <a:srgbClr val="CC3300"/>
                </a:solidFill>
                <a:effectLst>
                  <a:outerShdw blurRad="38100" dist="38100" dir="2700000" algn="tl">
                    <a:srgbClr val="C0C0C0"/>
                  </a:outerShdw>
                </a:effectLst>
                <a:latin typeface="Verdana" panose="020B0604030504040204" pitchFamily="34" charset="0"/>
              </a:rPr>
              <a:t> (10) = 10 (1) = 10 dB</a:t>
            </a:r>
            <a:endParaRPr lang="en-US" altLang="en-US" sz="2000">
              <a:solidFill>
                <a:srgbClr val="CC3300"/>
              </a:solidFill>
              <a:effectLst>
                <a:outerShdw blurRad="38100" dist="38100" dir="2700000" algn="tl">
                  <a:srgbClr val="C0C0C0"/>
                </a:outerShdw>
              </a:effectLst>
              <a:latin typeface="Verdana" panose="020B0604030504040204" pitchFamily="34" charset="0"/>
            </a:endParaRPr>
          </a:p>
        </p:txBody>
      </p:sp>
    </p:spTree>
    <p:extLst>
      <p:ext uri="{BB962C8B-B14F-4D97-AF65-F5344CB8AC3E}">
        <p14:creationId xmlns:p14="http://schemas.microsoft.com/office/powerpoint/2010/main" val="4226452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319941">
                                            <p:txEl>
                                              <p:pRg st="0" end="0"/>
                                            </p:txEl>
                                          </p:spTgt>
                                        </p:tgtEl>
                                        <p:attrNameLst>
                                          <p:attrName>style.visibility</p:attrName>
                                        </p:attrNameLst>
                                      </p:cBhvr>
                                      <p:to>
                                        <p:strVal val="visible"/>
                                      </p:to>
                                    </p:set>
                                    <p:animEffect transition="in" filter="fade">
                                      <p:cBhvr>
                                        <p:cTn id="7" dur="1000"/>
                                        <p:tgtEl>
                                          <p:spTgt spid="1319941">
                                            <p:txEl>
                                              <p:pRg st="0" end="0"/>
                                            </p:txEl>
                                          </p:spTgt>
                                        </p:tgtEl>
                                      </p:cBhvr>
                                    </p:animEffect>
                                    <p:anim calcmode="lin" valueType="num">
                                      <p:cBhvr>
                                        <p:cTn id="8" dur="1000" fill="hold"/>
                                        <p:tgtEl>
                                          <p:spTgt spid="13199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19941">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19942">
                                            <p:txEl>
                                              <p:pRg st="0" end="0"/>
                                            </p:txEl>
                                          </p:spTgt>
                                        </p:tgtEl>
                                        <p:attrNameLst>
                                          <p:attrName>style.visibility</p:attrName>
                                        </p:attrNameLst>
                                      </p:cBhvr>
                                      <p:to>
                                        <p:strVal val="visible"/>
                                      </p:to>
                                    </p:set>
                                    <p:animEffect transition="in" filter="fade">
                                      <p:cBhvr>
                                        <p:cTn id="13" dur="1000"/>
                                        <p:tgtEl>
                                          <p:spTgt spid="1319942">
                                            <p:txEl>
                                              <p:pRg st="0" end="0"/>
                                            </p:txEl>
                                          </p:spTgt>
                                        </p:tgtEl>
                                      </p:cBhvr>
                                    </p:animEffect>
                                    <p:anim calcmode="lin" valueType="num">
                                      <p:cBhvr>
                                        <p:cTn id="14" dur="1000" fill="hold"/>
                                        <p:tgtEl>
                                          <p:spTgt spid="131994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319942">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19942">
                                            <p:txEl>
                                              <p:pRg st="1" end="1"/>
                                            </p:txEl>
                                          </p:spTgt>
                                        </p:tgtEl>
                                        <p:attrNameLst>
                                          <p:attrName>style.visibility</p:attrName>
                                        </p:attrNameLst>
                                      </p:cBhvr>
                                      <p:to>
                                        <p:strVal val="visible"/>
                                      </p:to>
                                    </p:set>
                                    <p:animEffect transition="in" filter="fade">
                                      <p:cBhvr>
                                        <p:cTn id="19" dur="1000"/>
                                        <p:tgtEl>
                                          <p:spTgt spid="1319942">
                                            <p:txEl>
                                              <p:pRg st="1" end="1"/>
                                            </p:txEl>
                                          </p:spTgt>
                                        </p:tgtEl>
                                      </p:cBhvr>
                                    </p:animEffect>
                                    <p:anim calcmode="lin" valueType="num">
                                      <p:cBhvr>
                                        <p:cTn id="20" dur="1000" fill="hold"/>
                                        <p:tgtEl>
                                          <p:spTgt spid="131994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31994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E79E9413-4CE7-43AF-8419-902ADD956DAB}" type="slidenum">
              <a:rPr lang="en-US" altLang="en-US"/>
              <a:pPr/>
              <a:t>68</a:t>
            </a:fld>
            <a:endParaRPr lang="en-US" altLang="en-US"/>
          </a:p>
        </p:txBody>
      </p:sp>
      <p:sp>
        <p:nvSpPr>
          <p:cNvPr id="1324034" name="Rectangle 2"/>
          <p:cNvSpPr>
            <a:spLocks noGrp="1" noChangeArrowheads="1"/>
          </p:cNvSpPr>
          <p:nvPr>
            <p:ph type="title"/>
          </p:nvPr>
        </p:nvSpPr>
        <p:spPr/>
        <p:txBody>
          <a:bodyPr/>
          <a:lstStyle/>
          <a:p>
            <a:r>
              <a:rPr lang="en-US" altLang="en-US"/>
              <a:t>Summary</a:t>
            </a:r>
          </a:p>
        </p:txBody>
      </p:sp>
      <p:sp>
        <p:nvSpPr>
          <p:cNvPr id="1324035" name="Rectangle 3"/>
          <p:cNvSpPr>
            <a:spLocks noGrp="1" noChangeArrowheads="1"/>
          </p:cNvSpPr>
          <p:nvPr>
            <p:ph type="body" idx="1"/>
          </p:nvPr>
        </p:nvSpPr>
        <p:spPr/>
        <p:txBody>
          <a:bodyPr/>
          <a:lstStyle/>
          <a:p>
            <a:r>
              <a:rPr lang="en-US" altLang="en-US"/>
              <a:t>In this session, we have learned:</a:t>
            </a:r>
          </a:p>
          <a:p>
            <a:pPr lvl="1"/>
            <a:r>
              <a:rPr lang="en-US" altLang="en-US"/>
              <a:t>Different transmission parameters and their impact on communication </a:t>
            </a:r>
          </a:p>
          <a:p>
            <a:pPr lvl="1"/>
            <a:r>
              <a:rPr lang="en-US" altLang="en-US"/>
              <a:t>Definition of bandwidth and comparison of bandwidth of different communication media</a:t>
            </a:r>
          </a:p>
          <a:p>
            <a:pPr lvl="1"/>
            <a:r>
              <a:rPr lang="en-US" altLang="en-US"/>
              <a:t>Transmission parameters such as attenuation, noise and their impact on transmission and remedy</a:t>
            </a:r>
          </a:p>
          <a:p>
            <a:pPr lvl="1"/>
            <a:r>
              <a:rPr lang="en-US" altLang="en-US"/>
              <a:t>Definition and formula of SNR</a:t>
            </a:r>
          </a:p>
        </p:txBody>
      </p:sp>
    </p:spTree>
    <p:extLst>
      <p:ext uri="{BB962C8B-B14F-4D97-AF65-F5344CB8AC3E}">
        <p14:creationId xmlns:p14="http://schemas.microsoft.com/office/powerpoint/2010/main" val="2250736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6" name="Rectangle 6"/>
          <p:cNvSpPr>
            <a:spLocks noGrp="1" noChangeArrowheads="1"/>
          </p:cNvSpPr>
          <p:nvPr>
            <p:ph type="ctrTitle"/>
          </p:nvPr>
        </p:nvSpPr>
        <p:spPr/>
        <p:txBody>
          <a:bodyPr/>
          <a:lstStyle/>
          <a:p>
            <a:r>
              <a:rPr lang="en-US" altLang="en-US"/>
              <a:t>Thank You</a:t>
            </a:r>
          </a:p>
        </p:txBody>
      </p:sp>
    </p:spTree>
    <p:extLst>
      <p:ext uri="{BB962C8B-B14F-4D97-AF65-F5344CB8AC3E}">
        <p14:creationId xmlns:p14="http://schemas.microsoft.com/office/powerpoint/2010/main" val="168046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14339" name="Slide Number Placeholder 4"/>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30389BA0-7FCE-40CB-9FCE-FDE8D2AA95AB}" type="slidenum">
              <a:rPr lang="en-US" altLang="en-US" sz="900">
                <a:solidFill>
                  <a:schemeClr val="bg1"/>
                </a:solidFill>
                <a:latin typeface="Arial" panose="020B0604020202020204" pitchFamily="34" charset="0"/>
              </a:rPr>
              <a:pPr>
                <a:spcBef>
                  <a:spcPct val="0"/>
                </a:spcBef>
                <a:buClrTx/>
                <a:buFontTx/>
                <a:buNone/>
              </a:pPr>
              <a:t>7</a:t>
            </a:fld>
            <a:endParaRPr lang="en-US" altLang="en-US" sz="900">
              <a:solidFill>
                <a:schemeClr val="bg1"/>
              </a:solidFill>
              <a:latin typeface="Arial" panose="020B0604020202020204" pitchFamily="34" charset="0"/>
            </a:endParaRPr>
          </a:p>
        </p:txBody>
      </p:sp>
      <p:sp>
        <p:nvSpPr>
          <p:cNvPr id="14340"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eaLnBrk="1" hangingPunct="1">
              <a:spcBef>
                <a:spcPct val="0"/>
              </a:spcBef>
              <a:buClrTx/>
              <a:buFontTx/>
              <a:buNone/>
            </a:pPr>
            <a:endParaRPr lang="en-US" altLang="en-US" sz="1800">
              <a:solidFill>
                <a:schemeClr val="tx1"/>
              </a:solidFill>
              <a:latin typeface="Trebuchet MS" panose="020B0603020202020204" pitchFamily="34" charset="0"/>
            </a:endParaRPr>
          </a:p>
        </p:txBody>
      </p:sp>
      <p:grpSp>
        <p:nvGrpSpPr>
          <p:cNvPr id="643106" name="Group 34"/>
          <p:cNvGrpSpPr>
            <a:grpSpLocks/>
          </p:cNvGrpSpPr>
          <p:nvPr/>
        </p:nvGrpSpPr>
        <p:grpSpPr bwMode="auto">
          <a:xfrm>
            <a:off x="2016125" y="838200"/>
            <a:ext cx="8299450" cy="5410200"/>
            <a:chOff x="310" y="528"/>
            <a:chExt cx="5228" cy="3408"/>
          </a:xfrm>
        </p:grpSpPr>
        <p:graphicFrame>
          <p:nvGraphicFramePr>
            <p:cNvPr id="14343" name="Object 28"/>
            <p:cNvGraphicFramePr>
              <a:graphicFrameLocks noChangeAspect="1"/>
            </p:cNvGraphicFramePr>
            <p:nvPr/>
          </p:nvGraphicFramePr>
          <p:xfrm>
            <a:off x="3213" y="528"/>
            <a:ext cx="599" cy="558"/>
          </p:xfrm>
          <a:graphic>
            <a:graphicData uri="http://schemas.openxmlformats.org/presentationml/2006/ole">
              <mc:AlternateContent xmlns:mc="http://schemas.openxmlformats.org/markup-compatibility/2006">
                <mc:Choice xmlns:v="urn:schemas-microsoft-com:vml" Requires="v">
                  <p:oleObj spid="_x0000_s2055" name="Clip" r:id="rId3" imgW="952129" imgH="885714" progId="MS_ClipArt_Gallery.2">
                    <p:embed/>
                  </p:oleObj>
                </mc:Choice>
                <mc:Fallback>
                  <p:oleObj name="Clip" r:id="rId3" imgW="952129" imgH="885714"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 y="528"/>
                          <a:ext cx="599"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4" name="Group 33"/>
            <p:cNvGrpSpPr>
              <a:grpSpLocks/>
            </p:cNvGrpSpPr>
            <p:nvPr/>
          </p:nvGrpSpPr>
          <p:grpSpPr bwMode="auto">
            <a:xfrm>
              <a:off x="310" y="672"/>
              <a:ext cx="5228" cy="3264"/>
              <a:chOff x="310" y="672"/>
              <a:chExt cx="5228" cy="3264"/>
            </a:xfrm>
          </p:grpSpPr>
          <p:sp>
            <p:nvSpPr>
              <p:cNvPr id="14346" name="AutoShape 3"/>
              <p:cNvSpPr>
                <a:spLocks noChangeArrowheads="1"/>
              </p:cNvSpPr>
              <p:nvPr/>
            </p:nvSpPr>
            <p:spPr bwMode="auto">
              <a:xfrm>
                <a:off x="1550" y="672"/>
                <a:ext cx="2349" cy="1008"/>
              </a:xfrm>
              <a:custGeom>
                <a:avLst/>
                <a:gdLst>
                  <a:gd name="T0" fmla="*/ 128 w 21600"/>
                  <a:gd name="T1" fmla="*/ 0 h 21600"/>
                  <a:gd name="T2" fmla="*/ 0 w 21600"/>
                  <a:gd name="T3" fmla="*/ 34 h 21600"/>
                  <a:gd name="T4" fmla="*/ 128 w 21600"/>
                  <a:gd name="T5" fmla="*/ 40 h 21600"/>
                  <a:gd name="T6" fmla="*/ 255 w 21600"/>
                  <a:gd name="T7" fmla="*/ 34 h 21600"/>
                  <a:gd name="T8" fmla="*/ 17694720 60000 65536"/>
                  <a:gd name="T9" fmla="*/ 11796480 60000 65536"/>
                  <a:gd name="T10" fmla="*/ 5898240 60000 65536"/>
                  <a:gd name="T11" fmla="*/ 0 60000 65536"/>
                  <a:gd name="T12" fmla="*/ 2161 w 21600"/>
                  <a:gd name="T13" fmla="*/ 12343 h 21600"/>
                  <a:gd name="T14" fmla="*/ 19439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sz="2400" b="1">
                    <a:solidFill>
                      <a:srgbClr val="000000"/>
                    </a:solidFill>
                    <a:latin typeface="Arial" panose="020B0604020202020204" pitchFamily="34" charset="0"/>
                  </a:rPr>
                  <a:t>End User Services</a:t>
                </a:r>
              </a:p>
            </p:txBody>
          </p:sp>
          <p:grpSp>
            <p:nvGrpSpPr>
              <p:cNvPr id="14347" name="Group 4"/>
              <p:cNvGrpSpPr>
                <a:grpSpLocks/>
              </p:cNvGrpSpPr>
              <p:nvPr/>
            </p:nvGrpSpPr>
            <p:grpSpPr bwMode="auto">
              <a:xfrm>
                <a:off x="310" y="1728"/>
                <a:ext cx="5184" cy="1527"/>
                <a:chOff x="2160" y="1920"/>
                <a:chExt cx="1824" cy="1008"/>
              </a:xfrm>
            </p:grpSpPr>
            <p:sp>
              <p:nvSpPr>
                <p:cNvPr id="14371" name="Freeform 5"/>
                <p:cNvSpPr>
                  <a:spLocks/>
                </p:cNvSpPr>
                <p:nvPr/>
              </p:nvSpPr>
              <p:spPr bwMode="auto">
                <a:xfrm>
                  <a:off x="2160" y="1920"/>
                  <a:ext cx="1824" cy="1008"/>
                </a:xfrm>
                <a:custGeom>
                  <a:avLst/>
                  <a:gdLst>
                    <a:gd name="T0" fmla="*/ 601 w 3985"/>
                    <a:gd name="T1" fmla="*/ 96 h 673"/>
                    <a:gd name="T2" fmla="*/ 496 w 3985"/>
                    <a:gd name="T3" fmla="*/ 6 h 673"/>
                    <a:gd name="T4" fmla="*/ 428 w 3985"/>
                    <a:gd name="T5" fmla="*/ 0 h 673"/>
                    <a:gd name="T6" fmla="*/ 362 w 3985"/>
                    <a:gd name="T7" fmla="*/ 24 h 673"/>
                    <a:gd name="T8" fmla="*/ 264 w 3985"/>
                    <a:gd name="T9" fmla="*/ 40 h 673"/>
                    <a:gd name="T10" fmla="*/ 236 w 3985"/>
                    <a:gd name="T11" fmla="*/ 40 h 673"/>
                    <a:gd name="T12" fmla="*/ 161 w 3985"/>
                    <a:gd name="T13" fmla="*/ 73 h 673"/>
                    <a:gd name="T14" fmla="*/ 99 w 3985"/>
                    <a:gd name="T15" fmla="*/ 166 h 673"/>
                    <a:gd name="T16" fmla="*/ 90 w 3985"/>
                    <a:gd name="T17" fmla="*/ 226 h 673"/>
                    <a:gd name="T18" fmla="*/ 134 w 3985"/>
                    <a:gd name="T19" fmla="*/ 346 h 673"/>
                    <a:gd name="T20" fmla="*/ 65 w 3985"/>
                    <a:gd name="T21" fmla="*/ 476 h 673"/>
                    <a:gd name="T22" fmla="*/ 52 w 3985"/>
                    <a:gd name="T23" fmla="*/ 577 h 673"/>
                    <a:gd name="T24" fmla="*/ 54 w 3985"/>
                    <a:gd name="T25" fmla="*/ 628 h 673"/>
                    <a:gd name="T26" fmla="*/ 82 w 3985"/>
                    <a:gd name="T27" fmla="*/ 726 h 673"/>
                    <a:gd name="T28" fmla="*/ 17 w 3985"/>
                    <a:gd name="T29" fmla="*/ 860 h 673"/>
                    <a:gd name="T30" fmla="*/ 0 w 3985"/>
                    <a:gd name="T31" fmla="*/ 968 h 673"/>
                    <a:gd name="T32" fmla="*/ 1 w 3985"/>
                    <a:gd name="T33" fmla="*/ 1004 h 673"/>
                    <a:gd name="T34" fmla="*/ 32 w 3985"/>
                    <a:gd name="T35" fmla="*/ 1146 h 673"/>
                    <a:gd name="T36" fmla="*/ 111 w 3985"/>
                    <a:gd name="T37" fmla="*/ 1270 h 673"/>
                    <a:gd name="T38" fmla="*/ 108 w 3985"/>
                    <a:gd name="T39" fmla="*/ 1326 h 673"/>
                    <a:gd name="T40" fmla="*/ 116 w 3985"/>
                    <a:gd name="T41" fmla="*/ 1375 h 673"/>
                    <a:gd name="T42" fmla="*/ 166 w 3985"/>
                    <a:gd name="T43" fmla="*/ 1456 h 673"/>
                    <a:gd name="T44" fmla="*/ 271 w 3985"/>
                    <a:gd name="T45" fmla="*/ 1505 h 673"/>
                    <a:gd name="T46" fmla="*/ 300 w 3985"/>
                    <a:gd name="T47" fmla="*/ 1508 h 673"/>
                    <a:gd name="T48" fmla="*/ 384 w 3985"/>
                    <a:gd name="T49" fmla="*/ 1477 h 673"/>
                    <a:gd name="T50" fmla="*/ 464 w 3985"/>
                    <a:gd name="T51" fmla="*/ 1454 h 673"/>
                    <a:gd name="T52" fmla="*/ 518 w 3985"/>
                    <a:gd name="T53" fmla="*/ 1469 h 673"/>
                    <a:gd name="T54" fmla="*/ 536 w 3985"/>
                    <a:gd name="T55" fmla="*/ 1465 h 673"/>
                    <a:gd name="T56" fmla="*/ 598 w 3985"/>
                    <a:gd name="T57" fmla="*/ 1427 h 673"/>
                    <a:gd name="T58" fmla="*/ 625 w 3985"/>
                    <a:gd name="T59" fmla="*/ 1351 h 673"/>
                    <a:gd name="T60" fmla="*/ 617 w 3985"/>
                    <a:gd name="T61" fmla="*/ 1302 h 673"/>
                    <a:gd name="T62" fmla="*/ 698 w 3985"/>
                    <a:gd name="T63" fmla="*/ 1186 h 673"/>
                    <a:gd name="T64" fmla="*/ 720 w 3985"/>
                    <a:gd name="T65" fmla="*/ 1095 h 673"/>
                    <a:gd name="T66" fmla="*/ 721 w 3985"/>
                    <a:gd name="T67" fmla="*/ 1045 h 673"/>
                    <a:gd name="T68" fmla="*/ 702 w 3985"/>
                    <a:gd name="T69" fmla="*/ 950 h 673"/>
                    <a:gd name="T70" fmla="*/ 801 w 3985"/>
                    <a:gd name="T71" fmla="*/ 848 h 673"/>
                    <a:gd name="T72" fmla="*/ 835 w 3985"/>
                    <a:gd name="T73" fmla="*/ 711 h 673"/>
                    <a:gd name="T74" fmla="*/ 833 w 3985"/>
                    <a:gd name="T75" fmla="*/ 677 h 673"/>
                    <a:gd name="T76" fmla="*/ 801 w 3985"/>
                    <a:gd name="T77" fmla="*/ 574 h 673"/>
                    <a:gd name="T78" fmla="*/ 702 w 3985"/>
                    <a:gd name="T79" fmla="*/ 472 h 673"/>
                    <a:gd name="T80" fmla="*/ 758 w 3985"/>
                    <a:gd name="T81" fmla="*/ 383 h 673"/>
                    <a:gd name="T82" fmla="*/ 763 w 3985"/>
                    <a:gd name="T83" fmla="*/ 307 h 673"/>
                    <a:gd name="T84" fmla="*/ 739 w 3985"/>
                    <a:gd name="T85" fmla="*/ 234 h 673"/>
                    <a:gd name="T86" fmla="*/ 668 w 3985"/>
                    <a:gd name="T87" fmla="*/ 163 h 673"/>
                    <a:gd name="T88" fmla="*/ 618 w 3985"/>
                    <a:gd name="T89" fmla="*/ 148 h 6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985" h="673">
                      <a:moveTo>
                        <a:pt x="2950" y="66"/>
                      </a:moveTo>
                      <a:lnTo>
                        <a:pt x="2870" y="43"/>
                      </a:lnTo>
                      <a:lnTo>
                        <a:pt x="2736" y="25"/>
                      </a:lnTo>
                      <a:lnTo>
                        <a:pt x="2366" y="3"/>
                      </a:lnTo>
                      <a:lnTo>
                        <a:pt x="2152" y="0"/>
                      </a:lnTo>
                      <a:lnTo>
                        <a:pt x="2044" y="0"/>
                      </a:lnTo>
                      <a:lnTo>
                        <a:pt x="1935" y="2"/>
                      </a:lnTo>
                      <a:lnTo>
                        <a:pt x="1729" y="11"/>
                      </a:lnTo>
                      <a:lnTo>
                        <a:pt x="1542" y="25"/>
                      </a:lnTo>
                      <a:lnTo>
                        <a:pt x="1261" y="18"/>
                      </a:lnTo>
                      <a:lnTo>
                        <a:pt x="1193" y="18"/>
                      </a:lnTo>
                      <a:lnTo>
                        <a:pt x="1126" y="18"/>
                      </a:lnTo>
                      <a:lnTo>
                        <a:pt x="998" y="21"/>
                      </a:lnTo>
                      <a:lnTo>
                        <a:pt x="769" y="33"/>
                      </a:lnTo>
                      <a:lnTo>
                        <a:pt x="588" y="51"/>
                      </a:lnTo>
                      <a:lnTo>
                        <a:pt x="471" y="74"/>
                      </a:lnTo>
                      <a:lnTo>
                        <a:pt x="441" y="87"/>
                      </a:lnTo>
                      <a:lnTo>
                        <a:pt x="431" y="101"/>
                      </a:lnTo>
                      <a:lnTo>
                        <a:pt x="483" y="128"/>
                      </a:lnTo>
                      <a:lnTo>
                        <a:pt x="641" y="154"/>
                      </a:lnTo>
                      <a:lnTo>
                        <a:pt x="391" y="192"/>
                      </a:lnTo>
                      <a:lnTo>
                        <a:pt x="311" y="212"/>
                      </a:lnTo>
                      <a:lnTo>
                        <a:pt x="263" y="235"/>
                      </a:lnTo>
                      <a:lnTo>
                        <a:pt x="246" y="257"/>
                      </a:lnTo>
                      <a:lnTo>
                        <a:pt x="248" y="268"/>
                      </a:lnTo>
                      <a:lnTo>
                        <a:pt x="261" y="280"/>
                      </a:lnTo>
                      <a:lnTo>
                        <a:pt x="309" y="302"/>
                      </a:lnTo>
                      <a:lnTo>
                        <a:pt x="393" y="324"/>
                      </a:lnTo>
                      <a:lnTo>
                        <a:pt x="208" y="352"/>
                      </a:lnTo>
                      <a:lnTo>
                        <a:pt x="82" y="383"/>
                      </a:lnTo>
                      <a:lnTo>
                        <a:pt x="13" y="415"/>
                      </a:lnTo>
                      <a:lnTo>
                        <a:pt x="2" y="431"/>
                      </a:lnTo>
                      <a:lnTo>
                        <a:pt x="0" y="439"/>
                      </a:lnTo>
                      <a:lnTo>
                        <a:pt x="4" y="447"/>
                      </a:lnTo>
                      <a:lnTo>
                        <a:pt x="50" y="480"/>
                      </a:lnTo>
                      <a:lnTo>
                        <a:pt x="155" y="511"/>
                      </a:lnTo>
                      <a:lnTo>
                        <a:pt x="315" y="540"/>
                      </a:lnTo>
                      <a:lnTo>
                        <a:pt x="530" y="566"/>
                      </a:lnTo>
                      <a:lnTo>
                        <a:pt x="511" y="583"/>
                      </a:lnTo>
                      <a:lnTo>
                        <a:pt x="513" y="591"/>
                      </a:lnTo>
                      <a:lnTo>
                        <a:pt x="521" y="599"/>
                      </a:lnTo>
                      <a:lnTo>
                        <a:pt x="555" y="613"/>
                      </a:lnTo>
                      <a:lnTo>
                        <a:pt x="616" y="627"/>
                      </a:lnTo>
                      <a:lnTo>
                        <a:pt x="792" y="649"/>
                      </a:lnTo>
                      <a:lnTo>
                        <a:pt x="1027" y="664"/>
                      </a:lnTo>
                      <a:lnTo>
                        <a:pt x="1294" y="671"/>
                      </a:lnTo>
                      <a:lnTo>
                        <a:pt x="1362" y="672"/>
                      </a:lnTo>
                      <a:lnTo>
                        <a:pt x="1431" y="672"/>
                      </a:lnTo>
                      <a:lnTo>
                        <a:pt x="1570" y="669"/>
                      </a:lnTo>
                      <a:lnTo>
                        <a:pt x="1834" y="658"/>
                      </a:lnTo>
                      <a:lnTo>
                        <a:pt x="2063" y="634"/>
                      </a:lnTo>
                      <a:lnTo>
                        <a:pt x="2215" y="648"/>
                      </a:lnTo>
                      <a:lnTo>
                        <a:pt x="2387" y="654"/>
                      </a:lnTo>
                      <a:lnTo>
                        <a:pt x="2473" y="655"/>
                      </a:lnTo>
                      <a:lnTo>
                        <a:pt x="2517" y="654"/>
                      </a:lnTo>
                      <a:lnTo>
                        <a:pt x="2561" y="653"/>
                      </a:lnTo>
                      <a:lnTo>
                        <a:pt x="2723" y="647"/>
                      </a:lnTo>
                      <a:lnTo>
                        <a:pt x="2856" y="636"/>
                      </a:lnTo>
                      <a:lnTo>
                        <a:pt x="2948" y="620"/>
                      </a:lnTo>
                      <a:lnTo>
                        <a:pt x="2982" y="602"/>
                      </a:lnTo>
                      <a:lnTo>
                        <a:pt x="2973" y="592"/>
                      </a:lnTo>
                      <a:lnTo>
                        <a:pt x="2942" y="580"/>
                      </a:lnTo>
                      <a:lnTo>
                        <a:pt x="3230" y="548"/>
                      </a:lnTo>
                      <a:lnTo>
                        <a:pt x="3330" y="529"/>
                      </a:lnTo>
                      <a:lnTo>
                        <a:pt x="3398" y="509"/>
                      </a:lnTo>
                      <a:lnTo>
                        <a:pt x="3436" y="488"/>
                      </a:lnTo>
                      <a:lnTo>
                        <a:pt x="3442" y="477"/>
                      </a:lnTo>
                      <a:lnTo>
                        <a:pt x="3442" y="466"/>
                      </a:lnTo>
                      <a:lnTo>
                        <a:pt x="3413" y="444"/>
                      </a:lnTo>
                      <a:lnTo>
                        <a:pt x="3351" y="423"/>
                      </a:lnTo>
                      <a:lnTo>
                        <a:pt x="3627" y="404"/>
                      </a:lnTo>
                      <a:lnTo>
                        <a:pt x="3824" y="378"/>
                      </a:lnTo>
                      <a:lnTo>
                        <a:pt x="3942" y="348"/>
                      </a:lnTo>
                      <a:lnTo>
                        <a:pt x="3984" y="317"/>
                      </a:lnTo>
                      <a:lnTo>
                        <a:pt x="3982" y="309"/>
                      </a:lnTo>
                      <a:lnTo>
                        <a:pt x="3974" y="302"/>
                      </a:lnTo>
                      <a:lnTo>
                        <a:pt x="3944" y="286"/>
                      </a:lnTo>
                      <a:lnTo>
                        <a:pt x="3826" y="256"/>
                      </a:lnTo>
                      <a:lnTo>
                        <a:pt x="3629" y="230"/>
                      </a:lnTo>
                      <a:lnTo>
                        <a:pt x="3351" y="210"/>
                      </a:lnTo>
                      <a:lnTo>
                        <a:pt x="3520" y="193"/>
                      </a:lnTo>
                      <a:lnTo>
                        <a:pt x="3620" y="171"/>
                      </a:lnTo>
                      <a:lnTo>
                        <a:pt x="3652" y="148"/>
                      </a:lnTo>
                      <a:lnTo>
                        <a:pt x="3642" y="137"/>
                      </a:lnTo>
                      <a:lnTo>
                        <a:pt x="3620" y="125"/>
                      </a:lnTo>
                      <a:lnTo>
                        <a:pt x="3528" y="104"/>
                      </a:lnTo>
                      <a:lnTo>
                        <a:pt x="3383" y="86"/>
                      </a:lnTo>
                      <a:lnTo>
                        <a:pt x="3188" y="73"/>
                      </a:lnTo>
                      <a:lnTo>
                        <a:pt x="2950" y="67"/>
                      </a:lnTo>
                      <a:lnTo>
                        <a:pt x="2950" y="66"/>
                      </a:lnTo>
                    </a:path>
                  </a:pathLst>
                </a:custGeom>
                <a:solidFill>
                  <a:srgbClr val="FFCC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endParaRPr lang="en-US"/>
                </a:p>
              </p:txBody>
            </p:sp>
            <p:sp>
              <p:nvSpPr>
                <p:cNvPr id="14372" name="Rectangle 6"/>
                <p:cNvSpPr>
                  <a:spLocks noChangeArrowheads="1"/>
                </p:cNvSpPr>
                <p:nvPr/>
              </p:nvSpPr>
              <p:spPr bwMode="auto">
                <a:xfrm>
                  <a:off x="2350" y="2306"/>
                  <a:ext cx="41" cy="165"/>
                </a:xfrm>
                <a:prstGeom prst="rect">
                  <a:avLst/>
                </a:prstGeom>
                <a:solidFill>
                  <a:srgbClr val="FF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endParaRPr lang="en-GB" altLang="en-US" b="1">
                    <a:solidFill>
                      <a:srgbClr val="000000"/>
                    </a:solidFill>
                    <a:latin typeface="Arial" panose="020B0604020202020204" pitchFamily="34" charset="0"/>
                  </a:endParaRPr>
                </a:p>
              </p:txBody>
            </p:sp>
          </p:grpSp>
          <p:sp>
            <p:nvSpPr>
              <p:cNvPr id="14348" name="Rectangle 7"/>
              <p:cNvSpPr>
                <a:spLocks noChangeArrowheads="1"/>
              </p:cNvSpPr>
              <p:nvPr/>
            </p:nvSpPr>
            <p:spPr bwMode="auto">
              <a:xfrm>
                <a:off x="1152" y="2784"/>
                <a:ext cx="3323"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2800" b="1">
                    <a:solidFill>
                      <a:srgbClr val="000000"/>
                    </a:solidFill>
                    <a:latin typeface="Arial" panose="020B0604020202020204" pitchFamily="34" charset="0"/>
                  </a:rPr>
                  <a:t>Content &amp; Application Layer</a:t>
                </a:r>
                <a:r>
                  <a:rPr lang="en-US" altLang="en-US" sz="2400" b="1">
                    <a:solidFill>
                      <a:srgbClr val="000000"/>
                    </a:solidFill>
                    <a:latin typeface="Arial" panose="020B0604020202020204" pitchFamily="34" charset="0"/>
                  </a:rPr>
                  <a:t> </a:t>
                </a:r>
              </a:p>
            </p:txBody>
          </p:sp>
          <p:sp>
            <p:nvSpPr>
              <p:cNvPr id="14349" name="Rectangle 8"/>
              <p:cNvSpPr>
                <a:spLocks noChangeArrowheads="1"/>
              </p:cNvSpPr>
              <p:nvPr/>
            </p:nvSpPr>
            <p:spPr bwMode="auto">
              <a:xfrm>
                <a:off x="4298" y="1920"/>
                <a:ext cx="88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1600" b="1">
                    <a:solidFill>
                      <a:srgbClr val="000000"/>
                    </a:solidFill>
                    <a:latin typeface="Arial" panose="020B0604020202020204" pitchFamily="34" charset="0"/>
                  </a:rPr>
                  <a:t> </a:t>
                </a:r>
              </a:p>
            </p:txBody>
          </p:sp>
          <p:sp>
            <p:nvSpPr>
              <p:cNvPr id="14350" name="Oval 9"/>
              <p:cNvSpPr>
                <a:spLocks noChangeArrowheads="1"/>
              </p:cNvSpPr>
              <p:nvPr/>
            </p:nvSpPr>
            <p:spPr bwMode="auto">
              <a:xfrm>
                <a:off x="2348" y="2448"/>
                <a:ext cx="1331"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Video Streaming</a:t>
                </a:r>
                <a:endParaRPr lang="en-US" altLang="en-US" sz="2400" b="1">
                  <a:solidFill>
                    <a:srgbClr val="000000"/>
                  </a:solidFill>
                  <a:latin typeface="Arial" panose="020B0604020202020204" pitchFamily="34" charset="0"/>
                </a:endParaRPr>
              </a:p>
            </p:txBody>
          </p:sp>
          <p:sp>
            <p:nvSpPr>
              <p:cNvPr id="14351" name="Oval 10"/>
              <p:cNvSpPr>
                <a:spLocks noChangeArrowheads="1"/>
              </p:cNvSpPr>
              <p:nvPr/>
            </p:nvSpPr>
            <p:spPr bwMode="auto">
              <a:xfrm>
                <a:off x="1108" y="1824"/>
                <a:ext cx="1417" cy="336"/>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Messaging</a:t>
                </a:r>
                <a:endParaRPr lang="en-US" altLang="en-US" sz="2400" b="1">
                  <a:solidFill>
                    <a:srgbClr val="000000"/>
                  </a:solidFill>
                  <a:latin typeface="Arial" panose="020B0604020202020204" pitchFamily="34" charset="0"/>
                </a:endParaRPr>
              </a:p>
            </p:txBody>
          </p:sp>
          <p:sp>
            <p:nvSpPr>
              <p:cNvPr id="14352" name="Oval 11"/>
              <p:cNvSpPr>
                <a:spLocks noChangeArrowheads="1"/>
              </p:cNvSpPr>
              <p:nvPr/>
            </p:nvSpPr>
            <p:spPr bwMode="auto">
              <a:xfrm>
                <a:off x="3412" y="2160"/>
                <a:ext cx="1196"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ERP systems</a:t>
                </a:r>
                <a:endParaRPr lang="en-US" altLang="en-US" sz="2400" b="1">
                  <a:solidFill>
                    <a:srgbClr val="000000"/>
                  </a:solidFill>
                  <a:latin typeface="Arial" panose="020B0604020202020204" pitchFamily="34" charset="0"/>
                </a:endParaRPr>
              </a:p>
            </p:txBody>
          </p:sp>
          <p:sp>
            <p:nvSpPr>
              <p:cNvPr id="14353" name="Oval 12"/>
              <p:cNvSpPr>
                <a:spLocks noChangeArrowheads="1"/>
              </p:cNvSpPr>
              <p:nvPr/>
            </p:nvSpPr>
            <p:spPr bwMode="auto">
              <a:xfrm>
                <a:off x="1816" y="2160"/>
                <a:ext cx="1507"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Community Portal</a:t>
                </a:r>
                <a:endParaRPr lang="en-US" altLang="en-US" sz="2400" b="1">
                  <a:solidFill>
                    <a:srgbClr val="000000"/>
                  </a:solidFill>
                  <a:latin typeface="Arial" panose="020B0604020202020204" pitchFamily="34" charset="0"/>
                </a:endParaRPr>
              </a:p>
            </p:txBody>
          </p:sp>
          <p:sp>
            <p:nvSpPr>
              <p:cNvPr id="14354" name="Oval 13"/>
              <p:cNvSpPr>
                <a:spLocks noChangeArrowheads="1"/>
              </p:cNvSpPr>
              <p:nvPr/>
            </p:nvSpPr>
            <p:spPr bwMode="auto">
              <a:xfrm>
                <a:off x="2570" y="1824"/>
                <a:ext cx="1374"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Commerce Apps</a:t>
                </a:r>
                <a:endParaRPr lang="en-US" altLang="en-US" sz="2400" b="1">
                  <a:solidFill>
                    <a:srgbClr val="000000"/>
                  </a:solidFill>
                  <a:latin typeface="Arial" panose="020B0604020202020204" pitchFamily="34" charset="0"/>
                </a:endParaRPr>
              </a:p>
            </p:txBody>
          </p:sp>
          <p:sp>
            <p:nvSpPr>
              <p:cNvPr id="14355" name="Oval 14"/>
              <p:cNvSpPr>
                <a:spLocks noChangeArrowheads="1"/>
              </p:cNvSpPr>
              <p:nvPr/>
            </p:nvSpPr>
            <p:spPr bwMode="auto">
              <a:xfrm>
                <a:off x="975" y="2592"/>
                <a:ext cx="1196"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endParaRPr lang="en-GB" altLang="en-US" sz="2400" b="1">
                  <a:solidFill>
                    <a:srgbClr val="000000"/>
                  </a:solidFill>
                  <a:latin typeface="Arial" panose="020B0604020202020204" pitchFamily="34" charset="0"/>
                </a:endParaRPr>
              </a:p>
            </p:txBody>
          </p:sp>
          <p:sp>
            <p:nvSpPr>
              <p:cNvPr id="14356" name="Oval 15"/>
              <p:cNvSpPr>
                <a:spLocks noChangeArrowheads="1"/>
              </p:cNvSpPr>
              <p:nvPr/>
            </p:nvSpPr>
            <p:spPr bwMode="auto">
              <a:xfrm>
                <a:off x="3766" y="2496"/>
                <a:ext cx="1196"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Mail Services</a:t>
                </a:r>
                <a:endParaRPr lang="en-US" altLang="en-US" sz="2400" b="1">
                  <a:solidFill>
                    <a:srgbClr val="000000"/>
                  </a:solidFill>
                  <a:latin typeface="Arial" panose="020B0604020202020204" pitchFamily="34" charset="0"/>
                </a:endParaRPr>
              </a:p>
            </p:txBody>
          </p:sp>
          <p:sp>
            <p:nvSpPr>
              <p:cNvPr id="14357" name="Oval 16"/>
              <p:cNvSpPr>
                <a:spLocks noChangeArrowheads="1"/>
              </p:cNvSpPr>
              <p:nvPr/>
            </p:nvSpPr>
            <p:spPr bwMode="auto">
              <a:xfrm>
                <a:off x="798" y="2304"/>
                <a:ext cx="1196" cy="2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Still Imaging</a:t>
                </a:r>
                <a:endParaRPr lang="en-US" altLang="en-US" sz="2400" b="1">
                  <a:solidFill>
                    <a:srgbClr val="000000"/>
                  </a:solidFill>
                  <a:latin typeface="Arial" panose="020B0604020202020204" pitchFamily="34" charset="0"/>
                </a:endParaRPr>
              </a:p>
            </p:txBody>
          </p:sp>
          <p:sp>
            <p:nvSpPr>
              <p:cNvPr id="14358" name="Text Box 17"/>
              <p:cNvSpPr txBox="1">
                <a:spLocks noChangeArrowheads="1"/>
              </p:cNvSpPr>
              <p:nvPr/>
            </p:nvSpPr>
            <p:spPr bwMode="auto">
              <a:xfrm>
                <a:off x="1392" y="2640"/>
                <a:ext cx="4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1800" b="1">
                    <a:solidFill>
                      <a:schemeClr val="tx1"/>
                    </a:solidFill>
                    <a:latin typeface="Arial" panose="020B0604020202020204" pitchFamily="34" charset="0"/>
                  </a:rPr>
                  <a:t>VOIP</a:t>
                </a:r>
                <a:endParaRPr lang="en-US" altLang="en-US" sz="2400" b="1">
                  <a:solidFill>
                    <a:schemeClr val="tx1"/>
                  </a:solidFill>
                  <a:latin typeface="Arial" panose="020B0604020202020204" pitchFamily="34" charset="0"/>
                </a:endParaRPr>
              </a:p>
            </p:txBody>
          </p:sp>
          <p:grpSp>
            <p:nvGrpSpPr>
              <p:cNvPr id="14359" name="Group 18"/>
              <p:cNvGrpSpPr>
                <a:grpSpLocks/>
              </p:cNvGrpSpPr>
              <p:nvPr/>
            </p:nvGrpSpPr>
            <p:grpSpPr bwMode="auto">
              <a:xfrm>
                <a:off x="355" y="3120"/>
                <a:ext cx="5183" cy="816"/>
                <a:chOff x="4224" y="528"/>
                <a:chExt cx="5614" cy="816"/>
              </a:xfrm>
            </p:grpSpPr>
            <p:grpSp>
              <p:nvGrpSpPr>
                <p:cNvPr id="14362" name="Group 19"/>
                <p:cNvGrpSpPr>
                  <a:grpSpLocks/>
                </p:cNvGrpSpPr>
                <p:nvPr/>
              </p:nvGrpSpPr>
              <p:grpSpPr bwMode="auto">
                <a:xfrm>
                  <a:off x="4224" y="528"/>
                  <a:ext cx="5614" cy="816"/>
                  <a:chOff x="192" y="3216"/>
                  <a:chExt cx="5614" cy="672"/>
                </a:xfrm>
              </p:grpSpPr>
              <p:grpSp>
                <p:nvGrpSpPr>
                  <p:cNvPr id="14367" name="Group 20"/>
                  <p:cNvGrpSpPr>
                    <a:grpSpLocks/>
                  </p:cNvGrpSpPr>
                  <p:nvPr/>
                </p:nvGrpSpPr>
                <p:grpSpPr bwMode="auto">
                  <a:xfrm>
                    <a:off x="192" y="3216"/>
                    <a:ext cx="5614" cy="672"/>
                    <a:chOff x="2160" y="1920"/>
                    <a:chExt cx="1824" cy="1008"/>
                  </a:xfrm>
                </p:grpSpPr>
                <p:sp>
                  <p:nvSpPr>
                    <p:cNvPr id="14369" name="Freeform 21"/>
                    <p:cNvSpPr>
                      <a:spLocks/>
                    </p:cNvSpPr>
                    <p:nvPr/>
                  </p:nvSpPr>
                  <p:spPr bwMode="auto">
                    <a:xfrm>
                      <a:off x="2160" y="1920"/>
                      <a:ext cx="1824" cy="1008"/>
                    </a:xfrm>
                    <a:custGeom>
                      <a:avLst/>
                      <a:gdLst>
                        <a:gd name="T0" fmla="*/ 601 w 3985"/>
                        <a:gd name="T1" fmla="*/ 96 h 673"/>
                        <a:gd name="T2" fmla="*/ 496 w 3985"/>
                        <a:gd name="T3" fmla="*/ 6 h 673"/>
                        <a:gd name="T4" fmla="*/ 428 w 3985"/>
                        <a:gd name="T5" fmla="*/ 0 h 673"/>
                        <a:gd name="T6" fmla="*/ 362 w 3985"/>
                        <a:gd name="T7" fmla="*/ 24 h 673"/>
                        <a:gd name="T8" fmla="*/ 264 w 3985"/>
                        <a:gd name="T9" fmla="*/ 40 h 673"/>
                        <a:gd name="T10" fmla="*/ 236 w 3985"/>
                        <a:gd name="T11" fmla="*/ 40 h 673"/>
                        <a:gd name="T12" fmla="*/ 161 w 3985"/>
                        <a:gd name="T13" fmla="*/ 73 h 673"/>
                        <a:gd name="T14" fmla="*/ 99 w 3985"/>
                        <a:gd name="T15" fmla="*/ 166 h 673"/>
                        <a:gd name="T16" fmla="*/ 90 w 3985"/>
                        <a:gd name="T17" fmla="*/ 226 h 673"/>
                        <a:gd name="T18" fmla="*/ 134 w 3985"/>
                        <a:gd name="T19" fmla="*/ 346 h 673"/>
                        <a:gd name="T20" fmla="*/ 65 w 3985"/>
                        <a:gd name="T21" fmla="*/ 476 h 673"/>
                        <a:gd name="T22" fmla="*/ 52 w 3985"/>
                        <a:gd name="T23" fmla="*/ 577 h 673"/>
                        <a:gd name="T24" fmla="*/ 54 w 3985"/>
                        <a:gd name="T25" fmla="*/ 628 h 673"/>
                        <a:gd name="T26" fmla="*/ 82 w 3985"/>
                        <a:gd name="T27" fmla="*/ 726 h 673"/>
                        <a:gd name="T28" fmla="*/ 17 w 3985"/>
                        <a:gd name="T29" fmla="*/ 860 h 673"/>
                        <a:gd name="T30" fmla="*/ 0 w 3985"/>
                        <a:gd name="T31" fmla="*/ 968 h 673"/>
                        <a:gd name="T32" fmla="*/ 1 w 3985"/>
                        <a:gd name="T33" fmla="*/ 1004 h 673"/>
                        <a:gd name="T34" fmla="*/ 32 w 3985"/>
                        <a:gd name="T35" fmla="*/ 1146 h 673"/>
                        <a:gd name="T36" fmla="*/ 111 w 3985"/>
                        <a:gd name="T37" fmla="*/ 1270 h 673"/>
                        <a:gd name="T38" fmla="*/ 108 w 3985"/>
                        <a:gd name="T39" fmla="*/ 1326 h 673"/>
                        <a:gd name="T40" fmla="*/ 116 w 3985"/>
                        <a:gd name="T41" fmla="*/ 1375 h 673"/>
                        <a:gd name="T42" fmla="*/ 166 w 3985"/>
                        <a:gd name="T43" fmla="*/ 1456 h 673"/>
                        <a:gd name="T44" fmla="*/ 271 w 3985"/>
                        <a:gd name="T45" fmla="*/ 1505 h 673"/>
                        <a:gd name="T46" fmla="*/ 300 w 3985"/>
                        <a:gd name="T47" fmla="*/ 1508 h 673"/>
                        <a:gd name="T48" fmla="*/ 384 w 3985"/>
                        <a:gd name="T49" fmla="*/ 1477 h 673"/>
                        <a:gd name="T50" fmla="*/ 464 w 3985"/>
                        <a:gd name="T51" fmla="*/ 1454 h 673"/>
                        <a:gd name="T52" fmla="*/ 518 w 3985"/>
                        <a:gd name="T53" fmla="*/ 1469 h 673"/>
                        <a:gd name="T54" fmla="*/ 536 w 3985"/>
                        <a:gd name="T55" fmla="*/ 1465 h 673"/>
                        <a:gd name="T56" fmla="*/ 598 w 3985"/>
                        <a:gd name="T57" fmla="*/ 1427 h 673"/>
                        <a:gd name="T58" fmla="*/ 625 w 3985"/>
                        <a:gd name="T59" fmla="*/ 1351 h 673"/>
                        <a:gd name="T60" fmla="*/ 617 w 3985"/>
                        <a:gd name="T61" fmla="*/ 1302 h 673"/>
                        <a:gd name="T62" fmla="*/ 698 w 3985"/>
                        <a:gd name="T63" fmla="*/ 1186 h 673"/>
                        <a:gd name="T64" fmla="*/ 720 w 3985"/>
                        <a:gd name="T65" fmla="*/ 1095 h 673"/>
                        <a:gd name="T66" fmla="*/ 721 w 3985"/>
                        <a:gd name="T67" fmla="*/ 1045 h 673"/>
                        <a:gd name="T68" fmla="*/ 702 w 3985"/>
                        <a:gd name="T69" fmla="*/ 950 h 673"/>
                        <a:gd name="T70" fmla="*/ 801 w 3985"/>
                        <a:gd name="T71" fmla="*/ 848 h 673"/>
                        <a:gd name="T72" fmla="*/ 835 w 3985"/>
                        <a:gd name="T73" fmla="*/ 711 h 673"/>
                        <a:gd name="T74" fmla="*/ 833 w 3985"/>
                        <a:gd name="T75" fmla="*/ 677 h 673"/>
                        <a:gd name="T76" fmla="*/ 801 w 3985"/>
                        <a:gd name="T77" fmla="*/ 574 h 673"/>
                        <a:gd name="T78" fmla="*/ 702 w 3985"/>
                        <a:gd name="T79" fmla="*/ 472 h 673"/>
                        <a:gd name="T80" fmla="*/ 758 w 3985"/>
                        <a:gd name="T81" fmla="*/ 383 h 673"/>
                        <a:gd name="T82" fmla="*/ 763 w 3985"/>
                        <a:gd name="T83" fmla="*/ 307 h 673"/>
                        <a:gd name="T84" fmla="*/ 739 w 3985"/>
                        <a:gd name="T85" fmla="*/ 234 h 673"/>
                        <a:gd name="T86" fmla="*/ 668 w 3985"/>
                        <a:gd name="T87" fmla="*/ 163 h 673"/>
                        <a:gd name="T88" fmla="*/ 618 w 3985"/>
                        <a:gd name="T89" fmla="*/ 148 h 6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985" h="673">
                          <a:moveTo>
                            <a:pt x="2950" y="66"/>
                          </a:moveTo>
                          <a:lnTo>
                            <a:pt x="2870" y="43"/>
                          </a:lnTo>
                          <a:lnTo>
                            <a:pt x="2736" y="25"/>
                          </a:lnTo>
                          <a:lnTo>
                            <a:pt x="2366" y="3"/>
                          </a:lnTo>
                          <a:lnTo>
                            <a:pt x="2152" y="0"/>
                          </a:lnTo>
                          <a:lnTo>
                            <a:pt x="2044" y="0"/>
                          </a:lnTo>
                          <a:lnTo>
                            <a:pt x="1935" y="2"/>
                          </a:lnTo>
                          <a:lnTo>
                            <a:pt x="1729" y="11"/>
                          </a:lnTo>
                          <a:lnTo>
                            <a:pt x="1542" y="25"/>
                          </a:lnTo>
                          <a:lnTo>
                            <a:pt x="1261" y="18"/>
                          </a:lnTo>
                          <a:lnTo>
                            <a:pt x="1193" y="18"/>
                          </a:lnTo>
                          <a:lnTo>
                            <a:pt x="1126" y="18"/>
                          </a:lnTo>
                          <a:lnTo>
                            <a:pt x="998" y="21"/>
                          </a:lnTo>
                          <a:lnTo>
                            <a:pt x="769" y="33"/>
                          </a:lnTo>
                          <a:lnTo>
                            <a:pt x="588" y="51"/>
                          </a:lnTo>
                          <a:lnTo>
                            <a:pt x="471" y="74"/>
                          </a:lnTo>
                          <a:lnTo>
                            <a:pt x="441" y="87"/>
                          </a:lnTo>
                          <a:lnTo>
                            <a:pt x="431" y="101"/>
                          </a:lnTo>
                          <a:lnTo>
                            <a:pt x="483" y="128"/>
                          </a:lnTo>
                          <a:lnTo>
                            <a:pt x="641" y="154"/>
                          </a:lnTo>
                          <a:lnTo>
                            <a:pt x="391" y="192"/>
                          </a:lnTo>
                          <a:lnTo>
                            <a:pt x="311" y="212"/>
                          </a:lnTo>
                          <a:lnTo>
                            <a:pt x="263" y="235"/>
                          </a:lnTo>
                          <a:lnTo>
                            <a:pt x="246" y="257"/>
                          </a:lnTo>
                          <a:lnTo>
                            <a:pt x="248" y="268"/>
                          </a:lnTo>
                          <a:lnTo>
                            <a:pt x="261" y="280"/>
                          </a:lnTo>
                          <a:lnTo>
                            <a:pt x="309" y="302"/>
                          </a:lnTo>
                          <a:lnTo>
                            <a:pt x="393" y="324"/>
                          </a:lnTo>
                          <a:lnTo>
                            <a:pt x="208" y="352"/>
                          </a:lnTo>
                          <a:lnTo>
                            <a:pt x="82" y="383"/>
                          </a:lnTo>
                          <a:lnTo>
                            <a:pt x="13" y="415"/>
                          </a:lnTo>
                          <a:lnTo>
                            <a:pt x="2" y="431"/>
                          </a:lnTo>
                          <a:lnTo>
                            <a:pt x="0" y="439"/>
                          </a:lnTo>
                          <a:lnTo>
                            <a:pt x="4" y="447"/>
                          </a:lnTo>
                          <a:lnTo>
                            <a:pt x="50" y="480"/>
                          </a:lnTo>
                          <a:lnTo>
                            <a:pt x="155" y="511"/>
                          </a:lnTo>
                          <a:lnTo>
                            <a:pt x="315" y="540"/>
                          </a:lnTo>
                          <a:lnTo>
                            <a:pt x="530" y="566"/>
                          </a:lnTo>
                          <a:lnTo>
                            <a:pt x="511" y="583"/>
                          </a:lnTo>
                          <a:lnTo>
                            <a:pt x="513" y="591"/>
                          </a:lnTo>
                          <a:lnTo>
                            <a:pt x="521" y="599"/>
                          </a:lnTo>
                          <a:lnTo>
                            <a:pt x="555" y="613"/>
                          </a:lnTo>
                          <a:lnTo>
                            <a:pt x="616" y="627"/>
                          </a:lnTo>
                          <a:lnTo>
                            <a:pt x="792" y="649"/>
                          </a:lnTo>
                          <a:lnTo>
                            <a:pt x="1027" y="664"/>
                          </a:lnTo>
                          <a:lnTo>
                            <a:pt x="1294" y="671"/>
                          </a:lnTo>
                          <a:lnTo>
                            <a:pt x="1362" y="672"/>
                          </a:lnTo>
                          <a:lnTo>
                            <a:pt x="1431" y="672"/>
                          </a:lnTo>
                          <a:lnTo>
                            <a:pt x="1570" y="669"/>
                          </a:lnTo>
                          <a:lnTo>
                            <a:pt x="1834" y="658"/>
                          </a:lnTo>
                          <a:lnTo>
                            <a:pt x="2063" y="634"/>
                          </a:lnTo>
                          <a:lnTo>
                            <a:pt x="2215" y="648"/>
                          </a:lnTo>
                          <a:lnTo>
                            <a:pt x="2387" y="654"/>
                          </a:lnTo>
                          <a:lnTo>
                            <a:pt x="2473" y="655"/>
                          </a:lnTo>
                          <a:lnTo>
                            <a:pt x="2517" y="654"/>
                          </a:lnTo>
                          <a:lnTo>
                            <a:pt x="2561" y="653"/>
                          </a:lnTo>
                          <a:lnTo>
                            <a:pt x="2723" y="647"/>
                          </a:lnTo>
                          <a:lnTo>
                            <a:pt x="2856" y="636"/>
                          </a:lnTo>
                          <a:lnTo>
                            <a:pt x="2948" y="620"/>
                          </a:lnTo>
                          <a:lnTo>
                            <a:pt x="2982" y="602"/>
                          </a:lnTo>
                          <a:lnTo>
                            <a:pt x="2973" y="592"/>
                          </a:lnTo>
                          <a:lnTo>
                            <a:pt x="2942" y="580"/>
                          </a:lnTo>
                          <a:lnTo>
                            <a:pt x="3230" y="548"/>
                          </a:lnTo>
                          <a:lnTo>
                            <a:pt x="3330" y="529"/>
                          </a:lnTo>
                          <a:lnTo>
                            <a:pt x="3398" y="509"/>
                          </a:lnTo>
                          <a:lnTo>
                            <a:pt x="3436" y="488"/>
                          </a:lnTo>
                          <a:lnTo>
                            <a:pt x="3442" y="477"/>
                          </a:lnTo>
                          <a:lnTo>
                            <a:pt x="3442" y="466"/>
                          </a:lnTo>
                          <a:lnTo>
                            <a:pt x="3413" y="444"/>
                          </a:lnTo>
                          <a:lnTo>
                            <a:pt x="3351" y="423"/>
                          </a:lnTo>
                          <a:lnTo>
                            <a:pt x="3627" y="404"/>
                          </a:lnTo>
                          <a:lnTo>
                            <a:pt x="3824" y="378"/>
                          </a:lnTo>
                          <a:lnTo>
                            <a:pt x="3942" y="348"/>
                          </a:lnTo>
                          <a:lnTo>
                            <a:pt x="3984" y="317"/>
                          </a:lnTo>
                          <a:lnTo>
                            <a:pt x="3982" y="309"/>
                          </a:lnTo>
                          <a:lnTo>
                            <a:pt x="3974" y="302"/>
                          </a:lnTo>
                          <a:lnTo>
                            <a:pt x="3944" y="286"/>
                          </a:lnTo>
                          <a:lnTo>
                            <a:pt x="3826" y="256"/>
                          </a:lnTo>
                          <a:lnTo>
                            <a:pt x="3629" y="230"/>
                          </a:lnTo>
                          <a:lnTo>
                            <a:pt x="3351" y="210"/>
                          </a:lnTo>
                          <a:lnTo>
                            <a:pt x="3520" y="193"/>
                          </a:lnTo>
                          <a:lnTo>
                            <a:pt x="3620" y="171"/>
                          </a:lnTo>
                          <a:lnTo>
                            <a:pt x="3652" y="148"/>
                          </a:lnTo>
                          <a:lnTo>
                            <a:pt x="3642" y="137"/>
                          </a:lnTo>
                          <a:lnTo>
                            <a:pt x="3620" y="125"/>
                          </a:lnTo>
                          <a:lnTo>
                            <a:pt x="3528" y="104"/>
                          </a:lnTo>
                          <a:lnTo>
                            <a:pt x="3383" y="86"/>
                          </a:lnTo>
                          <a:lnTo>
                            <a:pt x="3188" y="73"/>
                          </a:lnTo>
                          <a:lnTo>
                            <a:pt x="2950" y="67"/>
                          </a:lnTo>
                          <a:lnTo>
                            <a:pt x="2950" y="66"/>
                          </a:lnTo>
                        </a:path>
                      </a:pathLst>
                    </a:custGeom>
                    <a:solidFill>
                      <a:srgbClr val="99CCFF"/>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endParaRPr lang="en-US"/>
                    </a:p>
                  </p:txBody>
                </p:sp>
                <p:sp>
                  <p:nvSpPr>
                    <p:cNvPr id="14370" name="Rectangle 22"/>
                    <p:cNvSpPr>
                      <a:spLocks noChangeArrowheads="1"/>
                    </p:cNvSpPr>
                    <p:nvPr/>
                  </p:nvSpPr>
                  <p:spPr bwMode="auto">
                    <a:xfrm>
                      <a:off x="2350" y="2304"/>
                      <a:ext cx="41" cy="309"/>
                    </a:xfrm>
                    <a:prstGeom prst="rect">
                      <a:avLst/>
                    </a:prstGeom>
                    <a:solidFill>
                      <a:srgbClr val="99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endParaRPr lang="en-GB" altLang="en-US" b="1">
                        <a:solidFill>
                          <a:srgbClr val="000000"/>
                        </a:solidFill>
                        <a:latin typeface="Arial" panose="020B0604020202020204" pitchFamily="34" charset="0"/>
                      </a:endParaRPr>
                    </a:p>
                  </p:txBody>
                </p:sp>
              </p:grpSp>
              <p:sp>
                <p:nvSpPr>
                  <p:cNvPr id="14368" name="Rectangle 23"/>
                  <p:cNvSpPr>
                    <a:spLocks noChangeArrowheads="1"/>
                  </p:cNvSpPr>
                  <p:nvPr/>
                </p:nvSpPr>
                <p:spPr bwMode="auto">
                  <a:xfrm>
                    <a:off x="1823" y="3408"/>
                    <a:ext cx="254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2800" b="1">
                        <a:solidFill>
                          <a:srgbClr val="000000"/>
                        </a:solidFill>
                        <a:latin typeface="Arial" panose="020B0604020202020204" pitchFamily="34" charset="0"/>
                      </a:rPr>
                      <a:t>Connectivity Layer </a:t>
                    </a:r>
                  </a:p>
                </p:txBody>
              </p:sp>
            </p:grpSp>
            <p:sp>
              <p:nvSpPr>
                <p:cNvPr id="14363" name="Oval 24"/>
                <p:cNvSpPr>
                  <a:spLocks noChangeArrowheads="1"/>
                </p:cNvSpPr>
                <p:nvPr/>
              </p:nvSpPr>
              <p:spPr bwMode="auto">
                <a:xfrm>
                  <a:off x="7870" y="768"/>
                  <a:ext cx="1295"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VAS</a:t>
                  </a:r>
                  <a:endParaRPr lang="en-US" altLang="en-US" sz="2400" b="1">
                    <a:solidFill>
                      <a:srgbClr val="000000"/>
                    </a:solidFill>
                    <a:latin typeface="Arial" panose="020B0604020202020204" pitchFamily="34" charset="0"/>
                  </a:endParaRPr>
                </a:p>
              </p:txBody>
            </p:sp>
            <p:sp>
              <p:nvSpPr>
                <p:cNvPr id="14364" name="Oval 25"/>
                <p:cNvSpPr>
                  <a:spLocks noChangeArrowheads="1"/>
                </p:cNvSpPr>
                <p:nvPr/>
              </p:nvSpPr>
              <p:spPr bwMode="auto">
                <a:xfrm>
                  <a:off x="4606" y="912"/>
                  <a:ext cx="1295"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Voice</a:t>
                  </a:r>
                  <a:endParaRPr lang="en-US" altLang="en-US" sz="2400" b="1">
                    <a:solidFill>
                      <a:srgbClr val="000000"/>
                    </a:solidFill>
                    <a:latin typeface="Arial" panose="020B0604020202020204" pitchFamily="34" charset="0"/>
                  </a:endParaRPr>
                </a:p>
              </p:txBody>
            </p:sp>
            <p:sp>
              <p:nvSpPr>
                <p:cNvPr id="14365" name="Oval 26"/>
                <p:cNvSpPr>
                  <a:spLocks noChangeArrowheads="1"/>
                </p:cNvSpPr>
                <p:nvPr/>
              </p:nvSpPr>
              <p:spPr bwMode="auto">
                <a:xfrm>
                  <a:off x="6574" y="576"/>
                  <a:ext cx="1295"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FAX</a:t>
                  </a:r>
                  <a:endParaRPr lang="en-US" altLang="en-US" sz="2400" b="1">
                    <a:solidFill>
                      <a:srgbClr val="000000"/>
                    </a:solidFill>
                    <a:latin typeface="Arial" panose="020B0604020202020204" pitchFamily="34" charset="0"/>
                  </a:endParaRPr>
                </a:p>
              </p:txBody>
            </p:sp>
            <p:sp>
              <p:nvSpPr>
                <p:cNvPr id="14366" name="Oval 27"/>
                <p:cNvSpPr>
                  <a:spLocks noChangeArrowheads="1"/>
                </p:cNvSpPr>
                <p:nvPr/>
              </p:nvSpPr>
              <p:spPr bwMode="auto">
                <a:xfrm>
                  <a:off x="6142" y="1056"/>
                  <a:ext cx="1295" cy="24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lgn="ctr">
                    <a:spcBef>
                      <a:spcPct val="0"/>
                    </a:spcBef>
                    <a:buClrTx/>
                    <a:buFontTx/>
                    <a:buNone/>
                  </a:pPr>
                  <a:r>
                    <a:rPr lang="en-US" altLang="en-US" b="1">
                      <a:solidFill>
                        <a:srgbClr val="000000"/>
                      </a:solidFill>
                      <a:latin typeface="Arial" panose="020B0604020202020204" pitchFamily="34" charset="0"/>
                    </a:rPr>
                    <a:t>SMS</a:t>
                  </a:r>
                  <a:endParaRPr lang="en-US" altLang="en-US" sz="2400" b="1">
                    <a:solidFill>
                      <a:srgbClr val="000000"/>
                    </a:solidFill>
                    <a:latin typeface="Arial" panose="020B0604020202020204" pitchFamily="34" charset="0"/>
                  </a:endParaRPr>
                </a:p>
              </p:txBody>
            </p:sp>
          </p:grpSp>
          <p:pic>
            <p:nvPicPr>
              <p:cNvPr id="14360" name="Picture 2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 y="1024"/>
                <a:ext cx="86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61" name="Picture 3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 y="1008"/>
                <a:ext cx="92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345"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3" y="528"/>
              <a:ext cx="749"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342" name="Rectangle 32"/>
          <p:cNvSpPr>
            <a:spLocks noGrp="1" noChangeArrowheads="1"/>
          </p:cNvSpPr>
          <p:nvPr>
            <p:ph type="title"/>
          </p:nvPr>
        </p:nvSpPr>
        <p:spPr/>
        <p:txBody>
          <a:bodyPr/>
          <a:lstStyle/>
          <a:p>
            <a:pPr eaLnBrk="1" hangingPunct="1"/>
            <a:r>
              <a:rPr lang="en-US" altLang="en-US" smtClean="0"/>
              <a:t>Services - Today and Tomorrow</a:t>
            </a:r>
          </a:p>
        </p:txBody>
      </p:sp>
    </p:spTree>
    <p:extLst>
      <p:ext uri="{BB962C8B-B14F-4D97-AF65-F5344CB8AC3E}">
        <p14:creationId xmlns:p14="http://schemas.microsoft.com/office/powerpoint/2010/main" val="327298357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43106"/>
                                        </p:tgtEl>
                                        <p:attrNameLst>
                                          <p:attrName>style.visibility</p:attrName>
                                        </p:attrNameLst>
                                      </p:cBhvr>
                                      <p:to>
                                        <p:strVal val="visible"/>
                                      </p:to>
                                    </p:set>
                                    <p:animEffect transition="in" filter="dissolve">
                                      <p:cBhvr>
                                        <p:cTn id="7" dur="1000"/>
                                        <p:tgtEl>
                                          <p:spTgt spid="64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75" name="Rectangle 11"/>
          <p:cNvSpPr>
            <a:spLocks noGrp="1" noChangeArrowheads="1"/>
          </p:cNvSpPr>
          <p:nvPr>
            <p:ph type="ctrTitle"/>
          </p:nvPr>
        </p:nvSpPr>
        <p:spPr/>
        <p:txBody>
          <a:bodyPr/>
          <a:lstStyle/>
          <a:p>
            <a:r>
              <a:rPr lang="en-US" altLang="en-US"/>
              <a:t>Digital Communication </a:t>
            </a:r>
          </a:p>
        </p:txBody>
      </p:sp>
    </p:spTree>
    <p:extLst>
      <p:ext uri="{BB962C8B-B14F-4D97-AF65-F5344CB8AC3E}">
        <p14:creationId xmlns:p14="http://schemas.microsoft.com/office/powerpoint/2010/main" val="11573487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24ADC49B-8A77-4FC4-80CC-D43F42EE5BD8}" type="slidenum">
              <a:rPr lang="en-US" altLang="en-US"/>
              <a:pPr/>
              <a:t>71</a:t>
            </a:fld>
            <a:endParaRPr lang="en-US" altLang="en-US"/>
          </a:p>
        </p:txBody>
      </p:sp>
      <p:sp>
        <p:nvSpPr>
          <p:cNvPr id="1326082" name="Rectangle 2"/>
          <p:cNvSpPr>
            <a:spLocks noGrp="1" noChangeArrowheads="1"/>
          </p:cNvSpPr>
          <p:nvPr>
            <p:ph type="title"/>
          </p:nvPr>
        </p:nvSpPr>
        <p:spPr/>
        <p:txBody>
          <a:bodyPr/>
          <a:lstStyle/>
          <a:p>
            <a:r>
              <a:rPr lang="en-US" altLang="en-US"/>
              <a:t>Objectives</a:t>
            </a:r>
          </a:p>
        </p:txBody>
      </p:sp>
      <p:sp>
        <p:nvSpPr>
          <p:cNvPr id="1326083" name="Rectangle 3"/>
          <p:cNvSpPr>
            <a:spLocks noGrp="1" noChangeArrowheads="1"/>
          </p:cNvSpPr>
          <p:nvPr>
            <p:ph type="body" idx="1"/>
          </p:nvPr>
        </p:nvSpPr>
        <p:spPr/>
        <p:txBody>
          <a:bodyPr/>
          <a:lstStyle/>
          <a:p>
            <a:r>
              <a:rPr lang="en-US" altLang="en-US"/>
              <a:t>At the end of this session, you will be able to:</a:t>
            </a:r>
          </a:p>
          <a:p>
            <a:pPr lvl="1"/>
            <a:r>
              <a:rPr lang="en-US" altLang="en-US"/>
              <a:t>Understand digital signal representation and its characteristic features </a:t>
            </a:r>
          </a:p>
          <a:p>
            <a:pPr lvl="1"/>
            <a:r>
              <a:rPr lang="en-US" altLang="en-US"/>
              <a:t>Understand the need of digital transmission and edge over analogue counterpart</a:t>
            </a:r>
          </a:p>
          <a:p>
            <a:pPr lvl="1"/>
            <a:r>
              <a:rPr lang="en-US" altLang="en-US"/>
              <a:t>Understand the process of analogue to digital conversion called PCM – Pulse Code Modulation </a:t>
            </a:r>
          </a:p>
          <a:p>
            <a:pPr lvl="1"/>
            <a:r>
              <a:rPr lang="en-US" altLang="en-US"/>
              <a:t>Understand quantization step in PCM, quantization error and its impact on quality of digital quality </a:t>
            </a:r>
          </a:p>
          <a:p>
            <a:pPr lvl="1"/>
            <a:endParaRPr lang="en-US" altLang="en-US"/>
          </a:p>
          <a:p>
            <a:pPr lvl="1"/>
            <a:endParaRPr lang="en-US" altLang="en-US"/>
          </a:p>
          <a:p>
            <a:pPr lvl="1"/>
            <a:endParaRPr lang="en-US" altLang="en-US"/>
          </a:p>
          <a:p>
            <a:pPr lvl="1"/>
            <a:endParaRPr lang="en-US" altLang="en-US"/>
          </a:p>
        </p:txBody>
      </p:sp>
    </p:spTree>
    <p:extLst>
      <p:ext uri="{BB962C8B-B14F-4D97-AF65-F5344CB8AC3E}">
        <p14:creationId xmlns:p14="http://schemas.microsoft.com/office/powerpoint/2010/main" val="2302385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F1A4884B-D9BF-4275-9AF0-8E5BA7D36C9C}" type="slidenum">
              <a:rPr lang="en-US" altLang="en-US"/>
              <a:pPr/>
              <a:t>72</a:t>
            </a:fld>
            <a:endParaRPr lang="en-US" altLang="en-US"/>
          </a:p>
        </p:txBody>
      </p:sp>
      <p:sp>
        <p:nvSpPr>
          <p:cNvPr id="1328130" name="Rectangle 2"/>
          <p:cNvSpPr>
            <a:spLocks noGrp="1" noChangeArrowheads="1"/>
          </p:cNvSpPr>
          <p:nvPr>
            <p:ph type="title"/>
          </p:nvPr>
        </p:nvSpPr>
        <p:spPr/>
        <p:txBody>
          <a:bodyPr/>
          <a:lstStyle/>
          <a:p>
            <a:r>
              <a:rPr lang="en-US" altLang="en-US"/>
              <a:t>Agenda</a:t>
            </a:r>
          </a:p>
        </p:txBody>
      </p:sp>
      <p:sp>
        <p:nvSpPr>
          <p:cNvPr id="1328131" name="Rectangle 3"/>
          <p:cNvSpPr>
            <a:spLocks noGrp="1" noChangeArrowheads="1"/>
          </p:cNvSpPr>
          <p:nvPr>
            <p:ph type="body" idx="1"/>
          </p:nvPr>
        </p:nvSpPr>
        <p:spPr/>
        <p:txBody>
          <a:bodyPr/>
          <a:lstStyle/>
          <a:p>
            <a:r>
              <a:rPr lang="en-US" altLang="en-US"/>
              <a:t>Digital Signal characteristics</a:t>
            </a:r>
          </a:p>
          <a:p>
            <a:r>
              <a:rPr lang="en-US" altLang="en-US"/>
              <a:t>Advantage of digital transmission </a:t>
            </a:r>
          </a:p>
          <a:p>
            <a:r>
              <a:rPr lang="en-US" altLang="en-US"/>
              <a:t>Analogue to Digital conversion process</a:t>
            </a:r>
          </a:p>
          <a:p>
            <a:endParaRPr lang="en-US" altLang="en-US"/>
          </a:p>
        </p:txBody>
      </p:sp>
    </p:spTree>
    <p:extLst>
      <p:ext uri="{BB962C8B-B14F-4D97-AF65-F5344CB8AC3E}">
        <p14:creationId xmlns:p14="http://schemas.microsoft.com/office/powerpoint/2010/main" val="3295164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t>CONFIDENTIAL© Copyright 2008 Tech Mahindra Limited</a:t>
            </a:r>
          </a:p>
        </p:txBody>
      </p:sp>
      <p:sp>
        <p:nvSpPr>
          <p:cNvPr id="5" name="Slide Number Placeholder 4"/>
          <p:cNvSpPr>
            <a:spLocks noGrp="1"/>
          </p:cNvSpPr>
          <p:nvPr>
            <p:ph type="sldNum" sz="quarter" idx="12"/>
          </p:nvPr>
        </p:nvSpPr>
        <p:spPr/>
        <p:txBody>
          <a:bodyPr/>
          <a:lstStyle/>
          <a:p>
            <a:fld id="{BD2AAC6D-84E2-455B-A9E5-15A44B5238A1}" type="slidenum">
              <a:rPr lang="en-US" altLang="en-US"/>
              <a:pPr/>
              <a:t>73</a:t>
            </a:fld>
            <a:endParaRPr lang="en-US" altLang="en-US"/>
          </a:p>
        </p:txBody>
      </p:sp>
      <p:sp>
        <p:nvSpPr>
          <p:cNvPr id="1290246" name="Rectangle 6"/>
          <p:cNvSpPr>
            <a:spLocks noGrp="1" noChangeArrowheads="1"/>
          </p:cNvSpPr>
          <p:nvPr>
            <p:ph type="title"/>
          </p:nvPr>
        </p:nvSpPr>
        <p:spPr/>
        <p:txBody>
          <a:bodyPr/>
          <a:lstStyle/>
          <a:p>
            <a:r>
              <a:rPr lang="en-US" altLang="en-US"/>
              <a:t>Digital Signal: Bit Rate and Bit Interval</a:t>
            </a:r>
          </a:p>
        </p:txBody>
      </p:sp>
      <p:pic>
        <p:nvPicPr>
          <p:cNvPr id="129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9" y="1849438"/>
            <a:ext cx="7437437"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524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290243"/>
                                        </p:tgtEl>
                                        <p:attrNameLst>
                                          <p:attrName>style.visibility</p:attrName>
                                        </p:attrNameLst>
                                      </p:cBhvr>
                                      <p:to>
                                        <p:strVal val="visible"/>
                                      </p:to>
                                    </p:set>
                                    <p:animEffect transition="in" filter="strips(downRight)">
                                      <p:cBhvr>
                                        <p:cTn id="7" dur="1000"/>
                                        <p:tgtEl>
                                          <p:spTgt spid="129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A61994B5-89BF-4A87-9335-D29DA17C1D73}" type="slidenum">
              <a:rPr lang="en-US" altLang="en-US"/>
              <a:pPr/>
              <a:t>74</a:t>
            </a:fld>
            <a:endParaRPr lang="en-US" altLang="en-US"/>
          </a:p>
        </p:txBody>
      </p:sp>
      <p:sp>
        <p:nvSpPr>
          <p:cNvPr id="886790" name="Rectangle 6"/>
          <p:cNvSpPr>
            <a:spLocks noGrp="1" noChangeArrowheads="1"/>
          </p:cNvSpPr>
          <p:nvPr>
            <p:ph type="title"/>
          </p:nvPr>
        </p:nvSpPr>
        <p:spPr/>
        <p:txBody>
          <a:bodyPr/>
          <a:lstStyle/>
          <a:p>
            <a:r>
              <a:rPr lang="en-US" altLang="en-US"/>
              <a:t>Why Digital Transmission?</a:t>
            </a:r>
          </a:p>
        </p:txBody>
      </p:sp>
      <p:sp>
        <p:nvSpPr>
          <p:cNvPr id="886791" name="Rectangle 7"/>
          <p:cNvSpPr>
            <a:spLocks noGrp="1" noChangeArrowheads="1"/>
          </p:cNvSpPr>
          <p:nvPr>
            <p:ph type="body" idx="1"/>
          </p:nvPr>
        </p:nvSpPr>
        <p:spPr/>
        <p:txBody>
          <a:bodyPr>
            <a:normAutofit fontScale="92500" lnSpcReduction="20000"/>
          </a:bodyPr>
          <a:lstStyle/>
          <a:p>
            <a:r>
              <a:rPr lang="en-US" altLang="en-US"/>
              <a:t>Technology </a:t>
            </a:r>
          </a:p>
          <a:p>
            <a:pPr lvl="1"/>
            <a:r>
              <a:rPr lang="en-US" altLang="en-US"/>
              <a:t>Drop in COST, shrink in SIZE as well as POWER due to LSI,VLSI technology</a:t>
            </a:r>
          </a:p>
          <a:p>
            <a:r>
              <a:rPr lang="en-US" altLang="en-US"/>
              <a:t>Capacity utilization</a:t>
            </a:r>
          </a:p>
          <a:p>
            <a:pPr lvl="1"/>
            <a:r>
              <a:rPr lang="en-US" altLang="en-US"/>
              <a:t>Digital techniques can more easily and cheaply utilize available transmission links of high bandwidth through multiplexing</a:t>
            </a:r>
          </a:p>
          <a:p>
            <a:r>
              <a:rPr lang="en-US" altLang="en-US"/>
              <a:t>Better noise immunity</a:t>
            </a:r>
          </a:p>
          <a:p>
            <a:r>
              <a:rPr lang="en-US" altLang="en-US"/>
              <a:t>Security and privacy </a:t>
            </a:r>
          </a:p>
          <a:p>
            <a:r>
              <a:rPr lang="en-US" altLang="en-US"/>
              <a:t>Compression and decompression </a:t>
            </a:r>
          </a:p>
          <a:p>
            <a:r>
              <a:rPr lang="en-US" altLang="en-US"/>
              <a:t>Source independent !!!</a:t>
            </a:r>
          </a:p>
          <a:p>
            <a:r>
              <a:rPr lang="en-US" altLang="en-US"/>
              <a:t>Error detection &amp; correction methods can be used</a:t>
            </a:r>
          </a:p>
          <a:p>
            <a:r>
              <a:rPr lang="en-US" altLang="en-US"/>
              <a:t>In general, more efficient &amp; reliable means of communication</a:t>
            </a:r>
          </a:p>
          <a:p>
            <a:pPr>
              <a:buFont typeface="Wingdings" panose="05000000000000000000" pitchFamily="2" charset="2"/>
              <a:buNone/>
            </a:pPr>
            <a:endParaRPr lang="en-US" altLang="en-US"/>
          </a:p>
        </p:txBody>
      </p:sp>
    </p:spTree>
    <p:extLst>
      <p:ext uri="{BB962C8B-B14F-4D97-AF65-F5344CB8AC3E}">
        <p14:creationId xmlns:p14="http://schemas.microsoft.com/office/powerpoint/2010/main" val="2385253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86791">
                                            <p:txEl>
                                              <p:pRg st="0" end="0"/>
                                            </p:txEl>
                                          </p:spTgt>
                                        </p:tgtEl>
                                        <p:attrNameLst>
                                          <p:attrName>style.visibility</p:attrName>
                                        </p:attrNameLst>
                                      </p:cBhvr>
                                      <p:to>
                                        <p:strVal val="visible"/>
                                      </p:to>
                                    </p:set>
                                    <p:anim calcmode="lin" valueType="num">
                                      <p:cBhvr additive="base">
                                        <p:cTn id="7" dur="1000" fill="hold"/>
                                        <p:tgtEl>
                                          <p:spTgt spid="88679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8679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886791">
                                            <p:txEl>
                                              <p:pRg st="1" end="1"/>
                                            </p:txEl>
                                          </p:spTgt>
                                        </p:tgtEl>
                                        <p:attrNameLst>
                                          <p:attrName>style.visibility</p:attrName>
                                        </p:attrNameLst>
                                      </p:cBhvr>
                                      <p:to>
                                        <p:strVal val="visible"/>
                                      </p:to>
                                    </p:set>
                                    <p:anim calcmode="lin" valueType="num">
                                      <p:cBhvr additive="base">
                                        <p:cTn id="12" dur="1000" fill="hold"/>
                                        <p:tgtEl>
                                          <p:spTgt spid="886791">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886791">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886791">
                                            <p:txEl>
                                              <p:pRg st="2" end="2"/>
                                            </p:txEl>
                                          </p:spTgt>
                                        </p:tgtEl>
                                        <p:attrNameLst>
                                          <p:attrName>style.visibility</p:attrName>
                                        </p:attrNameLst>
                                      </p:cBhvr>
                                      <p:to>
                                        <p:strVal val="visible"/>
                                      </p:to>
                                    </p:set>
                                    <p:anim calcmode="lin" valueType="num">
                                      <p:cBhvr additive="base">
                                        <p:cTn id="17" dur="1000" fill="hold"/>
                                        <p:tgtEl>
                                          <p:spTgt spid="886791">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886791">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886791">
                                            <p:txEl>
                                              <p:pRg st="3" end="3"/>
                                            </p:txEl>
                                          </p:spTgt>
                                        </p:tgtEl>
                                        <p:attrNameLst>
                                          <p:attrName>style.visibility</p:attrName>
                                        </p:attrNameLst>
                                      </p:cBhvr>
                                      <p:to>
                                        <p:strVal val="visible"/>
                                      </p:to>
                                    </p:set>
                                    <p:anim calcmode="lin" valueType="num">
                                      <p:cBhvr additive="base">
                                        <p:cTn id="22" dur="1000" fill="hold"/>
                                        <p:tgtEl>
                                          <p:spTgt spid="886791">
                                            <p:txEl>
                                              <p:pRg st="3" end="3"/>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886791">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0"/>
                            </p:stCondLst>
                            <p:childTnLst>
                              <p:par>
                                <p:cTn id="25" presetID="2" presetClass="entr" presetSubtype="8" fill="hold" grpId="0" nodeType="afterEffect">
                                  <p:stCondLst>
                                    <p:cond delay="0"/>
                                  </p:stCondLst>
                                  <p:childTnLst>
                                    <p:set>
                                      <p:cBhvr>
                                        <p:cTn id="26" dur="1" fill="hold">
                                          <p:stCondLst>
                                            <p:cond delay="0"/>
                                          </p:stCondLst>
                                        </p:cTn>
                                        <p:tgtEl>
                                          <p:spTgt spid="886791">
                                            <p:txEl>
                                              <p:pRg st="4" end="4"/>
                                            </p:txEl>
                                          </p:spTgt>
                                        </p:tgtEl>
                                        <p:attrNameLst>
                                          <p:attrName>style.visibility</p:attrName>
                                        </p:attrNameLst>
                                      </p:cBhvr>
                                      <p:to>
                                        <p:strVal val="visible"/>
                                      </p:to>
                                    </p:set>
                                    <p:anim calcmode="lin" valueType="num">
                                      <p:cBhvr additive="base">
                                        <p:cTn id="27" dur="1000" fill="hold"/>
                                        <p:tgtEl>
                                          <p:spTgt spid="886791">
                                            <p:txEl>
                                              <p:pRg st="4" end="4"/>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886791">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886791">
                                            <p:txEl>
                                              <p:pRg st="5" end="5"/>
                                            </p:txEl>
                                          </p:spTgt>
                                        </p:tgtEl>
                                        <p:attrNameLst>
                                          <p:attrName>style.visibility</p:attrName>
                                        </p:attrNameLst>
                                      </p:cBhvr>
                                      <p:to>
                                        <p:strVal val="visible"/>
                                      </p:to>
                                    </p:set>
                                    <p:anim calcmode="lin" valueType="num">
                                      <p:cBhvr additive="base">
                                        <p:cTn id="32" dur="1000" fill="hold"/>
                                        <p:tgtEl>
                                          <p:spTgt spid="886791">
                                            <p:txEl>
                                              <p:pRg st="5" end="5"/>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886791">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886791">
                                            <p:txEl>
                                              <p:pRg st="6" end="6"/>
                                            </p:txEl>
                                          </p:spTgt>
                                        </p:tgtEl>
                                        <p:attrNameLst>
                                          <p:attrName>style.visibility</p:attrName>
                                        </p:attrNameLst>
                                      </p:cBhvr>
                                      <p:to>
                                        <p:strVal val="visible"/>
                                      </p:to>
                                    </p:set>
                                    <p:anim calcmode="lin" valueType="num">
                                      <p:cBhvr additive="base">
                                        <p:cTn id="37" dur="1000" fill="hold"/>
                                        <p:tgtEl>
                                          <p:spTgt spid="886791">
                                            <p:txEl>
                                              <p:pRg st="6" end="6"/>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886791">
                                            <p:txEl>
                                              <p:pRg st="6" end="6"/>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7000"/>
                            </p:stCondLst>
                            <p:childTnLst>
                              <p:par>
                                <p:cTn id="40" presetID="2" presetClass="entr" presetSubtype="8" fill="hold" grpId="0" nodeType="afterEffect">
                                  <p:stCondLst>
                                    <p:cond delay="0"/>
                                  </p:stCondLst>
                                  <p:childTnLst>
                                    <p:set>
                                      <p:cBhvr>
                                        <p:cTn id="41" dur="1" fill="hold">
                                          <p:stCondLst>
                                            <p:cond delay="0"/>
                                          </p:stCondLst>
                                        </p:cTn>
                                        <p:tgtEl>
                                          <p:spTgt spid="886791">
                                            <p:txEl>
                                              <p:pRg st="7" end="7"/>
                                            </p:txEl>
                                          </p:spTgt>
                                        </p:tgtEl>
                                        <p:attrNameLst>
                                          <p:attrName>style.visibility</p:attrName>
                                        </p:attrNameLst>
                                      </p:cBhvr>
                                      <p:to>
                                        <p:strVal val="visible"/>
                                      </p:to>
                                    </p:set>
                                    <p:anim calcmode="lin" valueType="num">
                                      <p:cBhvr additive="base">
                                        <p:cTn id="42" dur="1000" fill="hold"/>
                                        <p:tgtEl>
                                          <p:spTgt spid="886791">
                                            <p:txEl>
                                              <p:pRg st="7" end="7"/>
                                            </p:txEl>
                                          </p:spTgt>
                                        </p:tgtEl>
                                        <p:attrNameLst>
                                          <p:attrName>ppt_x</p:attrName>
                                        </p:attrNameLst>
                                      </p:cBhvr>
                                      <p:tavLst>
                                        <p:tav tm="0">
                                          <p:val>
                                            <p:strVal val="0-#ppt_w/2"/>
                                          </p:val>
                                        </p:tav>
                                        <p:tav tm="100000">
                                          <p:val>
                                            <p:strVal val="#ppt_x"/>
                                          </p:val>
                                        </p:tav>
                                      </p:tavLst>
                                    </p:anim>
                                    <p:anim calcmode="lin" valueType="num">
                                      <p:cBhvr additive="base">
                                        <p:cTn id="43" dur="1000" fill="hold"/>
                                        <p:tgtEl>
                                          <p:spTgt spid="886791">
                                            <p:txEl>
                                              <p:pRg st="7" end="7"/>
                                            </p:txEl>
                                          </p:spTgt>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8000"/>
                            </p:stCondLst>
                            <p:childTnLst>
                              <p:par>
                                <p:cTn id="45" presetID="2" presetClass="entr" presetSubtype="8" fill="hold" grpId="0" nodeType="afterEffect">
                                  <p:stCondLst>
                                    <p:cond delay="0"/>
                                  </p:stCondLst>
                                  <p:childTnLst>
                                    <p:set>
                                      <p:cBhvr>
                                        <p:cTn id="46" dur="1" fill="hold">
                                          <p:stCondLst>
                                            <p:cond delay="0"/>
                                          </p:stCondLst>
                                        </p:cTn>
                                        <p:tgtEl>
                                          <p:spTgt spid="886791">
                                            <p:txEl>
                                              <p:pRg st="8" end="8"/>
                                            </p:txEl>
                                          </p:spTgt>
                                        </p:tgtEl>
                                        <p:attrNameLst>
                                          <p:attrName>style.visibility</p:attrName>
                                        </p:attrNameLst>
                                      </p:cBhvr>
                                      <p:to>
                                        <p:strVal val="visible"/>
                                      </p:to>
                                    </p:set>
                                    <p:anim calcmode="lin" valueType="num">
                                      <p:cBhvr additive="base">
                                        <p:cTn id="47" dur="1000" fill="hold"/>
                                        <p:tgtEl>
                                          <p:spTgt spid="886791">
                                            <p:txEl>
                                              <p:pRg st="8" end="8"/>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886791">
                                            <p:txEl>
                                              <p:pRg st="8" end="8"/>
                                            </p:txEl>
                                          </p:spTgt>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9000"/>
                            </p:stCondLst>
                            <p:childTnLst>
                              <p:par>
                                <p:cTn id="50" presetID="2" presetClass="entr" presetSubtype="8" fill="hold" grpId="0" nodeType="afterEffect">
                                  <p:stCondLst>
                                    <p:cond delay="0"/>
                                  </p:stCondLst>
                                  <p:childTnLst>
                                    <p:set>
                                      <p:cBhvr>
                                        <p:cTn id="51" dur="1" fill="hold">
                                          <p:stCondLst>
                                            <p:cond delay="0"/>
                                          </p:stCondLst>
                                        </p:cTn>
                                        <p:tgtEl>
                                          <p:spTgt spid="886791">
                                            <p:txEl>
                                              <p:pRg st="9" end="9"/>
                                            </p:txEl>
                                          </p:spTgt>
                                        </p:tgtEl>
                                        <p:attrNameLst>
                                          <p:attrName>style.visibility</p:attrName>
                                        </p:attrNameLst>
                                      </p:cBhvr>
                                      <p:to>
                                        <p:strVal val="visible"/>
                                      </p:to>
                                    </p:set>
                                    <p:anim calcmode="lin" valueType="num">
                                      <p:cBhvr additive="base">
                                        <p:cTn id="52" dur="1000" fill="hold"/>
                                        <p:tgtEl>
                                          <p:spTgt spid="886791">
                                            <p:txEl>
                                              <p:pRg st="9" end="9"/>
                                            </p:txEl>
                                          </p:spTgt>
                                        </p:tgtEl>
                                        <p:attrNameLst>
                                          <p:attrName>ppt_x</p:attrName>
                                        </p:attrNameLst>
                                      </p:cBhvr>
                                      <p:tavLst>
                                        <p:tav tm="0">
                                          <p:val>
                                            <p:strVal val="0-#ppt_w/2"/>
                                          </p:val>
                                        </p:tav>
                                        <p:tav tm="100000">
                                          <p:val>
                                            <p:strVal val="#ppt_x"/>
                                          </p:val>
                                        </p:tav>
                                      </p:tavLst>
                                    </p:anim>
                                    <p:anim calcmode="lin" valueType="num">
                                      <p:cBhvr additive="base">
                                        <p:cTn id="53" dur="1000" fill="hold"/>
                                        <p:tgtEl>
                                          <p:spTgt spid="88679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9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t>CONFIDENTIAL© Copyright 2008 Tech Mahindra Limited</a:t>
            </a:r>
          </a:p>
        </p:txBody>
      </p:sp>
      <p:sp>
        <p:nvSpPr>
          <p:cNvPr id="5" name="Slide Number Placeholder 4"/>
          <p:cNvSpPr>
            <a:spLocks noGrp="1"/>
          </p:cNvSpPr>
          <p:nvPr>
            <p:ph type="sldNum" sz="quarter" idx="12"/>
          </p:nvPr>
        </p:nvSpPr>
        <p:spPr/>
        <p:txBody>
          <a:bodyPr/>
          <a:lstStyle/>
          <a:p>
            <a:fld id="{EBB4D0EC-C70E-4382-9E6C-355392E78555}" type="slidenum">
              <a:rPr lang="en-US" altLang="en-US"/>
              <a:pPr/>
              <a:t>75</a:t>
            </a:fld>
            <a:endParaRPr lang="en-US" altLang="en-US"/>
          </a:p>
        </p:txBody>
      </p:sp>
      <p:pic>
        <p:nvPicPr>
          <p:cNvPr id="1314818" name="Picture 2" descr="image1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4" y="885826"/>
            <a:ext cx="8943975" cy="51276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14821" name="Rectangle 5"/>
          <p:cNvSpPr>
            <a:spLocks noGrp="1" noChangeArrowheads="1"/>
          </p:cNvSpPr>
          <p:nvPr>
            <p:ph type="title"/>
          </p:nvPr>
        </p:nvSpPr>
        <p:spPr/>
        <p:txBody>
          <a:bodyPr/>
          <a:lstStyle/>
          <a:p>
            <a:r>
              <a:rPr lang="en-US" altLang="en-US"/>
              <a:t>PCM Process</a:t>
            </a:r>
          </a:p>
        </p:txBody>
      </p:sp>
    </p:spTree>
    <p:extLst>
      <p:ext uri="{BB962C8B-B14F-4D97-AF65-F5344CB8AC3E}">
        <p14:creationId xmlns:p14="http://schemas.microsoft.com/office/powerpoint/2010/main" val="2882940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314818"/>
                                        </p:tgtEl>
                                        <p:attrNameLst>
                                          <p:attrName>style.visibility</p:attrName>
                                        </p:attrNameLst>
                                      </p:cBhvr>
                                      <p:to>
                                        <p:strVal val="visible"/>
                                      </p:to>
                                    </p:set>
                                    <p:animEffect transition="in" filter="barn(inVertical)">
                                      <p:cBhvr>
                                        <p:cTn id="7" dur="1000"/>
                                        <p:tgtEl>
                                          <p:spTgt spid="131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r>
              <a:rPr lang="en-US" altLang="en-US"/>
              <a:t>CONFIDENTIAL© Copyright 2008 Tech Mahindra Limited</a:t>
            </a:r>
          </a:p>
        </p:txBody>
      </p:sp>
      <p:sp>
        <p:nvSpPr>
          <p:cNvPr id="7" name="Slide Number Placeholder 4"/>
          <p:cNvSpPr>
            <a:spLocks noGrp="1"/>
          </p:cNvSpPr>
          <p:nvPr>
            <p:ph type="sldNum" sz="quarter" idx="12"/>
          </p:nvPr>
        </p:nvSpPr>
        <p:spPr/>
        <p:txBody>
          <a:bodyPr/>
          <a:lstStyle/>
          <a:p>
            <a:fld id="{96D3A3BB-BE1C-41B9-8FA4-57265AC0FD5C}" type="slidenum">
              <a:rPr lang="en-US" altLang="en-US"/>
              <a:pPr/>
              <a:t>76</a:t>
            </a:fld>
            <a:endParaRPr lang="en-US" altLang="en-US"/>
          </a:p>
        </p:txBody>
      </p:sp>
      <p:sp>
        <p:nvSpPr>
          <p:cNvPr id="1323013" name="Rectangle 5"/>
          <p:cNvSpPr>
            <a:spLocks noGrp="1" noChangeArrowheads="1"/>
          </p:cNvSpPr>
          <p:nvPr>
            <p:ph type="title"/>
          </p:nvPr>
        </p:nvSpPr>
        <p:spPr/>
        <p:txBody>
          <a:bodyPr/>
          <a:lstStyle/>
          <a:p>
            <a:r>
              <a:rPr lang="en-US" altLang="en-US"/>
              <a:t>Quantized PAM Signal</a:t>
            </a:r>
          </a:p>
        </p:txBody>
      </p:sp>
      <p:pic>
        <p:nvPicPr>
          <p:cNvPr id="1323014"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6" y="661989"/>
            <a:ext cx="8297863"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3016" name="Rectangle 8"/>
          <p:cNvSpPr>
            <a:spLocks noChangeArrowheads="1"/>
          </p:cNvSpPr>
          <p:nvPr/>
        </p:nvSpPr>
        <p:spPr bwMode="auto">
          <a:xfrm>
            <a:off x="2676525" y="3741738"/>
            <a:ext cx="6680200" cy="431800"/>
          </a:xfrm>
          <a:prstGeom prst="rect">
            <a:avLst/>
          </a:prstGeom>
          <a:noFill/>
          <a:ln>
            <a:noFill/>
          </a:ln>
          <a:effectLst/>
          <a:extLst>
            <a:ext uri="{909E8E84-426E-40DD-AFC4-6F175D3DCCD1}">
              <a14:hiddenFill xmlns:a14="http://schemas.microsoft.com/office/drawing/2010/main">
                <a:solidFill>
                  <a:srgbClr val="C4EB9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5760" anchor="b"/>
          <a:lstStyle>
            <a:lvl1pPr>
              <a:defRPr sz="2400">
                <a:solidFill>
                  <a:schemeClr val="tx2"/>
                </a:solidFill>
                <a:latin typeface="Verdana" panose="020B0604030504040204" pitchFamily="34" charset="0"/>
              </a:defRPr>
            </a:lvl1pPr>
            <a:lvl2pPr>
              <a:defRPr sz="2400">
                <a:solidFill>
                  <a:schemeClr val="tx2"/>
                </a:solidFill>
                <a:latin typeface="Verdana" panose="020B0604030504040204" pitchFamily="34" charset="0"/>
              </a:defRPr>
            </a:lvl2pPr>
            <a:lvl3pPr>
              <a:defRPr sz="2400">
                <a:solidFill>
                  <a:schemeClr val="tx2"/>
                </a:solidFill>
                <a:latin typeface="Verdana" panose="020B0604030504040204" pitchFamily="34" charset="0"/>
              </a:defRPr>
            </a:lvl3pPr>
            <a:lvl4pPr>
              <a:defRPr sz="2400">
                <a:solidFill>
                  <a:schemeClr val="tx2"/>
                </a:solidFill>
                <a:latin typeface="Verdana" panose="020B0604030504040204" pitchFamily="34" charset="0"/>
              </a:defRPr>
            </a:lvl4pPr>
            <a:lvl5pPr>
              <a:defRPr sz="2400">
                <a:solidFill>
                  <a:schemeClr val="tx2"/>
                </a:solidFill>
                <a:latin typeface="Verdana" panose="020B0604030504040204" pitchFamily="34" charset="0"/>
              </a:defRPr>
            </a:lvl5pPr>
            <a:lvl6pPr marL="457200" fontAlgn="base">
              <a:spcBef>
                <a:spcPct val="0"/>
              </a:spcBef>
              <a:spcAft>
                <a:spcPct val="0"/>
              </a:spcAft>
              <a:defRPr sz="2400">
                <a:solidFill>
                  <a:schemeClr val="tx2"/>
                </a:solidFill>
                <a:latin typeface="Verdana" panose="020B0604030504040204" pitchFamily="34" charset="0"/>
              </a:defRPr>
            </a:lvl6pPr>
            <a:lvl7pPr marL="914400" fontAlgn="base">
              <a:spcBef>
                <a:spcPct val="0"/>
              </a:spcBef>
              <a:spcAft>
                <a:spcPct val="0"/>
              </a:spcAft>
              <a:defRPr sz="2400">
                <a:solidFill>
                  <a:schemeClr val="tx2"/>
                </a:solidFill>
                <a:latin typeface="Verdana" panose="020B0604030504040204" pitchFamily="34" charset="0"/>
              </a:defRPr>
            </a:lvl7pPr>
            <a:lvl8pPr marL="1371600" fontAlgn="base">
              <a:spcBef>
                <a:spcPct val="0"/>
              </a:spcBef>
              <a:spcAft>
                <a:spcPct val="0"/>
              </a:spcAft>
              <a:defRPr sz="2400">
                <a:solidFill>
                  <a:schemeClr val="tx2"/>
                </a:solidFill>
                <a:latin typeface="Verdana" panose="020B0604030504040204" pitchFamily="34" charset="0"/>
              </a:defRPr>
            </a:lvl8pPr>
            <a:lvl9pPr marL="1828800" fontAlgn="base">
              <a:spcBef>
                <a:spcPct val="0"/>
              </a:spcBef>
              <a:spcAft>
                <a:spcPct val="0"/>
              </a:spcAft>
              <a:defRPr sz="2400">
                <a:solidFill>
                  <a:schemeClr val="tx2"/>
                </a:solidFill>
                <a:latin typeface="Verdana" panose="020B0604030504040204" pitchFamily="34" charset="0"/>
              </a:defRPr>
            </a:lvl9pPr>
          </a:lstStyle>
          <a:p>
            <a:r>
              <a:rPr lang="en-US" altLang="en-US"/>
              <a:t>Quantizing by using sign and magnitude</a:t>
            </a:r>
          </a:p>
        </p:txBody>
      </p:sp>
      <p:pic>
        <p:nvPicPr>
          <p:cNvPr id="13230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314" y="4195763"/>
            <a:ext cx="8574087"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6494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23013"/>
                                        </p:tgtEl>
                                        <p:attrNameLst>
                                          <p:attrName>style.visibility</p:attrName>
                                        </p:attrNameLst>
                                      </p:cBhvr>
                                      <p:to>
                                        <p:strVal val="visible"/>
                                      </p:to>
                                    </p:set>
                                    <p:animEffect transition="in" filter="strips(downRight)">
                                      <p:cBhvr>
                                        <p:cTn id="7" dur="1000"/>
                                        <p:tgtEl>
                                          <p:spTgt spid="1323013"/>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1323014"/>
                                        </p:tgtEl>
                                        <p:attrNameLst>
                                          <p:attrName>style.visibility</p:attrName>
                                        </p:attrNameLst>
                                      </p:cBhvr>
                                      <p:to>
                                        <p:strVal val="visible"/>
                                      </p:to>
                                    </p:set>
                                    <p:animEffect transition="in" filter="strips(downRight)">
                                      <p:cBhvr>
                                        <p:cTn id="11" dur="1000"/>
                                        <p:tgtEl>
                                          <p:spTgt spid="1323014"/>
                                        </p:tgtEl>
                                      </p:cBhvr>
                                    </p:animEffect>
                                  </p:childTnLst>
                                </p:cTn>
                              </p:par>
                            </p:childTnLst>
                          </p:cTn>
                        </p:par>
                        <p:par>
                          <p:cTn id="12" fill="hold" nodeType="afterGroup">
                            <p:stCondLst>
                              <p:cond delay="2000"/>
                            </p:stCondLst>
                            <p:childTnLst>
                              <p:par>
                                <p:cTn id="13" presetID="18" presetClass="entr" presetSubtype="6" fill="hold" grpId="0" nodeType="afterEffect">
                                  <p:stCondLst>
                                    <p:cond delay="0"/>
                                  </p:stCondLst>
                                  <p:childTnLst>
                                    <p:set>
                                      <p:cBhvr>
                                        <p:cTn id="14" dur="1" fill="hold">
                                          <p:stCondLst>
                                            <p:cond delay="0"/>
                                          </p:stCondLst>
                                        </p:cTn>
                                        <p:tgtEl>
                                          <p:spTgt spid="1323016"/>
                                        </p:tgtEl>
                                        <p:attrNameLst>
                                          <p:attrName>style.visibility</p:attrName>
                                        </p:attrNameLst>
                                      </p:cBhvr>
                                      <p:to>
                                        <p:strVal val="visible"/>
                                      </p:to>
                                    </p:set>
                                    <p:animEffect transition="in" filter="strips(downRight)">
                                      <p:cBhvr>
                                        <p:cTn id="15" dur="1000"/>
                                        <p:tgtEl>
                                          <p:spTgt spid="1323016"/>
                                        </p:tgtEl>
                                      </p:cBhvr>
                                    </p:animEffect>
                                  </p:childTnLst>
                                </p:cTn>
                              </p:par>
                            </p:childTnLst>
                          </p:cTn>
                        </p:par>
                        <p:par>
                          <p:cTn id="16" fill="hold" nodeType="afterGroup">
                            <p:stCondLst>
                              <p:cond delay="3000"/>
                            </p:stCondLst>
                            <p:childTnLst>
                              <p:par>
                                <p:cTn id="17" presetID="18" presetClass="entr" presetSubtype="6" fill="hold" nodeType="afterEffect">
                                  <p:stCondLst>
                                    <p:cond delay="0"/>
                                  </p:stCondLst>
                                  <p:childTnLst>
                                    <p:set>
                                      <p:cBhvr>
                                        <p:cTn id="18" dur="1" fill="hold">
                                          <p:stCondLst>
                                            <p:cond delay="0"/>
                                          </p:stCondLst>
                                        </p:cTn>
                                        <p:tgtEl>
                                          <p:spTgt spid="1323017"/>
                                        </p:tgtEl>
                                        <p:attrNameLst>
                                          <p:attrName>style.visibility</p:attrName>
                                        </p:attrNameLst>
                                      </p:cBhvr>
                                      <p:to>
                                        <p:strVal val="visible"/>
                                      </p:to>
                                    </p:set>
                                    <p:animEffect transition="in" filter="strips(downRight)">
                                      <p:cBhvr>
                                        <p:cTn id="19" dur="1000"/>
                                        <p:tgtEl>
                                          <p:spTgt spid="132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013" grpId="0"/>
      <p:bldP spid="13230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C42F67C7-FAB4-42E1-9291-9FEA0AC12E22}" type="slidenum">
              <a:rPr lang="en-US" altLang="en-US"/>
              <a:pPr/>
              <a:t>77</a:t>
            </a:fld>
            <a:endParaRPr lang="en-US" altLang="en-US"/>
          </a:p>
        </p:txBody>
      </p:sp>
      <p:sp>
        <p:nvSpPr>
          <p:cNvPr id="1327106" name="Rectangle 2"/>
          <p:cNvSpPr>
            <a:spLocks noGrp="1" noChangeArrowheads="1"/>
          </p:cNvSpPr>
          <p:nvPr>
            <p:ph type="title"/>
          </p:nvPr>
        </p:nvSpPr>
        <p:spPr/>
        <p:txBody>
          <a:bodyPr/>
          <a:lstStyle/>
          <a:p>
            <a:r>
              <a:rPr lang="en-US" altLang="en-US"/>
              <a:t>Summary</a:t>
            </a:r>
          </a:p>
        </p:txBody>
      </p:sp>
      <p:sp>
        <p:nvSpPr>
          <p:cNvPr id="1327107" name="Rectangle 3"/>
          <p:cNvSpPr>
            <a:spLocks noGrp="1" noChangeArrowheads="1"/>
          </p:cNvSpPr>
          <p:nvPr>
            <p:ph type="body" idx="1"/>
          </p:nvPr>
        </p:nvSpPr>
        <p:spPr/>
        <p:txBody>
          <a:bodyPr/>
          <a:lstStyle/>
          <a:p>
            <a:r>
              <a:rPr lang="en-US" altLang="en-US"/>
              <a:t>In this session, we have learned:</a:t>
            </a:r>
          </a:p>
          <a:p>
            <a:pPr lvl="1"/>
            <a:r>
              <a:rPr lang="en-US" altLang="en-US"/>
              <a:t>Digital signal representation and its characteristic features </a:t>
            </a:r>
          </a:p>
          <a:p>
            <a:pPr lvl="1"/>
            <a:r>
              <a:rPr lang="en-US" altLang="en-US"/>
              <a:t>The need of digital transmission and edge over analogue counterpart</a:t>
            </a:r>
          </a:p>
          <a:p>
            <a:pPr lvl="1"/>
            <a:r>
              <a:rPr lang="en-US" altLang="en-US"/>
              <a:t>Process of analogue to digital conversion called PCM – Pulse Code Modulation </a:t>
            </a:r>
          </a:p>
          <a:p>
            <a:pPr lvl="1"/>
            <a:r>
              <a:rPr lang="en-US" altLang="en-US"/>
              <a:t>Quantization error and its impact on digital quality </a:t>
            </a:r>
          </a:p>
          <a:p>
            <a:pPr lvl="1"/>
            <a:endParaRPr lang="en-US" altLang="en-US"/>
          </a:p>
          <a:p>
            <a:pPr lvl="1"/>
            <a:endParaRPr lang="en-US" altLang="en-US"/>
          </a:p>
          <a:p>
            <a:endParaRPr lang="en-US" altLang="en-US"/>
          </a:p>
        </p:txBody>
      </p:sp>
    </p:spTree>
    <p:extLst>
      <p:ext uri="{BB962C8B-B14F-4D97-AF65-F5344CB8AC3E}">
        <p14:creationId xmlns:p14="http://schemas.microsoft.com/office/powerpoint/2010/main" val="33519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2"/>
          <p:cNvSpPr>
            <a:spLocks noGrp="1" noChangeArrowheads="1"/>
          </p:cNvSpPr>
          <p:nvPr>
            <p:ph type="ctrTitle"/>
          </p:nvPr>
        </p:nvSpPr>
        <p:spPr/>
        <p:txBody>
          <a:bodyPr/>
          <a:lstStyle/>
          <a:p>
            <a:r>
              <a:rPr lang="en-US" altLang="en-US"/>
              <a:t>Thank You</a:t>
            </a:r>
          </a:p>
        </p:txBody>
      </p:sp>
    </p:spTree>
    <p:extLst>
      <p:ext uri="{BB962C8B-B14F-4D97-AF65-F5344CB8AC3E}">
        <p14:creationId xmlns:p14="http://schemas.microsoft.com/office/powerpoint/2010/main" val="2775556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3319" name="Rectangle 7"/>
          <p:cNvSpPr>
            <a:spLocks noGrp="1" noChangeArrowheads="1"/>
          </p:cNvSpPr>
          <p:nvPr>
            <p:ph type="ctrTitle"/>
          </p:nvPr>
        </p:nvSpPr>
        <p:spPr/>
        <p:txBody>
          <a:bodyPr/>
          <a:lstStyle/>
          <a:p>
            <a:r>
              <a:rPr lang="en-US" altLang="en-US"/>
              <a:t>Modulation Demodulation</a:t>
            </a:r>
          </a:p>
        </p:txBody>
      </p:sp>
    </p:spTree>
    <p:extLst>
      <p:ext uri="{BB962C8B-B14F-4D97-AF65-F5344CB8AC3E}">
        <p14:creationId xmlns:p14="http://schemas.microsoft.com/office/powerpoint/2010/main" val="1841016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r>
              <a:rPr lang="en-US" altLang="en-US" sz="800">
                <a:solidFill>
                  <a:schemeClr val="bg1"/>
                </a:solidFill>
                <a:latin typeface="Arial" panose="020B0604020202020204" pitchFamily="34" charset="0"/>
              </a:rPr>
              <a:t>CONFIDENTIAL© Copyright 2008 Tech Mahindra Limited</a:t>
            </a:r>
          </a:p>
        </p:txBody>
      </p:sp>
      <p:sp>
        <p:nvSpPr>
          <p:cNvPr id="15363" name="Slide Number Placeholder 5"/>
          <p:cNvSpPr>
            <a:spLocks noGrp="1"/>
          </p:cNvSpPr>
          <p:nvPr>
            <p:ph type="sldNum" sz="quarter" idx="12"/>
          </p:nvPr>
        </p:nvSpPr>
        <p:spPr>
          <a:noFill/>
        </p:spPr>
        <p:txBody>
          <a:bodyPr/>
          <a:lstStyle>
            <a:lvl1pPr>
              <a:spcBef>
                <a:spcPct val="20000"/>
              </a:spcBef>
              <a:buClr>
                <a:srgbClr val="CC3300"/>
              </a:buClr>
              <a:buFont typeface="Wingdings" panose="05000000000000000000" pitchFamily="2" charset="2"/>
              <a:buChar char="§"/>
              <a:defRPr sz="2000">
                <a:solidFill>
                  <a:srgbClr val="3C5658"/>
                </a:solidFill>
                <a:latin typeface="Verdana" panose="020B0604030504040204" pitchFamily="34" charset="0"/>
              </a:defRPr>
            </a:lvl1pPr>
            <a:lvl2pPr marL="742950" indent="-285750">
              <a:spcBef>
                <a:spcPct val="20000"/>
              </a:spcBef>
              <a:buClr>
                <a:srgbClr val="CC3300"/>
              </a:buClr>
              <a:buFont typeface="Wingdings" panose="05000000000000000000" pitchFamily="2" charset="2"/>
              <a:buChar char=""/>
              <a:defRPr>
                <a:solidFill>
                  <a:srgbClr val="3C5658"/>
                </a:solidFill>
                <a:latin typeface="Verdana" panose="020B0604030504040204" pitchFamily="34" charset="0"/>
              </a:defRPr>
            </a:lvl2pPr>
            <a:lvl3pPr marL="1143000" indent="-228600">
              <a:spcBef>
                <a:spcPct val="20000"/>
              </a:spcBef>
              <a:buClr>
                <a:srgbClr val="CC3300"/>
              </a:buClr>
              <a:buFont typeface="Wingdings" panose="05000000000000000000" pitchFamily="2" charset="2"/>
              <a:buChar char="w"/>
              <a:defRPr sz="1600">
                <a:solidFill>
                  <a:srgbClr val="3C5658"/>
                </a:solidFill>
                <a:latin typeface="Verdana" panose="020B0604030504040204" pitchFamily="34" charset="0"/>
              </a:defRPr>
            </a:lvl3pPr>
            <a:lvl4pPr marL="1600200" indent="-228600">
              <a:spcBef>
                <a:spcPct val="20000"/>
              </a:spcBef>
              <a:buClr>
                <a:srgbClr val="CC3300"/>
              </a:buClr>
              <a:buFont typeface="Wingdings" panose="05000000000000000000" pitchFamily="2" charset="2"/>
              <a:buChar char="ú"/>
              <a:defRPr sz="1400">
                <a:solidFill>
                  <a:srgbClr val="3C5658"/>
                </a:solidFill>
                <a:latin typeface="Verdana" panose="020B0604030504040204" pitchFamily="34" charset="0"/>
              </a:defRPr>
            </a:lvl4pPr>
            <a:lvl5pPr marL="2057400" indent="-228600">
              <a:spcBef>
                <a:spcPct val="20000"/>
              </a:spcBef>
              <a:buClr>
                <a:srgbClr val="CC3300"/>
              </a:buClr>
              <a:buFont typeface="Wingdings" panose="05000000000000000000" pitchFamily="2" charset="2"/>
              <a:buChar char="¡"/>
              <a:defRPr sz="1200">
                <a:solidFill>
                  <a:srgbClr val="3C5658"/>
                </a:solidFill>
                <a:latin typeface="Verdana" panose="020B0604030504040204" pitchFamily="34" charset="0"/>
              </a:defRPr>
            </a:lvl5pPr>
            <a:lvl6pPr marL="25146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6pPr>
            <a:lvl7pPr marL="29718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7pPr>
            <a:lvl8pPr marL="34290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8pPr>
            <a:lvl9pPr marL="3886200" indent="-228600" eaLnBrk="0" fontAlgn="base" hangingPunct="0">
              <a:spcBef>
                <a:spcPct val="20000"/>
              </a:spcBef>
              <a:spcAft>
                <a:spcPct val="0"/>
              </a:spcAft>
              <a:buClr>
                <a:srgbClr val="CC3300"/>
              </a:buClr>
              <a:buFont typeface="Wingdings" panose="05000000000000000000" pitchFamily="2" charset="2"/>
              <a:buChar char="¡"/>
              <a:defRPr sz="1200">
                <a:solidFill>
                  <a:srgbClr val="3C5658"/>
                </a:solidFill>
                <a:latin typeface="Verdana" panose="020B0604030504040204" pitchFamily="34" charset="0"/>
              </a:defRPr>
            </a:lvl9pPr>
          </a:lstStyle>
          <a:p>
            <a:pPr>
              <a:spcBef>
                <a:spcPct val="0"/>
              </a:spcBef>
              <a:buClrTx/>
              <a:buFontTx/>
              <a:buNone/>
            </a:pPr>
            <a:fld id="{2BDC3010-6DD7-49C9-A766-D4C291CA576F}" type="slidenum">
              <a:rPr lang="en-US" altLang="en-US" sz="900">
                <a:solidFill>
                  <a:schemeClr val="bg1"/>
                </a:solidFill>
                <a:latin typeface="Arial" panose="020B0604020202020204" pitchFamily="34" charset="0"/>
              </a:rPr>
              <a:pPr>
                <a:spcBef>
                  <a:spcPct val="0"/>
                </a:spcBef>
                <a:buClrTx/>
                <a:buFontTx/>
                <a:buNone/>
              </a:pPr>
              <a:t>8</a:t>
            </a:fld>
            <a:endParaRPr lang="en-US" altLang="en-US" sz="900">
              <a:solidFill>
                <a:schemeClr val="bg1"/>
              </a:solidFill>
              <a:latin typeface="Arial" panose="020B0604020202020204" pitchFamily="34" charset="0"/>
            </a:endParaRPr>
          </a:p>
        </p:txBody>
      </p:sp>
      <p:sp>
        <p:nvSpPr>
          <p:cNvPr id="15364" name="Rectangle 2"/>
          <p:cNvSpPr>
            <a:spLocks noGrp="1" noChangeArrowheads="1"/>
          </p:cNvSpPr>
          <p:nvPr>
            <p:ph type="title"/>
          </p:nvPr>
        </p:nvSpPr>
        <p:spPr/>
        <p:txBody>
          <a:bodyPr/>
          <a:lstStyle/>
          <a:p>
            <a:pPr eaLnBrk="1" hangingPunct="1"/>
            <a:r>
              <a:rPr lang="en-US" altLang="en-US" smtClean="0"/>
              <a:t>Summary</a:t>
            </a:r>
          </a:p>
        </p:txBody>
      </p:sp>
      <p:sp>
        <p:nvSpPr>
          <p:cNvPr id="15365" name="Rectangle 3"/>
          <p:cNvSpPr>
            <a:spLocks noGrp="1" noChangeArrowheads="1"/>
          </p:cNvSpPr>
          <p:nvPr>
            <p:ph type="body" idx="1"/>
          </p:nvPr>
        </p:nvSpPr>
        <p:spPr/>
        <p:txBody>
          <a:bodyPr/>
          <a:lstStyle/>
          <a:p>
            <a:pPr eaLnBrk="1" hangingPunct="1"/>
            <a:r>
              <a:rPr lang="en-US" altLang="en-US" smtClean="0"/>
              <a:t>In this session, we have learned:</a:t>
            </a:r>
          </a:p>
          <a:p>
            <a:pPr lvl="1" eaLnBrk="1" hangingPunct="1"/>
            <a:r>
              <a:rPr lang="en-US" altLang="en-US" smtClean="0"/>
              <a:t>Typical composition of systems available at any TELCO operator </a:t>
            </a:r>
          </a:p>
          <a:p>
            <a:pPr lvl="1" eaLnBrk="1" hangingPunct="1"/>
            <a:r>
              <a:rPr lang="en-US" altLang="en-US" smtClean="0"/>
              <a:t>Context of communication network in a TELCO stack</a:t>
            </a:r>
          </a:p>
          <a:p>
            <a:pPr lvl="1" eaLnBrk="1" hangingPunct="1"/>
            <a:r>
              <a:rPr lang="en-US" altLang="en-US" smtClean="0"/>
              <a:t>Difference between network element, network architecture and services  </a:t>
            </a:r>
          </a:p>
          <a:p>
            <a:pPr lvl="1" eaLnBrk="1" hangingPunct="1"/>
            <a:r>
              <a:rPr lang="en-US" altLang="en-US" smtClean="0"/>
              <a:t>Yesterday’s and today’s services </a:t>
            </a:r>
          </a:p>
          <a:p>
            <a:pPr lvl="1" eaLnBrk="1" hangingPunct="1">
              <a:buFont typeface="Wingdings" panose="05000000000000000000" pitchFamily="2" charset="2"/>
              <a:buNone/>
            </a:pPr>
            <a:endParaRPr lang="en-US" altLang="en-US" smtClean="0"/>
          </a:p>
          <a:p>
            <a:pPr lvl="1" eaLnBrk="1" hangingPunct="1"/>
            <a:endParaRPr lang="en-US" altLang="en-US" smtClean="0"/>
          </a:p>
        </p:txBody>
      </p:sp>
    </p:spTree>
    <p:extLst>
      <p:ext uri="{BB962C8B-B14F-4D97-AF65-F5344CB8AC3E}">
        <p14:creationId xmlns:p14="http://schemas.microsoft.com/office/powerpoint/2010/main" val="2071002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A555FC24-A2D1-4CEA-832E-703E9A8E29EF}" type="slidenum">
              <a:rPr lang="en-US" altLang="en-US"/>
              <a:pPr/>
              <a:t>80</a:t>
            </a:fld>
            <a:endParaRPr lang="en-US" altLang="en-US"/>
          </a:p>
        </p:txBody>
      </p:sp>
      <p:sp>
        <p:nvSpPr>
          <p:cNvPr id="1354754" name="Rectangle 2"/>
          <p:cNvSpPr>
            <a:spLocks noGrp="1" noChangeArrowheads="1"/>
          </p:cNvSpPr>
          <p:nvPr>
            <p:ph type="title"/>
          </p:nvPr>
        </p:nvSpPr>
        <p:spPr/>
        <p:txBody>
          <a:bodyPr/>
          <a:lstStyle/>
          <a:p>
            <a:r>
              <a:rPr lang="en-US" altLang="en-US"/>
              <a:t>Objectives</a:t>
            </a:r>
          </a:p>
        </p:txBody>
      </p:sp>
      <p:sp>
        <p:nvSpPr>
          <p:cNvPr id="1354755" name="Rectangle 3"/>
          <p:cNvSpPr>
            <a:spLocks noGrp="1" noChangeArrowheads="1"/>
          </p:cNvSpPr>
          <p:nvPr>
            <p:ph type="body" idx="1"/>
          </p:nvPr>
        </p:nvSpPr>
        <p:spPr/>
        <p:txBody>
          <a:bodyPr/>
          <a:lstStyle/>
          <a:p>
            <a:r>
              <a:rPr lang="en-US" altLang="en-US"/>
              <a:t>At the end of this session, you will be able to:</a:t>
            </a:r>
          </a:p>
          <a:p>
            <a:pPr lvl="1"/>
            <a:r>
              <a:rPr lang="en-US" altLang="en-US"/>
              <a:t>Understand the need and process of modulation/demodulation </a:t>
            </a:r>
          </a:p>
          <a:p>
            <a:pPr lvl="1"/>
            <a:r>
              <a:rPr lang="en-US" altLang="en-US"/>
              <a:t>Understand difference between analogue and digital modulation techniques </a:t>
            </a:r>
          </a:p>
          <a:p>
            <a:pPr lvl="1"/>
            <a:r>
              <a:rPr lang="en-US" altLang="en-US"/>
              <a:t>Understand analogue modulation techniques called AM, FM along with applications </a:t>
            </a:r>
          </a:p>
          <a:p>
            <a:pPr lvl="1"/>
            <a:r>
              <a:rPr lang="en-US" altLang="en-US"/>
              <a:t>Understand digital modulation techniques called ASK, FSK and PSK and their variants along with applications  </a:t>
            </a:r>
          </a:p>
          <a:p>
            <a:pPr lvl="1"/>
            <a:r>
              <a:rPr lang="en-US" altLang="en-US"/>
              <a:t>Understand the functionality of MODEM</a:t>
            </a:r>
          </a:p>
          <a:p>
            <a:pPr lvl="1"/>
            <a:endParaRPr lang="en-US" altLang="en-US"/>
          </a:p>
          <a:p>
            <a:pPr lvl="1"/>
            <a:endParaRPr lang="en-US" altLang="en-US"/>
          </a:p>
          <a:p>
            <a:endParaRPr lang="en-US" altLang="en-US"/>
          </a:p>
        </p:txBody>
      </p:sp>
    </p:spTree>
    <p:extLst>
      <p:ext uri="{BB962C8B-B14F-4D97-AF65-F5344CB8AC3E}">
        <p14:creationId xmlns:p14="http://schemas.microsoft.com/office/powerpoint/2010/main" val="2996670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4CA057D7-752A-45D9-9B6E-4CFE85BB48A6}" type="slidenum">
              <a:rPr lang="en-US" altLang="en-US"/>
              <a:pPr/>
              <a:t>81</a:t>
            </a:fld>
            <a:endParaRPr lang="en-US" altLang="en-US"/>
          </a:p>
        </p:txBody>
      </p:sp>
      <p:sp>
        <p:nvSpPr>
          <p:cNvPr id="1356802" name="Rectangle 2"/>
          <p:cNvSpPr>
            <a:spLocks noGrp="1" noChangeArrowheads="1"/>
          </p:cNvSpPr>
          <p:nvPr>
            <p:ph type="title"/>
          </p:nvPr>
        </p:nvSpPr>
        <p:spPr/>
        <p:txBody>
          <a:bodyPr/>
          <a:lstStyle/>
          <a:p>
            <a:r>
              <a:rPr lang="en-US" altLang="en-US"/>
              <a:t>Agenda</a:t>
            </a:r>
          </a:p>
        </p:txBody>
      </p:sp>
      <p:sp>
        <p:nvSpPr>
          <p:cNvPr id="1356803" name="Rectangle 3"/>
          <p:cNvSpPr>
            <a:spLocks noGrp="1" noChangeArrowheads="1"/>
          </p:cNvSpPr>
          <p:nvPr>
            <p:ph type="body" idx="1"/>
          </p:nvPr>
        </p:nvSpPr>
        <p:spPr/>
        <p:txBody>
          <a:bodyPr/>
          <a:lstStyle/>
          <a:p>
            <a:r>
              <a:rPr lang="en-US" altLang="en-US"/>
              <a:t>Need of modulation </a:t>
            </a:r>
          </a:p>
          <a:p>
            <a:r>
              <a:rPr lang="en-US" altLang="en-US"/>
              <a:t>Concept of Modulation </a:t>
            </a:r>
          </a:p>
          <a:p>
            <a:r>
              <a:rPr lang="en-US" altLang="en-US"/>
              <a:t>Modulation Techniques in Analog and Digital domain </a:t>
            </a:r>
          </a:p>
          <a:p>
            <a:r>
              <a:rPr lang="en-US" altLang="en-US"/>
              <a:t>AM, FM </a:t>
            </a:r>
          </a:p>
          <a:p>
            <a:r>
              <a:rPr lang="en-US" altLang="en-US"/>
              <a:t>ASK, FSK and PSK</a:t>
            </a:r>
          </a:p>
          <a:p>
            <a:r>
              <a:rPr lang="en-US" altLang="en-US"/>
              <a:t>Modem</a:t>
            </a:r>
          </a:p>
        </p:txBody>
      </p:sp>
    </p:spTree>
    <p:extLst>
      <p:ext uri="{BB962C8B-B14F-4D97-AF65-F5344CB8AC3E}">
        <p14:creationId xmlns:p14="http://schemas.microsoft.com/office/powerpoint/2010/main" val="17514476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6C82E22A-E962-48BA-9495-870995D92EA1}" type="slidenum">
              <a:rPr lang="en-US" altLang="en-US"/>
              <a:pPr/>
              <a:t>82</a:t>
            </a:fld>
            <a:endParaRPr lang="en-US" altLang="en-US"/>
          </a:p>
        </p:txBody>
      </p:sp>
      <p:sp>
        <p:nvSpPr>
          <p:cNvPr id="1340420" name="Rectangle 4"/>
          <p:cNvSpPr>
            <a:spLocks noGrp="1" noChangeArrowheads="1"/>
          </p:cNvSpPr>
          <p:nvPr>
            <p:ph type="title"/>
          </p:nvPr>
        </p:nvSpPr>
        <p:spPr/>
        <p:txBody>
          <a:bodyPr/>
          <a:lstStyle/>
          <a:p>
            <a:r>
              <a:rPr lang="en-US" altLang="en-US"/>
              <a:t>Carrier and Modulation</a:t>
            </a:r>
          </a:p>
        </p:txBody>
      </p:sp>
      <p:sp>
        <p:nvSpPr>
          <p:cNvPr id="1340421" name="Rectangle 5"/>
          <p:cNvSpPr>
            <a:spLocks noGrp="1" noChangeArrowheads="1"/>
          </p:cNvSpPr>
          <p:nvPr>
            <p:ph type="body" idx="1"/>
          </p:nvPr>
        </p:nvSpPr>
        <p:spPr/>
        <p:txBody>
          <a:bodyPr/>
          <a:lstStyle/>
          <a:p>
            <a:r>
              <a:rPr lang="en-US" altLang="en-US"/>
              <a:t>Carrier</a:t>
            </a:r>
          </a:p>
          <a:p>
            <a:pPr lvl="1"/>
            <a:r>
              <a:rPr lang="en-US" altLang="en-US"/>
              <a:t>Carriers are exclusively analog in nature</a:t>
            </a:r>
          </a:p>
          <a:p>
            <a:pPr lvl="1"/>
            <a:r>
              <a:rPr lang="en-US" altLang="en-US"/>
              <a:t>Generally of high frequency</a:t>
            </a:r>
          </a:p>
          <a:p>
            <a:endParaRPr lang="en-US" altLang="en-US"/>
          </a:p>
          <a:p>
            <a:r>
              <a:rPr lang="en-US" altLang="en-US"/>
              <a:t>Modulation</a:t>
            </a:r>
          </a:p>
          <a:p>
            <a:pPr lvl="1"/>
            <a:r>
              <a:rPr lang="en-US" altLang="en-US"/>
              <a:t>Process of changing one of the characteristics of carrier wave viz. amplitude or frequency or phase in proportion to amplitude of the input wave is called ‘Modulation’ process.</a:t>
            </a:r>
          </a:p>
          <a:p>
            <a:endParaRPr lang="en-US" altLang="en-US"/>
          </a:p>
        </p:txBody>
      </p:sp>
    </p:spTree>
    <p:extLst>
      <p:ext uri="{BB962C8B-B14F-4D97-AF65-F5344CB8AC3E}">
        <p14:creationId xmlns:p14="http://schemas.microsoft.com/office/powerpoint/2010/main" val="2099468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40421">
                                            <p:txEl>
                                              <p:pRg st="0" end="0"/>
                                            </p:txEl>
                                          </p:spTgt>
                                        </p:tgtEl>
                                        <p:attrNameLst>
                                          <p:attrName>style.visibility</p:attrName>
                                        </p:attrNameLst>
                                      </p:cBhvr>
                                      <p:to>
                                        <p:strVal val="visible"/>
                                      </p:to>
                                    </p:set>
                                    <p:animEffect transition="in" filter="dissolve">
                                      <p:cBhvr>
                                        <p:cTn id="7" dur="1000"/>
                                        <p:tgtEl>
                                          <p:spTgt spid="1340421">
                                            <p:txEl>
                                              <p:pRg st="0" end="0"/>
                                            </p:txEl>
                                          </p:spTgt>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340421">
                                            <p:txEl>
                                              <p:pRg st="1" end="1"/>
                                            </p:txEl>
                                          </p:spTgt>
                                        </p:tgtEl>
                                        <p:attrNameLst>
                                          <p:attrName>style.visibility</p:attrName>
                                        </p:attrNameLst>
                                      </p:cBhvr>
                                      <p:to>
                                        <p:strVal val="visible"/>
                                      </p:to>
                                    </p:set>
                                    <p:animEffect transition="in" filter="dissolve">
                                      <p:cBhvr>
                                        <p:cTn id="11" dur="1000"/>
                                        <p:tgtEl>
                                          <p:spTgt spid="1340421">
                                            <p:txEl>
                                              <p:pRg st="1" end="1"/>
                                            </p:txEl>
                                          </p:spTgt>
                                        </p:tgtEl>
                                      </p:cBhvr>
                                    </p:animEffect>
                                  </p:childTnLst>
                                </p:cTn>
                              </p:par>
                            </p:childTnLst>
                          </p:cTn>
                        </p:par>
                        <p:par>
                          <p:cTn id="12" fill="hold" nodeType="afterGroup">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340421">
                                            <p:txEl>
                                              <p:pRg st="2" end="2"/>
                                            </p:txEl>
                                          </p:spTgt>
                                        </p:tgtEl>
                                        <p:attrNameLst>
                                          <p:attrName>style.visibility</p:attrName>
                                        </p:attrNameLst>
                                      </p:cBhvr>
                                      <p:to>
                                        <p:strVal val="visible"/>
                                      </p:to>
                                    </p:set>
                                    <p:animEffect transition="in" filter="dissolve">
                                      <p:cBhvr>
                                        <p:cTn id="15" dur="1000"/>
                                        <p:tgtEl>
                                          <p:spTgt spid="1340421">
                                            <p:txEl>
                                              <p:pRg st="2" end="2"/>
                                            </p:txEl>
                                          </p:spTgt>
                                        </p:tgtEl>
                                      </p:cBhvr>
                                    </p:animEffect>
                                  </p:childTnLst>
                                </p:cTn>
                              </p:par>
                            </p:childTnLst>
                          </p:cTn>
                        </p:par>
                        <p:par>
                          <p:cTn id="16" fill="hold" nodeType="afterGroup">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1340421">
                                            <p:txEl>
                                              <p:pRg st="4" end="4"/>
                                            </p:txEl>
                                          </p:spTgt>
                                        </p:tgtEl>
                                        <p:attrNameLst>
                                          <p:attrName>style.visibility</p:attrName>
                                        </p:attrNameLst>
                                      </p:cBhvr>
                                      <p:to>
                                        <p:strVal val="visible"/>
                                      </p:to>
                                    </p:set>
                                    <p:animEffect transition="in" filter="dissolve">
                                      <p:cBhvr>
                                        <p:cTn id="19" dur="1000"/>
                                        <p:tgtEl>
                                          <p:spTgt spid="1340421">
                                            <p:txEl>
                                              <p:pRg st="4" end="4"/>
                                            </p:txEl>
                                          </p:spTgt>
                                        </p:tgtEl>
                                      </p:cBhvr>
                                    </p:animEffect>
                                  </p:childTnLst>
                                </p:cTn>
                              </p:par>
                            </p:childTnLst>
                          </p:cTn>
                        </p:par>
                        <p:par>
                          <p:cTn id="20" fill="hold" nodeType="afterGroup">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1340421">
                                            <p:txEl>
                                              <p:pRg st="5" end="5"/>
                                            </p:txEl>
                                          </p:spTgt>
                                        </p:tgtEl>
                                        <p:attrNameLst>
                                          <p:attrName>style.visibility</p:attrName>
                                        </p:attrNameLst>
                                      </p:cBhvr>
                                      <p:to>
                                        <p:strVal val="visible"/>
                                      </p:to>
                                    </p:set>
                                    <p:animEffect transition="in" filter="dissolve">
                                      <p:cBhvr>
                                        <p:cTn id="23" dur="1000"/>
                                        <p:tgtEl>
                                          <p:spTgt spid="13404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42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CONFIDENTIAL© Copyright 2008 Tech Mahindra Limited</a:t>
            </a:r>
          </a:p>
        </p:txBody>
      </p:sp>
      <p:sp>
        <p:nvSpPr>
          <p:cNvPr id="7" name="Slide Number Placeholder 5"/>
          <p:cNvSpPr>
            <a:spLocks noGrp="1"/>
          </p:cNvSpPr>
          <p:nvPr>
            <p:ph type="sldNum" sz="quarter" idx="12"/>
          </p:nvPr>
        </p:nvSpPr>
        <p:spPr/>
        <p:txBody>
          <a:bodyPr/>
          <a:lstStyle/>
          <a:p>
            <a:fld id="{13F137A3-4D46-401C-8A0C-8230A8B0C15E}" type="slidenum">
              <a:rPr lang="en-US" altLang="en-US"/>
              <a:pPr/>
              <a:t>83</a:t>
            </a:fld>
            <a:endParaRPr lang="en-US" altLang="en-US"/>
          </a:p>
        </p:txBody>
      </p:sp>
      <p:sp>
        <p:nvSpPr>
          <p:cNvPr id="1342466" name="Rectangle 2"/>
          <p:cNvSpPr>
            <a:spLocks noGrp="1" noChangeArrowheads="1"/>
          </p:cNvSpPr>
          <p:nvPr>
            <p:ph type="title"/>
          </p:nvPr>
        </p:nvSpPr>
        <p:spPr/>
        <p:txBody>
          <a:bodyPr/>
          <a:lstStyle/>
          <a:p>
            <a:r>
              <a:rPr lang="en-US" altLang="en-US"/>
              <a:t>Analog Modulation: AM</a:t>
            </a:r>
          </a:p>
        </p:txBody>
      </p:sp>
      <p:pic>
        <p:nvPicPr>
          <p:cNvPr id="13424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6914" y="1136651"/>
            <a:ext cx="352107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063" y="3892551"/>
            <a:ext cx="49530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2469" name="Rectangle 5"/>
          <p:cNvSpPr>
            <a:spLocks noGrp="1" noChangeArrowheads="1"/>
          </p:cNvSpPr>
          <p:nvPr>
            <p:ph type="body" idx="1"/>
          </p:nvPr>
        </p:nvSpPr>
        <p:spPr>
          <a:xfrm>
            <a:off x="5675313" y="863601"/>
            <a:ext cx="4813300" cy="1768475"/>
          </a:xfrm>
          <a:noFill/>
          <a:ln/>
        </p:spPr>
        <p:txBody>
          <a:bodyPr>
            <a:normAutofit fontScale="92500" lnSpcReduction="10000"/>
          </a:bodyPr>
          <a:lstStyle/>
          <a:p>
            <a:pPr marL="0" indent="0">
              <a:tabLst>
                <a:tab pos="457200" algn="l"/>
              </a:tabLst>
            </a:pPr>
            <a:r>
              <a:rPr lang="en-US" altLang="en-US" b="1"/>
              <a:t> </a:t>
            </a:r>
            <a:r>
              <a:rPr lang="en-US" altLang="en-US"/>
              <a:t>AM Radio </a:t>
            </a:r>
          </a:p>
          <a:p>
            <a:pPr marL="914400" lvl="1" indent="-457200">
              <a:tabLst>
                <a:tab pos="457200" algn="l"/>
              </a:tabLst>
            </a:pPr>
            <a:r>
              <a:rPr lang="en-US" altLang="en-US"/>
              <a:t>One carrier one radio channel</a:t>
            </a:r>
          </a:p>
          <a:p>
            <a:pPr marL="914400" lvl="1" indent="-457200">
              <a:tabLst>
                <a:tab pos="457200" algn="l"/>
              </a:tabLst>
            </a:pPr>
            <a:r>
              <a:rPr lang="en-US" altLang="en-US"/>
              <a:t>Each channel requires 10 KHz</a:t>
            </a:r>
          </a:p>
          <a:p>
            <a:pPr marL="914400" lvl="1" indent="-457200">
              <a:tabLst>
                <a:tab pos="457200" algn="l"/>
              </a:tabLst>
            </a:pPr>
            <a:r>
              <a:rPr lang="en-US" altLang="en-US"/>
              <a:t>Frequency range 530 KHz to 1700 KHz</a:t>
            </a:r>
            <a:endParaRPr lang="en-US" altLang="en-US" b="1"/>
          </a:p>
        </p:txBody>
      </p:sp>
    </p:spTree>
    <p:extLst>
      <p:ext uri="{BB962C8B-B14F-4D97-AF65-F5344CB8AC3E}">
        <p14:creationId xmlns:p14="http://schemas.microsoft.com/office/powerpoint/2010/main" val="2473379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342467"/>
                                        </p:tgtEl>
                                        <p:attrNameLst>
                                          <p:attrName>style.visibility</p:attrName>
                                        </p:attrNameLst>
                                      </p:cBhvr>
                                      <p:to>
                                        <p:strVal val="visible"/>
                                      </p:to>
                                    </p:set>
                                    <p:anim calcmode="lin" valueType="num">
                                      <p:cBhvr additive="base">
                                        <p:cTn id="7" dur="1000" fill="hold"/>
                                        <p:tgtEl>
                                          <p:spTgt spid="1342467"/>
                                        </p:tgtEl>
                                        <p:attrNameLst>
                                          <p:attrName>ppt_x</p:attrName>
                                        </p:attrNameLst>
                                      </p:cBhvr>
                                      <p:tavLst>
                                        <p:tav tm="0">
                                          <p:val>
                                            <p:strVal val="0-#ppt_w/2"/>
                                          </p:val>
                                        </p:tav>
                                        <p:tav tm="100000">
                                          <p:val>
                                            <p:strVal val="#ppt_x"/>
                                          </p:val>
                                        </p:tav>
                                      </p:tavLst>
                                    </p:anim>
                                    <p:anim calcmode="lin" valueType="num">
                                      <p:cBhvr additive="base">
                                        <p:cTn id="8" dur="1000" fill="hold"/>
                                        <p:tgtEl>
                                          <p:spTgt spid="134246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342469">
                                            <p:txEl>
                                              <p:pRg st="0" end="0"/>
                                            </p:txEl>
                                          </p:spTgt>
                                        </p:tgtEl>
                                        <p:attrNameLst>
                                          <p:attrName>style.visibility</p:attrName>
                                        </p:attrNameLst>
                                      </p:cBhvr>
                                      <p:to>
                                        <p:strVal val="visible"/>
                                      </p:to>
                                    </p:set>
                                    <p:anim calcmode="lin" valueType="num">
                                      <p:cBhvr additive="base">
                                        <p:cTn id="12" dur="1000" fill="hold"/>
                                        <p:tgtEl>
                                          <p:spTgt spid="1342469">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342469">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342469">
                                            <p:txEl>
                                              <p:pRg st="1" end="1"/>
                                            </p:txEl>
                                          </p:spTgt>
                                        </p:tgtEl>
                                        <p:attrNameLst>
                                          <p:attrName>style.visibility</p:attrName>
                                        </p:attrNameLst>
                                      </p:cBhvr>
                                      <p:to>
                                        <p:strVal val="visible"/>
                                      </p:to>
                                    </p:set>
                                    <p:anim calcmode="lin" valueType="num">
                                      <p:cBhvr additive="base">
                                        <p:cTn id="16" dur="1000" fill="hold"/>
                                        <p:tgtEl>
                                          <p:spTgt spid="1342469">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1342469">
                                            <p:txEl>
                                              <p:pRg st="1" end="1"/>
                                            </p:txEl>
                                          </p:spTgt>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342469">
                                            <p:txEl>
                                              <p:pRg st="2" end="2"/>
                                            </p:txEl>
                                          </p:spTgt>
                                        </p:tgtEl>
                                        <p:attrNameLst>
                                          <p:attrName>style.visibility</p:attrName>
                                        </p:attrNameLst>
                                      </p:cBhvr>
                                      <p:to>
                                        <p:strVal val="visible"/>
                                      </p:to>
                                    </p:set>
                                    <p:anim calcmode="lin" valueType="num">
                                      <p:cBhvr additive="base">
                                        <p:cTn id="20" dur="1000" fill="hold"/>
                                        <p:tgtEl>
                                          <p:spTgt spid="1342469">
                                            <p:txEl>
                                              <p:pRg st="2" end="2"/>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1342469">
                                            <p:txEl>
                                              <p:pRg st="2" end="2"/>
                                            </p:txEl>
                                          </p:spTgt>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342469">
                                            <p:txEl>
                                              <p:pRg st="3" end="3"/>
                                            </p:txEl>
                                          </p:spTgt>
                                        </p:tgtEl>
                                        <p:attrNameLst>
                                          <p:attrName>style.visibility</p:attrName>
                                        </p:attrNameLst>
                                      </p:cBhvr>
                                      <p:to>
                                        <p:strVal val="visible"/>
                                      </p:to>
                                    </p:set>
                                    <p:anim calcmode="lin" valueType="num">
                                      <p:cBhvr additive="base">
                                        <p:cTn id="24" dur="1000" fill="hold"/>
                                        <p:tgtEl>
                                          <p:spTgt spid="1342469">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1342469">
                                            <p:txEl>
                                              <p:pRg st="3" end="3"/>
                                            </p:txEl>
                                          </p:spTgt>
                                        </p:tgtEl>
                                        <p:attrNameLst>
                                          <p:attrName>ppt_y</p:attrName>
                                        </p:attrNameLst>
                                      </p:cBhvr>
                                      <p:tavLst>
                                        <p:tav tm="0">
                                          <p:val>
                                            <p:strVal val="0-#ppt_h/2"/>
                                          </p:val>
                                        </p:tav>
                                        <p:tav tm="100000">
                                          <p:val>
                                            <p:strVal val="#ppt_y"/>
                                          </p:val>
                                        </p:tav>
                                      </p:tavLst>
                                    </p:anim>
                                  </p:childTnLst>
                                </p:cTn>
                              </p:par>
                            </p:childTnLst>
                          </p:cTn>
                        </p:par>
                        <p:par>
                          <p:cTn id="26" fill="hold" nodeType="afterGroup">
                            <p:stCondLst>
                              <p:cond delay="2000"/>
                            </p:stCondLst>
                            <p:childTnLst>
                              <p:par>
                                <p:cTn id="27" presetID="2" presetClass="entr" presetSubtype="8" fill="hold" nodeType="afterEffect">
                                  <p:stCondLst>
                                    <p:cond delay="0"/>
                                  </p:stCondLst>
                                  <p:childTnLst>
                                    <p:set>
                                      <p:cBhvr>
                                        <p:cTn id="28" dur="1" fill="hold">
                                          <p:stCondLst>
                                            <p:cond delay="0"/>
                                          </p:stCondLst>
                                        </p:cTn>
                                        <p:tgtEl>
                                          <p:spTgt spid="1342468"/>
                                        </p:tgtEl>
                                        <p:attrNameLst>
                                          <p:attrName>style.visibility</p:attrName>
                                        </p:attrNameLst>
                                      </p:cBhvr>
                                      <p:to>
                                        <p:strVal val="visible"/>
                                      </p:to>
                                    </p:set>
                                    <p:anim calcmode="lin" valueType="num">
                                      <p:cBhvr additive="base">
                                        <p:cTn id="29" dur="1000" fill="hold"/>
                                        <p:tgtEl>
                                          <p:spTgt spid="1342468"/>
                                        </p:tgtEl>
                                        <p:attrNameLst>
                                          <p:attrName>ppt_x</p:attrName>
                                        </p:attrNameLst>
                                      </p:cBhvr>
                                      <p:tavLst>
                                        <p:tav tm="0">
                                          <p:val>
                                            <p:strVal val="0-#ppt_w/2"/>
                                          </p:val>
                                        </p:tav>
                                        <p:tav tm="100000">
                                          <p:val>
                                            <p:strVal val="#ppt_x"/>
                                          </p:val>
                                        </p:tav>
                                      </p:tavLst>
                                    </p:anim>
                                    <p:anim calcmode="lin" valueType="num">
                                      <p:cBhvr additive="base">
                                        <p:cTn id="30" dur="1000" fill="hold"/>
                                        <p:tgtEl>
                                          <p:spTgt spid="13424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46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CONFIDENTIAL© Copyright 2008 Tech Mahindra Limited</a:t>
            </a:r>
          </a:p>
        </p:txBody>
      </p:sp>
      <p:sp>
        <p:nvSpPr>
          <p:cNvPr id="7" name="Slide Number Placeholder 5"/>
          <p:cNvSpPr>
            <a:spLocks noGrp="1"/>
          </p:cNvSpPr>
          <p:nvPr>
            <p:ph type="sldNum" sz="quarter" idx="12"/>
          </p:nvPr>
        </p:nvSpPr>
        <p:spPr/>
        <p:txBody>
          <a:bodyPr/>
          <a:lstStyle/>
          <a:p>
            <a:fld id="{1913908E-B439-4594-8BC7-2AAB8C790AFB}" type="slidenum">
              <a:rPr lang="en-US" altLang="en-US"/>
              <a:pPr/>
              <a:t>84</a:t>
            </a:fld>
            <a:endParaRPr lang="en-US" altLang="en-US"/>
          </a:p>
        </p:txBody>
      </p:sp>
      <p:sp>
        <p:nvSpPr>
          <p:cNvPr id="1343490" name="Rectangle 2"/>
          <p:cNvSpPr>
            <a:spLocks noGrp="1" noChangeArrowheads="1"/>
          </p:cNvSpPr>
          <p:nvPr>
            <p:ph type="title"/>
          </p:nvPr>
        </p:nvSpPr>
        <p:spPr/>
        <p:txBody>
          <a:bodyPr/>
          <a:lstStyle/>
          <a:p>
            <a:r>
              <a:rPr lang="en-US" altLang="en-US"/>
              <a:t>Analog Modulation: FM</a:t>
            </a:r>
          </a:p>
        </p:txBody>
      </p:sp>
      <p:pic>
        <p:nvPicPr>
          <p:cNvPr id="1343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8675" y="1212851"/>
            <a:ext cx="36830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3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7339" y="4405313"/>
            <a:ext cx="4886325"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3493" name="Rectangle 5"/>
          <p:cNvSpPr>
            <a:spLocks noGrp="1" noChangeArrowheads="1"/>
          </p:cNvSpPr>
          <p:nvPr>
            <p:ph type="body" idx="1"/>
          </p:nvPr>
        </p:nvSpPr>
        <p:spPr>
          <a:xfrm>
            <a:off x="5791201" y="825500"/>
            <a:ext cx="4645025" cy="2108200"/>
          </a:xfrm>
          <a:noFill/>
          <a:ln/>
        </p:spPr>
        <p:txBody>
          <a:bodyPr>
            <a:normAutofit fontScale="92500"/>
          </a:bodyPr>
          <a:lstStyle/>
          <a:p>
            <a:pPr marL="0" indent="0">
              <a:tabLst>
                <a:tab pos="457200" algn="l"/>
              </a:tabLst>
            </a:pPr>
            <a:r>
              <a:rPr lang="en-US" altLang="en-US" sz="1800" b="1"/>
              <a:t> </a:t>
            </a:r>
            <a:r>
              <a:rPr lang="en-US" altLang="en-US"/>
              <a:t>FM Radio </a:t>
            </a:r>
          </a:p>
          <a:p>
            <a:pPr marL="914400" lvl="1" indent="-457200">
              <a:tabLst>
                <a:tab pos="457200" algn="l"/>
              </a:tabLst>
            </a:pPr>
            <a:r>
              <a:rPr lang="en-US" altLang="en-US"/>
              <a:t>One carrier one radio channel</a:t>
            </a:r>
          </a:p>
          <a:p>
            <a:pPr marL="914400" lvl="1" indent="-457200">
              <a:tabLst>
                <a:tab pos="457200" algn="l"/>
              </a:tabLst>
            </a:pPr>
            <a:r>
              <a:rPr lang="en-US" altLang="en-US"/>
              <a:t>Each channel required 200 KHz</a:t>
            </a:r>
          </a:p>
          <a:p>
            <a:pPr marL="914400" lvl="1" indent="-457200">
              <a:tabLst>
                <a:tab pos="457200" algn="l"/>
              </a:tabLst>
            </a:pPr>
            <a:r>
              <a:rPr lang="en-US" altLang="en-US"/>
              <a:t>Frequency range 88 MHz to 108 MHz</a:t>
            </a:r>
            <a:endParaRPr lang="en-US" altLang="en-US" sz="1600" b="1"/>
          </a:p>
        </p:txBody>
      </p:sp>
    </p:spTree>
    <p:extLst>
      <p:ext uri="{BB962C8B-B14F-4D97-AF65-F5344CB8AC3E}">
        <p14:creationId xmlns:p14="http://schemas.microsoft.com/office/powerpoint/2010/main" val="171477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343491"/>
                                        </p:tgtEl>
                                        <p:attrNameLst>
                                          <p:attrName>style.visibility</p:attrName>
                                        </p:attrNameLst>
                                      </p:cBhvr>
                                      <p:to>
                                        <p:strVal val="visible"/>
                                      </p:to>
                                    </p:set>
                                    <p:anim calcmode="lin" valueType="num">
                                      <p:cBhvr additive="base">
                                        <p:cTn id="7" dur="1000" fill="hold"/>
                                        <p:tgtEl>
                                          <p:spTgt spid="1343491"/>
                                        </p:tgtEl>
                                        <p:attrNameLst>
                                          <p:attrName>ppt_x</p:attrName>
                                        </p:attrNameLst>
                                      </p:cBhvr>
                                      <p:tavLst>
                                        <p:tav tm="0">
                                          <p:val>
                                            <p:strVal val="0-#ppt_w/2"/>
                                          </p:val>
                                        </p:tav>
                                        <p:tav tm="100000">
                                          <p:val>
                                            <p:strVal val="#ppt_x"/>
                                          </p:val>
                                        </p:tav>
                                      </p:tavLst>
                                    </p:anim>
                                    <p:anim calcmode="lin" valueType="num">
                                      <p:cBhvr additive="base">
                                        <p:cTn id="8" dur="1000" fill="hold"/>
                                        <p:tgtEl>
                                          <p:spTgt spid="134349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343493">
                                            <p:txEl>
                                              <p:pRg st="0" end="0"/>
                                            </p:txEl>
                                          </p:spTgt>
                                        </p:tgtEl>
                                        <p:attrNameLst>
                                          <p:attrName>style.visibility</p:attrName>
                                        </p:attrNameLst>
                                      </p:cBhvr>
                                      <p:to>
                                        <p:strVal val="visible"/>
                                      </p:to>
                                    </p:set>
                                    <p:anim calcmode="lin" valueType="num">
                                      <p:cBhvr additive="base">
                                        <p:cTn id="12" dur="1000" fill="hold"/>
                                        <p:tgtEl>
                                          <p:spTgt spid="1343493">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1343493">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343493">
                                            <p:txEl>
                                              <p:pRg st="1" end="1"/>
                                            </p:txEl>
                                          </p:spTgt>
                                        </p:tgtEl>
                                        <p:attrNameLst>
                                          <p:attrName>style.visibility</p:attrName>
                                        </p:attrNameLst>
                                      </p:cBhvr>
                                      <p:to>
                                        <p:strVal val="visible"/>
                                      </p:to>
                                    </p:set>
                                    <p:anim calcmode="lin" valueType="num">
                                      <p:cBhvr additive="base">
                                        <p:cTn id="16" dur="1000" fill="hold"/>
                                        <p:tgtEl>
                                          <p:spTgt spid="1343493">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1343493">
                                            <p:txEl>
                                              <p:pRg st="1" end="1"/>
                                            </p:txEl>
                                          </p:spTgt>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343493">
                                            <p:txEl>
                                              <p:pRg st="2" end="2"/>
                                            </p:txEl>
                                          </p:spTgt>
                                        </p:tgtEl>
                                        <p:attrNameLst>
                                          <p:attrName>style.visibility</p:attrName>
                                        </p:attrNameLst>
                                      </p:cBhvr>
                                      <p:to>
                                        <p:strVal val="visible"/>
                                      </p:to>
                                    </p:set>
                                    <p:anim calcmode="lin" valueType="num">
                                      <p:cBhvr additive="base">
                                        <p:cTn id="20" dur="1000" fill="hold"/>
                                        <p:tgtEl>
                                          <p:spTgt spid="1343493">
                                            <p:txEl>
                                              <p:pRg st="2" end="2"/>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1343493">
                                            <p:txEl>
                                              <p:pRg st="2" end="2"/>
                                            </p:txEl>
                                          </p:spTgt>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343493">
                                            <p:txEl>
                                              <p:pRg st="3" end="3"/>
                                            </p:txEl>
                                          </p:spTgt>
                                        </p:tgtEl>
                                        <p:attrNameLst>
                                          <p:attrName>style.visibility</p:attrName>
                                        </p:attrNameLst>
                                      </p:cBhvr>
                                      <p:to>
                                        <p:strVal val="visible"/>
                                      </p:to>
                                    </p:set>
                                    <p:anim calcmode="lin" valueType="num">
                                      <p:cBhvr additive="base">
                                        <p:cTn id="24" dur="1000" fill="hold"/>
                                        <p:tgtEl>
                                          <p:spTgt spid="1343493">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1343493">
                                            <p:txEl>
                                              <p:pRg st="3" end="3"/>
                                            </p:txEl>
                                          </p:spTgt>
                                        </p:tgtEl>
                                        <p:attrNameLst>
                                          <p:attrName>ppt_y</p:attrName>
                                        </p:attrNameLst>
                                      </p:cBhvr>
                                      <p:tavLst>
                                        <p:tav tm="0">
                                          <p:val>
                                            <p:strVal val="0-#ppt_h/2"/>
                                          </p:val>
                                        </p:tav>
                                        <p:tav tm="100000">
                                          <p:val>
                                            <p:strVal val="#ppt_y"/>
                                          </p:val>
                                        </p:tav>
                                      </p:tavLst>
                                    </p:anim>
                                  </p:childTnLst>
                                </p:cTn>
                              </p:par>
                            </p:childTnLst>
                          </p:cTn>
                        </p:par>
                        <p:par>
                          <p:cTn id="26" fill="hold" nodeType="afterGroup">
                            <p:stCondLst>
                              <p:cond delay="2000"/>
                            </p:stCondLst>
                            <p:childTnLst>
                              <p:par>
                                <p:cTn id="27" presetID="2" presetClass="entr" presetSubtype="8" fill="hold" nodeType="afterEffect">
                                  <p:stCondLst>
                                    <p:cond delay="0"/>
                                  </p:stCondLst>
                                  <p:childTnLst>
                                    <p:set>
                                      <p:cBhvr>
                                        <p:cTn id="28" dur="1" fill="hold">
                                          <p:stCondLst>
                                            <p:cond delay="0"/>
                                          </p:stCondLst>
                                        </p:cTn>
                                        <p:tgtEl>
                                          <p:spTgt spid="1343492"/>
                                        </p:tgtEl>
                                        <p:attrNameLst>
                                          <p:attrName>style.visibility</p:attrName>
                                        </p:attrNameLst>
                                      </p:cBhvr>
                                      <p:to>
                                        <p:strVal val="visible"/>
                                      </p:to>
                                    </p:set>
                                    <p:anim calcmode="lin" valueType="num">
                                      <p:cBhvr additive="base">
                                        <p:cTn id="29" dur="1000" fill="hold"/>
                                        <p:tgtEl>
                                          <p:spTgt spid="1343492"/>
                                        </p:tgtEl>
                                        <p:attrNameLst>
                                          <p:attrName>ppt_x</p:attrName>
                                        </p:attrNameLst>
                                      </p:cBhvr>
                                      <p:tavLst>
                                        <p:tav tm="0">
                                          <p:val>
                                            <p:strVal val="0-#ppt_w/2"/>
                                          </p:val>
                                        </p:tav>
                                        <p:tav tm="100000">
                                          <p:val>
                                            <p:strVal val="#ppt_x"/>
                                          </p:val>
                                        </p:tav>
                                      </p:tavLst>
                                    </p:anim>
                                    <p:anim calcmode="lin" valueType="num">
                                      <p:cBhvr additive="base">
                                        <p:cTn id="30" dur="1000" fill="hold"/>
                                        <p:tgtEl>
                                          <p:spTgt spid="13434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49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BEE5E0C9-F554-4125-8A1F-D55E12996988}" type="slidenum">
              <a:rPr lang="en-US" altLang="en-US"/>
              <a:pPr/>
              <a:t>85</a:t>
            </a:fld>
            <a:endParaRPr lang="en-US" altLang="en-US"/>
          </a:p>
        </p:txBody>
      </p:sp>
      <p:sp>
        <p:nvSpPr>
          <p:cNvPr id="1345538" name="Rectangle 2"/>
          <p:cNvSpPr>
            <a:spLocks noGrp="1" noChangeArrowheads="1"/>
          </p:cNvSpPr>
          <p:nvPr>
            <p:ph type="title"/>
          </p:nvPr>
        </p:nvSpPr>
        <p:spPr/>
        <p:txBody>
          <a:bodyPr/>
          <a:lstStyle/>
          <a:p>
            <a:r>
              <a:rPr lang="en-US" altLang="en-US"/>
              <a:t>Digital Modulation</a:t>
            </a:r>
          </a:p>
        </p:txBody>
      </p:sp>
      <p:pic>
        <p:nvPicPr>
          <p:cNvPr id="134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525" y="1655764"/>
            <a:ext cx="73914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314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45539"/>
                                        </p:tgtEl>
                                        <p:attrNameLst>
                                          <p:attrName>style.visibility</p:attrName>
                                        </p:attrNameLst>
                                      </p:cBhvr>
                                      <p:to>
                                        <p:strVal val="visible"/>
                                      </p:to>
                                    </p:set>
                                    <p:animEffect transition="in" filter="strips(downRight)">
                                      <p:cBhvr>
                                        <p:cTn id="7" dur="1000"/>
                                        <p:tgtEl>
                                          <p:spTgt spid="1345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CONFIDENTIAL© Copyright 2008 Tech Mahindra Limited</a:t>
            </a:r>
          </a:p>
        </p:txBody>
      </p:sp>
      <p:sp>
        <p:nvSpPr>
          <p:cNvPr id="6" name="Slide Number Placeholder 5"/>
          <p:cNvSpPr>
            <a:spLocks noGrp="1"/>
          </p:cNvSpPr>
          <p:nvPr>
            <p:ph type="sldNum" sz="quarter" idx="12"/>
          </p:nvPr>
        </p:nvSpPr>
        <p:spPr/>
        <p:txBody>
          <a:bodyPr/>
          <a:lstStyle/>
          <a:p>
            <a:fld id="{C50D51A1-F373-45E6-AD7C-B4D31B246661}" type="slidenum">
              <a:rPr lang="en-US" altLang="en-US"/>
              <a:pPr/>
              <a:t>86</a:t>
            </a:fld>
            <a:endParaRPr lang="en-US" altLang="en-US"/>
          </a:p>
        </p:txBody>
      </p:sp>
      <p:sp>
        <p:nvSpPr>
          <p:cNvPr id="1346562" name="Rectangle 2"/>
          <p:cNvSpPr>
            <a:spLocks noGrp="1" noChangeArrowheads="1"/>
          </p:cNvSpPr>
          <p:nvPr>
            <p:ph type="title"/>
          </p:nvPr>
        </p:nvSpPr>
        <p:spPr/>
        <p:txBody>
          <a:bodyPr/>
          <a:lstStyle/>
          <a:p>
            <a:r>
              <a:rPr lang="en-US" altLang="en-US"/>
              <a:t>Modulation: B-ASK and B-FSK</a:t>
            </a:r>
          </a:p>
        </p:txBody>
      </p:sp>
      <p:pic>
        <p:nvPicPr>
          <p:cNvPr id="134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33463"/>
            <a:ext cx="5322888"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65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1" y="3994150"/>
            <a:ext cx="4333875" cy="238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248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346563"/>
                                        </p:tgtEl>
                                        <p:attrNameLst>
                                          <p:attrName>style.visibility</p:attrName>
                                        </p:attrNameLst>
                                      </p:cBhvr>
                                      <p:to>
                                        <p:strVal val="visible"/>
                                      </p:to>
                                    </p:set>
                                    <p:animEffect transition="in" filter="strips(upRight)">
                                      <p:cBhvr>
                                        <p:cTn id="7" dur="1000"/>
                                        <p:tgtEl>
                                          <p:spTgt spid="1346563"/>
                                        </p:tgtEl>
                                      </p:cBhvr>
                                    </p:animEffect>
                                  </p:childTnLst>
                                </p:cTn>
                              </p:par>
                            </p:childTnLst>
                          </p:cTn>
                        </p:par>
                        <p:par>
                          <p:cTn id="8" fill="hold" nodeType="afterGroup">
                            <p:stCondLst>
                              <p:cond delay="1000"/>
                            </p:stCondLst>
                            <p:childTnLst>
                              <p:par>
                                <p:cTn id="9" presetID="18" presetClass="entr" presetSubtype="3" fill="hold" nodeType="afterEffect">
                                  <p:stCondLst>
                                    <p:cond delay="0"/>
                                  </p:stCondLst>
                                  <p:childTnLst>
                                    <p:set>
                                      <p:cBhvr>
                                        <p:cTn id="10" dur="1" fill="hold">
                                          <p:stCondLst>
                                            <p:cond delay="0"/>
                                          </p:stCondLst>
                                        </p:cTn>
                                        <p:tgtEl>
                                          <p:spTgt spid="1346564"/>
                                        </p:tgtEl>
                                        <p:attrNameLst>
                                          <p:attrName>style.visibility</p:attrName>
                                        </p:attrNameLst>
                                      </p:cBhvr>
                                      <p:to>
                                        <p:strVal val="visible"/>
                                      </p:to>
                                    </p:set>
                                    <p:animEffect transition="in" filter="strips(upRight)">
                                      <p:cBhvr>
                                        <p:cTn id="11" dur="1000"/>
                                        <p:tgtEl>
                                          <p:spTgt spid="134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CONFIDENTIAL© Copyright 2008 Tech Mahindra Limited</a:t>
            </a:r>
          </a:p>
        </p:txBody>
      </p:sp>
      <p:sp>
        <p:nvSpPr>
          <p:cNvPr id="6" name="Slide Number Placeholder 5"/>
          <p:cNvSpPr>
            <a:spLocks noGrp="1"/>
          </p:cNvSpPr>
          <p:nvPr>
            <p:ph type="sldNum" sz="quarter" idx="12"/>
          </p:nvPr>
        </p:nvSpPr>
        <p:spPr/>
        <p:txBody>
          <a:bodyPr/>
          <a:lstStyle/>
          <a:p>
            <a:fld id="{167205C4-9B96-4472-AA0D-96AD04CAD516}" type="slidenum">
              <a:rPr lang="en-US" altLang="en-US"/>
              <a:pPr/>
              <a:t>87</a:t>
            </a:fld>
            <a:endParaRPr lang="en-US" altLang="en-US"/>
          </a:p>
        </p:txBody>
      </p:sp>
      <p:sp>
        <p:nvSpPr>
          <p:cNvPr id="1347586" name="Rectangle 2"/>
          <p:cNvSpPr>
            <a:spLocks noGrp="1" noChangeArrowheads="1"/>
          </p:cNvSpPr>
          <p:nvPr>
            <p:ph type="title"/>
          </p:nvPr>
        </p:nvSpPr>
        <p:spPr/>
        <p:txBody>
          <a:bodyPr/>
          <a:lstStyle/>
          <a:p>
            <a:r>
              <a:rPr lang="en-US" altLang="en-US"/>
              <a:t>Modulation: B-PSK</a:t>
            </a:r>
          </a:p>
        </p:txBody>
      </p:sp>
      <p:pic>
        <p:nvPicPr>
          <p:cNvPr id="134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095375"/>
            <a:ext cx="6154738"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7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88" y="4481513"/>
            <a:ext cx="609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422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347587"/>
                                        </p:tgtEl>
                                        <p:attrNameLst>
                                          <p:attrName>style.visibility</p:attrName>
                                        </p:attrNameLst>
                                      </p:cBhvr>
                                      <p:to>
                                        <p:strVal val="visible"/>
                                      </p:to>
                                    </p:set>
                                    <p:animEffect transition="in" filter="strips(upRight)">
                                      <p:cBhvr>
                                        <p:cTn id="7" dur="1000"/>
                                        <p:tgtEl>
                                          <p:spTgt spid="1347587"/>
                                        </p:tgtEl>
                                      </p:cBhvr>
                                    </p:animEffect>
                                  </p:childTnLst>
                                </p:cTn>
                              </p:par>
                            </p:childTnLst>
                          </p:cTn>
                        </p:par>
                        <p:par>
                          <p:cTn id="8" fill="hold" nodeType="afterGroup">
                            <p:stCondLst>
                              <p:cond delay="1000"/>
                            </p:stCondLst>
                            <p:childTnLst>
                              <p:par>
                                <p:cTn id="9" presetID="18" presetClass="entr" presetSubtype="3" fill="hold" nodeType="afterEffect">
                                  <p:stCondLst>
                                    <p:cond delay="0"/>
                                  </p:stCondLst>
                                  <p:childTnLst>
                                    <p:set>
                                      <p:cBhvr>
                                        <p:cTn id="10" dur="1" fill="hold">
                                          <p:stCondLst>
                                            <p:cond delay="0"/>
                                          </p:stCondLst>
                                        </p:cTn>
                                        <p:tgtEl>
                                          <p:spTgt spid="1347588"/>
                                        </p:tgtEl>
                                        <p:attrNameLst>
                                          <p:attrName>style.visibility</p:attrName>
                                        </p:attrNameLst>
                                      </p:cBhvr>
                                      <p:to>
                                        <p:strVal val="visible"/>
                                      </p:to>
                                    </p:set>
                                    <p:animEffect transition="in" filter="strips(upRight)">
                                      <p:cBhvr>
                                        <p:cTn id="11" dur="1000"/>
                                        <p:tgtEl>
                                          <p:spTgt spid="134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CONFIDENTIAL© Copyright 2008 Tech Mahindra Limited</a:t>
            </a:r>
          </a:p>
        </p:txBody>
      </p:sp>
      <p:sp>
        <p:nvSpPr>
          <p:cNvPr id="7" name="Slide Number Placeholder 5"/>
          <p:cNvSpPr>
            <a:spLocks noGrp="1"/>
          </p:cNvSpPr>
          <p:nvPr>
            <p:ph type="sldNum" sz="quarter" idx="12"/>
          </p:nvPr>
        </p:nvSpPr>
        <p:spPr/>
        <p:txBody>
          <a:bodyPr/>
          <a:lstStyle/>
          <a:p>
            <a:fld id="{8D854D4C-4FD5-42A2-B60C-C79CEE469E49}" type="slidenum">
              <a:rPr lang="en-US" altLang="en-US"/>
              <a:pPr/>
              <a:t>88</a:t>
            </a:fld>
            <a:endParaRPr lang="en-US" altLang="en-US"/>
          </a:p>
        </p:txBody>
      </p:sp>
      <p:sp>
        <p:nvSpPr>
          <p:cNvPr id="1348610" name="Rectangle 2"/>
          <p:cNvSpPr>
            <a:spLocks noGrp="1" noChangeArrowheads="1"/>
          </p:cNvSpPr>
          <p:nvPr>
            <p:ph type="title"/>
          </p:nvPr>
        </p:nvSpPr>
        <p:spPr/>
        <p:txBody>
          <a:bodyPr/>
          <a:lstStyle/>
          <a:p>
            <a:r>
              <a:rPr lang="en-US" altLang="en-US"/>
              <a:t>Modulation: QPSK</a:t>
            </a:r>
          </a:p>
        </p:txBody>
      </p:sp>
      <p:pic>
        <p:nvPicPr>
          <p:cNvPr id="134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1" y="1022351"/>
            <a:ext cx="5434013"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339" y="4246563"/>
            <a:ext cx="3857625"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86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7364" y="4421188"/>
            <a:ext cx="42767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829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0"/>
                                  </p:stCondLst>
                                  <p:childTnLst>
                                    <p:set>
                                      <p:cBhvr>
                                        <p:cTn id="6" dur="1" fill="hold">
                                          <p:stCondLst>
                                            <p:cond delay="0"/>
                                          </p:stCondLst>
                                        </p:cTn>
                                        <p:tgtEl>
                                          <p:spTgt spid="1348611"/>
                                        </p:tgtEl>
                                        <p:attrNameLst>
                                          <p:attrName>style.visibility</p:attrName>
                                        </p:attrNameLst>
                                      </p:cBhvr>
                                      <p:to>
                                        <p:strVal val="visible"/>
                                      </p:to>
                                    </p:set>
                                    <p:animEffect transition="in" filter="strips(upRight)">
                                      <p:cBhvr>
                                        <p:cTn id="7" dur="1000"/>
                                        <p:tgtEl>
                                          <p:spTgt spid="1348611"/>
                                        </p:tgtEl>
                                      </p:cBhvr>
                                    </p:animEffect>
                                  </p:childTnLst>
                                </p:cTn>
                              </p:par>
                            </p:childTnLst>
                          </p:cTn>
                        </p:par>
                        <p:par>
                          <p:cTn id="8" fill="hold" nodeType="afterGroup">
                            <p:stCondLst>
                              <p:cond delay="1000"/>
                            </p:stCondLst>
                            <p:childTnLst>
                              <p:par>
                                <p:cTn id="9" presetID="18" presetClass="entr" presetSubtype="3" fill="hold" nodeType="afterEffect">
                                  <p:stCondLst>
                                    <p:cond delay="0"/>
                                  </p:stCondLst>
                                  <p:childTnLst>
                                    <p:set>
                                      <p:cBhvr>
                                        <p:cTn id="10" dur="1" fill="hold">
                                          <p:stCondLst>
                                            <p:cond delay="0"/>
                                          </p:stCondLst>
                                        </p:cTn>
                                        <p:tgtEl>
                                          <p:spTgt spid="1348613"/>
                                        </p:tgtEl>
                                        <p:attrNameLst>
                                          <p:attrName>style.visibility</p:attrName>
                                        </p:attrNameLst>
                                      </p:cBhvr>
                                      <p:to>
                                        <p:strVal val="visible"/>
                                      </p:to>
                                    </p:set>
                                    <p:animEffect transition="in" filter="strips(upRight)">
                                      <p:cBhvr>
                                        <p:cTn id="11" dur="1000"/>
                                        <p:tgtEl>
                                          <p:spTgt spid="1348613"/>
                                        </p:tgtEl>
                                      </p:cBhvr>
                                    </p:animEffect>
                                  </p:childTnLst>
                                </p:cTn>
                              </p:par>
                            </p:childTnLst>
                          </p:cTn>
                        </p:par>
                        <p:par>
                          <p:cTn id="12" fill="hold" nodeType="afterGroup">
                            <p:stCondLst>
                              <p:cond delay="2000"/>
                            </p:stCondLst>
                            <p:childTnLst>
                              <p:par>
                                <p:cTn id="13" presetID="18" presetClass="entr" presetSubtype="3" fill="hold" nodeType="afterEffect">
                                  <p:stCondLst>
                                    <p:cond delay="0"/>
                                  </p:stCondLst>
                                  <p:childTnLst>
                                    <p:set>
                                      <p:cBhvr>
                                        <p:cTn id="14" dur="1" fill="hold">
                                          <p:stCondLst>
                                            <p:cond delay="0"/>
                                          </p:stCondLst>
                                        </p:cTn>
                                        <p:tgtEl>
                                          <p:spTgt spid="1348612"/>
                                        </p:tgtEl>
                                        <p:attrNameLst>
                                          <p:attrName>style.visibility</p:attrName>
                                        </p:attrNameLst>
                                      </p:cBhvr>
                                      <p:to>
                                        <p:strVal val="visible"/>
                                      </p:to>
                                    </p:set>
                                    <p:animEffect transition="in" filter="strips(upRight)">
                                      <p:cBhvr>
                                        <p:cTn id="15" dur="1000"/>
                                        <p:tgtEl>
                                          <p:spTgt spid="134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CONFIDENTIAL© Copyright 2008 Tech Mahindra Limited</a:t>
            </a:r>
          </a:p>
        </p:txBody>
      </p:sp>
      <p:sp>
        <p:nvSpPr>
          <p:cNvPr id="6" name="Slide Number Placeholder 5"/>
          <p:cNvSpPr>
            <a:spLocks noGrp="1"/>
          </p:cNvSpPr>
          <p:nvPr>
            <p:ph type="sldNum" sz="quarter" idx="12"/>
          </p:nvPr>
        </p:nvSpPr>
        <p:spPr/>
        <p:txBody>
          <a:bodyPr/>
          <a:lstStyle/>
          <a:p>
            <a:fld id="{73746628-E511-4F04-9AAF-7FEAF8A01C49}" type="slidenum">
              <a:rPr lang="en-US" altLang="en-US"/>
              <a:pPr/>
              <a:t>89</a:t>
            </a:fld>
            <a:endParaRPr lang="en-US" altLang="en-US"/>
          </a:p>
        </p:txBody>
      </p:sp>
      <p:sp>
        <p:nvSpPr>
          <p:cNvPr id="1350658" name="Rectangle 2"/>
          <p:cNvSpPr>
            <a:spLocks noGrp="1" noChangeArrowheads="1"/>
          </p:cNvSpPr>
          <p:nvPr>
            <p:ph type="title"/>
          </p:nvPr>
        </p:nvSpPr>
        <p:spPr/>
        <p:txBody>
          <a:bodyPr/>
          <a:lstStyle/>
          <a:p>
            <a:r>
              <a:rPr lang="en-US" altLang="en-US"/>
              <a:t>MODEM – MOdulator DEModulator</a:t>
            </a:r>
          </a:p>
        </p:txBody>
      </p:sp>
      <p:pic>
        <p:nvPicPr>
          <p:cNvPr id="1350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026" y="1066801"/>
            <a:ext cx="5745163"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14" y="4214814"/>
            <a:ext cx="5876925"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808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50659"/>
                                        </p:tgtEl>
                                        <p:attrNameLst>
                                          <p:attrName>style.visibility</p:attrName>
                                        </p:attrNameLst>
                                      </p:cBhvr>
                                      <p:to>
                                        <p:strVal val="visible"/>
                                      </p:to>
                                    </p:set>
                                    <p:animEffect transition="in" filter="strips(downRight)">
                                      <p:cBhvr>
                                        <p:cTn id="7" dur="1000"/>
                                        <p:tgtEl>
                                          <p:spTgt spid="1350659"/>
                                        </p:tgtEl>
                                      </p:cBhvr>
                                    </p:animEffect>
                                  </p:childTnLst>
                                </p:cTn>
                              </p:par>
                            </p:childTnLst>
                          </p:cTn>
                        </p:par>
                        <p:par>
                          <p:cTn id="8" fill="hold" nodeType="afterGroup">
                            <p:stCondLst>
                              <p:cond delay="1000"/>
                            </p:stCondLst>
                            <p:childTnLst>
                              <p:par>
                                <p:cTn id="9" presetID="18" presetClass="entr" presetSubtype="6" fill="hold" nodeType="afterEffect">
                                  <p:stCondLst>
                                    <p:cond delay="0"/>
                                  </p:stCondLst>
                                  <p:childTnLst>
                                    <p:set>
                                      <p:cBhvr>
                                        <p:cTn id="10" dur="1" fill="hold">
                                          <p:stCondLst>
                                            <p:cond delay="0"/>
                                          </p:stCondLst>
                                        </p:cTn>
                                        <p:tgtEl>
                                          <p:spTgt spid="1350660"/>
                                        </p:tgtEl>
                                        <p:attrNameLst>
                                          <p:attrName>style.visibility</p:attrName>
                                        </p:attrNameLst>
                                      </p:cBhvr>
                                      <p:to>
                                        <p:strVal val="visible"/>
                                      </p:to>
                                    </p:set>
                                    <p:animEffect transition="in" filter="strips(downRight)">
                                      <p:cBhvr>
                                        <p:cTn id="11" dur="1000"/>
                                        <p:tgtEl>
                                          <p:spTgt spid="135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52600" y="4449763"/>
            <a:ext cx="7467600" cy="579437"/>
          </a:xfrm>
        </p:spPr>
        <p:txBody>
          <a:bodyPr>
            <a:normAutofit fontScale="90000"/>
          </a:bodyPr>
          <a:lstStyle/>
          <a:p>
            <a:pPr eaLnBrk="1" hangingPunct="1"/>
            <a:r>
              <a:rPr lang="en-GB" altLang="en-US" dirty="0" smtClean="0"/>
              <a:t>Thank You</a:t>
            </a:r>
          </a:p>
        </p:txBody>
      </p:sp>
      <p:sp>
        <p:nvSpPr>
          <p:cNvPr id="3" name="Rectangle 5"/>
          <p:cNvSpPr txBox="1">
            <a:spLocks noChangeArrowheads="1"/>
          </p:cNvSpPr>
          <p:nvPr/>
        </p:nvSpPr>
        <p:spPr>
          <a:xfrm>
            <a:off x="1143000" y="4449763"/>
            <a:ext cx="7467600" cy="83820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altLang="en-US" dirty="0"/>
          </a:p>
        </p:txBody>
      </p:sp>
    </p:spTree>
    <p:extLst>
      <p:ext uri="{BB962C8B-B14F-4D97-AF65-F5344CB8AC3E}">
        <p14:creationId xmlns:p14="http://schemas.microsoft.com/office/powerpoint/2010/main" val="3667599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CONFIDENTIAL© Copyright 2008 Tech Mahindra Limited</a:t>
            </a:r>
          </a:p>
        </p:txBody>
      </p:sp>
      <p:sp>
        <p:nvSpPr>
          <p:cNvPr id="5" name="Slide Number Placeholder 5"/>
          <p:cNvSpPr>
            <a:spLocks noGrp="1"/>
          </p:cNvSpPr>
          <p:nvPr>
            <p:ph type="sldNum" sz="quarter" idx="12"/>
          </p:nvPr>
        </p:nvSpPr>
        <p:spPr/>
        <p:txBody>
          <a:bodyPr/>
          <a:lstStyle/>
          <a:p>
            <a:fld id="{DDC90605-E933-45AC-8A18-003776553DC8}" type="slidenum">
              <a:rPr lang="en-US" altLang="en-US"/>
              <a:pPr/>
              <a:t>90</a:t>
            </a:fld>
            <a:endParaRPr lang="en-US" altLang="en-US"/>
          </a:p>
        </p:txBody>
      </p:sp>
      <p:sp>
        <p:nvSpPr>
          <p:cNvPr id="1355778" name="Rectangle 2"/>
          <p:cNvSpPr>
            <a:spLocks noGrp="1" noChangeArrowheads="1"/>
          </p:cNvSpPr>
          <p:nvPr>
            <p:ph type="title"/>
          </p:nvPr>
        </p:nvSpPr>
        <p:spPr/>
        <p:txBody>
          <a:bodyPr/>
          <a:lstStyle/>
          <a:p>
            <a:r>
              <a:rPr lang="en-US" altLang="en-US"/>
              <a:t>Summary</a:t>
            </a:r>
          </a:p>
        </p:txBody>
      </p:sp>
      <p:sp>
        <p:nvSpPr>
          <p:cNvPr id="1355779" name="Rectangle 3"/>
          <p:cNvSpPr>
            <a:spLocks noGrp="1" noChangeArrowheads="1"/>
          </p:cNvSpPr>
          <p:nvPr>
            <p:ph type="body" idx="1"/>
          </p:nvPr>
        </p:nvSpPr>
        <p:spPr/>
        <p:txBody>
          <a:bodyPr/>
          <a:lstStyle/>
          <a:p>
            <a:r>
              <a:rPr lang="en-US" altLang="en-US"/>
              <a:t>In this session, we have learned:</a:t>
            </a:r>
          </a:p>
          <a:p>
            <a:pPr lvl="1"/>
            <a:r>
              <a:rPr lang="en-US" altLang="en-US"/>
              <a:t>The need and process of modulation/demodulation </a:t>
            </a:r>
          </a:p>
          <a:p>
            <a:pPr lvl="1"/>
            <a:r>
              <a:rPr lang="en-US" altLang="en-US"/>
              <a:t>Difference between analogue and digital modulation techniques </a:t>
            </a:r>
          </a:p>
          <a:p>
            <a:pPr lvl="1"/>
            <a:r>
              <a:rPr lang="en-US" altLang="en-US"/>
              <a:t>Analogue modulation techniques such as AM, FM along with applications </a:t>
            </a:r>
          </a:p>
          <a:p>
            <a:pPr lvl="1"/>
            <a:r>
              <a:rPr lang="en-US" altLang="en-US"/>
              <a:t>Digital modulation techniques called ASK, FSK and PSK and their variants along with applications  </a:t>
            </a:r>
          </a:p>
          <a:p>
            <a:pPr lvl="1"/>
            <a:r>
              <a:rPr lang="en-US" altLang="en-US"/>
              <a:t>Functionality of MODEM</a:t>
            </a:r>
          </a:p>
        </p:txBody>
      </p:sp>
    </p:spTree>
    <p:extLst>
      <p:ext uri="{BB962C8B-B14F-4D97-AF65-F5344CB8AC3E}">
        <p14:creationId xmlns:p14="http://schemas.microsoft.com/office/powerpoint/2010/main" val="2413805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8" name="Rectangle 8"/>
          <p:cNvSpPr>
            <a:spLocks noGrp="1" noChangeArrowheads="1"/>
          </p:cNvSpPr>
          <p:nvPr>
            <p:ph type="ctrTitle"/>
          </p:nvPr>
        </p:nvSpPr>
        <p:spPr/>
        <p:txBody>
          <a:bodyPr/>
          <a:lstStyle/>
          <a:p>
            <a:r>
              <a:rPr lang="en-US" altLang="en-US"/>
              <a:t>Thank You</a:t>
            </a:r>
          </a:p>
        </p:txBody>
      </p:sp>
    </p:spTree>
    <p:extLst>
      <p:ext uri="{BB962C8B-B14F-4D97-AF65-F5344CB8AC3E}">
        <p14:creationId xmlns:p14="http://schemas.microsoft.com/office/powerpoint/2010/main" val="776140769"/>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ctrTitle"/>
          </p:nvPr>
        </p:nvSpPr>
        <p:spPr>
          <a:xfrm>
            <a:off x="2667000" y="4449764"/>
            <a:ext cx="7467600" cy="1127125"/>
          </a:xfrm>
        </p:spPr>
        <p:txBody>
          <a:bodyPr>
            <a:normAutofit fontScale="90000"/>
          </a:bodyPr>
          <a:lstStyle/>
          <a:p>
            <a:pPr eaLnBrk="1" hangingPunct="1"/>
            <a:r>
              <a:rPr lang="en-US" altLang="en-US" smtClean="0"/>
              <a:t>Multiplexing Techniques and   PSTN Hierarchy</a:t>
            </a:r>
          </a:p>
        </p:txBody>
      </p:sp>
    </p:spTree>
    <p:extLst>
      <p:ext uri="{BB962C8B-B14F-4D97-AF65-F5344CB8AC3E}">
        <p14:creationId xmlns:p14="http://schemas.microsoft.com/office/powerpoint/2010/main" val="30674387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7171"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005B80-0347-4F16-B74B-1BAFB9B57CAA}" type="slidenum">
              <a:rPr lang="en-US" altLang="en-US">
                <a:solidFill>
                  <a:schemeClr val="bg1"/>
                </a:solidFill>
              </a:rPr>
              <a:pPr/>
              <a:t>93</a:t>
            </a:fld>
            <a:endParaRPr lang="en-US" altLang="en-US">
              <a:solidFill>
                <a:schemeClr val="bg1"/>
              </a:solidFill>
            </a:endParaRPr>
          </a:p>
        </p:txBody>
      </p:sp>
      <p:sp>
        <p:nvSpPr>
          <p:cNvPr id="7172" name="Rectangle 2"/>
          <p:cNvSpPr>
            <a:spLocks noGrp="1" noChangeArrowheads="1"/>
          </p:cNvSpPr>
          <p:nvPr>
            <p:ph type="title"/>
          </p:nvPr>
        </p:nvSpPr>
        <p:spPr/>
        <p:txBody>
          <a:bodyPr/>
          <a:lstStyle/>
          <a:p>
            <a:pPr eaLnBrk="1" hangingPunct="1"/>
            <a:r>
              <a:rPr lang="en-US" altLang="en-US" smtClean="0"/>
              <a:t>Objectives</a:t>
            </a:r>
          </a:p>
        </p:txBody>
      </p:sp>
      <p:sp>
        <p:nvSpPr>
          <p:cNvPr id="7173" name="Rectangle 3"/>
          <p:cNvSpPr>
            <a:spLocks noGrp="1" noChangeArrowheads="1"/>
          </p:cNvSpPr>
          <p:nvPr>
            <p:ph type="body" idx="1"/>
          </p:nvPr>
        </p:nvSpPr>
        <p:spPr/>
        <p:txBody>
          <a:bodyPr/>
          <a:lstStyle/>
          <a:p>
            <a:pPr eaLnBrk="1" hangingPunct="1"/>
            <a:r>
              <a:rPr lang="en-US" altLang="en-US" smtClean="0"/>
              <a:t>At the end of this session, you will be able to:</a:t>
            </a:r>
          </a:p>
          <a:p>
            <a:pPr lvl="1" eaLnBrk="1" hangingPunct="1"/>
            <a:r>
              <a:rPr lang="en-US" altLang="en-US" smtClean="0"/>
              <a:t>Understand the need of multiplexing/demultiplexing</a:t>
            </a:r>
          </a:p>
          <a:p>
            <a:pPr lvl="1" eaLnBrk="1" hangingPunct="1"/>
            <a:r>
              <a:rPr lang="en-US" altLang="en-US" smtClean="0"/>
              <a:t>Classify multiplexing techniques</a:t>
            </a:r>
          </a:p>
          <a:p>
            <a:pPr lvl="1" eaLnBrk="1" hangingPunct="1"/>
            <a:r>
              <a:rPr lang="en-US" altLang="en-US" smtClean="0"/>
              <a:t>Understand TDM, FDM and WDM multiplexing techniques w.r.t. concept, scheme, pros and cons </a:t>
            </a:r>
          </a:p>
          <a:p>
            <a:pPr lvl="1" eaLnBrk="1" hangingPunct="1"/>
            <a:r>
              <a:rPr lang="en-US" altLang="en-US" smtClean="0"/>
              <a:t>Draw and understand Plesiochronous Digital Hierarchy (PDH) used in American and European standard</a:t>
            </a:r>
          </a:p>
          <a:p>
            <a:pPr lvl="1" eaLnBrk="1" hangingPunct="1"/>
            <a:r>
              <a:rPr lang="en-US" altLang="en-US" smtClean="0"/>
              <a:t>Understand the difference between digital trunk lines T1, T2, T3 and T4 / E1, E2, E3 and E4</a:t>
            </a:r>
          </a:p>
          <a:p>
            <a:pPr lvl="1" eaLnBrk="1" hangingPunct="1"/>
            <a:endParaRPr lang="en-US" altLang="en-US" smtClean="0"/>
          </a:p>
        </p:txBody>
      </p:sp>
    </p:spTree>
    <p:extLst>
      <p:ext uri="{BB962C8B-B14F-4D97-AF65-F5344CB8AC3E}">
        <p14:creationId xmlns:p14="http://schemas.microsoft.com/office/powerpoint/2010/main" val="802061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8195"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51A9C2-2220-4FD2-8D04-624805292DA6}" type="slidenum">
              <a:rPr lang="en-US" altLang="en-US">
                <a:solidFill>
                  <a:schemeClr val="bg1"/>
                </a:solidFill>
              </a:rPr>
              <a:pPr/>
              <a:t>94</a:t>
            </a:fld>
            <a:endParaRPr lang="en-US" altLang="en-US">
              <a:solidFill>
                <a:schemeClr val="bg1"/>
              </a:solidFill>
            </a:endParaRPr>
          </a:p>
        </p:txBody>
      </p:sp>
      <p:sp>
        <p:nvSpPr>
          <p:cNvPr id="8196" name="Rectangle 2"/>
          <p:cNvSpPr>
            <a:spLocks noGrp="1" noChangeArrowheads="1"/>
          </p:cNvSpPr>
          <p:nvPr>
            <p:ph type="title"/>
          </p:nvPr>
        </p:nvSpPr>
        <p:spPr/>
        <p:txBody>
          <a:bodyPr/>
          <a:lstStyle/>
          <a:p>
            <a:pPr eaLnBrk="1" hangingPunct="1"/>
            <a:r>
              <a:rPr lang="en-US" altLang="en-US" smtClean="0"/>
              <a:t>Agenda</a:t>
            </a:r>
          </a:p>
        </p:txBody>
      </p:sp>
      <p:sp>
        <p:nvSpPr>
          <p:cNvPr id="8197" name="Rectangle 3"/>
          <p:cNvSpPr>
            <a:spLocks noGrp="1" noChangeArrowheads="1"/>
          </p:cNvSpPr>
          <p:nvPr>
            <p:ph type="body" idx="1"/>
          </p:nvPr>
        </p:nvSpPr>
        <p:spPr/>
        <p:txBody>
          <a:bodyPr/>
          <a:lstStyle/>
          <a:p>
            <a:pPr eaLnBrk="1" hangingPunct="1"/>
            <a:r>
              <a:rPr lang="en-US" altLang="en-US" smtClean="0"/>
              <a:t>Need of multiplexing </a:t>
            </a:r>
          </a:p>
          <a:p>
            <a:pPr eaLnBrk="1" hangingPunct="1"/>
            <a:r>
              <a:rPr lang="en-US" altLang="en-US" smtClean="0"/>
              <a:t>Multiplexing techniques classification</a:t>
            </a:r>
          </a:p>
          <a:p>
            <a:pPr eaLnBrk="1" hangingPunct="1"/>
            <a:r>
              <a:rPr lang="en-US" altLang="en-US" smtClean="0"/>
              <a:t>Time Division Multiplexing [TDM]</a:t>
            </a:r>
          </a:p>
          <a:p>
            <a:pPr eaLnBrk="1" hangingPunct="1"/>
            <a:r>
              <a:rPr lang="en-US" altLang="en-US" smtClean="0"/>
              <a:t>Frequency Division Multiplexing [FDM]</a:t>
            </a:r>
          </a:p>
          <a:p>
            <a:pPr eaLnBrk="1" hangingPunct="1"/>
            <a:r>
              <a:rPr lang="en-US" altLang="en-US" smtClean="0"/>
              <a:t>Wavelength Division Multiplexing [WDM]</a:t>
            </a:r>
          </a:p>
          <a:p>
            <a:pPr eaLnBrk="1" hangingPunct="1"/>
            <a:r>
              <a:rPr lang="en-US" altLang="en-US" smtClean="0"/>
              <a:t>Plesiochronous Digital Hierarchy (PDH)-European and American standard </a:t>
            </a:r>
          </a:p>
          <a:p>
            <a:pPr eaLnBrk="1" hangingPunct="1"/>
            <a:endParaRPr lang="en-US" altLang="en-US" smtClean="0"/>
          </a:p>
        </p:txBody>
      </p:sp>
    </p:spTree>
    <p:extLst>
      <p:ext uri="{BB962C8B-B14F-4D97-AF65-F5344CB8AC3E}">
        <p14:creationId xmlns:p14="http://schemas.microsoft.com/office/powerpoint/2010/main" val="2012575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9219"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8673D5-7B46-4F0F-A071-DEE3E88F671D}" type="slidenum">
              <a:rPr lang="en-US" altLang="en-US">
                <a:solidFill>
                  <a:schemeClr val="bg1"/>
                </a:solidFill>
              </a:rPr>
              <a:pPr/>
              <a:t>95</a:t>
            </a:fld>
            <a:endParaRPr lang="en-US" altLang="en-US">
              <a:solidFill>
                <a:schemeClr val="bg1"/>
              </a:solidFill>
            </a:endParaRPr>
          </a:p>
        </p:txBody>
      </p:sp>
      <p:sp>
        <p:nvSpPr>
          <p:cNvPr id="9220" name="Rectangle 9"/>
          <p:cNvSpPr>
            <a:spLocks noGrp="1" noChangeArrowheads="1"/>
          </p:cNvSpPr>
          <p:nvPr>
            <p:ph type="title"/>
          </p:nvPr>
        </p:nvSpPr>
        <p:spPr/>
        <p:txBody>
          <a:bodyPr/>
          <a:lstStyle/>
          <a:p>
            <a:pPr eaLnBrk="1" hangingPunct="1"/>
            <a:r>
              <a:rPr lang="en-US" altLang="en-US" smtClean="0"/>
              <a:t>Multiplexing Techniques</a:t>
            </a:r>
          </a:p>
        </p:txBody>
      </p:sp>
      <p:sp>
        <p:nvSpPr>
          <p:cNvPr id="510986" name="Rectangle 10"/>
          <p:cNvSpPr>
            <a:spLocks noGrp="1" noChangeArrowheads="1"/>
          </p:cNvSpPr>
          <p:nvPr>
            <p:ph type="body" idx="1"/>
          </p:nvPr>
        </p:nvSpPr>
        <p:spPr/>
        <p:txBody>
          <a:bodyPr/>
          <a:lstStyle/>
          <a:p>
            <a:pPr eaLnBrk="1" hangingPunct="1"/>
            <a:r>
              <a:rPr lang="en-US" altLang="en-US" smtClean="0"/>
              <a:t>Transmitting several entities on the same physical medium (such as a wire pair or air)</a:t>
            </a:r>
          </a:p>
          <a:p>
            <a:pPr lvl="1" eaLnBrk="1" hangingPunct="1"/>
            <a:r>
              <a:rPr lang="en-US" altLang="en-US" smtClean="0"/>
              <a:t>Time Division Multiplexing (TDM)</a:t>
            </a:r>
          </a:p>
          <a:p>
            <a:pPr lvl="1" eaLnBrk="1" hangingPunct="1"/>
            <a:r>
              <a:rPr lang="en-US" altLang="en-US" smtClean="0"/>
              <a:t>Frequency Division Multiplexing (FDM)</a:t>
            </a:r>
          </a:p>
          <a:p>
            <a:pPr lvl="1" eaLnBrk="1" hangingPunct="1"/>
            <a:r>
              <a:rPr lang="en-US" altLang="en-US" smtClean="0"/>
              <a:t>Wavelength Division Multiplexing (WDM) </a:t>
            </a:r>
          </a:p>
          <a:p>
            <a:pPr eaLnBrk="1" hangingPunct="1"/>
            <a:endParaRPr lang="en-US" altLang="en-US" smtClean="0"/>
          </a:p>
        </p:txBody>
      </p:sp>
      <p:pic>
        <p:nvPicPr>
          <p:cNvPr id="510987" name="Picture 11"/>
          <p:cNvPicPr>
            <a:picLocks noChangeAspect="1" noChangeArrowheads="1"/>
          </p:cNvPicPr>
          <p:nvPr/>
        </p:nvPicPr>
        <p:blipFill>
          <a:blip r:embed="rId3">
            <a:extLst>
              <a:ext uri="{28A0092B-C50C-407E-A947-70E740481C1C}">
                <a14:useLocalDpi xmlns:a14="http://schemas.microsoft.com/office/drawing/2010/main" val="0"/>
              </a:ext>
            </a:extLst>
          </a:blip>
          <a:srcRect b="33449"/>
          <a:stretch>
            <a:fillRect/>
          </a:stretch>
        </p:blipFill>
        <p:spPr bwMode="auto">
          <a:xfrm>
            <a:off x="1965325" y="2784476"/>
            <a:ext cx="8305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226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10986">
                                            <p:txEl>
                                              <p:pRg st="0" end="0"/>
                                            </p:txEl>
                                          </p:spTgt>
                                        </p:tgtEl>
                                        <p:attrNameLst>
                                          <p:attrName>style.visibility</p:attrName>
                                        </p:attrNameLst>
                                      </p:cBhvr>
                                      <p:to>
                                        <p:strVal val="visible"/>
                                      </p:to>
                                    </p:set>
                                    <p:animEffect transition="in" filter="blinds(horizontal)">
                                      <p:cBhvr>
                                        <p:cTn id="7" dur="1000"/>
                                        <p:tgtEl>
                                          <p:spTgt spid="510986">
                                            <p:txEl>
                                              <p:pRg st="0" end="0"/>
                                            </p:txEl>
                                          </p:spTgt>
                                        </p:tgtEl>
                                      </p:cBhvr>
                                    </p:animEffect>
                                  </p:childTnLst>
                                </p:cTn>
                              </p:par>
                            </p:childTnLst>
                          </p:cTn>
                        </p:par>
                        <p:par>
                          <p:cTn id="8" fill="hold" nodeType="afterGroup">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510986">
                                            <p:txEl>
                                              <p:pRg st="1" end="1"/>
                                            </p:txEl>
                                          </p:spTgt>
                                        </p:tgtEl>
                                        <p:attrNameLst>
                                          <p:attrName>style.visibility</p:attrName>
                                        </p:attrNameLst>
                                      </p:cBhvr>
                                      <p:to>
                                        <p:strVal val="visible"/>
                                      </p:to>
                                    </p:set>
                                    <p:animEffect transition="in" filter="blinds(horizontal)">
                                      <p:cBhvr>
                                        <p:cTn id="11" dur="1000"/>
                                        <p:tgtEl>
                                          <p:spTgt spid="510986">
                                            <p:txEl>
                                              <p:pRg st="1" end="1"/>
                                            </p:txEl>
                                          </p:spTgt>
                                        </p:tgtEl>
                                      </p:cBhvr>
                                    </p:animEffect>
                                  </p:childTnLst>
                                </p:cTn>
                              </p:par>
                            </p:childTnLst>
                          </p:cTn>
                        </p:par>
                        <p:par>
                          <p:cTn id="12" fill="hold" nodeType="afterGroup">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510986">
                                            <p:txEl>
                                              <p:pRg st="2" end="2"/>
                                            </p:txEl>
                                          </p:spTgt>
                                        </p:tgtEl>
                                        <p:attrNameLst>
                                          <p:attrName>style.visibility</p:attrName>
                                        </p:attrNameLst>
                                      </p:cBhvr>
                                      <p:to>
                                        <p:strVal val="visible"/>
                                      </p:to>
                                    </p:set>
                                    <p:animEffect transition="in" filter="blinds(horizontal)">
                                      <p:cBhvr>
                                        <p:cTn id="15" dur="1000"/>
                                        <p:tgtEl>
                                          <p:spTgt spid="510986">
                                            <p:txEl>
                                              <p:pRg st="2" end="2"/>
                                            </p:txEl>
                                          </p:spTgt>
                                        </p:tgtEl>
                                      </p:cBhvr>
                                    </p:animEffect>
                                  </p:childTnLst>
                                </p:cTn>
                              </p:par>
                            </p:childTnLst>
                          </p:cTn>
                        </p:par>
                        <p:par>
                          <p:cTn id="16" fill="hold" nodeType="afterGroup">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10986">
                                            <p:txEl>
                                              <p:pRg st="3" end="3"/>
                                            </p:txEl>
                                          </p:spTgt>
                                        </p:tgtEl>
                                        <p:attrNameLst>
                                          <p:attrName>style.visibility</p:attrName>
                                        </p:attrNameLst>
                                      </p:cBhvr>
                                      <p:to>
                                        <p:strVal val="visible"/>
                                      </p:to>
                                    </p:set>
                                    <p:animEffect transition="in" filter="blinds(horizontal)">
                                      <p:cBhvr>
                                        <p:cTn id="19" dur="1000"/>
                                        <p:tgtEl>
                                          <p:spTgt spid="510986">
                                            <p:txEl>
                                              <p:pRg st="3" end="3"/>
                                            </p:txEl>
                                          </p:spTgt>
                                        </p:tgtEl>
                                      </p:cBhvr>
                                    </p:animEffect>
                                  </p:childTnLst>
                                </p:cTn>
                              </p:par>
                            </p:childTnLst>
                          </p:cTn>
                        </p:par>
                        <p:par>
                          <p:cTn id="20" fill="hold" nodeType="afterGroup">
                            <p:stCondLst>
                              <p:cond delay="4000"/>
                            </p:stCondLst>
                            <p:childTnLst>
                              <p:par>
                                <p:cTn id="21" presetID="16" presetClass="entr" presetSubtype="21" fill="hold" nodeType="afterEffect">
                                  <p:stCondLst>
                                    <p:cond delay="0"/>
                                  </p:stCondLst>
                                  <p:childTnLst>
                                    <p:set>
                                      <p:cBhvr>
                                        <p:cTn id="22" dur="1" fill="hold">
                                          <p:stCondLst>
                                            <p:cond delay="0"/>
                                          </p:stCondLst>
                                        </p:cTn>
                                        <p:tgtEl>
                                          <p:spTgt spid="510987"/>
                                        </p:tgtEl>
                                        <p:attrNameLst>
                                          <p:attrName>style.visibility</p:attrName>
                                        </p:attrNameLst>
                                      </p:cBhvr>
                                      <p:to>
                                        <p:strVal val="visible"/>
                                      </p:to>
                                    </p:set>
                                    <p:animEffect transition="in" filter="barn(inVertical)">
                                      <p:cBhvr>
                                        <p:cTn id="23" dur="1000"/>
                                        <p:tgtEl>
                                          <p:spTgt spid="510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6"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1267"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AA6CC7-CF7D-41E1-B84F-EDF0665A57EA}" type="slidenum">
              <a:rPr lang="en-US" altLang="en-US">
                <a:solidFill>
                  <a:schemeClr val="bg1"/>
                </a:solidFill>
              </a:rPr>
              <a:pPr/>
              <a:t>96</a:t>
            </a:fld>
            <a:endParaRPr lang="en-US" altLang="en-US">
              <a:solidFill>
                <a:schemeClr val="bg1"/>
              </a:solidFill>
            </a:endParaRPr>
          </a:p>
        </p:txBody>
      </p:sp>
      <p:pic>
        <p:nvPicPr>
          <p:cNvPr id="1330181" name="Picture 5"/>
          <p:cNvPicPr>
            <a:picLocks noChangeAspect="1" noChangeArrowheads="1"/>
          </p:cNvPicPr>
          <p:nvPr/>
        </p:nvPicPr>
        <p:blipFill>
          <a:blip r:embed="rId3">
            <a:extLst>
              <a:ext uri="{28A0092B-C50C-407E-A947-70E740481C1C}">
                <a14:useLocalDpi xmlns:a14="http://schemas.microsoft.com/office/drawing/2010/main" val="0"/>
              </a:ext>
            </a:extLst>
          </a:blip>
          <a:srcRect b="58864"/>
          <a:stretch>
            <a:fillRect/>
          </a:stretch>
        </p:blipFill>
        <p:spPr bwMode="auto">
          <a:xfrm>
            <a:off x="1524001" y="657226"/>
            <a:ext cx="472122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Text Box 6"/>
          <p:cNvSpPr txBox="1">
            <a:spLocks noChangeArrowheads="1"/>
          </p:cNvSpPr>
          <p:nvPr/>
        </p:nvSpPr>
        <p:spPr bwMode="auto">
          <a:xfrm>
            <a:off x="1736725" y="166688"/>
            <a:ext cx="609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Frequency Division Multiplexing</a:t>
            </a:r>
          </a:p>
        </p:txBody>
      </p:sp>
      <p:grpSp>
        <p:nvGrpSpPr>
          <p:cNvPr id="1330201" name="Group 25"/>
          <p:cNvGrpSpPr>
            <a:grpSpLocks/>
          </p:cNvGrpSpPr>
          <p:nvPr/>
        </p:nvGrpSpPr>
        <p:grpSpPr bwMode="auto">
          <a:xfrm>
            <a:off x="4313238" y="2954338"/>
            <a:ext cx="6062662" cy="3409950"/>
            <a:chOff x="1757" y="1861"/>
            <a:chExt cx="3819" cy="2148"/>
          </a:xfrm>
        </p:grpSpPr>
        <p:sp>
          <p:nvSpPr>
            <p:cNvPr id="11271" name="Line 7"/>
            <p:cNvSpPr>
              <a:spLocks noChangeShapeType="1"/>
            </p:cNvSpPr>
            <p:nvPr/>
          </p:nvSpPr>
          <p:spPr bwMode="auto">
            <a:xfrm flipV="1">
              <a:off x="1920" y="2677"/>
              <a:ext cx="1344" cy="129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2" name="Line 8"/>
            <p:cNvSpPr>
              <a:spLocks noChangeShapeType="1"/>
            </p:cNvSpPr>
            <p:nvPr/>
          </p:nvSpPr>
          <p:spPr bwMode="auto">
            <a:xfrm>
              <a:off x="3264" y="2293"/>
              <a:ext cx="0" cy="38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3" name="Line 9"/>
            <p:cNvSpPr>
              <a:spLocks noChangeShapeType="1"/>
            </p:cNvSpPr>
            <p:nvPr/>
          </p:nvSpPr>
          <p:spPr bwMode="auto">
            <a:xfrm>
              <a:off x="3264" y="2677"/>
              <a:ext cx="22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4" name="AutoShape 10"/>
            <p:cNvSpPr>
              <a:spLocks noChangeArrowheads="1"/>
            </p:cNvSpPr>
            <p:nvPr/>
          </p:nvSpPr>
          <p:spPr bwMode="auto">
            <a:xfrm>
              <a:off x="2064" y="2485"/>
              <a:ext cx="1440" cy="1364"/>
            </a:xfrm>
            <a:prstGeom prst="cube">
              <a:avLst>
                <a:gd name="adj" fmla="val 86069"/>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5" name="AutoShape 11"/>
            <p:cNvSpPr>
              <a:spLocks noChangeArrowheads="1"/>
            </p:cNvSpPr>
            <p:nvPr/>
          </p:nvSpPr>
          <p:spPr bwMode="auto">
            <a:xfrm>
              <a:off x="2448" y="2485"/>
              <a:ext cx="1440" cy="1364"/>
            </a:xfrm>
            <a:prstGeom prst="cube">
              <a:avLst>
                <a:gd name="adj" fmla="val 860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6" name="AutoShape 12"/>
            <p:cNvSpPr>
              <a:spLocks noChangeArrowheads="1"/>
            </p:cNvSpPr>
            <p:nvPr/>
          </p:nvSpPr>
          <p:spPr bwMode="auto">
            <a:xfrm>
              <a:off x="2832" y="2485"/>
              <a:ext cx="1440" cy="1364"/>
            </a:xfrm>
            <a:prstGeom prst="cube">
              <a:avLst>
                <a:gd name="adj" fmla="val 86069"/>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7" name="AutoShape 13"/>
            <p:cNvSpPr>
              <a:spLocks noChangeArrowheads="1"/>
            </p:cNvSpPr>
            <p:nvPr/>
          </p:nvSpPr>
          <p:spPr bwMode="auto">
            <a:xfrm>
              <a:off x="3216" y="2485"/>
              <a:ext cx="1440" cy="1364"/>
            </a:xfrm>
            <a:prstGeom prst="cube">
              <a:avLst>
                <a:gd name="adj" fmla="val 86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8" name="AutoShape 14"/>
            <p:cNvSpPr>
              <a:spLocks noChangeArrowheads="1"/>
            </p:cNvSpPr>
            <p:nvPr/>
          </p:nvSpPr>
          <p:spPr bwMode="auto">
            <a:xfrm>
              <a:off x="3600" y="2485"/>
              <a:ext cx="1440" cy="1364"/>
            </a:xfrm>
            <a:prstGeom prst="cube">
              <a:avLst>
                <a:gd name="adj" fmla="val 86069"/>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9" name="AutoShape 15"/>
            <p:cNvSpPr>
              <a:spLocks noChangeArrowheads="1"/>
            </p:cNvSpPr>
            <p:nvPr/>
          </p:nvSpPr>
          <p:spPr bwMode="auto">
            <a:xfrm>
              <a:off x="3984" y="2485"/>
              <a:ext cx="1440" cy="1364"/>
            </a:xfrm>
            <a:prstGeom prst="cube">
              <a:avLst>
                <a:gd name="adj" fmla="val 86069"/>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80" name="AutoShape 16"/>
            <p:cNvSpPr>
              <a:spLocks noChangeArrowheads="1"/>
            </p:cNvSpPr>
            <p:nvPr/>
          </p:nvSpPr>
          <p:spPr bwMode="auto">
            <a:xfrm>
              <a:off x="3648" y="1861"/>
              <a:ext cx="288" cy="308"/>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S2</a:t>
              </a:r>
            </a:p>
          </p:txBody>
        </p:sp>
        <p:sp>
          <p:nvSpPr>
            <p:cNvPr id="11281" name="AutoShape 17"/>
            <p:cNvSpPr>
              <a:spLocks noChangeArrowheads="1"/>
            </p:cNvSpPr>
            <p:nvPr/>
          </p:nvSpPr>
          <p:spPr bwMode="auto">
            <a:xfrm>
              <a:off x="4032" y="1861"/>
              <a:ext cx="288" cy="308"/>
            </a:xfrm>
            <a:prstGeom prst="cube">
              <a:avLst>
                <a:gd name="adj" fmla="val 25000"/>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S3</a:t>
              </a:r>
            </a:p>
          </p:txBody>
        </p:sp>
        <p:sp>
          <p:nvSpPr>
            <p:cNvPr id="11282" name="AutoShape 18"/>
            <p:cNvSpPr>
              <a:spLocks noChangeArrowheads="1"/>
            </p:cNvSpPr>
            <p:nvPr/>
          </p:nvSpPr>
          <p:spPr bwMode="auto">
            <a:xfrm>
              <a:off x="4416" y="1861"/>
              <a:ext cx="288" cy="308"/>
            </a:xfrm>
            <a:prstGeom prst="cube">
              <a:avLst>
                <a:gd name="adj" fmla="val 25000"/>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S4</a:t>
              </a:r>
            </a:p>
          </p:txBody>
        </p:sp>
        <p:sp>
          <p:nvSpPr>
            <p:cNvPr id="11283" name="AutoShape 19"/>
            <p:cNvSpPr>
              <a:spLocks noChangeArrowheads="1"/>
            </p:cNvSpPr>
            <p:nvPr/>
          </p:nvSpPr>
          <p:spPr bwMode="auto">
            <a:xfrm>
              <a:off x="4800" y="1861"/>
              <a:ext cx="288" cy="308"/>
            </a:xfrm>
            <a:prstGeom prst="cube">
              <a:avLst>
                <a:gd name="adj"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solidFill>
                    <a:schemeClr val="bg1"/>
                  </a:solidFill>
                </a:rPr>
                <a:t>S5</a:t>
              </a:r>
            </a:p>
          </p:txBody>
        </p:sp>
        <p:sp>
          <p:nvSpPr>
            <p:cNvPr id="11284" name="AutoShape 20"/>
            <p:cNvSpPr>
              <a:spLocks noChangeArrowheads="1"/>
            </p:cNvSpPr>
            <p:nvPr/>
          </p:nvSpPr>
          <p:spPr bwMode="auto">
            <a:xfrm>
              <a:off x="5184" y="1861"/>
              <a:ext cx="288" cy="308"/>
            </a:xfrm>
            <a:prstGeom prst="cube">
              <a:avLst>
                <a:gd name="adj" fmla="val 25000"/>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S6</a:t>
              </a:r>
            </a:p>
          </p:txBody>
        </p:sp>
        <p:sp>
          <p:nvSpPr>
            <p:cNvPr id="11285" name="AutoShape 21"/>
            <p:cNvSpPr>
              <a:spLocks noChangeArrowheads="1"/>
            </p:cNvSpPr>
            <p:nvPr/>
          </p:nvSpPr>
          <p:spPr bwMode="auto">
            <a:xfrm>
              <a:off x="3264" y="1861"/>
              <a:ext cx="288" cy="308"/>
            </a:xfrm>
            <a:prstGeom prst="cube">
              <a:avLst>
                <a:gd name="adj" fmla="val 25000"/>
              </a:avLst>
            </a:prstGeom>
            <a:solidFill>
              <a:srgbClr val="DADAF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b="1"/>
                <a:t>S1</a:t>
              </a:r>
            </a:p>
          </p:txBody>
        </p:sp>
        <p:sp>
          <p:nvSpPr>
            <p:cNvPr id="11286" name="Text Box 22"/>
            <p:cNvSpPr txBox="1">
              <a:spLocks noChangeArrowheads="1"/>
            </p:cNvSpPr>
            <p:nvPr/>
          </p:nvSpPr>
          <p:spPr bwMode="auto">
            <a:xfrm>
              <a:off x="5424" y="2437"/>
              <a:ext cx="152" cy="21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f</a:t>
              </a:r>
            </a:p>
          </p:txBody>
        </p:sp>
        <p:sp>
          <p:nvSpPr>
            <p:cNvPr id="11287" name="Text Box 23"/>
            <p:cNvSpPr txBox="1">
              <a:spLocks noChangeArrowheads="1"/>
            </p:cNvSpPr>
            <p:nvPr/>
          </p:nvSpPr>
          <p:spPr bwMode="auto">
            <a:xfrm>
              <a:off x="1757" y="3797"/>
              <a:ext cx="152" cy="21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t</a:t>
              </a:r>
            </a:p>
          </p:txBody>
        </p:sp>
        <p:sp>
          <p:nvSpPr>
            <p:cNvPr id="11288" name="Text Box 24"/>
            <p:cNvSpPr txBox="1">
              <a:spLocks noChangeArrowheads="1"/>
            </p:cNvSpPr>
            <p:nvPr/>
          </p:nvSpPr>
          <p:spPr bwMode="auto">
            <a:xfrm>
              <a:off x="3072" y="2197"/>
              <a:ext cx="180" cy="21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c</a:t>
              </a:r>
            </a:p>
          </p:txBody>
        </p:sp>
      </p:grpSp>
    </p:spTree>
    <p:extLst>
      <p:ext uri="{BB962C8B-B14F-4D97-AF65-F5344CB8AC3E}">
        <p14:creationId xmlns:p14="http://schemas.microsoft.com/office/powerpoint/2010/main" val="1270293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30181"/>
                                        </p:tgtEl>
                                        <p:attrNameLst>
                                          <p:attrName>style.visibility</p:attrName>
                                        </p:attrNameLst>
                                      </p:cBhvr>
                                      <p:to>
                                        <p:strVal val="visible"/>
                                      </p:to>
                                    </p:set>
                                    <p:animEffect transition="in" filter="dissolve">
                                      <p:cBhvr>
                                        <p:cTn id="7" dur="1000"/>
                                        <p:tgtEl>
                                          <p:spTgt spid="1330181"/>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330201"/>
                                        </p:tgtEl>
                                        <p:attrNameLst>
                                          <p:attrName>style.visibility</p:attrName>
                                        </p:attrNameLst>
                                      </p:cBhvr>
                                      <p:to>
                                        <p:strVal val="visible"/>
                                      </p:to>
                                    </p:set>
                                    <p:animEffect transition="in" filter="dissolve">
                                      <p:cBhvr>
                                        <p:cTn id="11" dur="1000"/>
                                        <p:tgtEl>
                                          <p:spTgt spid="1330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3315"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D1C5BC-F963-4373-AE91-BA24AE8FA54A}" type="slidenum">
              <a:rPr lang="en-US" altLang="en-US">
                <a:solidFill>
                  <a:schemeClr val="bg1"/>
                </a:solidFill>
              </a:rPr>
              <a:pPr/>
              <a:t>97</a:t>
            </a:fld>
            <a:endParaRPr lang="en-US" altLang="en-US">
              <a:solidFill>
                <a:schemeClr val="bg1"/>
              </a:solidFill>
            </a:endParaRPr>
          </a:p>
        </p:txBody>
      </p:sp>
      <p:sp>
        <p:nvSpPr>
          <p:cNvPr id="13316" name="Text Box 4"/>
          <p:cNvSpPr txBox="1">
            <a:spLocks noChangeArrowheads="1"/>
          </p:cNvSpPr>
          <p:nvPr/>
        </p:nvSpPr>
        <p:spPr bwMode="auto">
          <a:xfrm>
            <a:off x="1641475" y="90488"/>
            <a:ext cx="4876800" cy="45720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Verdana" panose="020B0604030504040204" pitchFamily="34" charset="0"/>
              </a:rPr>
              <a:t> Analog Mux hierarchy</a:t>
            </a:r>
          </a:p>
        </p:txBody>
      </p:sp>
      <p:pic>
        <p:nvPicPr>
          <p:cNvPr id="13312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9" y="1055688"/>
            <a:ext cx="8601075"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819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31205"/>
                                        </p:tgtEl>
                                        <p:attrNameLst>
                                          <p:attrName>style.visibility</p:attrName>
                                        </p:attrNameLst>
                                      </p:cBhvr>
                                      <p:to>
                                        <p:strVal val="visible"/>
                                      </p:to>
                                    </p:set>
                                    <p:animEffect transition="in" filter="strips(downRight)">
                                      <p:cBhvr>
                                        <p:cTn id="7" dur="1000"/>
                                        <p:tgtEl>
                                          <p:spTgt spid="133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4339"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080B06-704F-4D0B-A5A4-492D5EC11623}" type="slidenum">
              <a:rPr lang="en-US" altLang="en-US">
                <a:solidFill>
                  <a:schemeClr val="bg1"/>
                </a:solidFill>
              </a:rPr>
              <a:pPr/>
              <a:t>98</a:t>
            </a:fld>
            <a:endParaRPr lang="en-US" altLang="en-US">
              <a:solidFill>
                <a:schemeClr val="bg1"/>
              </a:solidFill>
            </a:endParaRPr>
          </a:p>
        </p:txBody>
      </p:sp>
      <p:pic>
        <p:nvPicPr>
          <p:cNvPr id="1298437"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38" y="3930650"/>
            <a:ext cx="6399212"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8438" name="Picture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488" y="1092200"/>
            <a:ext cx="6443662" cy="238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8439" name="Rectangle 1031"/>
          <p:cNvSpPr>
            <a:spLocks noChangeArrowheads="1"/>
          </p:cNvSpPr>
          <p:nvPr/>
        </p:nvSpPr>
        <p:spPr bwMode="auto">
          <a:xfrm>
            <a:off x="1524001" y="3684588"/>
            <a:ext cx="2860675" cy="269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000">
                <a:solidFill>
                  <a:srgbClr val="3C5658"/>
                </a:solidFill>
                <a:latin typeface="Verdana" panose="020B0604030504040204" pitchFamily="34" charset="0"/>
              </a:rPr>
              <a:t>Advantages</a:t>
            </a:r>
          </a:p>
          <a:p>
            <a:pPr lvl="1" eaLnBrk="1" hangingPunct="1">
              <a:lnSpc>
                <a:spcPct val="90000"/>
              </a:lnSpc>
              <a:spcBef>
                <a:spcPct val="20000"/>
              </a:spcBef>
              <a:buClr>
                <a:srgbClr val="CC0000"/>
              </a:buClr>
              <a:buSzPct val="90000"/>
              <a:buFontTx/>
              <a:buChar char="•"/>
            </a:pPr>
            <a:r>
              <a:rPr lang="en-US" altLang="en-US">
                <a:solidFill>
                  <a:srgbClr val="3C5658"/>
                </a:solidFill>
                <a:latin typeface="Verdana" panose="020B0604030504040204" pitchFamily="34" charset="0"/>
              </a:rPr>
              <a:t>no dynamic coordination necessary</a:t>
            </a:r>
          </a:p>
          <a:p>
            <a:pPr lvl="1" eaLnBrk="1" hangingPunct="1">
              <a:lnSpc>
                <a:spcPct val="90000"/>
              </a:lnSpc>
              <a:spcBef>
                <a:spcPct val="20000"/>
              </a:spcBef>
              <a:buClr>
                <a:srgbClr val="CC0000"/>
              </a:buClr>
              <a:buSzPct val="90000"/>
              <a:buFontTx/>
              <a:buChar char="•"/>
            </a:pPr>
            <a:r>
              <a:rPr lang="en-US" altLang="en-US">
                <a:solidFill>
                  <a:srgbClr val="3C5658"/>
                </a:solidFill>
                <a:latin typeface="Verdana" panose="020B0604030504040204" pitchFamily="34" charset="0"/>
              </a:rPr>
              <a:t>works also for analog signals</a:t>
            </a:r>
          </a:p>
          <a:p>
            <a:pPr eaLnBrk="1" hangingPunct="1">
              <a:lnSpc>
                <a:spcPct val="90000"/>
              </a:lnSpc>
              <a:spcBef>
                <a:spcPct val="20000"/>
              </a:spcBef>
              <a:buFontTx/>
              <a:buChar char="•"/>
            </a:pPr>
            <a:r>
              <a:rPr lang="en-US" altLang="en-US" sz="2000">
                <a:solidFill>
                  <a:srgbClr val="3C5658"/>
                </a:solidFill>
                <a:latin typeface="Verdana" panose="020B0604030504040204" pitchFamily="34" charset="0"/>
              </a:rPr>
              <a:t>Applications </a:t>
            </a:r>
          </a:p>
          <a:p>
            <a:pPr lvl="1" eaLnBrk="1" hangingPunct="1">
              <a:lnSpc>
                <a:spcPct val="90000"/>
              </a:lnSpc>
              <a:spcBef>
                <a:spcPct val="20000"/>
              </a:spcBef>
              <a:buClr>
                <a:srgbClr val="CC0000"/>
              </a:buClr>
              <a:buSzPct val="90000"/>
              <a:buFontTx/>
              <a:buChar char="•"/>
            </a:pPr>
            <a:r>
              <a:rPr lang="en-US" altLang="en-US">
                <a:solidFill>
                  <a:srgbClr val="3C5658"/>
                </a:solidFill>
                <a:latin typeface="Verdana" panose="020B0604030504040204" pitchFamily="34" charset="0"/>
              </a:rPr>
              <a:t>Radio , TV</a:t>
            </a:r>
          </a:p>
        </p:txBody>
      </p:sp>
      <p:sp>
        <p:nvSpPr>
          <p:cNvPr id="1298440" name="Rectangle 1032"/>
          <p:cNvSpPr>
            <a:spLocks noChangeArrowheads="1"/>
          </p:cNvSpPr>
          <p:nvPr/>
        </p:nvSpPr>
        <p:spPr bwMode="auto">
          <a:xfrm>
            <a:off x="7554913" y="1046164"/>
            <a:ext cx="2762250"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000">
                <a:solidFill>
                  <a:srgbClr val="3C5658"/>
                </a:solidFill>
                <a:latin typeface="Verdana" panose="020B0604030504040204" pitchFamily="34" charset="0"/>
              </a:rPr>
              <a:t>Disadvantages</a:t>
            </a:r>
          </a:p>
          <a:p>
            <a:pPr lvl="1" eaLnBrk="1" hangingPunct="1">
              <a:lnSpc>
                <a:spcPct val="90000"/>
              </a:lnSpc>
              <a:spcBef>
                <a:spcPct val="20000"/>
              </a:spcBef>
              <a:buClr>
                <a:srgbClr val="CC0000"/>
              </a:buClr>
              <a:buSzPct val="90000"/>
              <a:buFontTx/>
              <a:buChar char="•"/>
            </a:pPr>
            <a:r>
              <a:rPr lang="en-US" altLang="en-US">
                <a:solidFill>
                  <a:srgbClr val="3C5658"/>
                </a:solidFill>
                <a:latin typeface="Verdana" panose="020B0604030504040204" pitchFamily="34" charset="0"/>
              </a:rPr>
              <a:t>waste of bandwidth if the traffic is distributed unevenly</a:t>
            </a:r>
          </a:p>
          <a:p>
            <a:pPr lvl="1" eaLnBrk="1" hangingPunct="1">
              <a:lnSpc>
                <a:spcPct val="90000"/>
              </a:lnSpc>
              <a:spcBef>
                <a:spcPct val="20000"/>
              </a:spcBef>
              <a:buClr>
                <a:srgbClr val="CC0000"/>
              </a:buClr>
              <a:buSzPct val="90000"/>
              <a:buFontTx/>
              <a:buChar char="•"/>
            </a:pPr>
            <a:r>
              <a:rPr lang="en-US" altLang="en-US">
                <a:solidFill>
                  <a:srgbClr val="3C5658"/>
                </a:solidFill>
                <a:latin typeface="Verdana" panose="020B0604030504040204" pitchFamily="34" charset="0"/>
              </a:rPr>
              <a:t>guard spaces required</a:t>
            </a:r>
          </a:p>
          <a:p>
            <a:pPr eaLnBrk="1" hangingPunct="1">
              <a:lnSpc>
                <a:spcPct val="90000"/>
              </a:lnSpc>
              <a:spcBef>
                <a:spcPct val="20000"/>
              </a:spcBef>
              <a:buFontTx/>
              <a:buChar char="•"/>
            </a:pPr>
            <a:endParaRPr lang="en-US" altLang="en-US" sz="2400">
              <a:solidFill>
                <a:srgbClr val="333333"/>
              </a:solidFill>
              <a:latin typeface="Trebuchet MS" panose="020B0603020202020204" pitchFamily="34" charset="0"/>
            </a:endParaRPr>
          </a:p>
        </p:txBody>
      </p:sp>
      <p:sp>
        <p:nvSpPr>
          <p:cNvPr id="14344" name="Rectangle 1035"/>
          <p:cNvSpPr>
            <a:spLocks noGrp="1" noChangeArrowheads="1"/>
          </p:cNvSpPr>
          <p:nvPr>
            <p:ph type="title"/>
          </p:nvPr>
        </p:nvSpPr>
        <p:spPr/>
        <p:txBody>
          <a:bodyPr/>
          <a:lstStyle/>
          <a:p>
            <a:pPr eaLnBrk="1" hangingPunct="1"/>
            <a:r>
              <a:rPr lang="en-US" altLang="en-US" smtClean="0">
                <a:solidFill>
                  <a:schemeClr val="tx1"/>
                </a:solidFill>
              </a:rPr>
              <a:t>FDM : Multiplexing and De-multiplexing</a:t>
            </a:r>
          </a:p>
        </p:txBody>
      </p:sp>
    </p:spTree>
    <p:extLst>
      <p:ext uri="{BB962C8B-B14F-4D97-AF65-F5344CB8AC3E}">
        <p14:creationId xmlns:p14="http://schemas.microsoft.com/office/powerpoint/2010/main" val="3914500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98438"/>
                                        </p:tgtEl>
                                        <p:attrNameLst>
                                          <p:attrName>style.visibility</p:attrName>
                                        </p:attrNameLst>
                                      </p:cBhvr>
                                      <p:to>
                                        <p:strVal val="visible"/>
                                      </p:to>
                                    </p:set>
                                    <p:anim calcmode="lin" valueType="num">
                                      <p:cBhvr additive="base">
                                        <p:cTn id="7" dur="1000" fill="hold"/>
                                        <p:tgtEl>
                                          <p:spTgt spid="1298438"/>
                                        </p:tgtEl>
                                        <p:attrNameLst>
                                          <p:attrName>ppt_x</p:attrName>
                                        </p:attrNameLst>
                                      </p:cBhvr>
                                      <p:tavLst>
                                        <p:tav tm="0">
                                          <p:val>
                                            <p:strVal val="0-#ppt_w/2"/>
                                          </p:val>
                                        </p:tav>
                                        <p:tav tm="100000">
                                          <p:val>
                                            <p:strVal val="#ppt_x"/>
                                          </p:val>
                                        </p:tav>
                                      </p:tavLst>
                                    </p:anim>
                                    <p:anim calcmode="lin" valueType="num">
                                      <p:cBhvr additive="base">
                                        <p:cTn id="8" dur="1000" fill="hold"/>
                                        <p:tgtEl>
                                          <p:spTgt spid="129843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1298440"/>
                                        </p:tgtEl>
                                        <p:attrNameLst>
                                          <p:attrName>style.visibility</p:attrName>
                                        </p:attrNameLst>
                                      </p:cBhvr>
                                      <p:to>
                                        <p:strVal val="visible"/>
                                      </p:to>
                                    </p:set>
                                    <p:anim calcmode="lin" valueType="num">
                                      <p:cBhvr additive="base">
                                        <p:cTn id="12" dur="1000" fill="hold"/>
                                        <p:tgtEl>
                                          <p:spTgt spid="1298440"/>
                                        </p:tgtEl>
                                        <p:attrNameLst>
                                          <p:attrName>ppt_x</p:attrName>
                                        </p:attrNameLst>
                                      </p:cBhvr>
                                      <p:tavLst>
                                        <p:tav tm="0">
                                          <p:val>
                                            <p:strVal val="1+#ppt_w/2"/>
                                          </p:val>
                                        </p:tav>
                                        <p:tav tm="100000">
                                          <p:val>
                                            <p:strVal val="#ppt_x"/>
                                          </p:val>
                                        </p:tav>
                                      </p:tavLst>
                                    </p:anim>
                                    <p:anim calcmode="lin" valueType="num">
                                      <p:cBhvr additive="base">
                                        <p:cTn id="13" dur="1000" fill="hold"/>
                                        <p:tgtEl>
                                          <p:spTgt spid="129844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2" fill="hold" nodeType="afterEffect">
                                  <p:stCondLst>
                                    <p:cond delay="0"/>
                                  </p:stCondLst>
                                  <p:childTnLst>
                                    <p:set>
                                      <p:cBhvr>
                                        <p:cTn id="16" dur="1" fill="hold">
                                          <p:stCondLst>
                                            <p:cond delay="0"/>
                                          </p:stCondLst>
                                        </p:cTn>
                                        <p:tgtEl>
                                          <p:spTgt spid="1298437"/>
                                        </p:tgtEl>
                                        <p:attrNameLst>
                                          <p:attrName>style.visibility</p:attrName>
                                        </p:attrNameLst>
                                      </p:cBhvr>
                                      <p:to>
                                        <p:strVal val="visible"/>
                                      </p:to>
                                    </p:set>
                                    <p:anim calcmode="lin" valueType="num">
                                      <p:cBhvr additive="base">
                                        <p:cTn id="17" dur="1000" fill="hold"/>
                                        <p:tgtEl>
                                          <p:spTgt spid="1298437"/>
                                        </p:tgtEl>
                                        <p:attrNameLst>
                                          <p:attrName>ppt_x</p:attrName>
                                        </p:attrNameLst>
                                      </p:cBhvr>
                                      <p:tavLst>
                                        <p:tav tm="0">
                                          <p:val>
                                            <p:strVal val="1+#ppt_w/2"/>
                                          </p:val>
                                        </p:tav>
                                        <p:tav tm="100000">
                                          <p:val>
                                            <p:strVal val="#ppt_x"/>
                                          </p:val>
                                        </p:tav>
                                      </p:tavLst>
                                    </p:anim>
                                    <p:anim calcmode="lin" valueType="num">
                                      <p:cBhvr additive="base">
                                        <p:cTn id="18" dur="1000" fill="hold"/>
                                        <p:tgtEl>
                                          <p:spTgt spid="129843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1298439"/>
                                        </p:tgtEl>
                                        <p:attrNameLst>
                                          <p:attrName>style.visibility</p:attrName>
                                        </p:attrNameLst>
                                      </p:cBhvr>
                                      <p:to>
                                        <p:strVal val="visible"/>
                                      </p:to>
                                    </p:set>
                                    <p:anim calcmode="lin" valueType="num">
                                      <p:cBhvr additive="base">
                                        <p:cTn id="22" dur="1000" fill="hold"/>
                                        <p:tgtEl>
                                          <p:spTgt spid="1298439"/>
                                        </p:tgtEl>
                                        <p:attrNameLst>
                                          <p:attrName>ppt_x</p:attrName>
                                        </p:attrNameLst>
                                      </p:cBhvr>
                                      <p:tavLst>
                                        <p:tav tm="0">
                                          <p:val>
                                            <p:strVal val="0-#ppt_w/2"/>
                                          </p:val>
                                        </p:tav>
                                        <p:tav tm="100000">
                                          <p:val>
                                            <p:strVal val="#ppt_x"/>
                                          </p:val>
                                        </p:tav>
                                      </p:tavLst>
                                    </p:anim>
                                    <p:anim calcmode="lin" valueType="num">
                                      <p:cBhvr additive="base">
                                        <p:cTn id="23" dur="1000" fill="hold"/>
                                        <p:tgtEl>
                                          <p:spTgt spid="12984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439" grpId="0"/>
      <p:bldP spid="129844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CONFIDENTIAL© Copyright 2008 Tech Mahindra Limited</a:t>
            </a:r>
          </a:p>
        </p:txBody>
      </p:sp>
      <p:sp>
        <p:nvSpPr>
          <p:cNvPr id="16387" name="Slide Number Placeholder 3"/>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66989D-B0C3-43FB-A957-76842495E1B7}" type="slidenum">
              <a:rPr lang="en-US" altLang="en-US">
                <a:solidFill>
                  <a:schemeClr val="bg1"/>
                </a:solidFill>
              </a:rPr>
              <a:pPr/>
              <a:t>99</a:t>
            </a:fld>
            <a:endParaRPr lang="en-US" altLang="en-US">
              <a:solidFill>
                <a:schemeClr val="bg1"/>
              </a:solidFill>
            </a:endParaRPr>
          </a:p>
        </p:txBody>
      </p:sp>
      <p:pic>
        <p:nvPicPr>
          <p:cNvPr id="1333253" name="Picture 5"/>
          <p:cNvPicPr>
            <a:picLocks noChangeAspect="1" noChangeArrowheads="1"/>
          </p:cNvPicPr>
          <p:nvPr/>
        </p:nvPicPr>
        <p:blipFill>
          <a:blip r:embed="rId2">
            <a:extLst>
              <a:ext uri="{28A0092B-C50C-407E-A947-70E740481C1C}">
                <a14:useLocalDpi xmlns:a14="http://schemas.microsoft.com/office/drawing/2010/main" val="0"/>
              </a:ext>
            </a:extLst>
          </a:blip>
          <a:srcRect t="46677" b="11218"/>
          <a:stretch>
            <a:fillRect/>
          </a:stretch>
        </p:blipFill>
        <p:spPr bwMode="auto">
          <a:xfrm>
            <a:off x="2252663" y="1119188"/>
            <a:ext cx="670560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9" name="Text Box 7"/>
          <p:cNvSpPr txBox="1">
            <a:spLocks noChangeArrowheads="1"/>
          </p:cNvSpPr>
          <p:nvPr/>
        </p:nvSpPr>
        <p:spPr bwMode="auto">
          <a:xfrm>
            <a:off x="1736725" y="166688"/>
            <a:ext cx="609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Verdana" panose="020B0604030504040204" pitchFamily="34" charset="0"/>
              </a:rPr>
              <a:t>Time Division Multiplexing</a:t>
            </a:r>
          </a:p>
        </p:txBody>
      </p:sp>
    </p:spTree>
    <p:extLst>
      <p:ext uri="{BB962C8B-B14F-4D97-AF65-F5344CB8AC3E}">
        <p14:creationId xmlns:p14="http://schemas.microsoft.com/office/powerpoint/2010/main" val="2425724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afterEffect">
                                  <p:stCondLst>
                                    <p:cond delay="0"/>
                                  </p:stCondLst>
                                  <p:childTnLst>
                                    <p:set>
                                      <p:cBhvr>
                                        <p:cTn id="6" dur="1" fill="hold">
                                          <p:stCondLst>
                                            <p:cond delay="0"/>
                                          </p:stCondLst>
                                        </p:cTn>
                                        <p:tgtEl>
                                          <p:spTgt spid="1333253"/>
                                        </p:tgtEl>
                                        <p:attrNameLst>
                                          <p:attrName>style.visibility</p:attrName>
                                        </p:attrNameLst>
                                      </p:cBhvr>
                                      <p:to>
                                        <p:strVal val="visible"/>
                                      </p:to>
                                    </p:set>
                                    <p:anim calcmode="lin" valueType="num">
                                      <p:cBhvr>
                                        <p:cTn id="7" dur="500" decel="50000" fill="hold">
                                          <p:stCondLst>
                                            <p:cond delay="0"/>
                                          </p:stCondLst>
                                        </p:cTn>
                                        <p:tgtEl>
                                          <p:spTgt spid="133325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3325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33253"/>
                                        </p:tgtEl>
                                        <p:attrNameLst>
                                          <p:attrName>ppt_w</p:attrName>
                                        </p:attrNameLst>
                                      </p:cBhvr>
                                      <p:tavLst>
                                        <p:tav tm="0">
                                          <p:val>
                                            <p:strVal val="#ppt_w*.05"/>
                                          </p:val>
                                        </p:tav>
                                        <p:tav tm="100000">
                                          <p:val>
                                            <p:strVal val="#ppt_w"/>
                                          </p:val>
                                        </p:tav>
                                      </p:tavLst>
                                    </p:anim>
                                    <p:anim calcmode="lin" valueType="num">
                                      <p:cBhvr>
                                        <p:cTn id="10" dur="1000" fill="hold"/>
                                        <p:tgtEl>
                                          <p:spTgt spid="133325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3325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3325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3325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3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20923</Words>
  <Application>Microsoft Office PowerPoint</Application>
  <PresentationFormat>Widescreen</PresentationFormat>
  <Paragraphs>3256</Paragraphs>
  <Slides>258</Slides>
  <Notes>128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6</vt:i4>
      </vt:variant>
      <vt:variant>
        <vt:lpstr>Slide Titles</vt:lpstr>
      </vt:variant>
      <vt:variant>
        <vt:i4>258</vt:i4>
      </vt:variant>
    </vt:vector>
  </HeadingPairs>
  <TitlesOfParts>
    <vt:vector size="279" baseType="lpstr">
      <vt:lpstr>Albertus Medium</vt:lpstr>
      <vt:lpstr>Angsana New</vt:lpstr>
      <vt:lpstr>Arial</vt:lpstr>
      <vt:lpstr>Calibri</vt:lpstr>
      <vt:lpstr>Calibri Light</vt:lpstr>
      <vt:lpstr>Comic Sans MS</vt:lpstr>
      <vt:lpstr>Cordia New</vt:lpstr>
      <vt:lpstr>Helvetica</vt:lpstr>
      <vt:lpstr>Symbol</vt:lpstr>
      <vt:lpstr>Tahoma</vt:lpstr>
      <vt:lpstr>Times New Roman</vt:lpstr>
      <vt:lpstr>Trebuchet MS</vt:lpstr>
      <vt:lpstr>Verdana</vt:lpstr>
      <vt:lpstr>Wingdings</vt:lpstr>
      <vt:lpstr>Office Theme</vt:lpstr>
      <vt:lpstr>Clip</vt:lpstr>
      <vt:lpstr>Photo Editor Photo</vt:lpstr>
      <vt:lpstr>ClipArt</vt:lpstr>
      <vt:lpstr>Bitmap Image</vt:lpstr>
      <vt:lpstr>Slide</vt:lpstr>
      <vt:lpstr>Dokument</vt:lpstr>
      <vt:lpstr>Basic Telecom – Ice Breaker</vt:lpstr>
      <vt:lpstr>Objectives</vt:lpstr>
      <vt:lpstr>Agenda</vt:lpstr>
      <vt:lpstr>What is Telecom Umbrella?</vt:lpstr>
      <vt:lpstr>Telecom Business </vt:lpstr>
      <vt:lpstr>Services Yesterday</vt:lpstr>
      <vt:lpstr>Services - Today and Tomorrow</vt:lpstr>
      <vt:lpstr>Summary</vt:lpstr>
      <vt:lpstr>Thank You</vt:lpstr>
      <vt:lpstr>PSTN: An Introduction</vt:lpstr>
      <vt:lpstr>Objectives</vt:lpstr>
      <vt:lpstr>Agenda</vt:lpstr>
      <vt:lpstr>Telecommunication Evolution</vt:lpstr>
      <vt:lpstr>History of Telecom: An Overview</vt:lpstr>
      <vt:lpstr>PSTN Characteristics</vt:lpstr>
      <vt:lpstr>Transmission Techniques</vt:lpstr>
      <vt:lpstr>PSTN – Nuts and Bolts</vt:lpstr>
      <vt:lpstr>Telephone Network at an Abstract Level </vt:lpstr>
      <vt:lpstr>Access Network: Wireline Local Loop</vt:lpstr>
      <vt:lpstr>Access Network: Wireless [WILL]</vt:lpstr>
      <vt:lpstr>Topology - Star</vt:lpstr>
      <vt:lpstr>Telephone Network Topology</vt:lpstr>
      <vt:lpstr>Introduction - Telephone Systems</vt:lpstr>
      <vt:lpstr>TELCO Network – An Architecture</vt:lpstr>
      <vt:lpstr>Addressing and Routing</vt:lpstr>
      <vt:lpstr>LATA, LEC and IXC</vt:lpstr>
      <vt:lpstr> Introduction - Voice Signaling</vt:lpstr>
      <vt:lpstr>Summary</vt:lpstr>
      <vt:lpstr>Thank You</vt:lpstr>
      <vt:lpstr>Standards, Protocols and Standard Organizations</vt:lpstr>
      <vt:lpstr>Objectives</vt:lpstr>
      <vt:lpstr>Agenda</vt:lpstr>
      <vt:lpstr>Standards and Protocols</vt:lpstr>
      <vt:lpstr>Standard Organizations</vt:lpstr>
      <vt:lpstr>Standard Organizations</vt:lpstr>
      <vt:lpstr> ITU</vt:lpstr>
      <vt:lpstr>Internet Standards</vt:lpstr>
      <vt:lpstr>Factors Affecting Communication Evolution</vt:lpstr>
      <vt:lpstr>Summary</vt:lpstr>
      <vt:lpstr>Thank You</vt:lpstr>
      <vt:lpstr>Basics of Communication and Transmission Media</vt:lpstr>
      <vt:lpstr>Objectives</vt:lpstr>
      <vt:lpstr>Agenda</vt:lpstr>
      <vt:lpstr>Signal</vt:lpstr>
      <vt:lpstr>Analog Signal: Amplitude and Frequency</vt:lpstr>
      <vt:lpstr>Digital Signal: Bit Rate and Bit Interval</vt:lpstr>
      <vt:lpstr>Transmission Media</vt:lpstr>
      <vt:lpstr>Transmission Medium – Coaxial Cable</vt:lpstr>
      <vt:lpstr>Transmission Medium – UTP and STP</vt:lpstr>
      <vt:lpstr>Twisted Pair Categories</vt:lpstr>
      <vt:lpstr>Transmission in Fiber - Optic Cable</vt:lpstr>
      <vt:lpstr>Transmission in Fiber - Optic Cable</vt:lpstr>
      <vt:lpstr>Fiber : Pros and Cons</vt:lpstr>
      <vt:lpstr>Frequencies for Communication</vt:lpstr>
      <vt:lpstr>Summary</vt:lpstr>
      <vt:lpstr>Thank You</vt:lpstr>
      <vt:lpstr>Transmission Parameters</vt:lpstr>
      <vt:lpstr>Objectives</vt:lpstr>
      <vt:lpstr>Agenda</vt:lpstr>
      <vt:lpstr>Transmission Parameters </vt:lpstr>
      <vt:lpstr>Bandwidth</vt:lpstr>
      <vt:lpstr>Bandwidth and its Impact on Transmission</vt:lpstr>
      <vt:lpstr> Attenuation</vt:lpstr>
      <vt:lpstr> Noise - Bit Error </vt:lpstr>
      <vt:lpstr> Noise</vt:lpstr>
      <vt:lpstr> Signal-to-Noise Ratio (SNR)</vt:lpstr>
      <vt:lpstr>Example</vt:lpstr>
      <vt:lpstr>Summary</vt:lpstr>
      <vt:lpstr>Thank You</vt:lpstr>
      <vt:lpstr>Digital Communication </vt:lpstr>
      <vt:lpstr>Objectives</vt:lpstr>
      <vt:lpstr>Agenda</vt:lpstr>
      <vt:lpstr>Digital Signal: Bit Rate and Bit Interval</vt:lpstr>
      <vt:lpstr>Why Digital Transmission?</vt:lpstr>
      <vt:lpstr>PCM Process</vt:lpstr>
      <vt:lpstr>Quantized PAM Signal</vt:lpstr>
      <vt:lpstr>Summary</vt:lpstr>
      <vt:lpstr>Thank You</vt:lpstr>
      <vt:lpstr>Modulation Demodulation</vt:lpstr>
      <vt:lpstr>Objectives</vt:lpstr>
      <vt:lpstr>Agenda</vt:lpstr>
      <vt:lpstr>Carrier and Modulation</vt:lpstr>
      <vt:lpstr>Analog Modulation: AM</vt:lpstr>
      <vt:lpstr>Analog Modulation: FM</vt:lpstr>
      <vt:lpstr>Digital Modulation</vt:lpstr>
      <vt:lpstr>Modulation: B-ASK and B-FSK</vt:lpstr>
      <vt:lpstr>Modulation: B-PSK</vt:lpstr>
      <vt:lpstr>Modulation: QPSK</vt:lpstr>
      <vt:lpstr>MODEM – MOdulator DEModulator</vt:lpstr>
      <vt:lpstr>Summary</vt:lpstr>
      <vt:lpstr>Thank You</vt:lpstr>
      <vt:lpstr>Multiplexing Techniques and   PSTN Hierarchy</vt:lpstr>
      <vt:lpstr>Objectives</vt:lpstr>
      <vt:lpstr>Agenda</vt:lpstr>
      <vt:lpstr>Multiplexing Techniques</vt:lpstr>
      <vt:lpstr>PowerPoint Presentation</vt:lpstr>
      <vt:lpstr>PowerPoint Presentation</vt:lpstr>
      <vt:lpstr>FDM : Multiplexing and De-multiplexing</vt:lpstr>
      <vt:lpstr>PowerPoint Presentation</vt:lpstr>
      <vt:lpstr>PowerPoint Presentation</vt:lpstr>
      <vt:lpstr>PowerPoint Presentation</vt:lpstr>
      <vt:lpstr>Wavelength Division Multiplexing [WDM]</vt:lpstr>
      <vt:lpstr>PowerPoint Presentation</vt:lpstr>
      <vt:lpstr> Plesiochronous Digital Hierarchy (PDH)</vt:lpstr>
      <vt:lpstr>PowerPoint Presentation</vt:lpstr>
      <vt:lpstr>Difference between a T1 and DS1</vt:lpstr>
      <vt:lpstr>Digital Trunks - E1  E2  E3 and E4</vt:lpstr>
      <vt:lpstr>Summary</vt:lpstr>
      <vt:lpstr>Thank You</vt:lpstr>
      <vt:lpstr>PSTN Switching</vt:lpstr>
      <vt:lpstr>Objectives</vt:lpstr>
      <vt:lpstr>Agenda</vt:lpstr>
      <vt:lpstr>ITU-T Definition of Switching</vt:lpstr>
      <vt:lpstr>Circuit Switching</vt:lpstr>
      <vt:lpstr> Switching</vt:lpstr>
      <vt:lpstr> Manual Switching Systems</vt:lpstr>
      <vt:lpstr> Strowger Switching System</vt:lpstr>
      <vt:lpstr> Crossbar Switching</vt:lpstr>
      <vt:lpstr> Electronic Exchange</vt:lpstr>
      <vt:lpstr> The Subscriber Stage</vt:lpstr>
      <vt:lpstr>Block Diagram of SLIC for a Digital Exchange</vt:lpstr>
      <vt:lpstr> </vt:lpstr>
      <vt:lpstr>Time Slot Interchange Time Switching Technique</vt:lpstr>
      <vt:lpstr>Phase 1: The A-subscriber lifts the handset</vt:lpstr>
      <vt:lpstr>Phase 2: The exchange receives the B-subscriber number</vt:lpstr>
      <vt:lpstr>Phase 3: The exchange sets up the outgoing calls</vt:lpstr>
      <vt:lpstr>Phase 4: The subscribers conclude their  conversation</vt:lpstr>
      <vt:lpstr> PSTN Nodes</vt:lpstr>
      <vt:lpstr>Exchange Hierarchy</vt:lpstr>
      <vt:lpstr> PSTN Network Architecture</vt:lpstr>
      <vt:lpstr>Summary</vt:lpstr>
      <vt:lpstr>Thank You</vt:lpstr>
      <vt:lpstr>Signaling in Communication</vt:lpstr>
      <vt:lpstr>Objectives</vt:lpstr>
      <vt:lpstr>Agenda</vt:lpstr>
      <vt:lpstr>Signaling</vt:lpstr>
      <vt:lpstr>Signaling Categories</vt:lpstr>
      <vt:lpstr> Dial Methodologies</vt:lpstr>
      <vt:lpstr> Signaling Context</vt:lpstr>
      <vt:lpstr>Inter Exchange Signaling</vt:lpstr>
      <vt:lpstr> Channel Associated Signaling</vt:lpstr>
      <vt:lpstr>Common Channel Signaling [CCS]</vt:lpstr>
      <vt:lpstr>CCS/SS7 FEATURES/Advantages</vt:lpstr>
      <vt:lpstr>SS7 Network Elements</vt:lpstr>
      <vt:lpstr>SS7 Network Elements</vt:lpstr>
      <vt:lpstr>SS7 Network Elements</vt:lpstr>
      <vt:lpstr>SS7 Network Elements</vt:lpstr>
      <vt:lpstr>Basic ISUP Signaling</vt:lpstr>
      <vt:lpstr>Summary</vt:lpstr>
      <vt:lpstr>Thank You</vt:lpstr>
      <vt:lpstr>ISDN, GSM, GPRS and CN</vt:lpstr>
      <vt:lpstr>Objectives</vt:lpstr>
      <vt:lpstr>Agenda</vt:lpstr>
      <vt:lpstr>ISDN</vt:lpstr>
      <vt:lpstr>ISDN Flavors (Interfaces)</vt:lpstr>
      <vt:lpstr>ISDN Interfaces</vt:lpstr>
      <vt:lpstr>Wireless World - GSM and GPRS</vt:lpstr>
      <vt:lpstr>Cellular Implementations Wireless Mobile History</vt:lpstr>
      <vt:lpstr>Conventional Mobile Phone Service</vt:lpstr>
      <vt:lpstr>Cellular Telephone Service: Mobile- to-Mobile</vt:lpstr>
      <vt:lpstr>Cellular Radio – Infinity illusion </vt:lpstr>
      <vt:lpstr>GSM Uplink Downlink</vt:lpstr>
      <vt:lpstr>2G Mobile: Frequency Split</vt:lpstr>
      <vt:lpstr>Cell Size</vt:lpstr>
      <vt:lpstr>GSM: System Architecture</vt:lpstr>
      <vt:lpstr>GSM Identifiers</vt:lpstr>
      <vt:lpstr>Mobile Registration</vt:lpstr>
      <vt:lpstr>Mobile Terminated Call [MTC]</vt:lpstr>
      <vt:lpstr>Mobile Originated Call [MOC]</vt:lpstr>
      <vt:lpstr>Roaming </vt:lpstr>
      <vt:lpstr>GPRS Architecture</vt:lpstr>
      <vt:lpstr>GPRS Architecture</vt:lpstr>
      <vt:lpstr>GPRS Features</vt:lpstr>
      <vt:lpstr>Power of Technology</vt:lpstr>
      <vt:lpstr>Computer Network</vt:lpstr>
      <vt:lpstr>PowerPoint Presentation</vt:lpstr>
      <vt:lpstr>PowerPoint Presentation</vt:lpstr>
      <vt:lpstr>LAN: Topology</vt:lpstr>
      <vt:lpstr>Architecture of the Internet: Physical View</vt:lpstr>
      <vt:lpstr>Internet Today</vt:lpstr>
      <vt:lpstr>Internet USA Structure</vt:lpstr>
      <vt:lpstr>TCP/IP and OSI Model</vt:lpstr>
      <vt:lpstr>Connecting Devices</vt:lpstr>
      <vt:lpstr>Address and Context</vt:lpstr>
      <vt:lpstr>TCP/IP: How Data is Transferred?</vt:lpstr>
      <vt:lpstr>Client-Server Paradigm</vt:lpstr>
      <vt:lpstr>How Mail is Transferred?</vt:lpstr>
      <vt:lpstr>Summary</vt:lpstr>
      <vt:lpstr>Thank you</vt:lpstr>
      <vt:lpstr>Broadband – An Overview </vt:lpstr>
      <vt:lpstr>Objectives</vt:lpstr>
      <vt:lpstr>Agenda</vt:lpstr>
      <vt:lpstr>Broadband in Brief </vt:lpstr>
      <vt:lpstr>Broadband in Brief (Contd…) </vt:lpstr>
      <vt:lpstr>DSL Overview</vt:lpstr>
      <vt:lpstr>Digital Subscriber Line – ADSL Configuration</vt:lpstr>
      <vt:lpstr>SONET / SDH</vt:lpstr>
      <vt:lpstr>What is SONET / SDH?</vt:lpstr>
      <vt:lpstr>What is SONET / SDH? (Contd…)</vt:lpstr>
      <vt:lpstr>A SONET System</vt:lpstr>
      <vt:lpstr>SONET Device-Layer Relationship</vt:lpstr>
      <vt:lpstr>SDH Network Segments</vt:lpstr>
      <vt:lpstr>SONET / SDH</vt:lpstr>
      <vt:lpstr>SONET / SDH  Rates</vt:lpstr>
      <vt:lpstr>ATM</vt:lpstr>
      <vt:lpstr>Why ATM? </vt:lpstr>
      <vt:lpstr>Multiplexing - Different Perspectives</vt:lpstr>
      <vt:lpstr>ATM Multiplexing</vt:lpstr>
      <vt:lpstr>ATM Layers and Cells</vt:lpstr>
      <vt:lpstr>ATM Architecture</vt:lpstr>
      <vt:lpstr>TP, VPs and VCs</vt:lpstr>
      <vt:lpstr>ATM Cell Format</vt:lpstr>
      <vt:lpstr>ATM Adaptation Layers</vt:lpstr>
      <vt:lpstr>Summary</vt:lpstr>
      <vt:lpstr>Thank You</vt:lpstr>
      <vt:lpstr>Bluetooth, Wi-Fi and Wi-Max</vt:lpstr>
      <vt:lpstr>Objectives</vt:lpstr>
      <vt:lpstr>Agenda</vt:lpstr>
      <vt:lpstr>Wireless Puzzle</vt:lpstr>
      <vt:lpstr>IEEE Wireless Standards</vt:lpstr>
      <vt:lpstr>Bluetooth Technology</vt:lpstr>
      <vt:lpstr>Wi-Fi</vt:lpstr>
      <vt:lpstr>Elements of a WI-FI Network</vt:lpstr>
      <vt:lpstr>How a Wi-Fi Network Works?</vt:lpstr>
      <vt:lpstr>Wi-Fi Applications</vt:lpstr>
      <vt:lpstr>Wi-Max</vt:lpstr>
      <vt:lpstr>Wi-Max Architecture</vt:lpstr>
      <vt:lpstr>Wi-Max Features</vt:lpstr>
      <vt:lpstr>Wi-Fi and Wi-Max Comparison</vt:lpstr>
      <vt:lpstr>Summary</vt:lpstr>
      <vt:lpstr>Thank You</vt:lpstr>
      <vt:lpstr>Communication Museum</vt:lpstr>
      <vt:lpstr>The Morse Telegraph Samuel Morse, 1791-1872</vt:lpstr>
      <vt:lpstr>Marconi: Wireless Telegraphy</vt:lpstr>
      <vt:lpstr>Hertz </vt:lpstr>
      <vt:lpstr>The Chappe Telegraph (Claude Chappe, 1763-1805)</vt:lpstr>
      <vt:lpstr>Alexander Graham Bell</vt:lpstr>
      <vt:lpstr>The Original Invention</vt:lpstr>
      <vt:lpstr>Telephone Instrument Evolution</vt:lpstr>
      <vt:lpstr>Local battery Phone</vt:lpstr>
      <vt:lpstr>Rotary Selector</vt:lpstr>
      <vt:lpstr>PowerPoint Presentation</vt:lpstr>
      <vt:lpstr>Shannon’s Theorem</vt:lpstr>
      <vt:lpstr>Fourier</vt:lpstr>
      <vt:lpstr>Computer Network: NUTS and BOLTS</vt:lpstr>
      <vt:lpstr>Hubs, Switches, Access Point</vt:lpstr>
      <vt:lpstr>Internet USA structure</vt:lpstr>
      <vt:lpstr>Satellite Communication : Quick Journey</vt:lpstr>
      <vt:lpstr>History of satellite communications </vt:lpstr>
      <vt:lpstr>History of satellite communications</vt:lpstr>
      <vt:lpstr>PowerPoint Presentation</vt:lpstr>
      <vt:lpstr>GPS and Iridium</vt:lpstr>
      <vt:lpstr>TELEDESIC system</vt:lpstr>
      <vt:lpstr>Comparison of Satellite Network</vt:lpstr>
      <vt:lpstr>A Mobile Station</vt:lpstr>
      <vt:lpstr>A Mobile Station</vt:lpstr>
      <vt:lpstr>Present Network Architectures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Common Training user</dc:creator>
  <cp:lastModifiedBy>Common Training user</cp:lastModifiedBy>
  <cp:revision>5</cp:revision>
  <dcterms:created xsi:type="dcterms:W3CDTF">2017-05-10T04:11:53Z</dcterms:created>
  <dcterms:modified xsi:type="dcterms:W3CDTF">2017-05-10T04:32:44Z</dcterms:modified>
</cp:coreProperties>
</file>